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4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484"/>
    <a:srgbClr val="800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0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92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7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40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02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93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800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4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271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14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C07825-1CBD-4ADA-9083-8E59F8199904}" type="datetimeFigureOut">
              <a:rPr lang="es-AR" smtClean="0"/>
              <a:t>2/7/2020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DB726F-F1A1-4203-ADF4-2AA1613139B9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5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Matemática Discreta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2060"/>
                </a:solidFill>
              </a:rPr>
              <a:t>Algebras</a:t>
            </a:r>
            <a:r>
              <a:rPr lang="es-AR" dirty="0" smtClean="0"/>
              <a:t> de Boole y funciones de conmutación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08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002060"/>
                </a:solidFill>
              </a:rPr>
              <a:t>Funciones Booleanas</a:t>
            </a:r>
            <a:endParaRPr lang="es-AR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1004551" y="1951552"/>
                <a:ext cx="945309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Si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AR" dirty="0" smtClean="0"/>
                  <a:t>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A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𝑡𝑜𝑑𝑜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s-AR" dirty="0" smtClean="0"/>
                  <a:t>Una función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 smtClean="0"/>
                  <a:t> es una función de conmutación o función booleana.</a:t>
                </a:r>
              </a:p>
              <a:p>
                <a:endParaRPr lang="es-AR" dirty="0"/>
              </a:p>
              <a:p>
                <a:r>
                  <a:rPr lang="es-AR" b="1" dirty="0" smtClean="0">
                    <a:solidFill>
                      <a:srgbClr val="002060"/>
                    </a:solidFill>
                  </a:rPr>
                  <a:t>Ejemplo de función booleana: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 smtClean="0"/>
                  <a:t>  definida como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AR" dirty="0" smtClean="0"/>
                  <a:t>  </a:t>
                </a:r>
              </a:p>
              <a:p>
                <a:endParaRPr lang="es-AR" b="1" dirty="0" smtClean="0">
                  <a:solidFill>
                    <a:srgbClr val="002060"/>
                  </a:solidFill>
                </a:endParaRPr>
              </a:p>
              <a:p>
                <a:endParaRPr lang="es-AR" dirty="0"/>
              </a:p>
              <a:p>
                <a:r>
                  <a:rPr lang="es-AR" dirty="0" smtClean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AR" dirty="0" smtClean="0"/>
              </a:p>
              <a:p>
                <a:r>
                  <a:rPr lang="es-AR" dirty="0" smtClean="0"/>
                  <a:t>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AR" dirty="0"/>
                  <a:t> </a:t>
                </a:r>
              </a:p>
              <a:p>
                <a:r>
                  <a:rPr lang="es-AR" dirty="0"/>
                  <a:t>  </a:t>
                </a:r>
                <a:endParaRPr lang="es-AR" dirty="0" smtClean="0"/>
              </a:p>
              <a:p>
                <a:r>
                  <a:rPr lang="es-AR" dirty="0" smtClean="0"/>
                  <a:t>J(x, y) = </a:t>
                </a:r>
                <a:r>
                  <a:rPr lang="es-AR" dirty="0" err="1" smtClean="0"/>
                  <a:t>xy</a:t>
                </a:r>
                <a:r>
                  <a:rPr lang="es-AR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smtClean="0"/>
                  <a:t>f1(x, y, z, w) = </a:t>
                </a:r>
                <a:r>
                  <a:rPr lang="es-AR" b="1" dirty="0" smtClean="0"/>
                  <a:t>1</a:t>
                </a:r>
                <a:endParaRPr lang="es-AR" b="1" dirty="0"/>
              </a:p>
              <a:p>
                <a:endParaRPr lang="es-AR" dirty="0" smtClean="0"/>
              </a:p>
              <a:p>
                <a:endParaRPr lang="es-AR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1" y="1951552"/>
                <a:ext cx="9453093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581" t="-7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29110"/>
                  </p:ext>
                </p:extLst>
              </p:nvPr>
            </p:nvGraphicFramePr>
            <p:xfrm>
              <a:off x="3590344" y="3321199"/>
              <a:ext cx="524456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99"/>
                    <a:gridCol w="837127"/>
                    <a:gridCol w="837127"/>
                    <a:gridCol w="285911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29110"/>
                  </p:ext>
                </p:extLst>
              </p:nvPr>
            </p:nvGraphicFramePr>
            <p:xfrm>
              <a:off x="3590344" y="3321199"/>
              <a:ext cx="524456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99"/>
                    <a:gridCol w="837127"/>
                    <a:gridCol w="837127"/>
                    <a:gridCol w="285911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617" t="-8197" r="-851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1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37645"/>
          </a:xfrm>
        </p:spPr>
        <p:txBody>
          <a:bodyPr>
            <a:normAutofit/>
          </a:bodyPr>
          <a:lstStyle/>
          <a:p>
            <a:r>
              <a:rPr lang="es-AR" sz="2800" dirty="0" smtClean="0"/>
              <a:t>Funciones Booleanas - Definiciones</a:t>
            </a:r>
            <a:endParaRPr lang="es-A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44699" y="824248"/>
                <a:ext cx="11230376" cy="4023360"/>
              </a:xfrm>
            </p:spPr>
            <p:txBody>
              <a:bodyPr/>
              <a:lstStyle/>
              <a:p>
                <a:r>
                  <a:rPr lang="es-AR" b="1" dirty="0" smtClean="0">
                    <a:solidFill>
                      <a:srgbClr val="002060"/>
                    </a:solidFill>
                  </a:rPr>
                  <a:t>Definición</a:t>
                </a:r>
                <a:r>
                  <a:rPr lang="es-AR" dirty="0" smtClean="0"/>
                  <a:t>. Para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AR" dirty="0" smtClean="0"/>
                  <a:t>,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s-AR" dirty="0" smtClean="0"/>
                  <a:t>, sean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 smtClean="0"/>
                  <a:t> dos funciones booleanas de las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dirty="0" smtClean="0"/>
                  <a:t> variables booleanas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dirty="0" smtClean="0"/>
                  <a:t>. Decimos que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AR" dirty="0" smtClean="0"/>
                  <a:t> son iguales (escribimos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AR" dirty="0" smtClean="0"/>
                  <a:t>) si las columnas para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AR" dirty="0" smtClean="0"/>
                  <a:t> (en sus respectivas tablas de función)  para las mismas entradas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dirty="0" smtClean="0"/>
                  <a:t>) de un total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/>
                  <a:t>entradas, son exactamente las mismas.</a:t>
                </a:r>
              </a:p>
              <a:p>
                <a:r>
                  <a:rPr lang="es-AR" b="1" dirty="0">
                    <a:solidFill>
                      <a:srgbClr val="002060"/>
                    </a:solidFill>
                  </a:rPr>
                  <a:t>Ejemplo de </a:t>
                </a:r>
                <a:r>
                  <a:rPr lang="es-AR" b="1" dirty="0" smtClean="0">
                    <a:solidFill>
                      <a:srgbClr val="002060"/>
                    </a:solidFill>
                  </a:rPr>
                  <a:t>funciones booleanas iguales: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/>
                  <a:t>  definida como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AR" dirty="0"/>
                  <a:t>  </a:t>
                </a:r>
                <a:r>
                  <a:rPr lang="es-AR" dirty="0" smtClean="0"/>
                  <a:t>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/>
                  <a:t>  definida </a:t>
                </a:r>
                <a:r>
                  <a:rPr lang="es-AR" dirty="0" smtClean="0"/>
                  <a:t>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s-A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A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̅"/>
                            <m:ctrlPr>
                              <a:rPr lang="es-A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s-AR" dirty="0">
                            <a:solidFill>
                              <a:schemeClr val="tx1"/>
                            </a:solidFill>
                          </a:rPr>
                          <m:t>  </m:t>
                        </m:r>
                      </m:e>
                    </m:acc>
                  </m:oMath>
                </a14:m>
                <a:r>
                  <a:rPr lang="es-AR" dirty="0"/>
                  <a:t> 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9" y="824248"/>
                <a:ext cx="11230376" cy="4023360"/>
              </a:xfrm>
              <a:blipFill rotWithShape="0">
                <a:blip r:embed="rId2"/>
                <a:stretch>
                  <a:fillRect l="-543" t="-15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743697"/>
                  </p:ext>
                </p:extLst>
              </p:nvPr>
            </p:nvGraphicFramePr>
            <p:xfrm>
              <a:off x="4403286" y="2841315"/>
              <a:ext cx="6752394" cy="3592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608"/>
                    <a:gridCol w="655601"/>
                    <a:gridCol w="739475"/>
                    <a:gridCol w="2382355"/>
                    <a:gridCol w="2382355"/>
                  </a:tblGrid>
                  <a:tr h="526457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  <m:d>
                                  <m:dPr>
                                    <m:ctrlP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s-AR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AR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s-AR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AR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s-AR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AR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es-AR" b="1" dirty="0">
                                        <a:solidFill>
                                          <a:srgbClr val="002060"/>
                                        </a:solidFill>
                                      </a:rPr>
                                      <m:t> 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1+1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1+1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.0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1+0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1+0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.0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0+1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0+1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.0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0+0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0+0</m:t>
                                      </m:r>
                                    </m:e>
                                  </m:d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.0</m:t>
                                  </m:r>
                                </m:e>
                              </m:acc>
                              <m:r>
                                <a:rPr lang="es-A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743697"/>
                  </p:ext>
                </p:extLst>
              </p:nvPr>
            </p:nvGraphicFramePr>
            <p:xfrm>
              <a:off x="4403286" y="2841315"/>
              <a:ext cx="6752394" cy="3592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608"/>
                    <a:gridCol w="655601"/>
                    <a:gridCol w="739475"/>
                    <a:gridCol w="2382355"/>
                    <a:gridCol w="2382355"/>
                  </a:tblGrid>
                  <a:tr h="526457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632" t="-5814" r="-101279" b="-6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5814" r="-1279" b="-604651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144444" r="-1279" b="-725397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244444" r="-1279" b="-625397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344444" r="-1279" b="-525397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444444" r="-1279" b="-425397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544444" r="-1279" b="-325397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644444" r="-1279" b="-225397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744444" r="-1279" b="-125397"/>
                          </a:stretch>
                        </a:blipFill>
                      </a:tcPr>
                    </a:tc>
                  </a:tr>
                  <a:tr h="38328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844444" r="-1279" b="-253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2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3403"/>
          </a:xfrm>
        </p:spPr>
        <p:txBody>
          <a:bodyPr>
            <a:normAutofit/>
          </a:bodyPr>
          <a:lstStyle/>
          <a:p>
            <a:r>
              <a:rPr lang="es-AR" sz="2800" dirty="0"/>
              <a:t>Funciones Booleanas - Definiciones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1097280" y="850006"/>
                <a:ext cx="10058400" cy="1526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 smtClean="0">
                    <a:solidFill>
                      <a:srgbClr val="002060"/>
                    </a:solidFill>
                  </a:rPr>
                  <a:t>Definición</a:t>
                </a:r>
                <a:r>
                  <a:rPr lang="es-AR" dirty="0"/>
                  <a:t>. Para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AR" dirty="0"/>
                  <a:t>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s-AR" dirty="0"/>
                  <a:t>, </a:t>
                </a:r>
                <a:r>
                  <a:rPr lang="es-AR" dirty="0" smtClean="0"/>
                  <a:t>sea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una función booleana, entonces el complemento de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, que se denota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AR" dirty="0" smtClean="0"/>
                  <a:t>, es la función booleana definida sobre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AR" dirty="0" smtClean="0"/>
                  <a:t>como: </a:t>
                </a:r>
              </a:p>
              <a:p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s-AR" dirty="0"/>
                  <a:t> </a:t>
                </a:r>
                <a:endParaRPr lang="es-AR" dirty="0" smtClean="0"/>
              </a:p>
              <a:p>
                <a:r>
                  <a:rPr lang="es-AR" b="1" dirty="0" smtClean="0">
                    <a:solidFill>
                      <a:srgbClr val="002060"/>
                    </a:solidFill>
                  </a:rPr>
                  <a:t>Ejemplo </a:t>
                </a:r>
                <a:r>
                  <a:rPr lang="es-AR" b="1" dirty="0">
                    <a:solidFill>
                      <a:srgbClr val="002060"/>
                    </a:solidFill>
                  </a:rPr>
                  <a:t>de funciones booleanas </a:t>
                </a:r>
                <a:r>
                  <a:rPr lang="es-AR" b="1" dirty="0" smtClean="0">
                    <a:solidFill>
                      <a:srgbClr val="002060"/>
                    </a:solidFill>
                  </a:rPr>
                  <a:t>complementarias</a:t>
                </a:r>
                <a14:m>
                  <m:oMath xmlns:m="http://schemas.openxmlformats.org/officeDocument/2006/math">
                    <m:r>
                      <a:rPr lang="es-AR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/>
                  <a:t>  definida como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AR" dirty="0"/>
                  <a:t> 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/>
                  <a:t>  definida como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xy</m:t>
                        </m:r>
                        <m:r>
                          <a:rPr lang="es-A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850006"/>
                <a:ext cx="10058400" cy="1526187"/>
              </a:xfrm>
              <a:prstGeom prst="rect">
                <a:avLst/>
              </a:prstGeom>
              <a:blipFill rotWithShape="0">
                <a:blip r:embed="rId2"/>
                <a:stretch>
                  <a:fillRect l="-485" t="-1992" b="-39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073839"/>
                  </p:ext>
                </p:extLst>
              </p:nvPr>
            </p:nvGraphicFramePr>
            <p:xfrm>
              <a:off x="4403286" y="2557980"/>
              <a:ext cx="6752394" cy="3457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608"/>
                    <a:gridCol w="655601"/>
                    <a:gridCol w="739475"/>
                    <a:gridCol w="2382355"/>
                    <a:gridCol w="2382355"/>
                  </a:tblGrid>
                  <a:tr h="526457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073839"/>
                  </p:ext>
                </p:extLst>
              </p:nvPr>
            </p:nvGraphicFramePr>
            <p:xfrm>
              <a:off x="4403286" y="2557980"/>
              <a:ext cx="6752394" cy="3457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608"/>
                    <a:gridCol w="655601"/>
                    <a:gridCol w="739475"/>
                    <a:gridCol w="2382355"/>
                    <a:gridCol w="2382355"/>
                  </a:tblGrid>
                  <a:tr h="526457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632" t="-5814" r="-101279" b="-5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5814" r="-1279" b="-580233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149180" r="-1279" b="-718033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0.0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253333" r="-1279" b="-630000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353333" r="-1279" b="-530000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453333" r="-1279" b="-430000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 + 0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553333" r="-1279" b="-330000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1.0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642623" r="-1279" b="-224590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755000" r="-1279" b="-128333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1.1 + 1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3632" t="-855000" r="-1279" b="-2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Funciones Booleanas - Definiciones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rgbClr val="002060"/>
                    </a:solidFill>
                  </a:rPr>
                  <a:t>Definición</a:t>
                </a:r>
                <a:r>
                  <a:rPr lang="es-AR" dirty="0"/>
                  <a:t>. Para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AR" dirty="0" smtClean="0"/>
                  <a:t>, </a:t>
                </a:r>
                <a:r>
                  <a:rPr lang="es-AR" dirty="0"/>
                  <a:t>sean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/>
                  <a:t> dos funciones booleanas de las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dirty="0"/>
                  <a:t> variables booleanas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dirty="0"/>
                  <a:t>. </a:t>
                </a:r>
                <a:r>
                  <a:rPr lang="es-AR" dirty="0" smtClean="0"/>
                  <a:t>Definimos la adición y multiplicación entre funciones booleanas como: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s-AR" dirty="0" smtClean="0"/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b="1" dirty="0" smtClean="0">
                    <a:solidFill>
                      <a:srgbClr val="002060"/>
                    </a:solidFill>
                  </a:rPr>
                  <a:t>Observación:</a:t>
                </a:r>
                <a:r>
                  <a:rPr lang="es-AR" dirty="0" smtClean="0"/>
                  <a:t> tres operaciones complemento (unaria) y adición, multiplicación (binarias).</a:t>
                </a: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3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Leyes como consecuencia de las operaciones</a:t>
            </a:r>
            <a:endParaRPr lang="es-AR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70" y="1836515"/>
            <a:ext cx="5930431" cy="4706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7418230" y="2099256"/>
                <a:ext cx="4121240" cy="369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 smtClean="0">
                    <a:solidFill>
                      <a:srgbClr val="002060"/>
                    </a:solidFill>
                  </a:rPr>
                  <a:t>Observaciones: </a:t>
                </a:r>
                <a:r>
                  <a:rPr lang="es-AR" b="1" dirty="0" smtClean="0"/>
                  <a:t>0 </a:t>
                </a:r>
                <a:r>
                  <a:rPr lang="es-AR" dirty="0" smtClean="0"/>
                  <a:t>no es el valor 0 es la función idénticamente nula, </a:t>
                </a:r>
                <a:r>
                  <a:rPr lang="es-AR" b="1" dirty="0" smtClean="0"/>
                  <a:t>1</a:t>
                </a:r>
                <a:r>
                  <a:rPr lang="es-AR" dirty="0" smtClean="0"/>
                  <a:t> (en negritas) es la función idénticamente 1 de valor de salida.</a:t>
                </a:r>
              </a:p>
              <a:p>
                <a:endParaRPr lang="es-AR" dirty="0" smtClean="0"/>
              </a:p>
              <a:p>
                <a:endParaRPr lang="es-AR" dirty="0"/>
              </a:p>
              <a:p>
                <a:r>
                  <a:rPr lang="es-AR" dirty="0" smtClean="0"/>
                  <a:t>La propiedad 5 de la tabla contiene dos propiedades:</a:t>
                </a:r>
              </a:p>
              <a:p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𝑔h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s-AR" b="0" dirty="0" smtClean="0"/>
              </a:p>
              <a:p>
                <a:r>
                  <a:rPr lang="es-A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s-AR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𝑓h</m:t>
                    </m:r>
                  </m:oMath>
                </a14:m>
                <a:endParaRPr lang="es-AR" dirty="0" smtClean="0"/>
              </a:p>
              <a:p>
                <a:endParaRPr lang="es-AR" b="1" dirty="0" smtClean="0"/>
              </a:p>
              <a:p>
                <a:r>
                  <a:rPr lang="es-AR" b="1" dirty="0" smtClean="0"/>
                  <a:t>La primera proposición es s, y la segunda es su dual, se cambia  . </a:t>
                </a:r>
                <a:r>
                  <a:rPr lang="es-AR" b="1" dirty="0" smtClean="0">
                    <a:sym typeface="Wingdings" panose="05000000000000000000" pitchFamily="2" charset="2"/>
                  </a:rPr>
                  <a:t></a:t>
                </a:r>
                <a:r>
                  <a:rPr lang="es-AR" b="1" dirty="0" smtClean="0"/>
                  <a:t> + ; + </a:t>
                </a:r>
                <a:r>
                  <a:rPr lang="es-AR" b="1" dirty="0" smtClean="0">
                    <a:sym typeface="Wingdings" panose="05000000000000000000" pitchFamily="2" charset="2"/>
                  </a:rPr>
                  <a:t> </a:t>
                </a:r>
                <a:r>
                  <a:rPr lang="es-AR" b="1" dirty="0" smtClean="0"/>
                  <a:t>.</a:t>
                </a:r>
                <a:endParaRPr lang="es-AR" b="1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230" y="2099256"/>
                <a:ext cx="4121240" cy="3698257"/>
              </a:xfrm>
              <a:prstGeom prst="rect">
                <a:avLst/>
              </a:prstGeom>
              <a:blipFill rotWithShape="0">
                <a:blip r:embed="rId3"/>
                <a:stretch>
                  <a:fillRect l="-1331" t="-824" r="-1331" b="-1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9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 smtClean="0"/>
              <a:t>Uso de las Leyes - Simplificaciones</a:t>
            </a:r>
            <a:endParaRPr lang="es-A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Simplificar la expresión: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A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96" y="478580"/>
            <a:ext cx="6300713" cy="732033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 rot="1817641">
            <a:off x="6825803" y="1030311"/>
            <a:ext cx="566670" cy="8154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468" y="3856640"/>
            <a:ext cx="5845962" cy="817617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 rot="20749234">
            <a:off x="5177307" y="276985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097280" y="5100034"/>
            <a:ext cx="50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</a:t>
            </a:r>
            <a:r>
              <a:rPr lang="es-AR" dirty="0" err="1" smtClean="0"/>
              <a:t>a+b</a:t>
            </a:r>
            <a:r>
              <a:rPr lang="es-AR" dirty="0" smtClean="0"/>
              <a:t>)² = (</a:t>
            </a:r>
            <a:r>
              <a:rPr lang="es-AR" dirty="0" err="1" smtClean="0"/>
              <a:t>a+b</a:t>
            </a:r>
            <a:r>
              <a:rPr lang="es-AR" dirty="0" smtClean="0"/>
              <a:t>)(</a:t>
            </a:r>
            <a:r>
              <a:rPr lang="es-AR" dirty="0" err="1" smtClean="0"/>
              <a:t>a+b</a:t>
            </a:r>
            <a:r>
              <a:rPr lang="es-AR" dirty="0" smtClean="0"/>
              <a:t>) = </a:t>
            </a:r>
            <a:r>
              <a:rPr lang="es-AR" dirty="0" err="1" smtClean="0"/>
              <a:t>a.a+a.b+b.a+b.b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76281"/>
          </a:xfrm>
        </p:spPr>
        <p:txBody>
          <a:bodyPr/>
          <a:lstStyle/>
          <a:p>
            <a:r>
              <a:rPr lang="es-AR" sz="2800" b="1" dirty="0" smtClean="0"/>
              <a:t>Ejemplo: Adición de funciones booleanas</a:t>
            </a:r>
            <a:endParaRPr lang="es-A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68492" y="862885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 smtClean="0"/>
                  <a:t>  definidas como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 smtClean="0"/>
                  <a:t>; 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e>
                    </m:acc>
                  </m:oMath>
                </a14:m>
                <a:endParaRPr lang="es-AR" dirty="0" smtClean="0"/>
              </a:p>
              <a:p>
                <a:r>
                  <a:rPr lang="es-AR" dirty="0" smtClean="0"/>
                  <a:t>Construir la función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AR" dirty="0" smtClean="0"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e>
                    </m:acc>
                  </m:oMath>
                </a14:m>
                <a:endParaRPr lang="es-AR" dirty="0" smtClean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492" y="862885"/>
                <a:ext cx="10058400" cy="4023360"/>
              </a:xfrm>
              <a:blipFill rotWithShape="0">
                <a:blip r:embed="rId2"/>
                <a:stretch>
                  <a:fillRect l="-1576" t="-19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1819407"/>
                  </p:ext>
                </p:extLst>
              </p:nvPr>
            </p:nvGraphicFramePr>
            <p:xfrm>
              <a:off x="3952526" y="2120098"/>
              <a:ext cx="6752395" cy="3564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055"/>
                    <a:gridCol w="484619"/>
                    <a:gridCol w="546619"/>
                    <a:gridCol w="1761034"/>
                    <a:gridCol w="1761034"/>
                    <a:gridCol w="1761034"/>
                  </a:tblGrid>
                  <a:tr h="526457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s-AR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s-AR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AR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0.(0+0)=0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0.0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 + 1)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0.0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+ 1)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 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1.1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0+0=0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1.(1 + 1)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1.1</m:t>
                                  </m:r>
                                </m:e>
                              </m:acc>
                            </m:oMath>
                          </a14:m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1+0=1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1819407"/>
                  </p:ext>
                </p:extLst>
              </p:nvPr>
            </p:nvGraphicFramePr>
            <p:xfrm>
              <a:off x="3952526" y="2120098"/>
              <a:ext cx="6752395" cy="3564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055"/>
                    <a:gridCol w="484619"/>
                    <a:gridCol w="546619"/>
                    <a:gridCol w="1761034"/>
                    <a:gridCol w="1761034"/>
                    <a:gridCol w="1761034"/>
                  </a:tblGrid>
                  <a:tr h="633794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3448" t="-4808" r="-200690" b="-47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4808" r="-101384" b="-47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083" t="-4808" r="-1384" b="-478846"/>
                          </a:stretch>
                        </a:blipFill>
                      </a:tcPr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0.(0+0)=0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181667" r="-101384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 + 1)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277049" r="-101384" b="-6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383333" r="-101384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+ 1) =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483333" r="-101384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583333" r="-101384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+ 1) = 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672131" r="-10138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0+0=0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785000" r="-10138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1+1=1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1.(1 + 1)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83" t="-885000" r="-1013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1+0=1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69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Forma Normal Disyuntiva (</a:t>
            </a:r>
            <a:r>
              <a:rPr lang="es-AR" sz="2800" dirty="0" err="1" smtClean="0"/>
              <a:t>fnd</a:t>
            </a:r>
            <a:r>
              <a:rPr lang="es-AR" sz="2800" dirty="0" smtClean="0"/>
              <a:t>)</a:t>
            </a:r>
            <a:endParaRPr lang="es-A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69700" y="1996225"/>
                <a:ext cx="1048597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 smtClean="0">
                    <a:solidFill>
                      <a:srgbClr val="002060"/>
                    </a:solidFill>
                  </a:rPr>
                  <a:t>Definición</a:t>
                </a:r>
                <a:r>
                  <a:rPr lang="es-AR" dirty="0"/>
                  <a:t>. Para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AR" dirty="0"/>
                  <a:t>, </a:t>
                </a:r>
                <a:r>
                  <a:rPr lang="es-AR" dirty="0" smtClean="0"/>
                  <a:t>si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es una función booleana sobre las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dirty="0"/>
                  <a:t> variables booleanas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dirty="0"/>
                  <a:t>. </a:t>
                </a:r>
                <a:endParaRPr lang="es-AR" dirty="0" smtClean="0"/>
              </a:p>
              <a:p>
                <a:pPr marL="342900" indent="-342900">
                  <a:buAutoNum type="alphaLcParenR"/>
                </a:pPr>
                <a:r>
                  <a:rPr lang="es-AR" dirty="0" smtClean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/>
                  <a:t>o su complemento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 smtClean="0"/>
                  <a:t> es un literal</a:t>
                </a:r>
              </a:p>
              <a:p>
                <a:pPr marL="342900" indent="-342900">
                  <a:buAutoNum type="alphaLcParenR"/>
                </a:pPr>
                <a:r>
                  <a:rPr lang="es-AR" dirty="0" smtClean="0"/>
                  <a:t>Un término  de la forma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/>
                  <a:t> donde cada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o su complemento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 smtClean="0"/>
                  <a:t> es una conjunción fundamental</a:t>
                </a:r>
              </a:p>
              <a:p>
                <a:pPr marL="342900" indent="-342900">
                  <a:buAutoNum type="alphaLcParenR"/>
                </a:pPr>
                <a:r>
                  <a:rPr lang="es-AR" dirty="0" smtClean="0"/>
                  <a:t>Una representación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AR" dirty="0" smtClean="0"/>
                  <a:t> como una suma de conjunciones fundamentales es una forma normal disyuntiva (</a:t>
                </a:r>
                <a:r>
                  <a:rPr lang="es-AR" dirty="0" err="1" smtClean="0"/>
                  <a:t>fnd</a:t>
                </a:r>
                <a:r>
                  <a:rPr lang="es-AR" dirty="0" smtClean="0"/>
                  <a:t>) de la función booleana</a:t>
                </a:r>
              </a:p>
              <a:p>
                <a:endParaRPr lang="es-AR" dirty="0"/>
              </a:p>
              <a:p>
                <a:r>
                  <a:rPr lang="es-AR" b="1" dirty="0" smtClean="0">
                    <a:solidFill>
                      <a:srgbClr val="002060"/>
                    </a:solidFill>
                  </a:rPr>
                  <a:t>Observación:</a:t>
                </a:r>
                <a:r>
                  <a:rPr lang="es-AR" dirty="0" smtClean="0"/>
                  <a:t> Toda función booleana tiene una única forma de representación como una </a:t>
                </a:r>
                <a:r>
                  <a:rPr lang="es-AR" dirty="0" err="1" smtClean="0"/>
                  <a:t>fnd</a:t>
                </a:r>
                <a:r>
                  <a:rPr lang="es-AR" dirty="0" smtClean="0"/>
                  <a:t>.</a:t>
                </a:r>
              </a:p>
              <a:p>
                <a:endParaRPr lang="es-AR" dirty="0"/>
              </a:p>
              <a:p>
                <a:r>
                  <a:rPr lang="es-AR" b="1" dirty="0" smtClean="0">
                    <a:solidFill>
                      <a:srgbClr val="002060"/>
                    </a:solidFill>
                  </a:rPr>
                  <a:t>Ejemplos:</a:t>
                </a:r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 smtClean="0"/>
                  <a:t> no está expresada en su </a:t>
                </a:r>
                <a:r>
                  <a:rPr lang="es-AR" dirty="0" err="1" smtClean="0"/>
                  <a:t>fnd</a:t>
                </a:r>
                <a:r>
                  <a:rPr lang="es-AR" dirty="0" smtClean="0"/>
                  <a:t> no tiene conjunciones fundamentales en todos sus términos.</a:t>
                </a:r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AR" dirty="0" smtClean="0"/>
                  <a:t> está en su </a:t>
                </a:r>
                <a:r>
                  <a:rPr lang="es-AR" dirty="0" err="1" smtClean="0"/>
                  <a:t>fnd</a:t>
                </a:r>
                <a:r>
                  <a:rPr lang="es-AR" dirty="0" smtClean="0"/>
                  <a:t>, cada término es una conjunción fundamental, tiene a las tres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o su complemento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 smtClean="0"/>
                  <a:t> 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0" y="1996225"/>
                <a:ext cx="10485979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523" t="-767" r="-4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1867436" y="5048518"/>
            <a:ext cx="528034" cy="42500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2522112" y="5048517"/>
            <a:ext cx="528034" cy="42500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73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79312"/>
          </a:xfrm>
        </p:spPr>
        <p:txBody>
          <a:bodyPr/>
          <a:lstStyle/>
          <a:p>
            <a:r>
              <a:rPr lang="es-AR" sz="2800" dirty="0" smtClean="0"/>
              <a:t>Forma Normal Disyuntiva (</a:t>
            </a:r>
            <a:r>
              <a:rPr lang="es-AR" sz="2800" dirty="0" err="1" smtClean="0"/>
              <a:t>fnd</a:t>
            </a:r>
            <a:r>
              <a:rPr lang="es-AR" sz="2800" dirty="0" smtClean="0"/>
              <a:t>) – Suma de </a:t>
            </a:r>
            <a:r>
              <a:rPr lang="es-AR" sz="2800" dirty="0" err="1" smtClean="0"/>
              <a:t>mintérminos</a:t>
            </a:r>
            <a:endParaRPr lang="es-A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88942" y="1132053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s-AR" b="1" dirty="0" smtClean="0">
                    <a:solidFill>
                      <a:srgbClr val="002060"/>
                    </a:solidFill>
                  </a:rPr>
                  <a:t>Ejemplo:</a:t>
                </a:r>
                <a:r>
                  <a:rPr lang="es-AR" dirty="0" smtClean="0">
                    <a:solidFill>
                      <a:srgbClr val="002060"/>
                    </a:solidFill>
                  </a:rPr>
                  <a:t> Si</a:t>
                </a:r>
                <a:r>
                  <a:rPr lang="es-AR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/>
                  <a:t> no está expresada en su </a:t>
                </a:r>
                <a:r>
                  <a:rPr lang="es-AR" dirty="0" err="1"/>
                  <a:t>fnd</a:t>
                </a:r>
                <a:r>
                  <a:rPr lang="es-AR" dirty="0"/>
                  <a:t> no tiene conjunciones fundamentales en todos sus </a:t>
                </a:r>
                <a:r>
                  <a:rPr lang="es-AR" dirty="0" smtClean="0"/>
                  <a:t>términos, veamos la tabla de valores y reescribimos la función como una </a:t>
                </a:r>
                <a:r>
                  <a:rPr lang="es-AR" dirty="0" smtClean="0">
                    <a:solidFill>
                      <a:srgbClr val="C00000"/>
                    </a:solidFill>
                  </a:rPr>
                  <a:t>SUMA FUNDAMENTAL DE CONJUNCIONES</a:t>
                </a:r>
                <a:r>
                  <a:rPr lang="es-AR" dirty="0" smtClean="0"/>
                  <a:t>: </a:t>
                </a:r>
                <a:endParaRPr lang="es-AR" dirty="0"/>
              </a:p>
              <a:p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s-AR" dirty="0" smtClean="0"/>
                  <a:t> </a:t>
                </a:r>
              </a:p>
              <a:p>
                <a:endParaRPr lang="es-AR" dirty="0"/>
              </a:p>
              <a:p>
                <a:endParaRPr lang="es-AR" dirty="0" smtClean="0"/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 smtClean="0"/>
                  <a:t> </a:t>
                </a:r>
              </a:p>
              <a:p>
                <a:r>
                  <a:rPr lang="es-AR" dirty="0"/>
                  <a:t> </a:t>
                </a:r>
                <a:r>
                  <a:rPr lang="es-AR" dirty="0" smtClean="0"/>
                  <a:t>                  = </a:t>
                </a:r>
                <a14:m>
                  <m:oMath xmlns:m="http://schemas.openxmlformats.org/officeDocument/2006/math">
                    <m:r>
                      <a:rPr lang="es-A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es-A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>
                    <a:solidFill>
                      <a:schemeClr val="tx1"/>
                    </a:solidFill>
                  </a:rPr>
                  <a:t> </a:t>
                </a:r>
                <a:endParaRPr lang="es-AR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>
                    <a:solidFill>
                      <a:schemeClr val="tx1"/>
                    </a:solidFill>
                  </a:rPr>
                  <a:t> </a:t>
                </a:r>
                <a:r>
                  <a:rPr lang="es-AR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(3, 6, 7)</m:t>
                        </m:r>
                      </m:e>
                    </m:nary>
                  </m:oMath>
                </a14:m>
                <a:endParaRPr lang="es-AR" dirty="0">
                  <a:solidFill>
                    <a:schemeClr val="tx1"/>
                  </a:solidFill>
                </a:endParaRPr>
              </a:p>
              <a:p>
                <a:endParaRPr lang="es-A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42" y="1132053"/>
                <a:ext cx="10058400" cy="4023360"/>
              </a:xfrm>
              <a:blipFill rotWithShape="0">
                <a:blip r:embed="rId2"/>
                <a:stretch>
                  <a:fillRect l="-1576" t="-1667" b="-84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495000"/>
                  </p:ext>
                </p:extLst>
              </p:nvPr>
            </p:nvGraphicFramePr>
            <p:xfrm>
              <a:off x="5642233" y="2245144"/>
              <a:ext cx="6270725" cy="3572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86"/>
                    <a:gridCol w="519833"/>
                    <a:gridCol w="586338"/>
                    <a:gridCol w="2500661"/>
                    <a:gridCol w="787438"/>
                    <a:gridCol w="1406569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Etiqueta en</a:t>
                          </a:r>
                        </a:p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binario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0.(0+0)=0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 + 1)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+ 1) = </a:t>
                          </a:r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s-A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oMath>
                          </a14:m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 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+ 0) = </a:t>
                          </a:r>
                          <a:r>
                            <a:rPr lang="es-AR" baseline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A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1.(1 + 1) = </a:t>
                          </a:r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A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  <m:r>
                                <a:rPr lang="es-A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495000"/>
                  </p:ext>
                </p:extLst>
              </p:nvPr>
            </p:nvGraphicFramePr>
            <p:xfrm>
              <a:off x="5642233" y="2245144"/>
              <a:ext cx="6270725" cy="3572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86"/>
                    <a:gridCol w="519833"/>
                    <a:gridCol w="586338"/>
                    <a:gridCol w="2500661"/>
                    <a:gridCol w="787438"/>
                    <a:gridCol w="1406569"/>
                  </a:tblGrid>
                  <a:tr h="6462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99" t="-4717" r="-1242857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698" t="-4717" r="-1012791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0833" t="-4717" r="-807292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260" t="-4717" r="-88564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Etiqueta en</a:t>
                          </a:r>
                        </a:p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binario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0.(0+0)=0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 + 1)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+ 1) = </a:t>
                          </a:r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0155" t="-477049" r="-182171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 + 0)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+ 1) = 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+ 0) = </a:t>
                          </a:r>
                          <a:r>
                            <a:rPr lang="es-AR" baseline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0155" t="-786667" r="-1821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1.(1 + 1) = </a:t>
                          </a:r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0155" t="-886667" r="-1821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Flecha curvada hacia arriba 6"/>
          <p:cNvSpPr/>
          <p:nvPr/>
        </p:nvSpPr>
        <p:spPr>
          <a:xfrm>
            <a:off x="1944710" y="2640169"/>
            <a:ext cx="2086377" cy="5537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618963" y="4215255"/>
            <a:ext cx="1545465" cy="9401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2936382" y="5750854"/>
            <a:ext cx="411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Suma de </a:t>
            </a:r>
            <a:r>
              <a:rPr lang="es-AR" b="1" dirty="0" err="1" smtClean="0">
                <a:solidFill>
                  <a:srgbClr val="002060"/>
                </a:solidFill>
              </a:rPr>
              <a:t>mintérminos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10" name="Flecha abajo 9"/>
          <p:cNvSpPr/>
          <p:nvPr/>
        </p:nvSpPr>
        <p:spPr>
          <a:xfrm>
            <a:off x="4230709" y="5239563"/>
            <a:ext cx="321971" cy="511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95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b="1" dirty="0" smtClean="0">
                <a:solidFill>
                  <a:srgbClr val="002060"/>
                </a:solidFill>
              </a:rPr>
              <a:t>Problema dual</a:t>
            </a:r>
            <a:r>
              <a:rPr lang="es-AR" sz="2800" dirty="0" smtClean="0"/>
              <a:t>: Forma normal conjuntiva (</a:t>
            </a:r>
            <a:r>
              <a:rPr lang="es-AR" sz="2800" dirty="0" err="1" smtClean="0"/>
              <a:t>fnc</a:t>
            </a:r>
            <a:r>
              <a:rPr lang="es-AR" sz="2800" dirty="0" smtClean="0"/>
              <a:t>)</a:t>
            </a:r>
            <a:endParaRPr lang="es-A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02276" y="1845734"/>
                <a:ext cx="10653404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s-AR" dirty="0" smtClean="0"/>
                  <a:t>En lugar de tener </a:t>
                </a:r>
                <a:r>
                  <a:rPr lang="es-AR" b="1" dirty="0" smtClean="0"/>
                  <a:t>conjunciones fundamentales </a:t>
                </a:r>
                <a:r>
                  <a:rPr lang="es-AR" dirty="0" smtClean="0"/>
                  <a:t>(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 smtClean="0"/>
                  <a:t> </a:t>
                </a:r>
                <a:r>
                  <a:rPr lang="es-AR" dirty="0" smtClean="0">
                    <a:sym typeface="Wingdings" panose="05000000000000000000" pitchFamily="2" charset="2"/>
                  </a:rPr>
                  <a:t> disyunciones fundamentales (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s-AR" b="0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AR" dirty="0" smtClean="0"/>
                  <a:t>1 </a:t>
                </a:r>
                <a:r>
                  <a:rPr lang="es-AR" dirty="0" smtClean="0">
                    <a:sym typeface="Wingdings" panose="05000000000000000000" pitchFamily="2" charset="2"/>
                  </a:rPr>
                  <a:t> 0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AR" dirty="0" smtClean="0">
                    <a:sym typeface="Wingdings" panose="05000000000000000000" pitchFamily="2" charset="2"/>
                  </a:rPr>
                  <a:t>Forma normal disyuntiva  forma normal conjuntiva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AR" dirty="0" smtClean="0">
                    <a:sym typeface="Wingdings" panose="05000000000000000000" pitchFamily="2" charset="2"/>
                  </a:rPr>
                  <a:t>Suma de </a:t>
                </a:r>
                <a:r>
                  <a:rPr lang="es-AR" dirty="0" err="1" smtClean="0">
                    <a:sym typeface="Wingdings" panose="05000000000000000000" pitchFamily="2" charset="2"/>
                  </a:rPr>
                  <a:t>mintérminos</a:t>
                </a:r>
                <a:r>
                  <a:rPr lang="es-AR" dirty="0" smtClean="0">
                    <a:sym typeface="Wingdings" panose="05000000000000000000" pitchFamily="2" charset="2"/>
                  </a:rPr>
                  <a:t> fundamentales  Producto de </a:t>
                </a:r>
                <a:r>
                  <a:rPr lang="es-AR" dirty="0" err="1" smtClean="0">
                    <a:sym typeface="Wingdings" panose="05000000000000000000" pitchFamily="2" charset="2"/>
                  </a:rPr>
                  <a:t>maxtérminos</a:t>
                </a:r>
                <a:r>
                  <a:rPr lang="es-AR" dirty="0" smtClean="0">
                    <a:sym typeface="Wingdings" panose="05000000000000000000" pitchFamily="2" charset="2"/>
                  </a:rPr>
                  <a:t> fundamentales </a:t>
                </a: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276" y="1845734"/>
                <a:ext cx="10653404" cy="4023360"/>
              </a:xfrm>
              <a:blipFill rotWithShape="0">
                <a:blip r:embed="rId2"/>
                <a:stretch>
                  <a:fillRect l="-1373" t="-18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solidFill>
                  <a:srgbClr val="002060"/>
                </a:solidFill>
              </a:rPr>
              <a:t>George Boole- Claude Shannon</a:t>
            </a:r>
            <a:endParaRPr lang="es-AR" sz="4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 1854 el matemático Inglés George Boole creó un sistema algebraico de lógica matemática abstracta.</a:t>
            </a:r>
          </a:p>
          <a:p>
            <a:r>
              <a:rPr lang="es-AR" dirty="0" smtClean="0"/>
              <a:t>En 1934 Claude Shannon desarrolló el álgebra de las funciones de conmutación, matemática aplicada.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91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79312"/>
          </a:xfrm>
        </p:spPr>
        <p:txBody>
          <a:bodyPr>
            <a:normAutofit/>
          </a:bodyPr>
          <a:lstStyle/>
          <a:p>
            <a:r>
              <a:rPr lang="es-AR" sz="2800" dirty="0" smtClean="0"/>
              <a:t>Forma Normal Conjuntiva (</a:t>
            </a:r>
            <a:r>
              <a:rPr lang="es-AR" sz="2800" dirty="0" err="1" smtClean="0"/>
              <a:t>fnc</a:t>
            </a:r>
            <a:r>
              <a:rPr lang="es-AR" sz="2800" dirty="0" smtClean="0"/>
              <a:t>) – Producto de </a:t>
            </a:r>
            <a:r>
              <a:rPr lang="es-AR" sz="2800" dirty="0" err="1" smtClean="0"/>
              <a:t>maxtérminos</a:t>
            </a:r>
            <a:endParaRPr lang="es-A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88942" y="1132053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s-AR" b="1" dirty="0" smtClean="0">
                    <a:solidFill>
                      <a:srgbClr val="002060"/>
                    </a:solidFill>
                  </a:rPr>
                  <a:t>Ejemplo:</a:t>
                </a:r>
                <a:r>
                  <a:rPr lang="es-AR" dirty="0" smtClean="0">
                    <a:solidFill>
                      <a:srgbClr val="002060"/>
                    </a:solidFill>
                  </a:rPr>
                  <a:t> Si</a:t>
                </a:r>
                <a:r>
                  <a:rPr lang="es-AR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/>
                  <a:t> no está expresada en su </a:t>
                </a:r>
                <a:r>
                  <a:rPr lang="es-AR" dirty="0" err="1" smtClean="0"/>
                  <a:t>fnc</a:t>
                </a:r>
                <a:r>
                  <a:rPr lang="es-AR" dirty="0" smtClean="0"/>
                  <a:t> </a:t>
                </a:r>
                <a:endParaRPr lang="es-A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AR" dirty="0" smtClean="0"/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s-A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 smtClean="0"/>
              </a:p>
              <a:p>
                <a14:m>
                  <m:oMath xmlns:m="http://schemas.openxmlformats.org/officeDocument/2006/math">
                    <m:r>
                      <a:rPr lang="es-AR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s-A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AR" b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s-A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d>
                      <m:d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s-A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A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A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s-A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s-A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s-A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A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s-A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b="1" dirty="0"/>
              </a:p>
              <a:p>
                <a:endParaRPr lang="es-AR" dirty="0" smtClean="0"/>
              </a:p>
              <a:p>
                <a:r>
                  <a:rPr lang="es-AR" dirty="0" smtClean="0">
                    <a:solidFill>
                      <a:srgbClr val="7030A0"/>
                    </a:solidFill>
                  </a:rPr>
                  <a:t>Disyunción Fundamental</a:t>
                </a:r>
              </a:p>
              <a:p>
                <a:r>
                  <a:rPr lang="es-AR" dirty="0" smtClean="0"/>
                  <a:t>Hay </a:t>
                </a:r>
                <a:r>
                  <a:rPr lang="es-AR" dirty="0" smtClean="0"/>
                  <a:t>5 factores y la Tabla tiene 5 ceros</a:t>
                </a:r>
                <a:endParaRPr lang="es-AR" dirty="0"/>
              </a:p>
              <a:p>
                <a:endParaRPr lang="es-AR" dirty="0" smtClean="0"/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(0, 1, 2,  4, 5)</m:t>
                        </m:r>
                      </m:e>
                    </m:nary>
                  </m:oMath>
                </a14:m>
                <a:endParaRPr lang="es-AR" dirty="0">
                  <a:solidFill>
                    <a:schemeClr val="tx1"/>
                  </a:solidFill>
                </a:endParaRPr>
              </a:p>
              <a:p>
                <a:endParaRPr lang="es-A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42" y="1132053"/>
                <a:ext cx="10058400" cy="4023360"/>
              </a:xfrm>
              <a:blipFill rotWithShape="0">
                <a:blip r:embed="rId2"/>
                <a:stretch>
                  <a:fillRect l="-1576" t="-1667" b="-1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970273"/>
                  </p:ext>
                </p:extLst>
              </p:nvPr>
            </p:nvGraphicFramePr>
            <p:xfrm>
              <a:off x="5642233" y="2940603"/>
              <a:ext cx="6270725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86"/>
                    <a:gridCol w="519833"/>
                    <a:gridCol w="586338"/>
                    <a:gridCol w="2170409"/>
                    <a:gridCol w="1117690"/>
                    <a:gridCol w="1406569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Etiqueta en</a:t>
                          </a:r>
                        </a:p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binario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0.(0+0)=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 + 1) = 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1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+ 0) = 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2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+ 1)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s-A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 + 0) = 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4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+ 1) =</a:t>
                          </a:r>
                          <a:r>
                            <a:rPr lang="es-AR" b="1" baseline="0" dirty="0" smtClean="0">
                              <a:solidFill>
                                <a:srgbClr val="F86484"/>
                              </a:solidFill>
                            </a:rPr>
                            <a:t> 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AR" b="1" i="1" smtClean="0">
                                    <a:solidFill>
                                      <a:srgbClr val="F8648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F8648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5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A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acc>
                                <m:accPr>
                                  <m:chr m:val="̅"/>
                                  <m:ctrlPr>
                                    <a:rPr lang="es-A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1.(1 + 1)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A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  <m:r>
                                <a:rPr lang="es-A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7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970273"/>
                  </p:ext>
                </p:extLst>
              </p:nvPr>
            </p:nvGraphicFramePr>
            <p:xfrm>
              <a:off x="5642233" y="2940603"/>
              <a:ext cx="6270725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86"/>
                    <a:gridCol w="519833"/>
                    <a:gridCol w="586338"/>
                    <a:gridCol w="2170409"/>
                    <a:gridCol w="1117690"/>
                    <a:gridCol w="1406569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034" t="-4762" r="-117697" b="-4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Etiqueta en</a:t>
                          </a:r>
                        </a:p>
                        <a:p>
                          <a:pPr/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binario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0.(0+0)=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183333" r="-127717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0.(0 + 1) = 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283333" r="-127717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1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+ 0) = 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383333" r="-12771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2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1.(0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+ 1) =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475410" r="-127717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 </a:t>
                          </a: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+ 0) = </a:t>
                          </a: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585000" r="-12771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4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0.(1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+ 1) =</a:t>
                          </a:r>
                          <a:r>
                            <a:rPr lang="es-AR" b="1" baseline="0" dirty="0" smtClean="0">
                              <a:solidFill>
                                <a:srgbClr val="F86484"/>
                              </a:solidFill>
                            </a:rPr>
                            <a:t> </a:t>
                          </a:r>
                          <a:r>
                            <a:rPr lang="es-AR" b="1" baseline="0" dirty="0" smtClean="0">
                              <a:solidFill>
                                <a:srgbClr val="F86484"/>
                              </a:solidFill>
                            </a:rPr>
                            <a:t>0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685000" r="-12771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86484"/>
                              </a:solidFill>
                            </a:rPr>
                            <a:t>5</a:t>
                          </a:r>
                          <a:endParaRPr lang="es-AR" b="1" dirty="0">
                            <a:solidFill>
                              <a:srgbClr val="F86484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</a:t>
                          </a:r>
                          <a:r>
                            <a:rPr lang="es-AR" baseline="0" dirty="0" smtClean="0">
                              <a:solidFill>
                                <a:srgbClr val="002060"/>
                              </a:solidFill>
                            </a:rPr>
                            <a:t>1 + 0)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785000" r="-12771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1.(1 + 1) = 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4783" t="-885000" r="-12771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7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Elipse 7"/>
          <p:cNvSpPr/>
          <p:nvPr/>
        </p:nvSpPr>
        <p:spPr>
          <a:xfrm>
            <a:off x="1770844" y="4483354"/>
            <a:ext cx="2060620" cy="9401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1299478" y="6017228"/>
            <a:ext cx="411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Producto de </a:t>
            </a:r>
            <a:r>
              <a:rPr lang="es-AR" b="1" dirty="0" err="1" smtClean="0">
                <a:solidFill>
                  <a:srgbClr val="002060"/>
                </a:solidFill>
              </a:rPr>
              <a:t>maxtérminos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10" name="Flecha abajo 9"/>
          <p:cNvSpPr/>
          <p:nvPr/>
        </p:nvSpPr>
        <p:spPr>
          <a:xfrm>
            <a:off x="2382592" y="5561207"/>
            <a:ext cx="321971" cy="511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Abrir llave 3"/>
          <p:cNvSpPr/>
          <p:nvPr/>
        </p:nvSpPr>
        <p:spPr>
          <a:xfrm rot="16200000">
            <a:off x="4026380" y="1182724"/>
            <a:ext cx="521998" cy="2444408"/>
          </a:xfrm>
          <a:prstGeom prst="leftBrac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/>
          <p:cNvSpPr/>
          <p:nvPr/>
        </p:nvSpPr>
        <p:spPr>
          <a:xfrm>
            <a:off x="1700011" y="2208727"/>
            <a:ext cx="1365163" cy="914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6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Ejemplos- escribir la expresión simplificada de cada una de estas funciones.</a:t>
            </a:r>
            <a:endParaRPr lang="es-A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(1, 3, 5, 7)</m:t>
                        </m:r>
                      </m:e>
                    </m:nary>
                  </m:oMath>
                </a14:m>
                <a:r>
                  <a:rPr lang="es-AR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s-AR" dirty="0" smtClean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A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r>
                  <a:rPr lang="es-AR" dirty="0" smtClean="0"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𝑥𝑦𝑧</m:t>
                    </m:r>
                  </m:oMath>
                </a14:m>
                <a:r>
                  <a:rPr lang="es-AR" dirty="0" smtClean="0">
                    <a:sym typeface="Wingdings" panose="05000000000000000000" pitchFamily="2" charset="2"/>
                  </a:rPr>
                  <a:t>  ¿?</a:t>
                </a:r>
              </a:p>
              <a:p>
                <a:r>
                  <a:rPr lang="es-AR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(4, 6, 7)</m:t>
                        </m:r>
                      </m:e>
                    </m:nary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(0, 1, 2, 3, 5)</m:t>
                        </m:r>
                      </m:e>
                    </m:nary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>
                    <a:sym typeface="Wingdings" panose="05000000000000000000" pitchFamily="2" charset="2"/>
                  </a:rPr>
                  <a:t>¿?</a:t>
                </a: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30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109475"/>
                  </p:ext>
                </p:extLst>
              </p:nvPr>
            </p:nvGraphicFramePr>
            <p:xfrm>
              <a:off x="3272519" y="3043634"/>
              <a:ext cx="6888912" cy="3572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86"/>
                    <a:gridCol w="519833"/>
                    <a:gridCol w="586338"/>
                    <a:gridCol w="1462071"/>
                    <a:gridCol w="1826028"/>
                    <a:gridCol w="2024756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y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Z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AR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s-AR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AR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s-AR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Etiqueta en</a:t>
                          </a:r>
                        </a:p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binario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 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03816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109475"/>
                  </p:ext>
                </p:extLst>
              </p:nvPr>
            </p:nvGraphicFramePr>
            <p:xfrm>
              <a:off x="3272519" y="3043634"/>
              <a:ext cx="6888912" cy="3572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86"/>
                    <a:gridCol w="519833"/>
                    <a:gridCol w="586338"/>
                    <a:gridCol w="1462071"/>
                    <a:gridCol w="1826028"/>
                    <a:gridCol w="2024756"/>
                  </a:tblGrid>
                  <a:tr h="64624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99" t="-4717" r="-1375325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1765" t="-4717" r="-1145882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041" t="-4717" r="-904124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4717" r="-265417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6667" t="-4717" r="-112333" b="-4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Etiqueta en</a:t>
                          </a:r>
                        </a:p>
                        <a:p>
                          <a:r>
                            <a:rPr lang="es-AR" b="1" dirty="0" smtClean="0">
                              <a:solidFill>
                                <a:srgbClr val="002060"/>
                              </a:solidFill>
                            </a:rPr>
                            <a:t>binario</a:t>
                          </a:r>
                          <a:endParaRPr lang="es-AR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 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s-AR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0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es-A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b="1" dirty="0" smtClean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s-AR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21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Ejercicios. Sección 15.1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1, 2, 3, 4, 5, 6, 7, 8, 9, 10, 11, 12.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99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002060"/>
                </a:solidFill>
              </a:rPr>
              <a:t>Conjunto de partes</a:t>
            </a:r>
            <a:endParaRPr lang="es-AR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751283" cy="4023360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Dado el conjunto  A = {a, b, c} </a:t>
                </a:r>
                <a:r>
                  <a:rPr lang="es-ES" dirty="0" smtClean="0"/>
                  <a:t>podemos </a:t>
                </a:r>
                <a:r>
                  <a:rPr lang="es-ES" dirty="0"/>
                  <a:t>enumerar todos los subconjuntos posibles de A, o dicho de otro modo todos los conjuntos </a:t>
                </a:r>
                <a:r>
                  <a:rPr lang="es-ES" dirty="0" smtClean="0"/>
                  <a:t>incluidos </a:t>
                </a:r>
                <a:r>
                  <a:rPr lang="es-ES" dirty="0"/>
                  <a:t>en A. </a:t>
                </a:r>
                <a:r>
                  <a:rPr lang="es-ES" dirty="0" smtClean="0"/>
                  <a:t>Construimos </a:t>
                </a:r>
                <a:r>
                  <a:rPr lang="es-ES" dirty="0"/>
                  <a:t>entonces un nuevo conjunto con todos esos conjuntos como elementos, este nuevo conjunto se llama conjunto de partes de A y se indica: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</m:t>
                    </m:r>
                    <m:d>
                      <m:dPr>
                        <m:begChr m:val="{"/>
                        <m:endChr m:val="}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/>
                  <a:t/>
                </a:r>
                <a:br>
                  <a:rPr lang="es-ES" dirty="0"/>
                </a:br>
                <a:r>
                  <a:rPr lang="es-ES" dirty="0" smtClean="0"/>
                  <a:t> Notemos </a:t>
                </a:r>
                <a:r>
                  <a:rPr lang="es-ES" dirty="0"/>
                  <a:t>que todos los elementos de P(A) se escriben entre llaves porque son conjuntos, salvo el conjunto vacío que se escribe sin </a:t>
                </a:r>
                <a:r>
                  <a:rPr lang="es-ES" dirty="0" smtClean="0"/>
                  <a:t>llaves: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 smtClean="0"/>
                  <a:t>. Los elementos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 smtClean="0"/>
                  <a:t> se los puede ordenar por la </a:t>
                </a:r>
                <a:r>
                  <a:rPr lang="es-AR" dirty="0" smtClean="0">
                    <a:solidFill>
                      <a:srgbClr val="002060"/>
                    </a:solidFill>
                  </a:rPr>
                  <a:t>inclusión.</a:t>
                </a:r>
              </a:p>
              <a:p>
                <a:r>
                  <a:rPr lang="es-AR" dirty="0" smtClean="0">
                    <a:solidFill>
                      <a:srgbClr val="002060"/>
                    </a:solidFill>
                  </a:rPr>
                  <a:t>Algebra de Boole de conjuntos</a:t>
                </a:r>
                <a:r>
                  <a:rPr lang="es-AR" dirty="0" smtClean="0"/>
                  <a:t>. Sea A un conjunto, entonces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∪,  ∩, </m:t>
                        </m:r>
                        <m:sSup>
                          <m:sSup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/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∅,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AR" dirty="0" smtClean="0"/>
                  <a:t> es un Algebra de Boole, hay un primer elemento: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AR" dirty="0" smtClean="0"/>
                  <a:t>  y un último elemento A. Una serie de propiedades que involucra a las </a:t>
                </a:r>
                <a:r>
                  <a:rPr lang="es-AR" dirty="0" smtClean="0"/>
                  <a:t>operaciones. Si #(A)=n </a:t>
                </a:r>
                <a:r>
                  <a:rPr lang="es-AR" dirty="0" smtClean="0">
                    <a:sym typeface="Wingdings" panose="05000000000000000000" pitchFamily="2" charset="2"/>
                  </a:rPr>
                  <a:t> #(P(A))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AR" dirty="0" smtClean="0"/>
                  <a:t>.</a:t>
                </a:r>
                <a:endParaRPr lang="es-AR" dirty="0" smtClean="0"/>
              </a:p>
              <a:p>
                <a:endParaRPr lang="es-AR" dirty="0" smtClean="0"/>
              </a:p>
              <a:p>
                <a:pPr lvl="8"/>
                <a:r>
                  <a:rPr lang="es-AR" dirty="0"/>
                  <a:t> </a:t>
                </a:r>
                <a:r>
                  <a:rPr lang="es-AR" dirty="0" smtClean="0"/>
                  <a:t>                                                                                                                                                                                                    átomos</a:t>
                </a: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751283" cy="4023360"/>
              </a:xfrm>
              <a:blipFill rotWithShape="0">
                <a:blip r:embed="rId2"/>
                <a:stretch>
                  <a:fillRect l="-567" t="-1667" r="-19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90" y="4997500"/>
            <a:ext cx="4045510" cy="1743187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817476" y="5396248"/>
            <a:ext cx="1558344" cy="60598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 derecha 7"/>
          <p:cNvSpPr/>
          <p:nvPr/>
        </p:nvSpPr>
        <p:spPr>
          <a:xfrm>
            <a:off x="9465972" y="5602310"/>
            <a:ext cx="1120462" cy="266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7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rgbClr val="002060"/>
                </a:solidFill>
              </a:rPr>
              <a:t>Partes de A-subconjuntos posibles a partir de A</a:t>
            </a:r>
            <a:endParaRPr lang="es-AR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A={1, 2, 3, 4} </a:t>
                </a:r>
                <a:r>
                  <a:rPr lang="es-AR" dirty="0" smtClean="0">
                    <a:sym typeface="Wingdings" panose="05000000000000000000" pitchFamily="2" charset="2"/>
                  </a:rPr>
                  <a:t> P(A) = {</a:t>
                </a:r>
                <a:r>
                  <a:rPr lang="es-AR" dirty="0" smtClean="0">
                    <a:sym typeface="Symbol" panose="05050102010706020507" pitchFamily="18" charset="2"/>
                  </a:rPr>
                  <a:t>, {1}, {2}, {3}, {4}, {1, 2}, {1, 3}, {1, 4}, {2, 3}, {2, 4}, {3, 4}, {1, 2, 3}, {1, 3, 4}, {2, 3, 4}, {1, 2, 4}, A={1, 2, 3, 4}}</a:t>
                </a:r>
              </a:p>
              <a:p>
                <a:endParaRPr lang="es-AR" dirty="0" smtClean="0">
                  <a:sym typeface="Symbol" panose="05050102010706020507" pitchFamily="18" charset="2"/>
                </a:endParaRPr>
              </a:p>
              <a:p>
                <a:r>
                  <a:rPr lang="es-AR" dirty="0" smtClean="0">
                    <a:sym typeface="Symbol" panose="05050102010706020507" pitchFamily="18" charset="2"/>
                  </a:rPr>
                  <a:t>A tiene 4 elementos, ¿</a:t>
                </a:r>
                <a:r>
                  <a:rPr lang="es-AR" dirty="0">
                    <a:sym typeface="Symbol" panose="05050102010706020507" pitchFamily="18" charset="2"/>
                  </a:rPr>
                  <a:t>c</a:t>
                </a:r>
                <a:r>
                  <a:rPr lang="es-AR" dirty="0" smtClean="0">
                    <a:sym typeface="Symbol" panose="05050102010706020507" pitchFamily="18" charset="2"/>
                  </a:rPr>
                  <a:t>uántos elementos tienen P(A)? Subconjunto {1, 3, 4} </a:t>
                </a:r>
                <a:r>
                  <a:rPr lang="es-AR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=16</m:t>
                    </m:r>
                  </m:oMath>
                </a14:m>
                <a:r>
                  <a:rPr lang="es-AR" dirty="0" smtClean="0"/>
                  <a:t> elementos</a:t>
                </a:r>
              </a:p>
              <a:p>
                <a:r>
                  <a:rPr lang="es-AR" dirty="0" smtClean="0"/>
                  <a:t>1100 </a:t>
                </a:r>
                <a:r>
                  <a:rPr lang="es-AR" dirty="0" smtClean="0">
                    <a:sym typeface="Wingdings" panose="05000000000000000000" pitchFamily="2" charset="2"/>
                  </a:rPr>
                  <a:t> {1, 2}</a:t>
                </a:r>
              </a:p>
              <a:p>
                <a:r>
                  <a:rPr lang="es-AR" dirty="0" smtClean="0">
                    <a:sym typeface="Wingdings" panose="05000000000000000000" pitchFamily="2" charset="2"/>
                  </a:rPr>
                  <a:t>1111  {1, 2, 3, 4}</a:t>
                </a:r>
              </a:p>
              <a:p>
                <a:r>
                  <a:rPr lang="es-AR" dirty="0" smtClean="0">
                    <a:sym typeface="Wingdings" panose="05000000000000000000" pitchFamily="2" charset="2"/>
                  </a:rPr>
                  <a:t>0000  </a:t>
                </a:r>
                <a:r>
                  <a:rPr lang="es-AR" dirty="0" smtClean="0">
                    <a:sym typeface="Symbol" panose="05050102010706020507" pitchFamily="18" charset="2"/>
                  </a:rPr>
                  <a:t></a:t>
                </a:r>
              </a:p>
              <a:p>
                <a:r>
                  <a:rPr lang="es-AR" dirty="0" smtClean="0">
                    <a:sym typeface="Symbol" panose="05050102010706020507" pitchFamily="18" charset="2"/>
                  </a:rPr>
                  <a:t>1010 </a:t>
                </a:r>
                <a:r>
                  <a:rPr lang="es-AR" dirty="0" smtClean="0">
                    <a:sym typeface="Wingdings" panose="05000000000000000000" pitchFamily="2" charset="2"/>
                  </a:rPr>
                  <a:t> {1, 3}</a:t>
                </a: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970" r="-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222"/>
          </a:xfrm>
        </p:spPr>
        <p:txBody>
          <a:bodyPr>
            <a:normAutofit/>
          </a:bodyPr>
          <a:lstStyle/>
          <a:p>
            <a:r>
              <a:rPr lang="es-AR" sz="4000" dirty="0" smtClean="0">
                <a:solidFill>
                  <a:srgbClr val="002060"/>
                </a:solidFill>
              </a:rPr>
              <a:t>Divisores de n</a:t>
            </a:r>
            <a:endParaRPr lang="es-AR" sz="4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081826"/>
            <a:ext cx="10058400" cy="478726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Sea n un número natural libre de cuadrados (k² no divide a n): (Div(n), </a:t>
            </a:r>
            <a:r>
              <a:rPr lang="es-AR" dirty="0" smtClean="0">
                <a:sym typeface="Symbol" panose="05050102010706020507" pitchFamily="18" charset="2"/>
              </a:rPr>
              <a:t>, , , 1, n)</a:t>
            </a:r>
            <a:r>
              <a:rPr lang="es-AR" dirty="0" smtClean="0"/>
              <a:t> es un </a:t>
            </a:r>
            <a:r>
              <a:rPr lang="es-AR" b="1" dirty="0" smtClean="0">
                <a:solidFill>
                  <a:srgbClr val="002060"/>
                </a:solidFill>
              </a:rPr>
              <a:t>Algebra de Boole</a:t>
            </a:r>
            <a:r>
              <a:rPr lang="es-AR" dirty="0" smtClean="0"/>
              <a:t>. Los elementos de </a:t>
            </a:r>
            <a:r>
              <a:rPr lang="es-AR" dirty="0" err="1" smtClean="0"/>
              <a:t>Div</a:t>
            </a:r>
            <a:r>
              <a:rPr lang="es-AR" dirty="0" smtClean="0"/>
              <a:t>(n) se pueden ordenar por </a:t>
            </a:r>
            <a:r>
              <a:rPr lang="es-AR" dirty="0" err="1" smtClean="0">
                <a:solidFill>
                  <a:srgbClr val="002060"/>
                </a:solidFill>
              </a:rPr>
              <a:t>x|y</a:t>
            </a:r>
            <a:r>
              <a:rPr lang="es-AR" dirty="0" smtClean="0"/>
              <a:t>; Operaciones binarias: x </a:t>
            </a:r>
            <a:r>
              <a:rPr lang="es-AR" dirty="0" smtClean="0">
                <a:sym typeface="Symbol" panose="05050102010706020507" pitchFamily="18" charset="2"/>
              </a:rPr>
              <a:t> y = mcm(x, y); x  y = mcd(x, y), la operación singular (unaria):  (</a:t>
            </a:r>
            <a:r>
              <a:rPr lang="es-AR" dirty="0" err="1" smtClean="0">
                <a:sym typeface="Symbol" panose="05050102010706020507" pitchFamily="18" charset="2"/>
              </a:rPr>
              <a:t>vilella</a:t>
            </a:r>
            <a:r>
              <a:rPr lang="es-AR" dirty="0" smtClean="0">
                <a:sym typeface="Symbol" panose="05050102010706020507" pitchFamily="18" charset="2"/>
              </a:rPr>
              <a:t>) definida como:  </a:t>
            </a:r>
            <a:r>
              <a:rPr lang="es-AR" dirty="0">
                <a:sym typeface="Symbol" panose="05050102010706020507" pitchFamily="18" charset="2"/>
              </a:rPr>
              <a:t>x = cociente(n, x</a:t>
            </a:r>
            <a:r>
              <a:rPr lang="es-AR" dirty="0" smtClean="0">
                <a:sym typeface="Symbol" panose="05050102010706020507" pitchFamily="18" charset="2"/>
              </a:rPr>
              <a:t>).</a:t>
            </a:r>
            <a:r>
              <a:rPr lang="es-AR" dirty="0" smtClean="0">
                <a:sym typeface="Symbol" panose="05050102010706020507" pitchFamily="18" charset="2"/>
              </a:rPr>
              <a:t> </a:t>
            </a:r>
            <a:r>
              <a:rPr lang="es-AR" dirty="0" smtClean="0">
                <a:sym typeface="Symbol" panose="05050102010706020507" pitchFamily="18" charset="2"/>
              </a:rPr>
              <a:t>Hay un primer elemento: 1. Hay un último elemento: n. Una serie de propiedades. </a:t>
            </a:r>
          </a:p>
          <a:p>
            <a:endParaRPr lang="es-AR" dirty="0">
              <a:sym typeface="Symbol" panose="05050102010706020507" pitchFamily="18" charset="2"/>
            </a:endParaRPr>
          </a:p>
          <a:p>
            <a:r>
              <a:rPr lang="es-AR" dirty="0" err="1" smtClean="0">
                <a:sym typeface="Symbol" panose="05050102010706020507" pitchFamily="18" charset="2"/>
              </a:rPr>
              <a:t>Div</a:t>
            </a:r>
            <a:r>
              <a:rPr lang="es-AR" dirty="0" smtClean="0">
                <a:sym typeface="Symbol" panose="05050102010706020507" pitchFamily="18" charset="2"/>
              </a:rPr>
              <a:t>(30=2.3.5) </a:t>
            </a:r>
            <a:r>
              <a:rPr lang="es-AR" dirty="0" smtClean="0">
                <a:sym typeface="Symbol" panose="05050102010706020507" pitchFamily="18" charset="2"/>
              </a:rPr>
              <a:t>= {1, 2, 3, 5, 6, 10, 15, 30</a:t>
            </a:r>
            <a:r>
              <a:rPr lang="es-AR" dirty="0" smtClean="0">
                <a:sym typeface="Symbol" panose="05050102010706020507" pitchFamily="18" charset="2"/>
              </a:rPr>
              <a:t>}</a:t>
            </a:r>
          </a:p>
          <a:p>
            <a:r>
              <a:rPr lang="es-AR" dirty="0" smtClean="0">
                <a:sym typeface="Symbol" panose="05050102010706020507" pitchFamily="18" charset="2"/>
              </a:rPr>
              <a:t>  </a:t>
            </a:r>
            <a:endParaRPr lang="es-AR" dirty="0" smtClean="0">
              <a:sym typeface="Symbol" panose="05050102010706020507" pitchFamily="18" charset="2"/>
            </a:endParaRPr>
          </a:p>
          <a:p>
            <a:r>
              <a:rPr lang="es-AR" dirty="0" smtClean="0">
                <a:sym typeface="Symbol" panose="05050102010706020507" pitchFamily="18" charset="2"/>
              </a:rPr>
              <a:t>15 = 2</a:t>
            </a:r>
          </a:p>
          <a:p>
            <a:r>
              <a:rPr lang="es-AR" dirty="0" smtClean="0">
                <a:sym typeface="Symbol" panose="05050102010706020507" pitchFamily="18" charset="2"/>
              </a:rPr>
              <a:t>6  10 = mcd(6, 10) = 2</a:t>
            </a:r>
          </a:p>
          <a:p>
            <a:r>
              <a:rPr lang="es-AR" dirty="0" smtClean="0">
                <a:sym typeface="Symbol" panose="05050102010706020507" pitchFamily="18" charset="2"/>
              </a:rPr>
              <a:t>6  10 = mcm(6, 10) = 60/2 = 30</a:t>
            </a:r>
          </a:p>
          <a:p>
            <a:r>
              <a:rPr lang="es-AR" dirty="0" smtClean="0">
                <a:sym typeface="Symbol" panose="05050102010706020507" pitchFamily="18" charset="2"/>
              </a:rPr>
              <a:t>                                              </a:t>
            </a:r>
            <a:r>
              <a:rPr lang="es-AR" dirty="0" smtClean="0">
                <a:sym typeface="Symbol" panose="05050102010706020507" pitchFamily="18" charset="2"/>
              </a:rPr>
              <a:t>átomos</a:t>
            </a:r>
            <a:endParaRPr lang="es-AR" dirty="0">
              <a:sym typeface="Symbol" panose="05050102010706020507" pitchFamily="18" charset="2"/>
            </a:endParaRPr>
          </a:p>
          <a:p>
            <a:r>
              <a:rPr lang="es-AR" dirty="0" smtClean="0">
                <a:sym typeface="Symbol" panose="05050102010706020507" pitchFamily="18" charset="2"/>
              </a:rPr>
              <a:t>  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02" y="2991521"/>
            <a:ext cx="3790253" cy="330639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284890" y="4919730"/>
            <a:ext cx="3090930" cy="656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 izquierda 7"/>
          <p:cNvSpPr/>
          <p:nvPr/>
        </p:nvSpPr>
        <p:spPr>
          <a:xfrm>
            <a:off x="4645411" y="4984123"/>
            <a:ext cx="1558343" cy="2962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3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solidFill>
                  <a:srgbClr val="002060"/>
                </a:solidFill>
              </a:rPr>
              <a:t>Propiedades </a:t>
            </a:r>
            <a:r>
              <a:rPr lang="es-AR" sz="4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Sistema con propiedades</a:t>
            </a:r>
            <a:endParaRPr lang="es-AR" sz="4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06585" cy="4452035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(B1): A</a:t>
            </a:r>
            <a:r>
              <a:rPr lang="es-AR" dirty="0" smtClean="0">
                <a:sym typeface="Symbol" panose="05050102010706020507" pitchFamily="18" charset="2"/>
              </a:rPr>
              <a:t>B = BA                                        x  y = y  x  </a:t>
            </a:r>
            <a:r>
              <a:rPr lang="es-AR" dirty="0" smtClean="0">
                <a:sym typeface="Wingdings" panose="05000000000000000000" pitchFamily="2" charset="2"/>
              </a:rPr>
              <a:t> mcm(x, y) = mcm(y, x)</a:t>
            </a:r>
          </a:p>
          <a:p>
            <a:r>
              <a:rPr lang="es-AR" dirty="0"/>
              <a:t>(</a:t>
            </a:r>
            <a:r>
              <a:rPr lang="es-AR" dirty="0" smtClean="0"/>
              <a:t>B2): A</a:t>
            </a:r>
            <a:r>
              <a:rPr lang="es-AR" dirty="0" smtClean="0">
                <a:sym typeface="Symbol" panose="05050102010706020507" pitchFamily="18" charset="2"/>
              </a:rPr>
              <a:t>B </a:t>
            </a:r>
            <a:r>
              <a:rPr lang="es-AR" dirty="0">
                <a:sym typeface="Symbol" panose="05050102010706020507" pitchFamily="18" charset="2"/>
              </a:rPr>
              <a:t>= </a:t>
            </a:r>
            <a:r>
              <a:rPr lang="es-AR" dirty="0" smtClean="0">
                <a:sym typeface="Symbol" panose="05050102010706020507" pitchFamily="18" charset="2"/>
              </a:rPr>
              <a:t>BA                                        x  </a:t>
            </a:r>
            <a:r>
              <a:rPr lang="es-AR" dirty="0">
                <a:sym typeface="Symbol" panose="05050102010706020507" pitchFamily="18" charset="2"/>
              </a:rPr>
              <a:t>y = y </a:t>
            </a:r>
            <a:r>
              <a:rPr lang="es-AR" dirty="0" smtClean="0">
                <a:sym typeface="Symbol" panose="05050102010706020507" pitchFamily="18" charset="2"/>
              </a:rPr>
              <a:t> </a:t>
            </a:r>
            <a:r>
              <a:rPr lang="es-AR" dirty="0">
                <a:sym typeface="Symbol" panose="05050102010706020507" pitchFamily="18" charset="2"/>
              </a:rPr>
              <a:t>x 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mcd(x</a:t>
            </a:r>
            <a:r>
              <a:rPr lang="es-AR" dirty="0">
                <a:sym typeface="Wingdings" panose="05000000000000000000" pitchFamily="2" charset="2"/>
              </a:rPr>
              <a:t>, y) = </a:t>
            </a:r>
            <a:r>
              <a:rPr lang="es-AR" dirty="0" smtClean="0">
                <a:sym typeface="Wingdings" panose="05000000000000000000" pitchFamily="2" charset="2"/>
              </a:rPr>
              <a:t>mcd(y</a:t>
            </a:r>
            <a:r>
              <a:rPr lang="es-AR" dirty="0">
                <a:sym typeface="Wingdings" panose="05000000000000000000" pitchFamily="2" charset="2"/>
              </a:rPr>
              <a:t>, x</a:t>
            </a:r>
            <a:r>
              <a:rPr lang="es-AR" dirty="0" smtClean="0">
                <a:sym typeface="Wingdings" panose="05000000000000000000" pitchFamily="2" charset="2"/>
              </a:rPr>
              <a:t>)</a:t>
            </a:r>
          </a:p>
          <a:p>
            <a:r>
              <a:rPr lang="es-AR" dirty="0"/>
              <a:t>(</a:t>
            </a:r>
            <a:r>
              <a:rPr lang="es-AR" dirty="0" smtClean="0"/>
              <a:t>B3): </a:t>
            </a:r>
            <a:r>
              <a:rPr lang="es-AR" dirty="0"/>
              <a:t>A</a:t>
            </a:r>
            <a:r>
              <a:rPr lang="es-AR" dirty="0" smtClean="0">
                <a:sym typeface="Symbol" panose="05050102010706020507" pitchFamily="18" charset="2"/>
              </a:rPr>
              <a:t>(BC) </a:t>
            </a:r>
            <a:r>
              <a:rPr lang="es-AR" dirty="0">
                <a:sym typeface="Symbol" panose="05050102010706020507" pitchFamily="18" charset="2"/>
              </a:rPr>
              <a:t>= </a:t>
            </a:r>
            <a:r>
              <a:rPr lang="es-AR" dirty="0" smtClean="0">
                <a:sym typeface="Symbol" panose="05050102010706020507" pitchFamily="18" charset="2"/>
              </a:rPr>
              <a:t>(AB)  (AC)            </a:t>
            </a:r>
            <a:r>
              <a:rPr lang="es-AR" dirty="0">
                <a:sym typeface="Symbol" panose="05050102010706020507" pitchFamily="18" charset="2"/>
              </a:rPr>
              <a:t>x  </a:t>
            </a:r>
            <a:r>
              <a:rPr lang="es-AR" dirty="0" smtClean="0">
                <a:sym typeface="Symbol" panose="05050102010706020507" pitchFamily="18" charset="2"/>
              </a:rPr>
              <a:t>(y  z) </a:t>
            </a:r>
            <a:r>
              <a:rPr lang="es-AR" dirty="0">
                <a:sym typeface="Symbol" panose="05050102010706020507" pitchFamily="18" charset="2"/>
              </a:rPr>
              <a:t>= </a:t>
            </a:r>
            <a:r>
              <a:rPr lang="es-AR" dirty="0" smtClean="0">
                <a:sym typeface="Symbol" panose="05050102010706020507" pitchFamily="18" charset="2"/>
              </a:rPr>
              <a:t>(x </a:t>
            </a:r>
            <a:r>
              <a:rPr lang="es-AR" dirty="0">
                <a:sym typeface="Symbol" panose="05050102010706020507" pitchFamily="18" charset="2"/>
              </a:rPr>
              <a:t> </a:t>
            </a:r>
            <a:r>
              <a:rPr lang="es-AR" dirty="0" smtClean="0">
                <a:sym typeface="Symbol" panose="05050102010706020507" pitchFamily="18" charset="2"/>
              </a:rPr>
              <a:t>y)  (x  z)</a:t>
            </a:r>
          </a:p>
          <a:p>
            <a:r>
              <a:rPr lang="es-AR" dirty="0"/>
              <a:t>(</a:t>
            </a:r>
            <a:r>
              <a:rPr lang="es-AR" dirty="0" smtClean="0"/>
              <a:t>B4): A </a:t>
            </a:r>
            <a:r>
              <a:rPr lang="es-AR" dirty="0" smtClean="0">
                <a:sym typeface="Symbol" panose="05050102010706020507" pitchFamily="18" charset="2"/>
              </a:rPr>
              <a:t>(BC</a:t>
            </a:r>
            <a:r>
              <a:rPr lang="es-AR" dirty="0">
                <a:sym typeface="Symbol" panose="05050102010706020507" pitchFamily="18" charset="2"/>
              </a:rPr>
              <a:t>) = (</a:t>
            </a:r>
            <a:r>
              <a:rPr lang="es-AR" dirty="0" smtClean="0">
                <a:sym typeface="Symbol" panose="05050102010706020507" pitchFamily="18" charset="2"/>
              </a:rPr>
              <a:t>AB)(AC</a:t>
            </a:r>
            <a:r>
              <a:rPr lang="es-AR" dirty="0">
                <a:sym typeface="Symbol" panose="05050102010706020507" pitchFamily="18" charset="2"/>
              </a:rPr>
              <a:t>)        </a:t>
            </a:r>
            <a:r>
              <a:rPr lang="es-AR" dirty="0" smtClean="0">
                <a:sym typeface="Symbol" panose="05050102010706020507" pitchFamily="18" charset="2"/>
              </a:rPr>
              <a:t>     </a:t>
            </a:r>
            <a:r>
              <a:rPr lang="es-AR" dirty="0">
                <a:sym typeface="Symbol" panose="05050102010706020507" pitchFamily="18" charset="2"/>
              </a:rPr>
              <a:t>x </a:t>
            </a:r>
            <a:r>
              <a:rPr lang="es-AR" dirty="0" smtClean="0">
                <a:sym typeface="Symbol" panose="05050102010706020507" pitchFamily="18" charset="2"/>
              </a:rPr>
              <a:t> </a:t>
            </a:r>
            <a:r>
              <a:rPr lang="es-AR" dirty="0">
                <a:sym typeface="Symbol" panose="05050102010706020507" pitchFamily="18" charset="2"/>
              </a:rPr>
              <a:t>(y </a:t>
            </a:r>
            <a:r>
              <a:rPr lang="es-AR" dirty="0" smtClean="0">
                <a:sym typeface="Symbol" panose="05050102010706020507" pitchFamily="18" charset="2"/>
              </a:rPr>
              <a:t> </a:t>
            </a:r>
            <a:r>
              <a:rPr lang="es-AR" dirty="0">
                <a:sym typeface="Symbol" panose="05050102010706020507" pitchFamily="18" charset="2"/>
              </a:rPr>
              <a:t>z) = (x </a:t>
            </a:r>
            <a:r>
              <a:rPr lang="es-AR" dirty="0" smtClean="0">
                <a:sym typeface="Symbol" panose="05050102010706020507" pitchFamily="18" charset="2"/>
              </a:rPr>
              <a:t> y)  (x  z)</a:t>
            </a:r>
          </a:p>
          <a:p>
            <a:r>
              <a:rPr lang="es-AR" dirty="0" smtClean="0">
                <a:sym typeface="Symbol" panose="05050102010706020507" pitchFamily="18" charset="2"/>
              </a:rPr>
              <a:t>(B5): A   = A                                           x  1 = x  </a:t>
            </a:r>
            <a:r>
              <a:rPr lang="es-AR" dirty="0" smtClean="0">
                <a:sym typeface="Wingdings" panose="05000000000000000000" pitchFamily="2" charset="2"/>
              </a:rPr>
              <a:t> mcm(1, x) = x</a:t>
            </a:r>
          </a:p>
          <a:p>
            <a:r>
              <a:rPr lang="es-AR" dirty="0" smtClean="0">
                <a:sym typeface="Wingdings" panose="05000000000000000000" pitchFamily="2" charset="2"/>
              </a:rPr>
              <a:t>(B6): A </a:t>
            </a:r>
            <a:r>
              <a:rPr lang="es-AR" dirty="0" smtClean="0">
                <a:sym typeface="Symbol" panose="05050102010706020507" pitchFamily="18" charset="2"/>
              </a:rPr>
              <a:t> P(A) = A                                       x  n = x </a:t>
            </a:r>
            <a:r>
              <a:rPr lang="es-AR" dirty="0" smtClean="0">
                <a:sym typeface="Wingdings" panose="05000000000000000000" pitchFamily="2" charset="2"/>
              </a:rPr>
              <a:t> mcd(x, n) = x</a:t>
            </a:r>
          </a:p>
          <a:p>
            <a:r>
              <a:rPr lang="es-AR" dirty="0" smtClean="0">
                <a:sym typeface="Wingdings" panose="05000000000000000000" pitchFamily="2" charset="2"/>
              </a:rPr>
              <a:t>(B7): A </a:t>
            </a:r>
            <a:r>
              <a:rPr lang="es-AR" dirty="0" smtClean="0">
                <a:sym typeface="Symbol" panose="05050102010706020507" pitchFamily="18" charset="2"/>
              </a:rPr>
              <a:t> A</a:t>
            </a:r>
            <a:r>
              <a:rPr lang="es-AR" baseline="30000" dirty="0" smtClean="0">
                <a:sym typeface="Symbol" panose="05050102010706020507" pitchFamily="18" charset="2"/>
              </a:rPr>
              <a:t>c</a:t>
            </a:r>
            <a:r>
              <a:rPr lang="es-AR" dirty="0" smtClean="0">
                <a:sym typeface="Symbol" panose="05050102010706020507" pitchFamily="18" charset="2"/>
              </a:rPr>
              <a:t>  = P(A)                                     x  x = n </a:t>
            </a:r>
            <a:r>
              <a:rPr lang="es-AR" dirty="0" smtClean="0">
                <a:sym typeface="Wingdings" panose="05000000000000000000" pitchFamily="2" charset="2"/>
              </a:rPr>
              <a:t> mcm(x, </a:t>
            </a:r>
            <a:r>
              <a:rPr lang="es-AR" dirty="0" smtClean="0">
                <a:sym typeface="Symbol" panose="05050102010706020507" pitchFamily="18" charset="2"/>
              </a:rPr>
              <a:t>x) = n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Symbol" panose="05050102010706020507" pitchFamily="18" charset="2"/>
              </a:rPr>
              <a:t>x = cociente(n, x) </a:t>
            </a:r>
            <a:endParaRPr lang="es-AR" dirty="0">
              <a:sym typeface="Symbol" panose="05050102010706020507" pitchFamily="18" charset="2"/>
            </a:endParaRPr>
          </a:p>
          <a:p>
            <a:r>
              <a:rPr lang="es-AR" dirty="0">
                <a:sym typeface="Wingdings" panose="05000000000000000000" pitchFamily="2" charset="2"/>
              </a:rPr>
              <a:t>(</a:t>
            </a:r>
            <a:r>
              <a:rPr lang="es-AR" dirty="0" smtClean="0">
                <a:sym typeface="Wingdings" panose="05000000000000000000" pitchFamily="2" charset="2"/>
              </a:rPr>
              <a:t>B8): </a:t>
            </a:r>
            <a:r>
              <a:rPr lang="es-AR" dirty="0">
                <a:sym typeface="Wingdings" panose="05000000000000000000" pitchFamily="2" charset="2"/>
              </a:rPr>
              <a:t>A </a:t>
            </a:r>
            <a:r>
              <a:rPr lang="es-AR" dirty="0" smtClean="0">
                <a:sym typeface="Symbol" panose="05050102010706020507" pitchFamily="18" charset="2"/>
              </a:rPr>
              <a:t> </a:t>
            </a:r>
            <a:r>
              <a:rPr lang="es-AR" dirty="0">
                <a:sym typeface="Symbol" panose="05050102010706020507" pitchFamily="18" charset="2"/>
              </a:rPr>
              <a:t>A</a:t>
            </a:r>
            <a:r>
              <a:rPr lang="es-AR" baseline="30000" dirty="0">
                <a:sym typeface="Symbol" panose="05050102010706020507" pitchFamily="18" charset="2"/>
              </a:rPr>
              <a:t>c</a:t>
            </a:r>
            <a:r>
              <a:rPr lang="es-AR" dirty="0">
                <a:sym typeface="Symbol" panose="05050102010706020507" pitchFamily="18" charset="2"/>
              </a:rPr>
              <a:t>  = </a:t>
            </a:r>
            <a:r>
              <a:rPr lang="es-AR" dirty="0" smtClean="0">
                <a:sym typeface="Symbol" panose="05050102010706020507" pitchFamily="18" charset="2"/>
              </a:rPr>
              <a:t>                                         </a:t>
            </a:r>
            <a:r>
              <a:rPr lang="es-AR" dirty="0">
                <a:sym typeface="Symbol" panose="05050102010706020507" pitchFamily="18" charset="2"/>
              </a:rPr>
              <a:t>x </a:t>
            </a:r>
            <a:r>
              <a:rPr lang="es-AR" dirty="0" smtClean="0">
                <a:sym typeface="Symbol" panose="05050102010706020507" pitchFamily="18" charset="2"/>
              </a:rPr>
              <a:t> </a:t>
            </a:r>
            <a:r>
              <a:rPr lang="es-AR" dirty="0">
                <a:sym typeface="Symbol" panose="05050102010706020507" pitchFamily="18" charset="2"/>
              </a:rPr>
              <a:t>x = </a:t>
            </a:r>
            <a:r>
              <a:rPr lang="es-AR" dirty="0" smtClean="0">
                <a:sym typeface="Symbol" panose="05050102010706020507" pitchFamily="18" charset="2"/>
              </a:rPr>
              <a:t>1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mcd(x</a:t>
            </a:r>
            <a:r>
              <a:rPr lang="es-AR" dirty="0">
                <a:sym typeface="Wingdings" panose="05000000000000000000" pitchFamily="2" charset="2"/>
              </a:rPr>
              <a:t>, </a:t>
            </a:r>
            <a:r>
              <a:rPr lang="es-AR" dirty="0">
                <a:sym typeface="Symbol" panose="05050102010706020507" pitchFamily="18" charset="2"/>
              </a:rPr>
              <a:t>x) = </a:t>
            </a:r>
            <a:r>
              <a:rPr lang="es-AR" dirty="0" smtClean="0">
                <a:sym typeface="Symbol" panose="05050102010706020507" pitchFamily="18" charset="2"/>
              </a:rPr>
              <a:t>1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>
                <a:sym typeface="Symbol" panose="05050102010706020507" pitchFamily="18" charset="2"/>
              </a:rPr>
              <a:t>x = cociente(n, x) </a:t>
            </a:r>
          </a:p>
          <a:p>
            <a:r>
              <a:rPr lang="es-AR" dirty="0" smtClean="0">
                <a:sym typeface="Symbol" panose="05050102010706020507" pitchFamily="18" charset="2"/>
              </a:rPr>
              <a:t>  Como consecuencia                                                                 mcm(5, 6) = 30 y mcd(5, 6) = 1</a:t>
            </a:r>
          </a:p>
          <a:p>
            <a:r>
              <a:rPr lang="es-AR" dirty="0" smtClean="0">
                <a:sym typeface="Symbol" panose="05050102010706020507" pitchFamily="18" charset="2"/>
              </a:rPr>
              <a:t>(B9): A (B  C) = (A  B)  C</a:t>
            </a:r>
          </a:p>
          <a:p>
            <a:r>
              <a:rPr lang="es-AR" dirty="0" smtClean="0">
                <a:sym typeface="Symbol" panose="05050102010706020507" pitchFamily="18" charset="2"/>
              </a:rPr>
              <a:t>(B10): A  (B  C) = (A  B)  C</a:t>
            </a:r>
            <a:endParaRPr lang="es-AR" dirty="0">
              <a:sym typeface="Wingdings" panose="05000000000000000000" pitchFamily="2" charset="2"/>
            </a:endParaRPr>
          </a:p>
          <a:p>
            <a:endParaRPr lang="es-AR" dirty="0">
              <a:sym typeface="Wingdings" panose="05000000000000000000" pitchFamily="2" charset="2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1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Algebra de Boole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944" y="1845734"/>
            <a:ext cx="10805374" cy="4023360"/>
          </a:xfrm>
        </p:spPr>
        <p:txBody>
          <a:bodyPr/>
          <a:lstStyle/>
          <a:p>
            <a:r>
              <a:rPr lang="es-AR" dirty="0" smtClean="0">
                <a:solidFill>
                  <a:srgbClr val="002060"/>
                </a:solidFill>
              </a:rPr>
              <a:t>(B, </a:t>
            </a:r>
            <a:r>
              <a:rPr lang="es-AR" dirty="0" smtClean="0">
                <a:solidFill>
                  <a:srgbClr val="002060"/>
                </a:solidFill>
                <a:sym typeface="Symbol" panose="05050102010706020507" pitchFamily="18" charset="2"/>
              </a:rPr>
              <a:t>, , , 0, 1) es la notación habitual para un Algebra de Boole.</a:t>
            </a:r>
          </a:p>
          <a:p>
            <a:r>
              <a:rPr lang="es-AR" dirty="0" smtClean="0">
                <a:sym typeface="Symbol" panose="05050102010706020507" pitchFamily="18" charset="2"/>
              </a:rPr>
              <a:t>En un Algebra de Boole se cumplen las leyes de </a:t>
            </a:r>
            <a:r>
              <a:rPr lang="es-AR" dirty="0" err="1" smtClean="0">
                <a:sym typeface="Symbol" panose="05050102010706020507" pitchFamily="18" charset="2"/>
              </a:rPr>
              <a:t>De</a:t>
            </a:r>
            <a:r>
              <a:rPr lang="es-AR" dirty="0" smtClean="0">
                <a:sym typeface="Symbol" panose="05050102010706020507" pitchFamily="18" charset="2"/>
              </a:rPr>
              <a:t> Morgan:</a:t>
            </a:r>
          </a:p>
          <a:p>
            <a:r>
              <a:rPr lang="es-AR" dirty="0" smtClean="0">
                <a:sym typeface="Symbol" panose="05050102010706020507" pitchFamily="18" charset="2"/>
              </a:rPr>
              <a:t>(M1):  (x  y) = x   y</a:t>
            </a:r>
          </a:p>
          <a:p>
            <a:r>
              <a:rPr lang="es-AR" dirty="0" smtClean="0">
                <a:sym typeface="Symbol" panose="05050102010706020507" pitchFamily="18" charset="2"/>
              </a:rPr>
              <a:t>(M2):  </a:t>
            </a:r>
            <a:r>
              <a:rPr lang="es-AR" dirty="0">
                <a:sym typeface="Symbol" panose="05050102010706020507" pitchFamily="18" charset="2"/>
              </a:rPr>
              <a:t> (x </a:t>
            </a:r>
            <a:r>
              <a:rPr lang="es-AR" dirty="0" smtClean="0">
                <a:sym typeface="Symbol" panose="05050102010706020507" pitchFamily="18" charset="2"/>
              </a:rPr>
              <a:t> </a:t>
            </a:r>
            <a:r>
              <a:rPr lang="es-AR" dirty="0">
                <a:sym typeface="Symbol" panose="05050102010706020507" pitchFamily="18" charset="2"/>
              </a:rPr>
              <a:t>y) = x </a:t>
            </a:r>
            <a:r>
              <a:rPr lang="es-AR" dirty="0" smtClean="0">
                <a:sym typeface="Symbol" panose="05050102010706020507" pitchFamily="18" charset="2"/>
              </a:rPr>
              <a:t> </a:t>
            </a:r>
            <a:r>
              <a:rPr lang="es-AR" dirty="0">
                <a:sym typeface="Symbol" panose="05050102010706020507" pitchFamily="18" charset="2"/>
              </a:rPr>
              <a:t> </a:t>
            </a:r>
            <a:r>
              <a:rPr lang="es-AR" dirty="0" smtClean="0">
                <a:sym typeface="Symbol" panose="05050102010706020507" pitchFamily="18" charset="2"/>
              </a:rPr>
              <a:t>y</a:t>
            </a:r>
          </a:p>
          <a:p>
            <a:endParaRPr lang="es-AR" dirty="0">
              <a:sym typeface="Symbol" panose="05050102010706020507" pitchFamily="18" charset="2"/>
            </a:endParaRPr>
          </a:p>
          <a:p>
            <a:r>
              <a:rPr lang="es-AR" dirty="0" smtClean="0"/>
              <a:t>Los ejemplos dados son Algebras de Boole finitas </a:t>
            </a:r>
            <a:r>
              <a:rPr lang="es-AR" dirty="0" smtClean="0">
                <a:sym typeface="Wingdings" panose="05000000000000000000" pitchFamily="2" charset="2"/>
              </a:rPr>
              <a:t> admiten representación gráfica  </a:t>
            </a:r>
            <a:r>
              <a:rPr lang="es-AR" dirty="0" smtClean="0">
                <a:solidFill>
                  <a:srgbClr val="002060"/>
                </a:solidFill>
                <a:sym typeface="Wingdings" panose="05000000000000000000" pitchFamily="2" charset="2"/>
              </a:rPr>
              <a:t>Diagrama de </a:t>
            </a:r>
            <a:r>
              <a:rPr lang="es-AR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Hasse</a:t>
            </a:r>
            <a:r>
              <a:rPr lang="es-AR" dirty="0" smtClean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Algebra de los interruptores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Supongamos que los valores de entrada 1, 0 corresponden respectivamente a las posiciones ON y OFF de los interruptores de un circuito mientras que los valores 1, 0 del interior representan la salida o no de corriente. </a:t>
            </a:r>
            <a:endParaRPr lang="es-ES" dirty="0" smtClean="0"/>
          </a:p>
          <a:p>
            <a:r>
              <a:rPr lang="es-ES" dirty="0" smtClean="0"/>
              <a:t>Entonces </a:t>
            </a:r>
            <a:r>
              <a:rPr lang="es-ES" dirty="0"/>
              <a:t>+ representa un circuito con dos interruptores en paralelo y · representa un circuito con dos interruptores en </a:t>
            </a:r>
            <a:r>
              <a:rPr lang="es-ES" dirty="0" smtClean="0"/>
              <a:t>serie, x e y variables o estados que pueden tomar valores 1 (ON, pasa corriente), 0 (OFF, no pasa corriente: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92" y="4063475"/>
            <a:ext cx="4925096" cy="20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15.1 Funciones de conmutación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1416676" y="2112135"/>
                <a:ext cx="9182637" cy="397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Un interruptor eléctrico puede encenderse (pasa la corriente) o apagarse (no pasa la corriente). Dispositivos de dos estados. El interruptor eléctrico se relaciona con la lógica de dos valores de verdad.</a:t>
                </a:r>
              </a:p>
              <a:p>
                <a:r>
                  <a:rPr lang="es-AR" dirty="0" smtClean="0"/>
                  <a:t>Sea B = {0, 1}, definimos la suma, producto, complemento para los elementos de B como:</a:t>
                </a:r>
              </a:p>
              <a:p>
                <a:endParaRPr lang="es-AR" dirty="0"/>
              </a:p>
              <a:p>
                <a:r>
                  <a:rPr lang="es-AR" dirty="0" smtClean="0"/>
                  <a:t>a) 0 + 0 = 0   ;  0 + 1 = 1  ;  1 + 0 = 1 ; 1 + 1 = 1 </a:t>
                </a:r>
              </a:p>
              <a:p>
                <a:r>
                  <a:rPr lang="es-AR" dirty="0" smtClean="0"/>
                  <a:t>b) 0 . 0 = 0 = 0 . 1 = 1. 0  ; 1 . 1 = 1</a:t>
                </a:r>
              </a:p>
              <a:p>
                <a:r>
                  <a:rPr lang="es-AR" dirty="0" smtClean="0"/>
                  <a:t>c)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AR" dirty="0" smtClean="0"/>
                  <a:t>    ;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AR" dirty="0" smtClean="0"/>
              </a:p>
              <a:p>
                <a:r>
                  <a:rPr lang="es-AR" dirty="0" smtClean="0"/>
                  <a:t> </a:t>
                </a:r>
              </a:p>
              <a:p>
                <a:r>
                  <a:rPr lang="es-AR" dirty="0" smtClean="0"/>
                  <a:t>Una variable x es una variable booleana si x toma valores de B.</a:t>
                </a:r>
              </a:p>
              <a:p>
                <a:r>
                  <a:rPr lang="es-AR" dirty="0" smtClean="0">
                    <a:solidFill>
                      <a:srgbClr val="002060"/>
                    </a:solidFill>
                  </a:rPr>
                  <a:t>Consecuencia: x + x = x   ; x . x = x </a:t>
                </a:r>
                <a:r>
                  <a:rPr lang="es-AR" dirty="0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Propiedades de </a:t>
                </a:r>
                <a:r>
                  <a:rPr lang="es-AR" dirty="0" err="1" smtClean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idempotencia</a:t>
                </a:r>
                <a:endParaRPr lang="es-AR" dirty="0" smtClean="0">
                  <a:solidFill>
                    <a:srgbClr val="002060"/>
                  </a:solidFill>
                </a:endParaRPr>
              </a:p>
              <a:p>
                <a:r>
                  <a:rPr lang="es-AR" dirty="0" smtClean="0"/>
                  <a:t>Si x e y son variables booleanas, entonces: </a:t>
                </a:r>
              </a:p>
              <a:p>
                <a:pPr marL="342900" indent="-342900">
                  <a:buAutoNum type="arabicParenR"/>
                </a:pPr>
                <a:r>
                  <a:rPr lang="es-AR" dirty="0"/>
                  <a:t>x</a:t>
                </a:r>
                <a:r>
                  <a:rPr lang="es-AR" dirty="0" smtClean="0"/>
                  <a:t> + y = 0 </a:t>
                </a:r>
                <a:r>
                  <a:rPr lang="es-AR" dirty="0" smtClean="0">
                    <a:sym typeface="Symbol" panose="05050102010706020507" pitchFamily="18" charset="2"/>
                  </a:rPr>
                  <a:t> x = y = 0</a:t>
                </a:r>
              </a:p>
              <a:p>
                <a:pPr marL="342900" indent="-342900">
                  <a:buAutoNum type="arabicParenR"/>
                </a:pPr>
                <a:r>
                  <a:rPr lang="es-AR" dirty="0">
                    <a:sym typeface="Symbol" panose="05050102010706020507" pitchFamily="18" charset="2"/>
                  </a:rPr>
                  <a:t>x</a:t>
                </a:r>
                <a:r>
                  <a:rPr lang="es-AR" dirty="0" smtClean="0">
                    <a:sym typeface="Symbol" panose="05050102010706020507" pitchFamily="18" charset="2"/>
                  </a:rPr>
                  <a:t> . </a:t>
                </a:r>
                <a:r>
                  <a:rPr lang="es-AR" dirty="0" smtClean="0">
                    <a:sym typeface="Symbol" panose="05050102010706020507" pitchFamily="18" charset="2"/>
                  </a:rPr>
                  <a:t>y </a:t>
                </a:r>
                <a:r>
                  <a:rPr lang="es-AR" dirty="0" smtClean="0">
                    <a:sym typeface="Symbol" panose="05050102010706020507" pitchFamily="18" charset="2"/>
                  </a:rPr>
                  <a:t>= 1   x = y = 1</a:t>
                </a:r>
                <a:endParaRPr lang="es-AR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76" y="2112135"/>
                <a:ext cx="9182637" cy="3970895"/>
              </a:xfrm>
              <a:prstGeom prst="rect">
                <a:avLst/>
              </a:prstGeom>
              <a:blipFill rotWithShape="0">
                <a:blip r:embed="rId2"/>
                <a:stretch>
                  <a:fillRect l="-531" t="-767" b="-15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1806</Words>
  <Application>Microsoft Office PowerPoint</Application>
  <PresentationFormat>Panorámica</PresentationFormat>
  <Paragraphs>476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Symbol</vt:lpstr>
      <vt:lpstr>Wingdings</vt:lpstr>
      <vt:lpstr>Retrospección</vt:lpstr>
      <vt:lpstr>Matemática Discreta</vt:lpstr>
      <vt:lpstr>George Boole- Claude Shannon</vt:lpstr>
      <vt:lpstr>Conjunto de partes</vt:lpstr>
      <vt:lpstr>Partes de A-subconjuntos posibles a partir de A</vt:lpstr>
      <vt:lpstr>Divisores de n</vt:lpstr>
      <vt:lpstr>Propiedades  Sistema con propiedades</vt:lpstr>
      <vt:lpstr>Algebra de Boole</vt:lpstr>
      <vt:lpstr>Algebra de los interruptores</vt:lpstr>
      <vt:lpstr>15.1 Funciones de conmutación</vt:lpstr>
      <vt:lpstr>Funciones Booleanas</vt:lpstr>
      <vt:lpstr>Funciones Booleanas - Definiciones</vt:lpstr>
      <vt:lpstr>Funciones Booleanas - Definiciones</vt:lpstr>
      <vt:lpstr>Funciones Booleanas - Definiciones</vt:lpstr>
      <vt:lpstr>Leyes como consecuencia de las operaciones</vt:lpstr>
      <vt:lpstr>Uso de las Leyes - Simplificaciones</vt:lpstr>
      <vt:lpstr>Ejemplo: Adición de funciones booleanas</vt:lpstr>
      <vt:lpstr>Forma Normal Disyuntiva (fnd)</vt:lpstr>
      <vt:lpstr>Forma Normal Disyuntiva (fnd) – Suma de mintérminos</vt:lpstr>
      <vt:lpstr>Problema dual: Forma normal conjuntiva (fnc)</vt:lpstr>
      <vt:lpstr>Forma Normal Conjuntiva (fnc) – Producto de maxtérminos</vt:lpstr>
      <vt:lpstr>Ejemplos- escribir la expresión simplificada de cada una de estas funciones.</vt:lpstr>
      <vt:lpstr>Ejercicios. Sección 15.1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Discreta</dc:title>
  <dc:creator>Usuario de Windows</dc:creator>
  <cp:lastModifiedBy>Usuario de Windows</cp:lastModifiedBy>
  <cp:revision>58</cp:revision>
  <dcterms:created xsi:type="dcterms:W3CDTF">2020-06-23T19:23:08Z</dcterms:created>
  <dcterms:modified xsi:type="dcterms:W3CDTF">2020-07-02T20:48:37Z</dcterms:modified>
</cp:coreProperties>
</file>