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64" r:id="rId6"/>
    <p:sldId id="267" r:id="rId7"/>
    <p:sldId id="266" r:id="rId8"/>
    <p:sldId id="262" r:id="rId9"/>
    <p:sldId id="257" r:id="rId10"/>
    <p:sldId id="259" r:id="rId11"/>
    <p:sldId id="260" r:id="rId12"/>
    <p:sldId id="261" r:id="rId13"/>
    <p:sldId id="263" r:id="rId14"/>
    <p:sldId id="265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56608-D071-4194-9788-300DA62E9D43}" v="767" dt="2023-04-10T20:39:37.691"/>
    <p1510:client id="{8208F890-4F0D-39DF-D9FC-140E2CC686D9}" v="995" dt="2023-04-10T18:51:15.366"/>
    <p1510:client id="{BC0DA8A3-16DE-4024-BA30-C53C057FC73D}" v="146" vWet="148" dt="2023-04-10T18:51:1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2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2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7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Fundo de vetor de cores vibrante símbolo de de">
            <a:extLst>
              <a:ext uri="{FF2B5EF4-FFF2-40B4-BE49-F238E27FC236}">
                <a16:creationId xmlns:a16="http://schemas.microsoft.com/office/drawing/2014/main" id="{674BA3CD-D515-31A0-99A8-02A27ADD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219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A58BC-A36B-642A-0853-E0F359A3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pt-PT" sz="6600">
                <a:solidFill>
                  <a:srgbClr val="FFFFFF"/>
                </a:solidFill>
              </a:rPr>
              <a:t>Controlo e design dos </a:t>
            </a:r>
            <a:r>
              <a:rPr lang="pt-PT" sz="6600" err="1">
                <a:solidFill>
                  <a:srgbClr val="FFFFFF"/>
                </a:solidFill>
              </a:rPr>
              <a:t>LEDs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F1155-3CF3-D5F4-CD8F-9FA49AAB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</a:rPr>
              <a:t>Sub-Equipa de Automação: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Ana Catarina Morais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António 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Maria Pinheiro</a:t>
            </a:r>
            <a:endParaRPr lang="en-GB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Incógnitas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variáveis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instáveis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FC4CD9-5993-95F2-E3B0-C6A798B9B226}"/>
              </a:ext>
            </a:extLst>
          </p:cNvPr>
          <p:cNvSpPr txBox="1"/>
          <p:nvPr/>
        </p:nvSpPr>
        <p:spPr>
          <a:xfrm>
            <a:off x="774653" y="1208089"/>
            <a:ext cx="10384525" cy="304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qualidade da fita de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pode não ser a melhor - causando comportamentos instáveis e imprevisíveis durante o funcionamento da lâmpada.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Bugs durante a implementação do código, quer da nossa parte, quer das livrarias usadas durante este projeto.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Acidentes relacionados com o mau manuseamento dos componentes - pode levar a danos irreparáveis.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Condições envolventes - as condições de humidade e temperatura podem afetar negativamente os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principalmente a temperatura elevada que se pode fazer sentir mais para o fim do semestre.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3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Lista de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tarefas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A5F507-1910-5308-F18E-90A3D4B9271E}"/>
              </a:ext>
            </a:extLst>
          </p:cNvPr>
          <p:cNvSpPr txBox="1"/>
          <p:nvPr/>
        </p:nvSpPr>
        <p:spPr>
          <a:xfrm>
            <a:off x="903734" y="1314863"/>
            <a:ext cx="6533759" cy="422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Pesquisa de possíveis bibliotecas a serem usadas.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Estudar as biblioteca escolhidas.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Selecionar a biblioteca mais adequada em relação ao LED em questão.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Selecionar as funções das bibliotecas a usar.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Definir qual a estrutura(Máquina de Estados) do sistema.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Usar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Platform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IO para a implementação do código.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Implementar o código usando o modelo Agile.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 código devera ser em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seguindo o formato de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machine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Montar o circuito com os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LEDs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Testagem do código.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Corrigir possíveis bugs.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Verificar se o sistema corresponde aos </a:t>
            </a:r>
            <a:r>
              <a:rPr lang="pt-PT" sz="1800" kern="1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requesitos</a:t>
            </a:r>
            <a:r>
              <a:rPr lang="pt-PT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16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7CCE2052-11EA-62ED-9F6E-E31DF9F3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60" y="2560648"/>
            <a:ext cx="4524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libri"/>
                <a:cs typeface="Arial"/>
              </a:rPr>
              <a:t>State Machine – modo simples</a:t>
            </a:r>
            <a:endParaRPr lang="en-GB" sz="3200" i="0" kern="1200" baseline="0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m 3" descr="Uma imagem com diagrama&#10;&#10;Descrição gerada automaticamente">
            <a:extLst>
              <a:ext uri="{FF2B5EF4-FFF2-40B4-BE49-F238E27FC236}">
                <a16:creationId xmlns:a16="http://schemas.microsoft.com/office/drawing/2014/main" id="{3D00CC37-B299-4AFC-6F18-438383A6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45" y="2373928"/>
            <a:ext cx="6810776" cy="20994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6420C8-E7CA-B0EC-1FE1-8868071B43F1}"/>
              </a:ext>
            </a:extLst>
          </p:cNvPr>
          <p:cNvSpPr txBox="1"/>
          <p:nvPr/>
        </p:nvSpPr>
        <p:spPr>
          <a:xfrm>
            <a:off x="3116385" y="5502519"/>
            <a:ext cx="5947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No modo simples o preço permanece sempre igual.</a:t>
            </a:r>
          </a:p>
        </p:txBody>
      </p:sp>
    </p:spTree>
    <p:extLst>
      <p:ext uri="{BB962C8B-B14F-4D97-AF65-F5344CB8AC3E}">
        <p14:creationId xmlns:p14="http://schemas.microsoft.com/office/powerpoint/2010/main" val="45567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libri"/>
                <a:cs typeface="Arial"/>
              </a:rPr>
              <a:t>State Machine – modo Bi-</a:t>
            </a:r>
            <a:r>
              <a:rPr lang="en-GB" sz="3200" dirty="0" err="1">
                <a:solidFill>
                  <a:schemeClr val="bg1"/>
                </a:solidFill>
                <a:latin typeface="Calibri"/>
                <a:cs typeface="Arial"/>
              </a:rPr>
              <a:t>Horario</a:t>
            </a:r>
            <a:endParaRPr lang="en-GB" sz="3200" i="0" kern="1200" baseline="0" dirty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49F67B8-2D74-0356-7669-D67B3137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89" y="1544440"/>
            <a:ext cx="7057622" cy="37798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8B56AB-86DF-CDBD-A05B-20530F551154}"/>
              </a:ext>
            </a:extLst>
          </p:cNvPr>
          <p:cNvSpPr txBox="1"/>
          <p:nvPr/>
        </p:nvSpPr>
        <p:spPr>
          <a:xfrm>
            <a:off x="217365" y="5668596"/>
            <a:ext cx="114866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Modo </a:t>
            </a:r>
            <a:r>
              <a:rPr lang="pt-PT" dirty="0" err="1"/>
              <a:t>Bi-Horario</a:t>
            </a:r>
            <a:r>
              <a:rPr lang="pt-PT" dirty="0"/>
              <a:t> varia entre dois preços consoante a hora a que se encontra (Cheia ou Vazio). Estas horas variam consoante o ciclo (</a:t>
            </a:r>
            <a:r>
              <a:rPr lang="pt-PT" dirty="0" err="1"/>
              <a:t>Diario</a:t>
            </a:r>
            <a:r>
              <a:rPr lang="pt-PT" dirty="0"/>
              <a:t> ou Semanal) que o utilizador escolher.</a:t>
            </a:r>
          </a:p>
        </p:txBody>
      </p:sp>
    </p:spTree>
    <p:extLst>
      <p:ext uri="{BB962C8B-B14F-4D97-AF65-F5344CB8AC3E}">
        <p14:creationId xmlns:p14="http://schemas.microsoft.com/office/powerpoint/2010/main" val="294178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libri"/>
                <a:cs typeface="Arial"/>
              </a:rPr>
              <a:t>State Machine – modo Tri-</a:t>
            </a:r>
            <a:r>
              <a:rPr lang="en-GB" sz="3200" dirty="0" err="1">
                <a:solidFill>
                  <a:schemeClr val="bg1"/>
                </a:solidFill>
                <a:latin typeface="Calibri"/>
                <a:cs typeface="Arial"/>
              </a:rPr>
              <a:t>Horario</a:t>
            </a:r>
            <a:endParaRPr lang="en-GB" sz="3200" i="0" kern="1200" baseline="0" dirty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6E695C1A-0A87-96BF-102E-EA614D33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64" y="1174587"/>
            <a:ext cx="6563931" cy="52113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BF8A68-C7DC-BD05-8D24-237EB77B62F9}"/>
              </a:ext>
            </a:extLst>
          </p:cNvPr>
          <p:cNvSpPr txBox="1"/>
          <p:nvPr/>
        </p:nvSpPr>
        <p:spPr>
          <a:xfrm>
            <a:off x="7825153" y="2591288"/>
            <a:ext cx="3661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Tal como o modo </a:t>
            </a:r>
            <a:r>
              <a:rPr lang="pt-PT" dirty="0" err="1"/>
              <a:t>Bi-Horario</a:t>
            </a:r>
            <a:r>
              <a:rPr lang="pt-PT" dirty="0"/>
              <a:t>, o modo </a:t>
            </a:r>
            <a:r>
              <a:rPr lang="pt-PT" dirty="0" err="1"/>
              <a:t>Tri-Horario</a:t>
            </a:r>
            <a:r>
              <a:rPr lang="pt-PT" dirty="0"/>
              <a:t> </a:t>
            </a:r>
            <a:r>
              <a:rPr lang="pt-PT" dirty="0" err="1"/>
              <a:t>tambem</a:t>
            </a:r>
            <a:r>
              <a:rPr lang="pt-PT" dirty="0"/>
              <a:t> varia o preço consoante a hora (Cheia, Vazio e de Ponta). Estas horas </a:t>
            </a:r>
            <a:r>
              <a:rPr lang="pt-PT" dirty="0" err="1"/>
              <a:t>tambem</a:t>
            </a:r>
            <a:r>
              <a:rPr lang="pt-PT" dirty="0"/>
              <a:t> variam consoante o ciclo (</a:t>
            </a:r>
            <a:r>
              <a:rPr lang="pt-PT" dirty="0" err="1"/>
              <a:t>Diario</a:t>
            </a:r>
            <a:r>
              <a:rPr lang="pt-PT" dirty="0"/>
              <a:t> ou Semanal) que o utilizador escolher.</a:t>
            </a:r>
          </a:p>
        </p:txBody>
      </p:sp>
    </p:spTree>
    <p:extLst>
      <p:ext uri="{BB962C8B-B14F-4D97-AF65-F5344CB8AC3E}">
        <p14:creationId xmlns:p14="http://schemas.microsoft.com/office/powerpoint/2010/main" val="115562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libri"/>
                <a:cs typeface="Arial"/>
              </a:rPr>
              <a:t>State Machine – modo </a:t>
            </a:r>
            <a:r>
              <a:rPr lang="en-GB" sz="3200" dirty="0" err="1">
                <a:solidFill>
                  <a:schemeClr val="bg1"/>
                </a:solidFill>
                <a:latin typeface="Calibri"/>
                <a:cs typeface="Arial"/>
              </a:rPr>
              <a:t>Indexado</a:t>
            </a:r>
            <a:endParaRPr lang="en-GB" sz="3200" i="0" kern="1200" baseline="0" dirty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m 3" descr="Uma imagem com diagrama&#10;&#10;Descrição gerada automaticamente">
            <a:extLst>
              <a:ext uri="{FF2B5EF4-FFF2-40B4-BE49-F238E27FC236}">
                <a16:creationId xmlns:a16="http://schemas.microsoft.com/office/drawing/2014/main" id="{E9A5BE7F-276E-A5C7-2007-1147CE64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72" y="1597338"/>
            <a:ext cx="8957255" cy="42935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4E34A8-AE54-8DC7-446B-92754E85B573}"/>
              </a:ext>
            </a:extLst>
          </p:cNvPr>
          <p:cNvSpPr txBox="1"/>
          <p:nvPr/>
        </p:nvSpPr>
        <p:spPr>
          <a:xfrm>
            <a:off x="1526442" y="5983654"/>
            <a:ext cx="99528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Modo Indexado: Acompanha os preços de mercado grossista.</a:t>
            </a:r>
          </a:p>
          <a:p>
            <a:r>
              <a:rPr lang="pt-PT" dirty="0"/>
              <a:t>O utilizador define os intervalos de preço.</a:t>
            </a:r>
          </a:p>
        </p:txBody>
      </p:sp>
    </p:spTree>
    <p:extLst>
      <p:ext uri="{BB962C8B-B14F-4D97-AF65-F5344CB8AC3E}">
        <p14:creationId xmlns:p14="http://schemas.microsoft.com/office/powerpoint/2010/main" val="1012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Biblioteca</a:t>
            </a:r>
            <a:r>
              <a:rPr lang="en-GB" sz="3200">
                <a:solidFill>
                  <a:schemeClr val="bg1"/>
                </a:solidFill>
                <a:latin typeface="Calibri"/>
                <a:cs typeface="Arial"/>
              </a:rPr>
              <a:t> e </a:t>
            </a:r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controlo</a:t>
            </a:r>
            <a:endParaRPr lang="en-GB" sz="3200" i="0" kern="1200" baseline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F1B9DA-C186-9DD1-73AC-4453DFE42D0C}"/>
              </a:ext>
            </a:extLst>
          </p:cNvPr>
          <p:cNvSpPr txBox="1"/>
          <p:nvPr/>
        </p:nvSpPr>
        <p:spPr>
          <a:xfrm>
            <a:off x="949302" y="1340573"/>
            <a:ext cx="10575869" cy="38893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GB" sz="2800" err="1">
                <a:solidFill>
                  <a:schemeClr val="bg1"/>
                </a:solidFill>
                <a:latin typeface="Calibri"/>
                <a:cs typeface="Arial"/>
              </a:rPr>
              <a:t>Biblioteca</a:t>
            </a:r>
            <a:r>
              <a:rPr lang="en-GB" sz="2800">
                <a:solidFill>
                  <a:schemeClr val="bg1"/>
                </a:solidFill>
                <a:latin typeface="Calibri"/>
                <a:cs typeface="Arial"/>
              </a:rPr>
              <a:t> </a:t>
            </a:r>
            <a:r>
              <a:rPr lang="en-GB" sz="2800" err="1">
                <a:solidFill>
                  <a:schemeClr val="bg1"/>
                </a:solidFill>
                <a:latin typeface="Calibri"/>
                <a:cs typeface="Arial"/>
              </a:rPr>
              <a:t>especificamente</a:t>
            </a:r>
            <a:r>
              <a:rPr lang="en-GB" sz="2800">
                <a:solidFill>
                  <a:schemeClr val="bg1"/>
                </a:solidFill>
                <a:latin typeface="Calibri"/>
                <a:cs typeface="Arial"/>
              </a:rPr>
              <a:t> </a:t>
            </a:r>
            <a:r>
              <a:rPr lang="en-GB" sz="2800" err="1">
                <a:solidFill>
                  <a:schemeClr val="bg1"/>
                </a:solidFill>
                <a:latin typeface="Calibri"/>
                <a:cs typeface="Arial"/>
              </a:rPr>
              <a:t>desenvolvida</a:t>
            </a:r>
            <a:r>
              <a:rPr lang="en-GB" sz="2800">
                <a:solidFill>
                  <a:schemeClr val="bg1"/>
                </a:solidFill>
                <a:latin typeface="Calibri"/>
                <a:cs typeface="Arial"/>
              </a:rPr>
              <a:t> para </a:t>
            </a:r>
            <a:r>
              <a:rPr lang="en-GB" sz="2800" err="1">
                <a:solidFill>
                  <a:schemeClr val="bg1"/>
                </a:solidFill>
                <a:latin typeface="Calibri"/>
                <a:cs typeface="Arial"/>
              </a:rPr>
              <a:t>produtos</a:t>
            </a:r>
            <a:r>
              <a:rPr lang="en-GB" sz="2800">
                <a:solidFill>
                  <a:schemeClr val="bg1"/>
                </a:solidFill>
                <a:latin typeface="Calibri"/>
                <a:cs typeface="Arial"/>
              </a:rPr>
              <a:t> LED </a:t>
            </a:r>
            <a:r>
              <a:rPr lang="en-GB" sz="2800" err="1">
                <a:solidFill>
                  <a:schemeClr val="bg1"/>
                </a:solidFill>
                <a:latin typeface="Calibri"/>
                <a:cs typeface="Arial"/>
              </a:rPr>
              <a:t>NeoPixel</a:t>
            </a:r>
            <a:endParaRPr lang="en-GB" sz="2800">
              <a:solidFill>
                <a:schemeClr val="bg1"/>
              </a:solidFill>
              <a:latin typeface="Calibri"/>
              <a:cs typeface="Arial"/>
            </a:endParaRPr>
          </a:p>
          <a:p>
            <a:pPr algn="just">
              <a:buFont typeface="Arial" panose="05000000000000000000" pitchFamily="2" charset="2"/>
              <a:buChar char="•"/>
            </a:pPr>
            <a:r>
              <a:rPr lang="en-GB" sz="2000">
                <a:ea typeface="+mn-lt"/>
                <a:cs typeface="+mn-lt"/>
              </a:rPr>
              <a:t>   60 </a:t>
            </a:r>
            <a:r>
              <a:rPr lang="en-GB" sz="2000" err="1">
                <a:ea typeface="+mn-lt"/>
                <a:cs typeface="+mn-lt"/>
              </a:rPr>
              <a:t>leds</a:t>
            </a:r>
            <a:r>
              <a:rPr lang="en-GB" sz="2000">
                <a:ea typeface="+mn-lt"/>
                <a:cs typeface="+mn-lt"/>
              </a:rPr>
              <a:t>/m </a:t>
            </a:r>
            <a:endParaRPr lang="en-GB" sz="2000">
              <a:solidFill>
                <a:schemeClr val="bg1"/>
              </a:solidFill>
              <a:latin typeface="Calibri" panose="020F050202020403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5000000000000000000" pitchFamily="2" charset="2"/>
              <a:buChar char="•"/>
            </a:pPr>
            <a:r>
              <a:rPr lang="en-GB" sz="2000">
                <a:ea typeface="+mn-lt"/>
                <a:cs typeface="+mn-lt"/>
              </a:rPr>
              <a:t>   Data rate 800KHz</a:t>
            </a:r>
            <a:endParaRPr lang="en-GB" sz="2000"/>
          </a:p>
          <a:p>
            <a:pPr marL="342900" indent="-342900">
              <a:lnSpc>
                <a:spcPct val="107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Cada LED: 24 bits of data (Pico </a:t>
            </a:r>
            <a:r>
              <a:rPr lang="en-GB" sz="2000" err="1">
                <a:ea typeface="+mn-lt"/>
                <a:cs typeface="+mn-lt"/>
              </a:rPr>
              <a:t>tem</a:t>
            </a:r>
            <a:r>
              <a:rPr lang="en-GB" sz="2000">
                <a:ea typeface="+mn-lt"/>
                <a:cs typeface="+mn-lt"/>
              </a:rPr>
              <a:t> 254-256Kbytes RAM) 8 bits </a:t>
            </a:r>
            <a:r>
              <a:rPr lang="en-GB" sz="2000" err="1">
                <a:ea typeface="+mn-lt"/>
                <a:cs typeface="+mn-lt"/>
              </a:rPr>
              <a:t>por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cada</a:t>
            </a:r>
            <a:r>
              <a:rPr lang="en-GB" sz="2000">
                <a:ea typeface="+mn-lt"/>
                <a:cs typeface="+mn-lt"/>
              </a:rPr>
              <a:t> canal de </a:t>
            </a:r>
            <a:r>
              <a:rPr lang="en-GB" sz="2000" err="1">
                <a:ea typeface="+mn-lt"/>
                <a:cs typeface="+mn-lt"/>
              </a:rPr>
              <a:t>cor</a:t>
            </a:r>
            <a:r>
              <a:rPr lang="en-GB" sz="2000">
                <a:ea typeface="+mn-lt"/>
                <a:cs typeface="+mn-lt"/>
              </a:rPr>
              <a:t> (RGB), </a:t>
            </a:r>
            <a:r>
              <a:rPr lang="en-GB" sz="2000" err="1">
                <a:ea typeface="+mn-lt"/>
                <a:cs typeface="+mn-lt"/>
              </a:rPr>
              <a:t>representa</a:t>
            </a:r>
            <a:r>
              <a:rPr lang="en-GB" sz="2000">
                <a:ea typeface="+mn-lt"/>
                <a:cs typeface="+mn-lt"/>
              </a:rPr>
              <a:t> a </a:t>
            </a:r>
            <a:r>
              <a:rPr lang="en-GB" sz="2000" err="1">
                <a:ea typeface="+mn-lt"/>
                <a:cs typeface="+mn-lt"/>
              </a:rPr>
              <a:t>sua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intensidade</a:t>
            </a:r>
            <a:br>
              <a:rPr lang="en-US"/>
            </a:br>
            <a:r>
              <a:rPr lang="en-GB" sz="2000"/>
              <a:t>Para 120 </a:t>
            </a:r>
            <a:r>
              <a:rPr lang="en-GB" sz="2000" err="1"/>
              <a:t>leds</a:t>
            </a:r>
            <a:r>
              <a:rPr lang="en-GB" sz="2000"/>
              <a:t>, </a:t>
            </a:r>
            <a:r>
              <a:rPr lang="en-GB" sz="2000">
                <a:ea typeface="+mn-lt"/>
                <a:cs typeface="+mn-lt"/>
              </a:rPr>
              <a:t>RAM </a:t>
            </a:r>
            <a:r>
              <a:rPr lang="en-GB" sz="2000" err="1">
                <a:ea typeface="+mn-lt"/>
                <a:cs typeface="+mn-lt"/>
              </a:rPr>
              <a:t>necessário</a:t>
            </a:r>
            <a:r>
              <a:rPr lang="en-GB" sz="2000">
                <a:ea typeface="+mn-lt"/>
                <a:cs typeface="+mn-lt"/>
              </a:rPr>
              <a:t>( </a:t>
            </a:r>
            <a:r>
              <a:rPr lang="en-GB" sz="2000" err="1">
                <a:ea typeface="+mn-lt"/>
                <a:cs typeface="+mn-lt"/>
              </a:rPr>
              <a:t>mínimo</a:t>
            </a:r>
            <a:r>
              <a:rPr lang="en-GB" sz="2000">
                <a:ea typeface="+mn-lt"/>
                <a:cs typeface="+mn-lt"/>
              </a:rPr>
              <a:t> ): 3bytes*120leds= 360Bytes</a:t>
            </a:r>
            <a:endParaRPr lang="en-GB" sz="2000"/>
          </a:p>
          <a:p>
            <a:pPr marL="342900" lvl="0" indent="-342900" algn="just">
              <a:lnSpc>
                <a:spcPct val="107000"/>
              </a:lnSpc>
              <a:buFont typeface="Arial"/>
              <a:buChar char="•"/>
            </a:pPr>
            <a:endParaRPr lang="en-GB" sz="2000">
              <a:solidFill>
                <a:srgbClr val="000000"/>
              </a:solidFill>
              <a:latin typeface="Univers"/>
              <a:cs typeface="Arial" panose="020B0604020202020204" pitchFamily="34" charset="0"/>
            </a:endParaRPr>
          </a:p>
          <a:p>
            <a:pPr algn="just"/>
            <a:endParaRPr lang="en-GB" sz="2000"/>
          </a:p>
          <a:p>
            <a:pPr algn="just">
              <a:lnSpc>
                <a:spcPct val="107000"/>
              </a:lnSpc>
            </a:pPr>
            <a:endParaRPr lang="en-GB" sz="2000">
              <a:ea typeface="+mn-lt"/>
              <a:cs typeface="+mn-lt"/>
            </a:endParaRPr>
          </a:p>
          <a:p>
            <a:pPr algn="just">
              <a:lnSpc>
                <a:spcPct val="107000"/>
              </a:lnSpc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2A964F5-F0E6-DC95-5005-2438C9AD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19" y="4190017"/>
            <a:ext cx="4156587" cy="20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1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Biblioteca</a:t>
            </a:r>
            <a:r>
              <a:rPr lang="en-GB" sz="3200">
                <a:solidFill>
                  <a:schemeClr val="bg1"/>
                </a:solidFill>
                <a:latin typeface="Calibri"/>
                <a:cs typeface="Arial"/>
              </a:rPr>
              <a:t> e </a:t>
            </a:r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controlo</a:t>
            </a:r>
            <a:endParaRPr lang="en-GB" sz="3200" i="0" kern="1200" baseline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F1B9DA-C186-9DD1-73AC-4453DFE42D0C}"/>
              </a:ext>
            </a:extLst>
          </p:cNvPr>
          <p:cNvSpPr txBox="1"/>
          <p:nvPr/>
        </p:nvSpPr>
        <p:spPr>
          <a:xfrm>
            <a:off x="908662" y="1117053"/>
            <a:ext cx="10575869" cy="39792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</a:pPr>
            <a:endParaRPr lang="en-GB" sz="2000">
              <a:solidFill>
                <a:srgbClr val="000000"/>
              </a:solidFill>
              <a:latin typeface="Univers"/>
              <a:cs typeface="Arial" panose="020B0604020202020204" pitchFamily="34" charset="0"/>
            </a:endParaRPr>
          </a:p>
          <a:p>
            <a:pPr algn="just"/>
            <a:r>
              <a:rPr lang="en-GB" sz="2000" i="1">
                <a:ea typeface="+mn-lt"/>
                <a:cs typeface="+mn-lt"/>
              </a:rPr>
              <a:t>WS2812B LEDs </a:t>
            </a:r>
            <a:r>
              <a:rPr lang="en-GB" sz="2000" err="1">
                <a:ea typeface="+mn-lt"/>
                <a:cs typeface="+mn-lt"/>
              </a:rPr>
              <a:t>precisam</a:t>
            </a:r>
            <a:r>
              <a:rPr lang="en-GB" sz="2000">
                <a:ea typeface="+mn-lt"/>
                <a:cs typeface="+mn-lt"/>
              </a:rPr>
              <a:t> de um data signal </a:t>
            </a:r>
            <a:r>
              <a:rPr lang="en-GB" sz="2000" err="1">
                <a:ea typeface="+mn-lt"/>
                <a:cs typeface="+mn-lt"/>
              </a:rPr>
              <a:t>enviado</a:t>
            </a:r>
            <a:r>
              <a:rPr lang="en-GB" sz="2000">
                <a:ea typeface="+mn-lt"/>
                <a:cs typeface="+mn-lt"/>
              </a:rPr>
              <a:t> com o </a:t>
            </a:r>
            <a:r>
              <a:rPr lang="en-GB" sz="2000" i="1" err="1">
                <a:ea typeface="+mn-lt"/>
                <a:cs typeface="+mn-lt"/>
              </a:rPr>
              <a:t>NeoPixel</a:t>
            </a:r>
            <a:r>
              <a:rPr lang="en-GB" sz="2000">
                <a:ea typeface="+mn-lt"/>
                <a:cs typeface="+mn-lt"/>
              </a:rPr>
              <a:t>. A </a:t>
            </a:r>
            <a:r>
              <a:rPr lang="en-GB" sz="2000" err="1">
                <a:ea typeface="+mn-lt"/>
                <a:cs typeface="+mn-lt"/>
              </a:rPr>
              <a:t>biblioteca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fica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encarregada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utilizar</a:t>
            </a:r>
            <a:r>
              <a:rPr lang="en-GB" sz="2000">
                <a:ea typeface="+mn-lt"/>
                <a:cs typeface="+mn-lt"/>
              </a:rPr>
              <a:t> o </a:t>
            </a:r>
            <a:r>
              <a:rPr lang="en-GB" sz="2000" err="1">
                <a:ea typeface="+mn-lt"/>
                <a:cs typeface="+mn-lt"/>
              </a:rPr>
              <a:t>protocolo</a:t>
            </a:r>
            <a:r>
              <a:rPr lang="en-GB" sz="2000">
                <a:ea typeface="+mn-lt"/>
                <a:cs typeface="+mn-lt"/>
              </a:rPr>
              <a:t> com o timing </a:t>
            </a:r>
            <a:r>
              <a:rPr lang="en-GB" sz="2000" err="1">
                <a:ea typeface="+mn-lt"/>
                <a:cs typeface="+mn-lt"/>
              </a:rPr>
              <a:t>necessário</a:t>
            </a:r>
            <a:r>
              <a:rPr lang="en-GB" sz="2000">
                <a:ea typeface="+mn-lt"/>
                <a:cs typeface="+mn-lt"/>
              </a:rPr>
              <a:t>. </a:t>
            </a:r>
          </a:p>
          <a:p>
            <a:pPr algn="just"/>
            <a:endParaRPr lang="en-GB" sz="2000">
              <a:ea typeface="+mn-lt"/>
              <a:cs typeface="+mn-lt"/>
            </a:endParaRPr>
          </a:p>
          <a:p>
            <a:pPr algn="just"/>
            <a:r>
              <a:rPr lang="en-GB" sz="2000">
                <a:ea typeface="+mn-lt"/>
                <a:cs typeface="+mn-lt"/>
              </a:rPr>
              <a:t>A </a:t>
            </a:r>
            <a:r>
              <a:rPr lang="en-GB" sz="2000" err="1">
                <a:ea typeface="+mn-lt"/>
                <a:cs typeface="+mn-lt"/>
              </a:rPr>
              <a:t>informação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transmitida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por</a:t>
            </a:r>
            <a:r>
              <a:rPr lang="en-GB" sz="2000">
                <a:ea typeface="+mn-lt"/>
                <a:cs typeface="+mn-lt"/>
              </a:rPr>
              <a:t> um "stream of digital pulses", </a:t>
            </a:r>
            <a:r>
              <a:rPr lang="en-GB" sz="2000" err="1">
                <a:ea typeface="+mn-lt"/>
                <a:cs typeface="+mn-lt"/>
              </a:rPr>
              <a:t>cada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pulso</a:t>
            </a:r>
            <a:r>
              <a:rPr lang="en-GB" sz="2000">
                <a:ea typeface="+mn-lt"/>
                <a:cs typeface="+mn-lt"/>
              </a:rPr>
              <a:t> é um bit. 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A </a:t>
            </a:r>
            <a:r>
              <a:rPr lang="en-GB" sz="2000" err="1">
                <a:ea typeface="+mn-lt"/>
                <a:cs typeface="+mn-lt"/>
              </a:rPr>
              <a:t>bibliotca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fornece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comandos</a:t>
            </a:r>
            <a:r>
              <a:rPr lang="en-GB" sz="2000">
                <a:ea typeface="+mn-lt"/>
                <a:cs typeface="+mn-lt"/>
              </a:rPr>
              <a:t> simples para </a:t>
            </a:r>
            <a:r>
              <a:rPr lang="en-GB" sz="2000" err="1">
                <a:ea typeface="+mn-lt"/>
                <a:cs typeface="+mn-lt"/>
              </a:rPr>
              <a:t>escolher</a:t>
            </a:r>
            <a:r>
              <a:rPr lang="en-GB" sz="2000">
                <a:ea typeface="+mn-lt"/>
                <a:cs typeface="+mn-lt"/>
              </a:rPr>
              <a:t> a </a:t>
            </a:r>
            <a:r>
              <a:rPr lang="en-GB" sz="2000" err="1">
                <a:ea typeface="+mn-lt"/>
                <a:cs typeface="+mn-lt"/>
              </a:rPr>
              <a:t>cor</a:t>
            </a:r>
            <a:r>
              <a:rPr lang="en-GB" sz="2000">
                <a:ea typeface="+mn-lt"/>
                <a:cs typeface="+mn-lt"/>
              </a:rPr>
              <a:t> e a </a:t>
            </a:r>
            <a:r>
              <a:rPr lang="en-GB" sz="2000" err="1">
                <a:ea typeface="+mn-lt"/>
                <a:cs typeface="+mn-lt"/>
              </a:rPr>
              <a:t>luminosidade</a:t>
            </a:r>
            <a:r>
              <a:rPr lang="en-GB" sz="2000">
                <a:ea typeface="+mn-lt"/>
                <a:cs typeface="+mn-lt"/>
              </a:rPr>
              <a:t> para </a:t>
            </a:r>
            <a:r>
              <a:rPr lang="en-GB" sz="2000" err="1">
                <a:ea typeface="+mn-lt"/>
                <a:cs typeface="+mn-lt"/>
              </a:rPr>
              <a:t>cada</a:t>
            </a:r>
            <a:r>
              <a:rPr lang="en-GB" sz="2000">
                <a:ea typeface="+mn-lt"/>
                <a:cs typeface="+mn-lt"/>
              </a:rPr>
              <a:t> led.</a:t>
            </a:r>
            <a:endParaRPr lang="en-GB" sz="2000"/>
          </a:p>
          <a:p>
            <a:pPr algn="just"/>
            <a:endParaRPr lang="en-GB" sz="2000">
              <a:ea typeface="+mn-lt"/>
              <a:cs typeface="+mn-lt"/>
            </a:endParaRPr>
          </a:p>
          <a:p>
            <a:pPr algn="just"/>
            <a:r>
              <a:rPr lang="en-GB" sz="2000">
                <a:ea typeface="+mn-lt"/>
                <a:cs typeface="+mn-lt"/>
              </a:rPr>
              <a:t>Quando o </a:t>
            </a:r>
            <a:r>
              <a:rPr lang="en-GB" sz="2000" err="1">
                <a:ea typeface="+mn-lt"/>
                <a:cs typeface="+mn-lt"/>
              </a:rPr>
              <a:t>primeiro</a:t>
            </a:r>
            <a:r>
              <a:rPr lang="en-GB" sz="2000">
                <a:ea typeface="+mn-lt"/>
                <a:cs typeface="+mn-lt"/>
              </a:rPr>
              <a:t> led </a:t>
            </a:r>
            <a:r>
              <a:rPr lang="en-GB" sz="2000" err="1">
                <a:ea typeface="+mn-lt"/>
                <a:cs typeface="+mn-lt"/>
              </a:rPr>
              <a:t>recebe</a:t>
            </a:r>
            <a:r>
              <a:rPr lang="en-GB" sz="2000">
                <a:ea typeface="+mn-lt"/>
                <a:cs typeface="+mn-lt"/>
              </a:rPr>
              <a:t> a </a:t>
            </a:r>
            <a:r>
              <a:rPr lang="en-GB" sz="2000" err="1">
                <a:ea typeface="+mn-lt"/>
                <a:cs typeface="+mn-lt"/>
              </a:rPr>
              <a:t>informação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passa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parao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próximo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/>
          </a:p>
          <a:p>
            <a:pPr algn="just">
              <a:lnSpc>
                <a:spcPct val="107000"/>
              </a:lnSpc>
            </a:pPr>
            <a:endParaRPr lang="en-GB" sz="2000">
              <a:ea typeface="+mn-lt"/>
              <a:cs typeface="+mn-lt"/>
            </a:endParaRPr>
          </a:p>
          <a:p>
            <a:pPr algn="just">
              <a:lnSpc>
                <a:spcPct val="107000"/>
              </a:lnSpc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2A964F5-F0E6-DC95-5005-2438C9AD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19" y="4139217"/>
            <a:ext cx="4156587" cy="20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Biblioteca</a:t>
            </a:r>
            <a:r>
              <a:rPr lang="en-GB" sz="3200">
                <a:solidFill>
                  <a:schemeClr val="bg1"/>
                </a:solidFill>
                <a:latin typeface="Calibri"/>
                <a:cs typeface="Arial"/>
              </a:rPr>
              <a:t> e </a:t>
            </a:r>
            <a:r>
              <a:rPr lang="en-GB" sz="3200" err="1">
                <a:solidFill>
                  <a:schemeClr val="bg1"/>
                </a:solidFill>
                <a:latin typeface="Calibri"/>
                <a:cs typeface="Arial"/>
              </a:rPr>
              <a:t>controlo</a:t>
            </a:r>
            <a:endParaRPr lang="en-GB" sz="3200" i="0" kern="1200" baseline="0" err="1">
              <a:solidFill>
                <a:schemeClr val="bg1"/>
              </a:solidFill>
              <a:latin typeface="Calibri"/>
              <a:cs typeface="Arial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F1B9DA-C186-9DD1-73AC-4453DFE42D0C}"/>
              </a:ext>
            </a:extLst>
          </p:cNvPr>
          <p:cNvSpPr txBox="1"/>
          <p:nvPr/>
        </p:nvSpPr>
        <p:spPr>
          <a:xfrm>
            <a:off x="908662" y="802093"/>
            <a:ext cx="10575869" cy="71894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GB" sz="2000">
                <a:ea typeface="+mn-lt"/>
                <a:cs typeface="+mn-lt"/>
              </a:rPr>
              <a:t>#include &lt;</a:t>
            </a:r>
            <a:r>
              <a:rPr lang="en-GB" sz="2000" err="1">
                <a:ea typeface="+mn-lt"/>
                <a:cs typeface="+mn-lt"/>
              </a:rPr>
              <a:t>Adafruit_NeoPixel.h</a:t>
            </a:r>
            <a:r>
              <a:rPr lang="en-GB" sz="2000">
                <a:ea typeface="+mn-lt"/>
                <a:cs typeface="+mn-lt"/>
              </a:rPr>
              <a:t>&gt;</a:t>
            </a:r>
            <a:endParaRPr lang="pt-PT"/>
          </a:p>
          <a:p>
            <a:pPr algn="just"/>
            <a:endParaRPr lang="en-GB" sz="1600"/>
          </a:p>
          <a:p>
            <a:pPr algn="just"/>
            <a:r>
              <a:rPr lang="en-GB">
                <a:ea typeface="+mn-lt"/>
                <a:cs typeface="+mn-lt"/>
              </a:rPr>
              <a:t>#define PIN 6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#define NUM_LEDS 30</a:t>
            </a:r>
            <a:endParaRPr lang="en-GB"/>
          </a:p>
          <a:p>
            <a:pPr algn="just"/>
            <a:endParaRPr lang="en-GB" sz="1600"/>
          </a:p>
          <a:p>
            <a:pPr algn="just"/>
            <a:r>
              <a:rPr lang="en-GB" err="1">
                <a:ea typeface="+mn-lt"/>
                <a:cs typeface="+mn-lt"/>
              </a:rPr>
              <a:t>Adafruit_NeoPixel</a:t>
            </a:r>
            <a:r>
              <a:rPr lang="en-GB">
                <a:ea typeface="+mn-lt"/>
                <a:cs typeface="+mn-lt"/>
              </a:rPr>
              <a:t> strip = </a:t>
            </a:r>
            <a:r>
              <a:rPr lang="en-GB" err="1">
                <a:ea typeface="+mn-lt"/>
                <a:cs typeface="+mn-lt"/>
              </a:rPr>
              <a:t>Adafruit_NeoPixel</a:t>
            </a:r>
            <a:r>
              <a:rPr lang="en-GB">
                <a:ea typeface="+mn-lt"/>
                <a:cs typeface="+mn-lt"/>
              </a:rPr>
              <a:t>(NUM_LEDS, PIN, NEO_GRB + NEO_KHZ800);</a:t>
            </a:r>
            <a:endParaRPr lang="en-GB"/>
          </a:p>
          <a:p>
            <a:pPr algn="just"/>
            <a:endParaRPr lang="en-GB" sz="1600"/>
          </a:p>
          <a:p>
            <a:pPr algn="just"/>
            <a:r>
              <a:rPr lang="en-GB">
                <a:ea typeface="+mn-lt"/>
                <a:cs typeface="+mn-lt"/>
              </a:rPr>
              <a:t>void setup() {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 </a:t>
            </a:r>
            <a:r>
              <a:rPr lang="en-GB" err="1">
                <a:ea typeface="+mn-lt"/>
                <a:cs typeface="+mn-lt"/>
              </a:rPr>
              <a:t>strip.begin</a:t>
            </a:r>
            <a:r>
              <a:rPr lang="en-GB">
                <a:ea typeface="+mn-lt"/>
                <a:cs typeface="+mn-lt"/>
              </a:rPr>
              <a:t>();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}</a:t>
            </a:r>
            <a:endParaRPr lang="en-GB"/>
          </a:p>
          <a:p>
            <a:pPr algn="just"/>
            <a:endParaRPr lang="en-GB" sz="1600"/>
          </a:p>
          <a:p>
            <a:pPr algn="just"/>
            <a:r>
              <a:rPr lang="en-GB">
                <a:ea typeface="+mn-lt"/>
                <a:cs typeface="+mn-lt"/>
              </a:rPr>
              <a:t>void loop() {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 for (int </a:t>
            </a:r>
            <a:r>
              <a:rPr lang="en-GB" err="1">
                <a:ea typeface="+mn-lt"/>
                <a:cs typeface="+mn-lt"/>
              </a:rPr>
              <a:t>i</a:t>
            </a:r>
            <a:r>
              <a:rPr lang="en-GB">
                <a:ea typeface="+mn-lt"/>
                <a:cs typeface="+mn-lt"/>
              </a:rPr>
              <a:t> = 255; </a:t>
            </a:r>
            <a:r>
              <a:rPr lang="en-GB" err="1">
                <a:ea typeface="+mn-lt"/>
                <a:cs typeface="+mn-lt"/>
              </a:rPr>
              <a:t>i</a:t>
            </a:r>
            <a:r>
              <a:rPr lang="en-GB">
                <a:ea typeface="+mn-lt"/>
                <a:cs typeface="+mn-lt"/>
              </a:rPr>
              <a:t> &gt;= 0; </a:t>
            </a:r>
            <a:r>
              <a:rPr lang="en-GB" err="1">
                <a:ea typeface="+mn-lt"/>
                <a:cs typeface="+mn-lt"/>
              </a:rPr>
              <a:t>i</a:t>
            </a:r>
            <a:r>
              <a:rPr lang="en-GB">
                <a:ea typeface="+mn-lt"/>
                <a:cs typeface="+mn-lt"/>
              </a:rPr>
              <a:t>--) {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 uint32_t </a:t>
            </a:r>
            <a:r>
              <a:rPr lang="en-GB" err="1">
                <a:ea typeface="+mn-lt"/>
                <a:cs typeface="+mn-lt"/>
              </a:rPr>
              <a:t>color</a:t>
            </a:r>
            <a:r>
              <a:rPr lang="en-GB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strip.Color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 err="1">
                <a:ea typeface="+mn-lt"/>
                <a:cs typeface="+mn-lt"/>
              </a:rPr>
              <a:t>i</a:t>
            </a:r>
            <a:r>
              <a:rPr lang="en-GB">
                <a:ea typeface="+mn-lt"/>
                <a:cs typeface="+mn-lt"/>
              </a:rPr>
              <a:t>, 0, 0);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 for (int j = 0; j &lt; </a:t>
            </a:r>
            <a:r>
              <a:rPr lang="en-GB" err="1">
                <a:ea typeface="+mn-lt"/>
                <a:cs typeface="+mn-lt"/>
              </a:rPr>
              <a:t>strip.numPixels</a:t>
            </a:r>
            <a:r>
              <a:rPr lang="en-GB">
                <a:ea typeface="+mn-lt"/>
                <a:cs typeface="+mn-lt"/>
              </a:rPr>
              <a:t>(); </a:t>
            </a:r>
            <a:r>
              <a:rPr lang="en-GB" err="1">
                <a:ea typeface="+mn-lt"/>
                <a:cs typeface="+mn-lt"/>
              </a:rPr>
              <a:t>j++</a:t>
            </a:r>
            <a:r>
              <a:rPr lang="en-GB">
                <a:ea typeface="+mn-lt"/>
                <a:cs typeface="+mn-lt"/>
              </a:rPr>
              <a:t>) {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   </a:t>
            </a:r>
            <a:r>
              <a:rPr lang="en-GB" err="1">
                <a:ea typeface="+mn-lt"/>
                <a:cs typeface="+mn-lt"/>
              </a:rPr>
              <a:t>strip.setPixelColor</a:t>
            </a:r>
            <a:r>
              <a:rPr lang="en-GB">
                <a:ea typeface="+mn-lt"/>
                <a:cs typeface="+mn-lt"/>
              </a:rPr>
              <a:t>(j, </a:t>
            </a:r>
            <a:r>
              <a:rPr lang="en-GB" err="1">
                <a:ea typeface="+mn-lt"/>
                <a:cs typeface="+mn-lt"/>
              </a:rPr>
              <a:t>color</a:t>
            </a:r>
            <a:r>
              <a:rPr lang="en-GB">
                <a:ea typeface="+mn-lt"/>
                <a:cs typeface="+mn-lt"/>
              </a:rPr>
              <a:t>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 }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strip.show</a:t>
            </a:r>
            <a:r>
              <a:rPr lang="en-GB">
                <a:ea typeface="+mn-lt"/>
                <a:cs typeface="+mn-lt"/>
              </a:rPr>
              <a:t>();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   delay(10);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 }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  delay(1000);</a:t>
            </a:r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}</a:t>
            </a:r>
            <a:endParaRPr lang="en-GB"/>
          </a:p>
          <a:p>
            <a:pPr algn="just">
              <a:lnSpc>
                <a:spcPct val="107000"/>
              </a:lnSpc>
            </a:pPr>
            <a:endParaRPr lang="en-GB" sz="2000">
              <a:ea typeface="+mn-lt"/>
              <a:cs typeface="+mn-lt"/>
            </a:endParaRPr>
          </a:p>
          <a:p>
            <a:pPr algn="just">
              <a:lnSpc>
                <a:spcPct val="107000"/>
              </a:lnSpc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ACB813-8F7F-2547-D31A-4DCF04231219}"/>
              </a:ext>
            </a:extLst>
          </p:cNvPr>
          <p:cNvSpPr txBox="1"/>
          <p:nvPr/>
        </p:nvSpPr>
        <p:spPr>
          <a:xfrm>
            <a:off x="7239000" y="2870199"/>
            <a:ext cx="448055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/>
          </a:p>
          <a:p>
            <a:pPr algn="just"/>
            <a:r>
              <a:rPr lang="pt-PT" b="1"/>
              <a:t>Color()</a:t>
            </a:r>
            <a:r>
              <a:rPr lang="pt-PT"/>
              <a:t>: é usado para criar um valor de cor com a componente RED, que depois é aplicado a cada led com  </a:t>
            </a:r>
            <a:r>
              <a:rPr lang="pt-PT" b="1" err="1"/>
              <a:t>setPixelColor</a:t>
            </a:r>
            <a:r>
              <a:rPr lang="pt-PT" b="1"/>
              <a:t>()</a:t>
            </a:r>
          </a:p>
          <a:p>
            <a:pPr algn="just"/>
            <a:endParaRPr lang="pt-PT" b="1"/>
          </a:p>
          <a:p>
            <a:pPr algn="just"/>
            <a:r>
              <a:rPr lang="pt-PT" b="1"/>
              <a:t>show():</a:t>
            </a:r>
            <a:r>
              <a:rPr lang="pt-PT"/>
              <a:t> é usada par dar </a:t>
            </a:r>
            <a:r>
              <a:rPr lang="pt-PT" err="1"/>
              <a:t>update</a:t>
            </a:r>
            <a:r>
              <a:rPr lang="pt-PT"/>
              <a:t> à LED strip com os novos valores de cor</a:t>
            </a:r>
          </a:p>
          <a:p>
            <a:pPr algn="just"/>
            <a:endParaRPr lang="pt-PT"/>
          </a:p>
          <a:p>
            <a:pPr algn="just"/>
            <a:r>
              <a:rPr lang="pt-PT" b="1" err="1"/>
              <a:t>setPixelColor</a:t>
            </a:r>
            <a:r>
              <a:rPr lang="pt-PT" b="1"/>
              <a:t>():</a:t>
            </a:r>
            <a:r>
              <a:rPr lang="pt-PT"/>
              <a:t> pode ser usado para colocar todos os </a:t>
            </a:r>
            <a:r>
              <a:rPr lang="pt-PT" err="1"/>
              <a:t>LEDs</a:t>
            </a:r>
            <a:r>
              <a:rPr lang="pt-PT"/>
              <a:t> com uma cor única, que depois é aplicado com </a:t>
            </a:r>
            <a:r>
              <a:rPr lang="pt-PT" b="1"/>
              <a:t>show()</a:t>
            </a:r>
          </a:p>
        </p:txBody>
      </p:sp>
    </p:spTree>
    <p:extLst>
      <p:ext uri="{BB962C8B-B14F-4D97-AF65-F5344CB8AC3E}">
        <p14:creationId xmlns:p14="http://schemas.microsoft.com/office/powerpoint/2010/main" val="397301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Riscos a ter em conta: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F073D6-0695-2CFB-3A4B-C582359FB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3" y="3014132"/>
            <a:ext cx="5136211" cy="25681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F1B9DA-C186-9DD1-73AC-4453DFE42D0C}"/>
              </a:ext>
            </a:extLst>
          </p:cNvPr>
          <p:cNvSpPr txBox="1"/>
          <p:nvPr/>
        </p:nvSpPr>
        <p:spPr>
          <a:xfrm>
            <a:off x="949303" y="1699129"/>
            <a:ext cx="9295709" cy="4019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endParaRPr lang="en-GB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GB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 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 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GB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’s RAM and buffer stored memory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pt-PT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Protocolo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comunicação</a:t>
            </a: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Riscos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térmicos</a:t>
            </a: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Riscos</a:t>
            </a:r>
            <a:r>
              <a:rPr lang="en-GB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elétricos</a:t>
            </a: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 </a:t>
            </a:r>
            <a:r>
              <a:rPr lang="en-GB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 </a:t>
            </a:r>
            <a:r>
              <a:rPr lang="en-GB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’s RAM and buffer stored memory: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FC4CD9-5993-95F2-E3B0-C6A798B9B226}"/>
              </a:ext>
            </a:extLst>
          </p:cNvPr>
          <p:cNvSpPr txBox="1"/>
          <p:nvPr/>
        </p:nvSpPr>
        <p:spPr>
          <a:xfrm>
            <a:off x="774653" y="1208089"/>
            <a:ext cx="103845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</a:t>
            </a:r>
            <a:r>
              <a:rPr lang="pt-PT" err="1"/>
              <a:t>Raspberry</a:t>
            </a:r>
            <a:r>
              <a:rPr lang="pt-PT"/>
              <a:t> Pi Pico tem 254KB de RAM e 2MB de memória flash.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Ter em atenção a RAM - a biblioteca </a:t>
            </a:r>
            <a:r>
              <a:rPr lang="pt-PT" err="1"/>
              <a:t>Adafruit</a:t>
            </a:r>
            <a:r>
              <a:rPr lang="pt-PT"/>
              <a:t> contém funções que utilizam muita memória, que pode causar problemas quando se utilizam muitos </a:t>
            </a:r>
            <a:r>
              <a:rPr lang="pt-PT" err="1"/>
              <a:t>LEDs</a:t>
            </a:r>
            <a:r>
              <a:rPr lang="pt-PT"/>
              <a:t>.</a:t>
            </a:r>
          </a:p>
          <a:p>
            <a:r>
              <a:rPr lang="en-GB"/>
              <a:t>	</a:t>
            </a:r>
            <a:r>
              <a:rPr lang="en-GB" err="1"/>
              <a:t>Assim</a:t>
            </a:r>
            <a:r>
              <a:rPr lang="en-GB"/>
              <a:t>, </a:t>
            </a:r>
            <a:r>
              <a:rPr lang="en-GB" err="1"/>
              <a:t>precisamos</a:t>
            </a:r>
            <a:r>
              <a:rPr lang="en-GB"/>
              <a:t> de um </a:t>
            </a:r>
            <a:r>
              <a:rPr lang="en-GB" err="1"/>
              <a:t>grande</a:t>
            </a:r>
            <a:r>
              <a:rPr lang="en-GB"/>
              <a:t> control no que </a:t>
            </a:r>
            <a:r>
              <a:rPr lang="en-GB" err="1"/>
              <a:t>toca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tipo</a:t>
            </a:r>
            <a:r>
              <a:rPr lang="en-GB"/>
              <a:t> de </a:t>
            </a:r>
            <a:r>
              <a:rPr lang="en-GB" err="1"/>
              <a:t>funções</a:t>
            </a:r>
            <a:r>
              <a:rPr lang="en-GB"/>
              <a:t> que </a:t>
            </a:r>
            <a:r>
              <a:rPr lang="en-GB" err="1"/>
              <a:t>vamos</a:t>
            </a:r>
            <a:r>
              <a:rPr lang="en-GB"/>
              <a:t> 	usar e </a:t>
            </a:r>
            <a:r>
              <a:rPr lang="en-GB" err="1"/>
              <a:t>tentar</a:t>
            </a:r>
            <a:r>
              <a:rPr lang="en-GB"/>
              <a:t> usar o </a:t>
            </a:r>
            <a:r>
              <a:rPr lang="en-GB" err="1"/>
              <a:t>mínimo</a:t>
            </a:r>
            <a:r>
              <a:rPr lang="en-GB"/>
              <a:t> de buffers </a:t>
            </a:r>
            <a:r>
              <a:rPr lang="en-GB" err="1"/>
              <a:t>necessário</a:t>
            </a:r>
            <a:r>
              <a:rPr lang="en-GB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Por </a:t>
            </a:r>
            <a:r>
              <a:rPr lang="en-GB" err="1"/>
              <a:t>exemplo</a:t>
            </a:r>
            <a:r>
              <a:rPr lang="en-GB"/>
              <a:t>, </a:t>
            </a:r>
            <a:r>
              <a:rPr lang="en-GB" err="1"/>
              <a:t>uma</a:t>
            </a:r>
            <a:r>
              <a:rPr lang="en-GB"/>
              <a:t> </a:t>
            </a:r>
            <a:r>
              <a:rPr lang="en-GB" err="1"/>
              <a:t>função</a:t>
            </a:r>
            <a:r>
              <a:rPr lang="en-GB"/>
              <a:t> que Podemos </a:t>
            </a:r>
            <a:r>
              <a:rPr lang="en-GB" err="1"/>
              <a:t>vir</a:t>
            </a:r>
            <a:r>
              <a:rPr lang="en-GB"/>
              <a:t> a usar é a de </a:t>
            </a:r>
            <a:r>
              <a:rPr lang="en-GB" err="1"/>
              <a:t>mudança</a:t>
            </a:r>
            <a:r>
              <a:rPr lang="en-GB"/>
              <a:t> de </a:t>
            </a:r>
            <a:r>
              <a:rPr lang="en-GB" err="1"/>
              <a:t>cor</a:t>
            </a:r>
            <a:r>
              <a:rPr lang="en-GB"/>
              <a:t>, que </a:t>
            </a:r>
            <a:r>
              <a:rPr lang="en-GB" err="1"/>
              <a:t>precisa</a:t>
            </a:r>
            <a:r>
              <a:rPr lang="en-GB"/>
              <a:t> de 3Bytes de </a:t>
            </a:r>
            <a:r>
              <a:rPr lang="en-GB" err="1"/>
              <a:t>memória</a:t>
            </a:r>
            <a:r>
              <a:rPr lang="en-GB"/>
              <a:t> para </a:t>
            </a:r>
            <a:r>
              <a:rPr lang="en-GB" err="1"/>
              <a:t>especificar</a:t>
            </a:r>
            <a:r>
              <a:rPr lang="en-GB"/>
              <a:t> </a:t>
            </a:r>
            <a:r>
              <a:rPr lang="en-GB" err="1"/>
              <a:t>cada</a:t>
            </a:r>
            <a:r>
              <a:rPr lang="en-GB"/>
              <a:t> </a:t>
            </a:r>
            <a:r>
              <a:rPr lang="en-GB" err="1"/>
              <a:t>cor</a:t>
            </a:r>
            <a:r>
              <a:rPr lang="en-GB"/>
              <a:t> (RGB). </a:t>
            </a:r>
            <a:r>
              <a:rPr lang="en-GB" err="1"/>
              <a:t>Assim</a:t>
            </a:r>
            <a:r>
              <a:rPr lang="en-GB"/>
              <a:t>, a </a:t>
            </a:r>
            <a:r>
              <a:rPr lang="en-GB" err="1"/>
              <a:t>memória</a:t>
            </a:r>
            <a:r>
              <a:rPr lang="en-GB"/>
              <a:t> que </a:t>
            </a:r>
            <a:r>
              <a:rPr lang="en-GB" err="1"/>
              <a:t>precisamos</a:t>
            </a:r>
            <a:r>
              <a:rPr lang="en-GB"/>
              <a:t> </a:t>
            </a:r>
            <a:r>
              <a:rPr lang="en-GB" err="1"/>
              <a:t>será</a:t>
            </a:r>
            <a:r>
              <a:rPr lang="en-GB"/>
              <a:t> 3Bytes*nº_</a:t>
            </a:r>
            <a:r>
              <a:rPr lang="en-GB" err="1"/>
              <a:t>de_LEDs</a:t>
            </a:r>
            <a:r>
              <a:rPr lang="en-GB"/>
              <a:t>.</a:t>
            </a:r>
          </a:p>
          <a:p>
            <a:r>
              <a:rPr lang="en-GB"/>
              <a:t>	</a:t>
            </a:r>
            <a:r>
              <a:rPr lang="en-GB" err="1"/>
              <a:t>Uso</a:t>
            </a:r>
            <a:r>
              <a:rPr lang="en-GB"/>
              <a:t> de </a:t>
            </a:r>
            <a:r>
              <a:rPr lang="en-GB" err="1"/>
              <a:t>objetos</a:t>
            </a:r>
            <a:r>
              <a:rPr lang="en-GB"/>
              <a:t> </a:t>
            </a:r>
            <a:r>
              <a:rPr lang="en-GB" err="1"/>
              <a:t>instanciados</a:t>
            </a:r>
            <a:r>
              <a:rPr lang="en-GB"/>
              <a:t> – </a:t>
            </a:r>
            <a:r>
              <a:rPr lang="en-GB" err="1"/>
              <a:t>utilizam</a:t>
            </a:r>
            <a:r>
              <a:rPr lang="en-GB"/>
              <a:t> </a:t>
            </a:r>
            <a:r>
              <a:rPr lang="en-GB" err="1"/>
              <a:t>muita</a:t>
            </a:r>
            <a:r>
              <a:rPr lang="en-GB"/>
              <a:t> </a:t>
            </a:r>
            <a:r>
              <a:rPr lang="en-GB" err="1"/>
              <a:t>memória</a:t>
            </a:r>
            <a:r>
              <a:rPr lang="en-GB"/>
              <a:t>, que </a:t>
            </a:r>
            <a:r>
              <a:rPr lang="en-GB" err="1"/>
              <a:t>podemos</a:t>
            </a:r>
            <a:r>
              <a:rPr lang="en-GB"/>
              <a:t> </a:t>
            </a:r>
            <a:r>
              <a:rPr lang="en-GB" err="1"/>
              <a:t>não</a:t>
            </a:r>
            <a:r>
              <a:rPr lang="en-GB"/>
              <a:t> usar no 	</a:t>
            </a:r>
            <a:r>
              <a:rPr lang="en-GB" err="1"/>
              <a:t>nosso</a:t>
            </a:r>
            <a:r>
              <a:rPr lang="en-GB"/>
              <a:t> </a:t>
            </a:r>
            <a:r>
              <a:rPr lang="en-GB" err="1"/>
              <a:t>trabalho</a:t>
            </a:r>
            <a:r>
              <a:rPr lang="en-GB"/>
              <a:t>. </a:t>
            </a:r>
          </a:p>
          <a:p>
            <a:endParaRPr lang="en-GB"/>
          </a:p>
          <a:p>
            <a:r>
              <a:rPr lang="en-GB"/>
              <a:t>	Para resolver </a:t>
            </a:r>
            <a:r>
              <a:rPr lang="en-GB" err="1"/>
              <a:t>este</a:t>
            </a:r>
            <a:r>
              <a:rPr lang="en-GB"/>
              <a:t> </a:t>
            </a:r>
            <a:r>
              <a:rPr lang="en-GB" err="1"/>
              <a:t>problema</a:t>
            </a:r>
            <a:r>
              <a:rPr lang="en-GB"/>
              <a:t>, basta </a:t>
            </a:r>
            <a:r>
              <a:rPr lang="en-GB" err="1"/>
              <a:t>ir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ficheiro</a:t>
            </a:r>
            <a:r>
              <a:rPr lang="en-GB"/>
              <a:t> ‘</a:t>
            </a:r>
            <a:r>
              <a:rPr lang="en-GB" err="1"/>
              <a:t>Adafruit_NeoPixel.h</a:t>
            </a:r>
            <a:r>
              <a:rPr lang="en-GB"/>
              <a:t>’ 	e 	</a:t>
            </a:r>
            <a:r>
              <a:rPr lang="en-GB" err="1"/>
              <a:t>comenar</a:t>
            </a:r>
            <a:r>
              <a:rPr lang="en-GB"/>
              <a:t> as </a:t>
            </a:r>
            <a:r>
              <a:rPr lang="en-GB" err="1"/>
              <a:t>funções</a:t>
            </a:r>
            <a:r>
              <a:rPr lang="en-GB"/>
              <a:t> que </a:t>
            </a:r>
            <a:r>
              <a:rPr lang="en-GB" err="1"/>
              <a:t>não</a:t>
            </a:r>
            <a:r>
              <a:rPr lang="en-GB"/>
              <a:t> </a:t>
            </a:r>
            <a:r>
              <a:rPr lang="en-GB" err="1"/>
              <a:t>vamos</a:t>
            </a:r>
            <a:r>
              <a:rPr lang="en-GB"/>
              <a:t> </a:t>
            </a:r>
            <a:r>
              <a:rPr lang="en-GB" err="1"/>
              <a:t>utilizar</a:t>
            </a:r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	Usar ‘Pico's built-in memory profiler’ – Podemos </a:t>
            </a:r>
            <a:r>
              <a:rPr lang="en-GB" err="1"/>
              <a:t>ver</a:t>
            </a:r>
            <a:r>
              <a:rPr lang="en-GB"/>
              <a:t> as </a:t>
            </a:r>
            <a:r>
              <a:rPr lang="en-GB" err="1"/>
              <a:t>partes</a:t>
            </a:r>
            <a:r>
              <a:rPr lang="en-GB"/>
              <a:t> do Código que </a:t>
            </a:r>
            <a:r>
              <a:rPr lang="en-GB" err="1"/>
              <a:t>gastam</a:t>
            </a:r>
            <a:r>
              <a:rPr lang="en-GB"/>
              <a:t>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memória</a:t>
            </a:r>
            <a:r>
              <a:rPr lang="en-GB"/>
              <a:t>.</a:t>
            </a:r>
          </a:p>
        </p:txBody>
      </p:sp>
      <p:pic>
        <p:nvPicPr>
          <p:cNvPr id="5" name="Gráfico 4" descr="Fechar com preenchimento sólido">
            <a:extLst>
              <a:ext uri="{FF2B5EF4-FFF2-40B4-BE49-F238E27FC236}">
                <a16:creationId xmlns:a16="http://schemas.microsoft.com/office/drawing/2014/main" id="{7485F2F1-2B3B-2DD9-613A-FBE733B1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10" y="3747246"/>
            <a:ext cx="496942" cy="496942"/>
          </a:xfrm>
          <a:prstGeom prst="rect">
            <a:avLst/>
          </a:prstGeom>
        </p:spPr>
      </p:pic>
      <p:pic>
        <p:nvPicPr>
          <p:cNvPr id="6" name="Gráfico 5" descr="Marca de Verificação com preenchimento sólido">
            <a:extLst>
              <a:ext uri="{FF2B5EF4-FFF2-40B4-BE49-F238E27FC236}">
                <a16:creationId xmlns:a16="http://schemas.microsoft.com/office/drawing/2014/main" id="{BFDEEE59-F449-2A58-F1A4-E126907EF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310" y="2126665"/>
            <a:ext cx="496942" cy="496942"/>
          </a:xfrm>
          <a:prstGeom prst="rect">
            <a:avLst/>
          </a:prstGeom>
        </p:spPr>
      </p:pic>
      <p:pic>
        <p:nvPicPr>
          <p:cNvPr id="7" name="Gráfico 6" descr="Marca de Verificação com preenchimento sólido">
            <a:extLst>
              <a:ext uri="{FF2B5EF4-FFF2-40B4-BE49-F238E27FC236}">
                <a16:creationId xmlns:a16="http://schemas.microsoft.com/office/drawing/2014/main" id="{8601FAA1-57E6-47F8-BA55-F7C3EA71F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310" y="4548011"/>
            <a:ext cx="496942" cy="496942"/>
          </a:xfrm>
          <a:prstGeom prst="rect">
            <a:avLst/>
          </a:prstGeom>
        </p:spPr>
      </p:pic>
      <p:pic>
        <p:nvPicPr>
          <p:cNvPr id="9" name="Gráfico 8" descr="Marca de Verificação com preenchimento sólido">
            <a:extLst>
              <a:ext uri="{FF2B5EF4-FFF2-40B4-BE49-F238E27FC236}">
                <a16:creationId xmlns:a16="http://schemas.microsoft.com/office/drawing/2014/main" id="{68606B18-3269-E4AE-F4F0-926EA8F01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310" y="5220780"/>
            <a:ext cx="496942" cy="4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4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Protocolo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comunicação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FC4CD9-5993-95F2-E3B0-C6A798B9B226}"/>
              </a:ext>
            </a:extLst>
          </p:cNvPr>
          <p:cNvSpPr txBox="1"/>
          <p:nvPr/>
        </p:nvSpPr>
        <p:spPr>
          <a:xfrm>
            <a:off x="614473" y="1721257"/>
            <a:ext cx="716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iblioteca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Adafruit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 o protocolo "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NeoPixel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que envia informação em formato binário.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informação é enviada p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uma ordem específica, normalmente começa pelo primeiro LED da fita que depois passa a informação aos seguintes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 protocolo é sensível ao tempo - verificar se a informação está a ser passada pela ordem correta.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Evitar grandes atrasos e cálculos complexos que possam afetar o tempo que a informação demora a 	ser passada.  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5" name="Gráfico 4" descr="Fechar com preenchimento sólido">
            <a:extLst>
              <a:ext uri="{FF2B5EF4-FFF2-40B4-BE49-F238E27FC236}">
                <a16:creationId xmlns:a16="http://schemas.microsoft.com/office/drawing/2014/main" id="{1F61E23C-9E5E-6777-C23E-D21D2D777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893" y="4411373"/>
            <a:ext cx="496942" cy="496942"/>
          </a:xfrm>
          <a:prstGeom prst="rect">
            <a:avLst/>
          </a:prstGeom>
        </p:spPr>
      </p:pic>
      <p:pic>
        <p:nvPicPr>
          <p:cNvPr id="7" name="Gráfico 6" descr="Marca de Verificação com preenchimento sólido">
            <a:extLst>
              <a:ext uri="{FF2B5EF4-FFF2-40B4-BE49-F238E27FC236}">
                <a16:creationId xmlns:a16="http://schemas.microsoft.com/office/drawing/2014/main" id="{78C32DC7-1E8B-3FE2-4D2B-A44259CE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375" y="3542550"/>
            <a:ext cx="496942" cy="4969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832233-A044-0FB2-A4F9-D90C846E8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17" y="1874211"/>
            <a:ext cx="3047891" cy="30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térmicos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FC4CD9-5993-95F2-E3B0-C6A798B9B226}"/>
              </a:ext>
            </a:extLst>
          </p:cNvPr>
          <p:cNvSpPr txBox="1"/>
          <p:nvPr/>
        </p:nvSpPr>
        <p:spPr>
          <a:xfrm>
            <a:off x="774653" y="1208089"/>
            <a:ext cx="103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geram calor, embora menos que uma lâmpada convencional, mas é necessário ter certos cuidados.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ssegurar que este calor é dissipado de forma eficiente, de modo a não derreter componentes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ão estarem perto de material inflamável</a:t>
            </a:r>
            <a:endParaRPr lang="en-GB"/>
          </a:p>
        </p:txBody>
      </p:sp>
      <p:pic>
        <p:nvPicPr>
          <p:cNvPr id="5" name="Gráfico 4" descr="Fechar com preenchimento sólido">
            <a:extLst>
              <a:ext uri="{FF2B5EF4-FFF2-40B4-BE49-F238E27FC236}">
                <a16:creationId xmlns:a16="http://schemas.microsoft.com/office/drawing/2014/main" id="{1F61E23C-9E5E-6777-C23E-D21D2D777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10" y="2490309"/>
            <a:ext cx="496942" cy="496942"/>
          </a:xfrm>
          <a:prstGeom prst="rect">
            <a:avLst/>
          </a:prstGeom>
        </p:spPr>
      </p:pic>
      <p:pic>
        <p:nvPicPr>
          <p:cNvPr id="7" name="Gráfico 6" descr="Marca de Verificação com preenchimento sólido">
            <a:extLst>
              <a:ext uri="{FF2B5EF4-FFF2-40B4-BE49-F238E27FC236}">
                <a16:creationId xmlns:a16="http://schemas.microsoft.com/office/drawing/2014/main" id="{78C32DC7-1E8B-3FE2-4D2B-A44259CE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339" y="1918859"/>
            <a:ext cx="496942" cy="496942"/>
          </a:xfrm>
          <a:prstGeom prst="rect">
            <a:avLst/>
          </a:prstGeom>
        </p:spPr>
      </p:pic>
      <p:pic>
        <p:nvPicPr>
          <p:cNvPr id="9" name="Imagem 8" descr="Uma imagem com texto, esguro&#10;&#10;Descrição gerada automaticamente">
            <a:extLst>
              <a:ext uri="{FF2B5EF4-FFF2-40B4-BE49-F238E27FC236}">
                <a16:creationId xmlns:a16="http://schemas.microsoft.com/office/drawing/2014/main" id="{32B55A18-1A76-6F02-CBBE-5ECAD67C2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11" y="3364033"/>
            <a:ext cx="3901778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58304-AE97-003B-4999-CEB7EDB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0" y="48903"/>
            <a:ext cx="9679449" cy="7118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32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elétricos</a:t>
            </a:r>
            <a:r>
              <a:rPr lang="en-GB" sz="3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FC4CD9-5993-95F2-E3B0-C6A798B9B226}"/>
              </a:ext>
            </a:extLst>
          </p:cNvPr>
          <p:cNvSpPr txBox="1"/>
          <p:nvPr/>
        </p:nvSpPr>
        <p:spPr>
          <a:xfrm>
            <a:off x="774653" y="1208089"/>
            <a:ext cx="1038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Podem ocorrer p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icos de corrente que podem danificar os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endParaRPr lang="pt-PT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Usar componentes que previnam esses problemas, como díodos.</a:t>
            </a:r>
          </a:p>
          <a:p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alimentação quer do microcontrolador, quer da fita de </a:t>
            </a:r>
            <a:r>
              <a:rPr lang="pt-PT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LEDs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 de ser bem desenhada, de forma 	a não haver sobre alimentação de modo a não danificar os componentes.</a:t>
            </a:r>
          </a:p>
        </p:txBody>
      </p:sp>
      <p:pic>
        <p:nvPicPr>
          <p:cNvPr id="7" name="Gráfico 6" descr="Marca de Verificação com preenchimento sólido">
            <a:extLst>
              <a:ext uri="{FF2B5EF4-FFF2-40B4-BE49-F238E27FC236}">
                <a16:creationId xmlns:a16="http://schemas.microsoft.com/office/drawing/2014/main" id="{78C32DC7-1E8B-3FE2-4D2B-A44259CE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310" y="1670388"/>
            <a:ext cx="496942" cy="496942"/>
          </a:xfrm>
          <a:prstGeom prst="rect">
            <a:avLst/>
          </a:prstGeom>
        </p:spPr>
      </p:pic>
      <p:pic>
        <p:nvPicPr>
          <p:cNvPr id="3" name="Gráfico 2" descr="Marca de Verificação com preenchimento sólido">
            <a:extLst>
              <a:ext uri="{FF2B5EF4-FFF2-40B4-BE49-F238E27FC236}">
                <a16:creationId xmlns:a16="http://schemas.microsoft.com/office/drawing/2014/main" id="{C5F7542D-7C85-DDD8-6B52-592A7999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412" y="2366148"/>
            <a:ext cx="496942" cy="496942"/>
          </a:xfrm>
          <a:prstGeom prst="rect">
            <a:avLst/>
          </a:prstGeom>
        </p:spPr>
      </p:pic>
      <p:pic>
        <p:nvPicPr>
          <p:cNvPr id="8" name="Imagem 7" descr="Uma imagem com esguro">
            <a:extLst>
              <a:ext uri="{FF2B5EF4-FFF2-40B4-BE49-F238E27FC236}">
                <a16:creationId xmlns:a16="http://schemas.microsoft.com/office/drawing/2014/main" id="{E84AC129-1313-58DB-26BE-BB1271847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465373"/>
            <a:ext cx="371475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20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1C391854EB1D49B264D35322F4121A" ma:contentTypeVersion="14" ma:contentTypeDescription="Criar um novo documento." ma:contentTypeScope="" ma:versionID="7dcae26ef34b060ed0b0d87d08accdfd">
  <xsd:schema xmlns:xsd="http://www.w3.org/2001/XMLSchema" xmlns:xs="http://www.w3.org/2001/XMLSchema" xmlns:p="http://schemas.microsoft.com/office/2006/metadata/properties" xmlns:ns3="51e4b819-35f3-428a-8f06-39b7430ea58d" xmlns:ns4="7c11996a-b29b-4664-bab3-86989aa8cefc" targetNamespace="http://schemas.microsoft.com/office/2006/metadata/properties" ma:root="true" ma:fieldsID="cb8015b880a559bd69aec234ba6516da" ns3:_="" ns4:_="">
    <xsd:import namespace="51e4b819-35f3-428a-8f06-39b7430ea58d"/>
    <xsd:import namespace="7c11996a-b29b-4664-bab3-86989aa8c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4b819-35f3-428a-8f06-39b7430ea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1996a-b29b-4664-bab3-86989aa8c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e4b819-35f3-428a-8f06-39b7430ea58d" xsi:nil="true"/>
  </documentManagement>
</p:properties>
</file>

<file path=customXml/itemProps1.xml><?xml version="1.0" encoding="utf-8"?>
<ds:datastoreItem xmlns:ds="http://schemas.openxmlformats.org/officeDocument/2006/customXml" ds:itemID="{3C98B5E7-B657-43D1-BE3F-B5C4CD98FE2C}">
  <ds:schemaRefs>
    <ds:schemaRef ds:uri="51e4b819-35f3-428a-8f06-39b7430ea58d"/>
    <ds:schemaRef ds:uri="7c11996a-b29b-4664-bab3-86989aa8ce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917B1D-D046-4F51-8487-E922F4190A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B0B1EB-39CB-49A4-BEB2-AB0AAB51BD93}">
  <ds:schemaRefs>
    <ds:schemaRef ds:uri="51e4b819-35f3-428a-8f06-39b7430ea58d"/>
    <ds:schemaRef ds:uri="7c11996a-b29b-4664-bab3-86989aa8ce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GradientVTI</vt:lpstr>
      <vt:lpstr>Controlo e design dos LEDs</vt:lpstr>
      <vt:lpstr>Biblioteca e controlo</vt:lpstr>
      <vt:lpstr>Biblioteca e controlo</vt:lpstr>
      <vt:lpstr>Biblioteca e controlo</vt:lpstr>
      <vt:lpstr>Riscos a ter em conta:</vt:lpstr>
      <vt:lpstr>Raspberry Pi Pico W’s RAM and buffer stored memory:</vt:lpstr>
      <vt:lpstr>Protocolo de comunicação:</vt:lpstr>
      <vt:lpstr>Riscos térmicos:</vt:lpstr>
      <vt:lpstr>Riscos elétricos:</vt:lpstr>
      <vt:lpstr>Incógnitas e variáveis instáveis:</vt:lpstr>
      <vt:lpstr>Lista de tarefas:</vt:lpstr>
      <vt:lpstr>State Machine – modo simples</vt:lpstr>
      <vt:lpstr>State Machine – modo Bi-Horario</vt:lpstr>
      <vt:lpstr>State Machine – modo Tri-Horario</vt:lpstr>
      <vt:lpstr>State Machine – modo Indexado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e design dos LEDs</dc:title>
  <dc:creator>Maria Carla Padrão Cruz Rehbein Pinheiro</dc:creator>
  <cp:revision>127</cp:revision>
  <dcterms:created xsi:type="dcterms:W3CDTF">2023-04-10T17:21:41Z</dcterms:created>
  <dcterms:modified xsi:type="dcterms:W3CDTF">2023-04-12T09:27:02Z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0x010100691C391854EB1D49B264D35322F4121A</vt:lpwstr>
  </property>
</Properties>
</file>