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57" r:id="rId4"/>
    <p:sldId id="260"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63" r:id="rId19"/>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FFFFFF"/>
    <a:srgbClr val="038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4648" autoAdjust="0"/>
  </p:normalViewPr>
  <p:slideViewPr>
    <p:cSldViewPr>
      <p:cViewPr>
        <p:scale>
          <a:sx n="66" d="100"/>
          <a:sy n="66" d="100"/>
        </p:scale>
        <p:origin x="2160" y="31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47A8B818-AFEA-4F30-8E9B-1D2F11B7DADF}" type="slidenum">
              <a:rPr lang="ru-RU"/>
              <a:pPr/>
              <a:t>‹nº›</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3141663"/>
            <a:ext cx="5903913" cy="1109662"/>
          </a:xfrm>
          <a:effectLst>
            <a:outerShdw dist="17961" dir="2700000" algn="ctr" rotWithShape="0">
              <a:schemeClr val="bg2"/>
            </a:outerShdw>
          </a:effectLst>
        </p:spPr>
        <p:txBody>
          <a:bodyPr/>
          <a:lstStyle>
            <a:lvl1pPr>
              <a:defRPr sz="3200"/>
            </a:lvl1pPr>
          </a:lstStyle>
          <a:p>
            <a:r>
              <a:rPr lang="ru-RU"/>
              <a:t>Click to edit Master title style</a:t>
            </a:r>
          </a:p>
        </p:txBody>
      </p:sp>
      <p:sp>
        <p:nvSpPr>
          <p:cNvPr id="5123" name="Rectangle 3"/>
          <p:cNvSpPr>
            <a:spLocks noGrp="1" noChangeArrowheads="1"/>
          </p:cNvSpPr>
          <p:nvPr>
            <p:ph type="subTitle" idx="1"/>
          </p:nvPr>
        </p:nvSpPr>
        <p:spPr>
          <a:xfrm>
            <a:off x="2771775" y="3813175"/>
            <a:ext cx="5903913" cy="696913"/>
          </a:xfrm>
          <a:effectLst>
            <a:outerShdw dist="17961" dir="2700000" algn="ctr" rotWithShape="0">
              <a:schemeClr val="bg2"/>
            </a:outerShdw>
          </a:effectLst>
        </p:spPr>
        <p:txBody>
          <a:bodyPr/>
          <a:lstStyle>
            <a:lvl1pPr marL="0" indent="0" algn="r">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084888" y="1268413"/>
            <a:ext cx="1871662" cy="5472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68313" y="1268413"/>
            <a:ext cx="5464175" cy="5472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450EAEA-4F7A-4DD3-94CB-A9E7141511DE}" type="slidenum">
              <a:rPr lang="ru-RU"/>
              <a:pPr/>
              <a:t>‹nº›</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684FF12-9555-4927-B4ED-280D6687325B}" type="slidenum">
              <a:rPr lang="ru-RU"/>
              <a:pPr/>
              <a:t>‹nº›</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50BF976-552A-434D-909A-4623248DE98D}" type="slidenum">
              <a:rPr lang="ru-RU"/>
              <a:pPr/>
              <a:t>‹nº›</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1EF72710-EFEF-4598-AC98-41304A19C5E1}" type="slidenum">
              <a:rPr lang="ru-RU"/>
              <a:pPr/>
              <a:t>‹nº›</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196D3CC8-DE64-485E-B09E-C33E06637FA5}" type="slidenum">
              <a:rPr lang="ru-RU"/>
              <a:pPr/>
              <a:t>‹nº›</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AB85286C-AEC5-4217-B791-F3B7BBBBAD32}" type="slidenum">
              <a:rPr lang="ru-RU"/>
              <a:pPr/>
              <a:t>‹nº›</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30957AA2-0581-4E58-94DE-A7B767C75700}" type="slidenum">
              <a:rPr lang="ru-RU"/>
              <a:pPr/>
              <a:t>‹nº›</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354BC01-351B-4091-AA8B-F0B1F9677A54}" type="slidenum">
              <a:rPr lang="ru-RU"/>
              <a:pPr/>
              <a:t>‹nº›</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94E88992-7ADC-4327-AF3A-3AEADB1F2049}" type="slidenum">
              <a:rPr lang="ru-RU"/>
              <a:pPr/>
              <a:t>‹nº›</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88382FC-ED4E-4552-BEA0-51BE50CC4EC3}" type="slidenum">
              <a:rPr lang="ru-RU"/>
              <a:pPr/>
              <a:t>‹nº›</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01ED2C3-5AE7-4600-8C9B-3294EBBEB9E1}" type="slidenum">
              <a:rPr lang="ru-RU"/>
              <a:pPr/>
              <a:t>‹nº›</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539750" y="1844675"/>
            <a:ext cx="7416800"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fontAlgn="base">
        <a:spcBef>
          <a:spcPct val="0"/>
        </a:spcBef>
        <a:spcAft>
          <a:spcPct val="0"/>
        </a:spcAft>
        <a:defRPr sz="3600" b="1">
          <a:solidFill>
            <a:schemeClr val="tx2"/>
          </a:solidFill>
          <a:latin typeface="+mj-lt"/>
          <a:ea typeface="+mj-ea"/>
          <a:cs typeface="+mj-cs"/>
        </a:defRPr>
      </a:lvl1pPr>
      <a:lvl2pPr algn="r" rtl="0" fontAlgn="base">
        <a:spcBef>
          <a:spcPct val="0"/>
        </a:spcBef>
        <a:spcAft>
          <a:spcPct val="0"/>
        </a:spcAft>
        <a:defRPr sz="3600" b="1">
          <a:solidFill>
            <a:schemeClr val="tx2"/>
          </a:solidFill>
          <a:latin typeface="Verdana" pitchFamily="34" charset="0"/>
        </a:defRPr>
      </a:lvl2pPr>
      <a:lvl3pPr algn="r" rtl="0" fontAlgn="base">
        <a:spcBef>
          <a:spcPct val="0"/>
        </a:spcBef>
        <a:spcAft>
          <a:spcPct val="0"/>
        </a:spcAft>
        <a:defRPr sz="3600" b="1">
          <a:solidFill>
            <a:schemeClr val="tx2"/>
          </a:solidFill>
          <a:latin typeface="Verdana" pitchFamily="34" charset="0"/>
        </a:defRPr>
      </a:lvl3pPr>
      <a:lvl4pPr algn="r" rtl="0" fontAlgn="base">
        <a:spcBef>
          <a:spcPct val="0"/>
        </a:spcBef>
        <a:spcAft>
          <a:spcPct val="0"/>
        </a:spcAft>
        <a:defRPr sz="3600" b="1">
          <a:solidFill>
            <a:schemeClr val="tx2"/>
          </a:solidFill>
          <a:latin typeface="Verdana" pitchFamily="34" charset="0"/>
        </a:defRPr>
      </a:lvl4pPr>
      <a:lvl5pPr algn="r" rtl="0" fontAlgn="base">
        <a:spcBef>
          <a:spcPct val="0"/>
        </a:spcBef>
        <a:spcAft>
          <a:spcPct val="0"/>
        </a:spcAft>
        <a:defRPr sz="3600" b="1">
          <a:solidFill>
            <a:schemeClr val="tx2"/>
          </a:solidFill>
          <a:latin typeface="Verdana" pitchFamily="34" charset="0"/>
        </a:defRPr>
      </a:lvl5pPr>
      <a:lvl6pPr marL="457200" algn="r" rtl="0" fontAlgn="base">
        <a:spcBef>
          <a:spcPct val="0"/>
        </a:spcBef>
        <a:spcAft>
          <a:spcPct val="0"/>
        </a:spcAft>
        <a:defRPr sz="3600" b="1">
          <a:solidFill>
            <a:schemeClr val="tx2"/>
          </a:solidFill>
          <a:latin typeface="Verdana" pitchFamily="34" charset="0"/>
        </a:defRPr>
      </a:lvl6pPr>
      <a:lvl7pPr marL="914400" algn="r" rtl="0" fontAlgn="base">
        <a:spcBef>
          <a:spcPct val="0"/>
        </a:spcBef>
        <a:spcAft>
          <a:spcPct val="0"/>
        </a:spcAft>
        <a:defRPr sz="3600" b="1">
          <a:solidFill>
            <a:schemeClr val="tx2"/>
          </a:solidFill>
          <a:latin typeface="Verdana" pitchFamily="34" charset="0"/>
        </a:defRPr>
      </a:lvl7pPr>
      <a:lvl8pPr marL="1371600" algn="r" rtl="0" fontAlgn="base">
        <a:spcBef>
          <a:spcPct val="0"/>
        </a:spcBef>
        <a:spcAft>
          <a:spcPct val="0"/>
        </a:spcAft>
        <a:defRPr sz="3600" b="1">
          <a:solidFill>
            <a:schemeClr val="tx2"/>
          </a:solidFill>
          <a:latin typeface="Verdana" pitchFamily="34" charset="0"/>
        </a:defRPr>
      </a:lvl8pPr>
      <a:lvl9pPr marL="1828800" algn="r" rtl="0" fontAlgn="base">
        <a:spcBef>
          <a:spcPct val="0"/>
        </a:spcBef>
        <a:spcAft>
          <a:spcPct val="0"/>
        </a:spcAft>
        <a:defRPr sz="3600" b="1">
          <a:solidFill>
            <a:schemeClr val="tx2"/>
          </a:solidFill>
          <a:latin typeface="Verdana" pitchFamily="34" charset="0"/>
        </a:defRPr>
      </a:lvl9pPr>
    </p:titleStyle>
    <p:bodyStyle>
      <a:lvl1pPr marL="342900" indent="-342900" algn="l" rtl="0" fontAlgn="base">
        <a:spcBef>
          <a:spcPct val="20000"/>
        </a:spcBef>
        <a:spcAft>
          <a:spcPct val="0"/>
        </a:spcAft>
        <a:buChar char="•"/>
        <a:defRPr sz="2800">
          <a:solidFill>
            <a:schemeClr val="tx2"/>
          </a:solidFill>
          <a:latin typeface="+mn-lt"/>
          <a:ea typeface="+mn-ea"/>
          <a:cs typeface="+mn-cs"/>
        </a:defRPr>
      </a:lvl1pPr>
      <a:lvl2pPr marL="742950" indent="-285750" algn="l" rtl="0" fontAlgn="base">
        <a:spcBef>
          <a:spcPct val="20000"/>
        </a:spcBef>
        <a:spcAft>
          <a:spcPct val="0"/>
        </a:spcAft>
        <a:buChar char="–"/>
        <a:defRPr sz="2400" b="1">
          <a:solidFill>
            <a:schemeClr val="tx2"/>
          </a:solidFill>
          <a:latin typeface="+mn-lt"/>
        </a:defRPr>
      </a:lvl2pPr>
      <a:lvl3pPr marL="1143000" indent="-228600" algn="l" rtl="0" fontAlgn="base">
        <a:spcBef>
          <a:spcPct val="20000"/>
        </a:spcBef>
        <a:spcAft>
          <a:spcPct val="0"/>
        </a:spcAft>
        <a:buChar char="•"/>
        <a:defRPr sz="2400">
          <a:solidFill>
            <a:schemeClr val="tx2"/>
          </a:solidFill>
          <a:latin typeface="+mn-lt"/>
        </a:defRPr>
      </a:lvl3pPr>
      <a:lvl4pPr marL="1600200" indent="-228600" algn="l" rtl="0" fontAlgn="base">
        <a:spcBef>
          <a:spcPct val="20000"/>
        </a:spcBef>
        <a:spcAft>
          <a:spcPct val="0"/>
        </a:spcAft>
        <a:buChar char="–"/>
        <a:defRPr sz="2000">
          <a:solidFill>
            <a:schemeClr val="tx2"/>
          </a:solidFill>
          <a:latin typeface="+mn-lt"/>
        </a:defRPr>
      </a:lvl4pPr>
      <a:lvl5pPr marL="2057400" indent="-228600" algn="l" rtl="0" fontAlgn="base">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79613"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4AB1B6EE-3BA7-4B76-874F-CA389EE4FA17}" type="slidenum">
              <a:rPr lang="ru-RU"/>
              <a:pPr/>
              <a:t>‹nº›</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015714" y="5301208"/>
            <a:ext cx="5112570" cy="647700"/>
          </a:xfrm>
        </p:spPr>
        <p:txBody>
          <a:bodyPr/>
          <a:lstStyle/>
          <a:p>
            <a:pPr algn="ctr"/>
            <a:r>
              <a:rPr lang="pt-PT" sz="2800" i="1" dirty="0">
                <a:solidFill>
                  <a:srgbClr val="038CDB"/>
                </a:solidFill>
                <a:latin typeface="Georgia" pitchFamily="18" charset="0"/>
              </a:rPr>
              <a:t>Jogo de Rally - </a:t>
            </a:r>
            <a:r>
              <a:rPr lang="pt-PT" sz="2800" i="1" dirty="0" err="1">
                <a:solidFill>
                  <a:srgbClr val="038CDB"/>
                </a:solidFill>
                <a:latin typeface="Georgia" pitchFamily="18" charset="0"/>
              </a:rPr>
              <a:t>Pygame</a:t>
            </a:r>
            <a:endParaRPr lang="en-US" sz="2800" i="1" dirty="0">
              <a:solidFill>
                <a:srgbClr val="038CDB"/>
              </a:solidFill>
              <a:latin typeface="Georgia" pitchFamily="18" charset="0"/>
            </a:endParaRPr>
          </a:p>
        </p:txBody>
      </p:sp>
      <p:sp>
        <p:nvSpPr>
          <p:cNvPr id="34829" name="Rectangle 13"/>
          <p:cNvSpPr>
            <a:spLocks noGrp="1" noChangeArrowheads="1"/>
          </p:cNvSpPr>
          <p:nvPr>
            <p:ph type="subTitle" idx="1"/>
          </p:nvPr>
        </p:nvSpPr>
        <p:spPr>
          <a:xfrm>
            <a:off x="2519362" y="6093296"/>
            <a:ext cx="4105275" cy="503237"/>
          </a:xfrm>
        </p:spPr>
        <p:txBody>
          <a:bodyPr/>
          <a:lstStyle/>
          <a:p>
            <a:pPr algn="ctr"/>
            <a:r>
              <a:rPr lang="pt-PT" sz="1800" b="0" i="1" dirty="0">
                <a:solidFill>
                  <a:srgbClr val="038CDB"/>
                </a:solidFill>
                <a:latin typeface="Georgia" pitchFamily="18" charset="0"/>
              </a:rPr>
              <a:t>Sistemas Distribuídos</a:t>
            </a:r>
            <a:endParaRPr lang="uk-UA" sz="1800" b="0" i="1" dirty="0">
              <a:solidFill>
                <a:srgbClr val="038CDB"/>
              </a:solidFill>
              <a:latin typeface="Georg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28F4C4-CF4F-8962-7A7E-CD7344C77E8E}"/>
              </a:ext>
            </a:extLst>
          </p:cNvPr>
          <p:cNvSpPr>
            <a:spLocks noGrp="1"/>
          </p:cNvSpPr>
          <p:nvPr>
            <p:ph type="title"/>
          </p:nvPr>
        </p:nvSpPr>
        <p:spPr>
          <a:xfrm>
            <a:off x="-29715" y="620688"/>
            <a:ext cx="7416800" cy="508000"/>
          </a:xfrm>
        </p:spPr>
        <p:txBody>
          <a:bodyPr/>
          <a:lstStyle/>
          <a:p>
            <a:r>
              <a:rPr lang="pt-PT" dirty="0"/>
              <a:t>Client_game.py</a:t>
            </a:r>
          </a:p>
        </p:txBody>
      </p:sp>
      <p:sp>
        <p:nvSpPr>
          <p:cNvPr id="3" name="Marcador de Posição de Conteúdo 2">
            <a:extLst>
              <a:ext uri="{FF2B5EF4-FFF2-40B4-BE49-F238E27FC236}">
                <a16:creationId xmlns:a16="http://schemas.microsoft.com/office/drawing/2014/main" id="{38725A98-072B-D88F-7AD9-996196BA2927}"/>
              </a:ext>
            </a:extLst>
          </p:cNvPr>
          <p:cNvSpPr>
            <a:spLocks noGrp="1"/>
          </p:cNvSpPr>
          <p:nvPr>
            <p:ph idx="1"/>
          </p:nvPr>
        </p:nvSpPr>
        <p:spPr>
          <a:xfrm>
            <a:off x="-29715" y="1556792"/>
            <a:ext cx="7416800" cy="4895850"/>
          </a:xfrm>
        </p:spPr>
        <p:txBody>
          <a:bodyPr/>
          <a:lstStyle/>
          <a:p>
            <a:pPr algn="just"/>
            <a:r>
              <a:rPr lang="pt-PT" sz="1800" dirty="0"/>
              <a:t>A classe “Game” representa o jogo de rally. Ele se comunica com o servidor usando a classe “</a:t>
            </a:r>
            <a:r>
              <a:rPr lang="pt-PT" sz="1800" dirty="0" err="1"/>
              <a:t>StubClient</a:t>
            </a:r>
            <a:r>
              <a:rPr lang="pt-PT" sz="1800" dirty="0"/>
              <a:t>” do arquivo client_stub.py. </a:t>
            </a:r>
          </a:p>
          <a:p>
            <a:pPr algn="just"/>
            <a:endParaRPr lang="pt-PT" sz="1800" dirty="0"/>
          </a:p>
          <a:p>
            <a:pPr algn="just"/>
            <a:r>
              <a:rPr lang="pt-PT" sz="1800" dirty="0"/>
              <a:t>A classe “Game” configura a janela do jogo, desenha uma grade na tela, obtém informações sobre jogadores e obstáculos do servidor e os </a:t>
            </a:r>
            <a:r>
              <a:rPr lang="pt-PT" sz="1800" dirty="0" err="1"/>
              <a:t>renderiza</a:t>
            </a:r>
            <a:r>
              <a:rPr lang="pt-PT" sz="1800" dirty="0"/>
              <a:t> no jogo. O jogo é executado em um </a:t>
            </a:r>
            <a:r>
              <a:rPr lang="pt-PT" sz="1800" dirty="0" err="1"/>
              <a:t>loop</a:t>
            </a:r>
            <a:r>
              <a:rPr lang="pt-PT" sz="1800" dirty="0"/>
              <a:t> onde atualiza a posição dos elementos e trata eventos do teclado. O jogador pode interagir com o jogo até fechar a janela ou pressionar a tecla ESC.</a:t>
            </a:r>
          </a:p>
        </p:txBody>
      </p:sp>
    </p:spTree>
    <p:extLst>
      <p:ext uri="{BB962C8B-B14F-4D97-AF65-F5344CB8AC3E}">
        <p14:creationId xmlns:p14="http://schemas.microsoft.com/office/powerpoint/2010/main" val="247893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C2BBA-F412-4479-AE2A-9D3EBF1540A2}"/>
              </a:ext>
            </a:extLst>
          </p:cNvPr>
          <p:cNvSpPr>
            <a:spLocks noGrp="1"/>
          </p:cNvSpPr>
          <p:nvPr>
            <p:ph type="title"/>
          </p:nvPr>
        </p:nvSpPr>
        <p:spPr>
          <a:xfrm>
            <a:off x="251520" y="836712"/>
            <a:ext cx="7416800" cy="508000"/>
          </a:xfrm>
        </p:spPr>
        <p:txBody>
          <a:bodyPr/>
          <a:lstStyle/>
          <a:p>
            <a:r>
              <a:rPr lang="pt-PT" dirty="0"/>
              <a:t>Server_skeleton.py</a:t>
            </a:r>
          </a:p>
        </p:txBody>
      </p:sp>
      <p:sp>
        <p:nvSpPr>
          <p:cNvPr id="3" name="Marcador de Posição de Conteúdo 2">
            <a:extLst>
              <a:ext uri="{FF2B5EF4-FFF2-40B4-BE49-F238E27FC236}">
                <a16:creationId xmlns:a16="http://schemas.microsoft.com/office/drawing/2014/main" id="{EF81AC90-F9FF-2043-F930-73C403B26EE6}"/>
              </a:ext>
            </a:extLst>
          </p:cNvPr>
          <p:cNvSpPr>
            <a:spLocks noGrp="1"/>
          </p:cNvSpPr>
          <p:nvPr>
            <p:ph idx="1"/>
          </p:nvPr>
        </p:nvSpPr>
        <p:spPr>
          <a:xfrm>
            <a:off x="35055" y="1772816"/>
            <a:ext cx="7416800" cy="4895850"/>
          </a:xfrm>
        </p:spPr>
        <p:txBody>
          <a:bodyPr/>
          <a:lstStyle/>
          <a:p>
            <a:pPr algn="just"/>
            <a:r>
              <a:rPr lang="pt-PT" sz="1800" dirty="0"/>
              <a:t>Este arquivo implementa o esqueleto do servidor, representado pela classe “</a:t>
            </a:r>
            <a:r>
              <a:rPr lang="pt-PT" sz="1800" dirty="0" err="1"/>
              <a:t>SkeletonServer</a:t>
            </a:r>
            <a:r>
              <a:rPr lang="pt-PT" sz="1800" dirty="0"/>
              <a:t>”. </a:t>
            </a:r>
          </a:p>
          <a:p>
            <a:pPr algn="just"/>
            <a:endParaRPr lang="pt-PT" sz="1800" dirty="0"/>
          </a:p>
          <a:p>
            <a:pPr algn="just"/>
            <a:r>
              <a:rPr lang="pt-PT" sz="1800" dirty="0"/>
              <a:t>Ele aceita conexões de clientes, cria instâncias da classe </a:t>
            </a:r>
            <a:r>
              <a:rPr lang="pt-PT" sz="1800" dirty="0" err="1"/>
              <a:t>ClientSession</a:t>
            </a:r>
            <a:r>
              <a:rPr lang="pt-PT" sz="1800" dirty="0"/>
              <a:t> para cada cliente conectado e gere as sessões dos clientes. </a:t>
            </a:r>
          </a:p>
          <a:p>
            <a:pPr algn="just"/>
            <a:endParaRPr lang="pt-PT" sz="1800" dirty="0"/>
          </a:p>
          <a:p>
            <a:pPr algn="just"/>
            <a:r>
              <a:rPr lang="pt-PT" sz="1800" dirty="0"/>
              <a:t>O servidor permanece em execução, aceitando conexões e processando as ações dos clientes até ser encerrado. O registo das atividades do servidor é mantido em um arquivo de log.</a:t>
            </a:r>
          </a:p>
        </p:txBody>
      </p:sp>
    </p:spTree>
    <p:extLst>
      <p:ext uri="{BB962C8B-B14F-4D97-AF65-F5344CB8AC3E}">
        <p14:creationId xmlns:p14="http://schemas.microsoft.com/office/powerpoint/2010/main" val="221150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21649-54AA-ADC6-8CC9-44AC4D351356}"/>
              </a:ext>
            </a:extLst>
          </p:cNvPr>
          <p:cNvSpPr>
            <a:spLocks noGrp="1"/>
          </p:cNvSpPr>
          <p:nvPr>
            <p:ph type="title"/>
          </p:nvPr>
        </p:nvSpPr>
        <p:spPr>
          <a:xfrm>
            <a:off x="179512" y="548680"/>
            <a:ext cx="7416800" cy="508000"/>
          </a:xfrm>
        </p:spPr>
        <p:txBody>
          <a:bodyPr/>
          <a:lstStyle/>
          <a:p>
            <a:r>
              <a:rPr lang="pt-PT" dirty="0"/>
              <a:t>Game_mech.py</a:t>
            </a:r>
          </a:p>
        </p:txBody>
      </p:sp>
      <p:sp>
        <p:nvSpPr>
          <p:cNvPr id="3" name="Marcador de Posição de Conteúdo 2">
            <a:extLst>
              <a:ext uri="{FF2B5EF4-FFF2-40B4-BE49-F238E27FC236}">
                <a16:creationId xmlns:a16="http://schemas.microsoft.com/office/drawing/2014/main" id="{256330F8-4872-6273-1130-289890A3065F}"/>
              </a:ext>
            </a:extLst>
          </p:cNvPr>
          <p:cNvSpPr>
            <a:spLocks noGrp="1"/>
          </p:cNvSpPr>
          <p:nvPr>
            <p:ph idx="1"/>
          </p:nvPr>
        </p:nvSpPr>
        <p:spPr>
          <a:xfrm>
            <a:off x="20920" y="1196752"/>
            <a:ext cx="7416800" cy="4895850"/>
          </a:xfrm>
        </p:spPr>
        <p:txBody>
          <a:bodyPr/>
          <a:lstStyle/>
          <a:p>
            <a:pPr algn="just"/>
            <a:r>
              <a:rPr lang="pt-PT" sz="1800" dirty="0"/>
              <a:t>A classe “</a:t>
            </a:r>
            <a:r>
              <a:rPr lang="pt-PT" sz="1800" dirty="0" err="1"/>
              <a:t>GameMech</a:t>
            </a:r>
            <a:r>
              <a:rPr lang="pt-PT" sz="1800" dirty="0"/>
              <a:t>” simula um jogo num mundo bidimensional. O objetivo do código é permitir a adição de jogadores e obstáculos no mundo do jogo, além de executar as ações dos jogadores.</a:t>
            </a:r>
          </a:p>
          <a:p>
            <a:pPr algn="just"/>
            <a:endParaRPr lang="pt-PT" sz="1800" dirty="0"/>
          </a:p>
          <a:p>
            <a:pPr algn="just"/>
            <a:r>
              <a:rPr lang="pt-PT" sz="1800" dirty="0"/>
              <a:t>O mundo do jogo é representado como um dicionário, onde cada posição é uma chave que contém uma lista de elementos presentes nessa posição.</a:t>
            </a:r>
          </a:p>
          <a:p>
            <a:pPr algn="just"/>
            <a:endParaRPr lang="pt-PT" sz="1800" dirty="0"/>
          </a:p>
          <a:p>
            <a:pPr algn="just"/>
            <a:r>
              <a:rPr lang="pt-PT" sz="1800" dirty="0"/>
              <a:t>Os jogadores são armazenados num dicionário, onde a chave é o número do jogador e o valor é uma lista contendo informações sobre o jogador, como nome, posição e </a:t>
            </a:r>
            <a:r>
              <a:rPr lang="pt-PT" sz="1800" dirty="0" err="1"/>
              <a:t>tick</a:t>
            </a:r>
            <a:r>
              <a:rPr lang="pt-PT" sz="1800" dirty="0"/>
              <a:t> (um valor que representa o momento em que o jogador realizou a ação pela última vez).</a:t>
            </a:r>
          </a:p>
          <a:p>
            <a:pPr algn="just"/>
            <a:endParaRPr lang="pt-PT" sz="1800" dirty="0"/>
          </a:p>
        </p:txBody>
      </p:sp>
    </p:spTree>
    <p:extLst>
      <p:ext uri="{BB962C8B-B14F-4D97-AF65-F5344CB8AC3E}">
        <p14:creationId xmlns:p14="http://schemas.microsoft.com/office/powerpoint/2010/main" val="395068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5DC7EE1-B671-3A61-2788-150E80121DC9}"/>
              </a:ext>
            </a:extLst>
          </p:cNvPr>
          <p:cNvSpPr>
            <a:spLocks noGrp="1"/>
          </p:cNvSpPr>
          <p:nvPr>
            <p:ph idx="1"/>
          </p:nvPr>
        </p:nvSpPr>
        <p:spPr>
          <a:xfrm>
            <a:off x="0" y="1412776"/>
            <a:ext cx="7416800" cy="4895850"/>
          </a:xfrm>
        </p:spPr>
        <p:txBody>
          <a:bodyPr/>
          <a:lstStyle/>
          <a:p>
            <a:pPr algn="just"/>
            <a:endParaRPr lang="pt-PT" sz="1800" dirty="0"/>
          </a:p>
          <a:p>
            <a:pPr algn="just"/>
            <a:r>
              <a:rPr lang="pt-PT" sz="1800" dirty="0"/>
              <a:t>Os obstáculos são armazenados noutro dicionário, onde a chave é o número do obstáculo e o valor é uma lista contendo informações sobre o obstáculo, como tipo e posição.</a:t>
            </a:r>
          </a:p>
          <a:p>
            <a:pPr algn="just"/>
            <a:endParaRPr lang="pt-PT" sz="1800" dirty="0"/>
          </a:p>
          <a:p>
            <a:pPr algn="just"/>
            <a:r>
              <a:rPr lang="pt-PT" sz="1800" dirty="0"/>
              <a:t>A classe </a:t>
            </a:r>
            <a:r>
              <a:rPr lang="pt-PT" sz="1800" dirty="0" err="1"/>
              <a:t>GameMech</a:t>
            </a:r>
            <a:r>
              <a:rPr lang="pt-PT" sz="1800" dirty="0"/>
              <a:t> fornece métodos para adicionar jogadores e obstáculos ao mundo do jogo, criar o mundo inicial com obstáculos predefinidos, verificar se uma determinada posição contém um obstáculo, remover um jogador do jogo, executar as ações dos jogadores e imprimir informações sobre o estado do mundo do jogo.</a:t>
            </a:r>
          </a:p>
          <a:p>
            <a:pPr algn="just"/>
            <a:endParaRPr lang="pt-PT" sz="1800" dirty="0"/>
          </a:p>
        </p:txBody>
      </p:sp>
    </p:spTree>
    <p:extLst>
      <p:ext uri="{BB962C8B-B14F-4D97-AF65-F5344CB8AC3E}">
        <p14:creationId xmlns:p14="http://schemas.microsoft.com/office/powerpoint/2010/main" val="583002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B1797-2772-501E-EA54-AC287F3920F4}"/>
              </a:ext>
            </a:extLst>
          </p:cNvPr>
          <p:cNvSpPr>
            <a:spLocks noGrp="1"/>
          </p:cNvSpPr>
          <p:nvPr>
            <p:ph type="title"/>
          </p:nvPr>
        </p:nvSpPr>
        <p:spPr>
          <a:xfrm>
            <a:off x="179512" y="908720"/>
            <a:ext cx="7416800" cy="508000"/>
          </a:xfrm>
        </p:spPr>
        <p:txBody>
          <a:bodyPr/>
          <a:lstStyle/>
          <a:p>
            <a:r>
              <a:rPr lang="pt-PT" dirty="0"/>
              <a:t>Main_cliente.py</a:t>
            </a:r>
          </a:p>
        </p:txBody>
      </p:sp>
      <p:sp>
        <p:nvSpPr>
          <p:cNvPr id="3" name="Marcador de Posição de Conteúdo 2">
            <a:extLst>
              <a:ext uri="{FF2B5EF4-FFF2-40B4-BE49-F238E27FC236}">
                <a16:creationId xmlns:a16="http://schemas.microsoft.com/office/drawing/2014/main" id="{22781F91-AA3C-5D54-9F78-B2B558A8606B}"/>
              </a:ext>
            </a:extLst>
          </p:cNvPr>
          <p:cNvSpPr>
            <a:spLocks noGrp="1"/>
          </p:cNvSpPr>
          <p:nvPr>
            <p:ph idx="1"/>
          </p:nvPr>
        </p:nvSpPr>
        <p:spPr>
          <a:xfrm>
            <a:off x="0" y="1978174"/>
            <a:ext cx="7416800" cy="4895850"/>
          </a:xfrm>
        </p:spPr>
        <p:txBody>
          <a:bodyPr/>
          <a:lstStyle/>
          <a:p>
            <a:pPr algn="just"/>
            <a:r>
              <a:rPr lang="pt-PT" sz="1800" dirty="0"/>
              <a:t>Este arquivo é o ponto de entrada para o cliente do jogo. Ele inicializa a biblioteca </a:t>
            </a:r>
            <a:r>
              <a:rPr lang="pt-PT" sz="1800" dirty="0" err="1"/>
              <a:t>Pygame</a:t>
            </a:r>
            <a:r>
              <a:rPr lang="pt-PT" sz="1800" dirty="0"/>
              <a:t>, cria uma instância do “</a:t>
            </a:r>
            <a:r>
              <a:rPr lang="pt-PT" sz="1800" dirty="0" err="1"/>
              <a:t>StubClient</a:t>
            </a:r>
            <a:r>
              <a:rPr lang="pt-PT" sz="1800" dirty="0"/>
              <a:t>” para estabelecer a conexão com o servidor e uma instância do “Game” para gerir a interface do utilizador. </a:t>
            </a:r>
          </a:p>
          <a:p>
            <a:pPr algn="just"/>
            <a:endParaRPr lang="pt-PT" sz="1800" dirty="0"/>
          </a:p>
          <a:p>
            <a:pPr algn="just"/>
            <a:r>
              <a:rPr lang="pt-PT" sz="1800" dirty="0"/>
              <a:t>De seguida, o jogo é executado chamando a função </a:t>
            </a:r>
            <a:r>
              <a:rPr lang="pt-PT" sz="1800" dirty="0" err="1"/>
              <a:t>run</a:t>
            </a:r>
            <a:r>
              <a:rPr lang="pt-PT" sz="1800" dirty="0"/>
              <a:t>() na instância da classe “Game”.</a:t>
            </a:r>
          </a:p>
        </p:txBody>
      </p:sp>
    </p:spTree>
    <p:extLst>
      <p:ext uri="{BB962C8B-B14F-4D97-AF65-F5344CB8AC3E}">
        <p14:creationId xmlns:p14="http://schemas.microsoft.com/office/powerpoint/2010/main" val="9027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4252E-C6F9-AAA2-CD1A-A846FCECEEDC}"/>
              </a:ext>
            </a:extLst>
          </p:cNvPr>
          <p:cNvSpPr>
            <a:spLocks noGrp="1"/>
          </p:cNvSpPr>
          <p:nvPr>
            <p:ph type="title"/>
          </p:nvPr>
        </p:nvSpPr>
        <p:spPr>
          <a:xfrm>
            <a:off x="107504" y="764704"/>
            <a:ext cx="7416800" cy="508000"/>
          </a:xfrm>
        </p:spPr>
        <p:txBody>
          <a:bodyPr/>
          <a:lstStyle/>
          <a:p>
            <a:r>
              <a:rPr lang="pt-PT" dirty="0"/>
              <a:t>Main_server.py</a:t>
            </a:r>
          </a:p>
        </p:txBody>
      </p:sp>
      <p:sp>
        <p:nvSpPr>
          <p:cNvPr id="3" name="Marcador de Posição de Conteúdo 2">
            <a:extLst>
              <a:ext uri="{FF2B5EF4-FFF2-40B4-BE49-F238E27FC236}">
                <a16:creationId xmlns:a16="http://schemas.microsoft.com/office/drawing/2014/main" id="{44053D4A-B99C-347C-ADCE-FF7DF22FDF4D}"/>
              </a:ext>
            </a:extLst>
          </p:cNvPr>
          <p:cNvSpPr>
            <a:spLocks noGrp="1"/>
          </p:cNvSpPr>
          <p:nvPr>
            <p:ph idx="1"/>
          </p:nvPr>
        </p:nvSpPr>
        <p:spPr>
          <a:xfrm>
            <a:off x="1666" y="1844824"/>
            <a:ext cx="7416800" cy="4895850"/>
          </a:xfrm>
        </p:spPr>
        <p:txBody>
          <a:bodyPr/>
          <a:lstStyle/>
          <a:p>
            <a:pPr algn="just"/>
            <a:r>
              <a:rPr lang="pt-PT" sz="1800" dirty="0"/>
              <a:t>Este arquivo é o ponto de entrada para o servidor do jogo. Ele cria uma instância da classe “</a:t>
            </a:r>
            <a:r>
              <a:rPr lang="pt-PT" sz="1800" dirty="0" err="1"/>
              <a:t>GameMech</a:t>
            </a:r>
            <a:r>
              <a:rPr lang="pt-PT" sz="1800" dirty="0"/>
              <a:t>” para gerir a lógica do jogo e uma instância da classe “</a:t>
            </a:r>
            <a:r>
              <a:rPr lang="pt-PT" sz="1800" dirty="0" err="1"/>
              <a:t>SkeletonServer</a:t>
            </a:r>
            <a:r>
              <a:rPr lang="pt-PT" sz="1800" dirty="0"/>
              <a:t>” para lidar com a comunicação com os clientes. </a:t>
            </a:r>
          </a:p>
          <a:p>
            <a:pPr algn="just"/>
            <a:endParaRPr lang="pt-PT" sz="1800" dirty="0"/>
          </a:p>
          <a:p>
            <a:pPr algn="just"/>
            <a:r>
              <a:rPr lang="pt-PT" sz="1800" dirty="0"/>
              <a:t>De seguida, o servidor é executado chamando a função </a:t>
            </a:r>
            <a:r>
              <a:rPr lang="pt-PT" sz="1800" dirty="0" err="1"/>
              <a:t>run</a:t>
            </a:r>
            <a:r>
              <a:rPr lang="pt-PT" sz="1800" dirty="0"/>
              <a:t>() na instância da classe “</a:t>
            </a:r>
            <a:r>
              <a:rPr lang="pt-PT" sz="1800" dirty="0" err="1"/>
              <a:t>SkeletonServer</a:t>
            </a:r>
            <a:r>
              <a:rPr lang="pt-PT" sz="1800" dirty="0"/>
              <a:t>”.</a:t>
            </a:r>
          </a:p>
        </p:txBody>
      </p:sp>
    </p:spTree>
    <p:extLst>
      <p:ext uri="{BB962C8B-B14F-4D97-AF65-F5344CB8AC3E}">
        <p14:creationId xmlns:p14="http://schemas.microsoft.com/office/powerpoint/2010/main" val="340873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AFD2173-96C6-1049-D5B5-182392F8355D}"/>
              </a:ext>
            </a:extLst>
          </p:cNvPr>
          <p:cNvSpPr>
            <a:spLocks noGrp="1"/>
          </p:cNvSpPr>
          <p:nvPr>
            <p:ph idx="1"/>
          </p:nvPr>
        </p:nvSpPr>
        <p:spPr>
          <a:xfrm>
            <a:off x="107504" y="1556792"/>
            <a:ext cx="7416800" cy="4895850"/>
          </a:xfrm>
        </p:spPr>
        <p:txBody>
          <a:bodyPr/>
          <a:lstStyle/>
          <a:p>
            <a:pPr algn="just"/>
            <a:r>
              <a:rPr lang="pt-PT" sz="1800" dirty="0"/>
              <a:t>Resumindo, o nosso sistema é composto por um cliente e um servidor. </a:t>
            </a:r>
          </a:p>
          <a:p>
            <a:pPr algn="just"/>
            <a:r>
              <a:rPr lang="pt-PT" sz="1800" dirty="0"/>
              <a:t>O cliente possui uma interface gráfica em </a:t>
            </a:r>
            <a:r>
              <a:rPr lang="pt-PT" sz="1800" dirty="0" err="1"/>
              <a:t>pygame</a:t>
            </a:r>
            <a:r>
              <a:rPr lang="pt-PT" sz="1800" dirty="0"/>
              <a:t> e comunica com o servidor por meio de solicitações e respostas usando a classe </a:t>
            </a:r>
            <a:r>
              <a:rPr lang="pt-PT" sz="1800" dirty="0" err="1"/>
              <a:t>StubClient</a:t>
            </a:r>
            <a:r>
              <a:rPr lang="pt-PT" sz="1800" dirty="0"/>
              <a:t>. </a:t>
            </a:r>
          </a:p>
          <a:p>
            <a:pPr algn="just"/>
            <a:r>
              <a:rPr lang="pt-PT" sz="1800" dirty="0"/>
              <a:t>O servidor, por sua vez, gere a lógica do jogo usando a classe </a:t>
            </a:r>
            <a:r>
              <a:rPr lang="pt-PT" sz="1800" dirty="0" err="1"/>
              <a:t>GameMech</a:t>
            </a:r>
            <a:r>
              <a:rPr lang="pt-PT" sz="1800" dirty="0"/>
              <a:t> e atende às solicitações dos clientes usando a classe </a:t>
            </a:r>
            <a:r>
              <a:rPr lang="pt-PT" sz="1800" dirty="0" err="1"/>
              <a:t>SkeletonServer</a:t>
            </a:r>
            <a:r>
              <a:rPr lang="pt-PT" sz="1800" dirty="0"/>
              <a:t>. Essas partes trabalham em conjunto para permitir a interação entre os jogadores e o funcionamento adequado do jogo.</a:t>
            </a:r>
          </a:p>
        </p:txBody>
      </p:sp>
    </p:spTree>
    <p:extLst>
      <p:ext uri="{BB962C8B-B14F-4D97-AF65-F5344CB8AC3E}">
        <p14:creationId xmlns:p14="http://schemas.microsoft.com/office/powerpoint/2010/main" val="322890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6C3AE-3B52-091F-19B1-E305A29EFC44}"/>
              </a:ext>
            </a:extLst>
          </p:cNvPr>
          <p:cNvSpPr>
            <a:spLocks noGrp="1"/>
          </p:cNvSpPr>
          <p:nvPr>
            <p:ph type="title"/>
          </p:nvPr>
        </p:nvSpPr>
        <p:spPr>
          <a:xfrm>
            <a:off x="1908175" y="0"/>
            <a:ext cx="6707187" cy="1143000"/>
          </a:xfrm>
        </p:spPr>
        <p:txBody>
          <a:bodyPr/>
          <a:lstStyle/>
          <a:p>
            <a:br>
              <a:rPr lang="pt-PT" dirty="0"/>
            </a:br>
            <a:r>
              <a:rPr lang="pt-PT" sz="3200" dirty="0"/>
              <a:t>O que não foi implementado:</a:t>
            </a:r>
            <a:endParaRPr lang="pt-PT" dirty="0"/>
          </a:p>
        </p:txBody>
      </p:sp>
      <p:sp>
        <p:nvSpPr>
          <p:cNvPr id="3" name="Marcador de Posição de Conteúdo 2">
            <a:extLst>
              <a:ext uri="{FF2B5EF4-FFF2-40B4-BE49-F238E27FC236}">
                <a16:creationId xmlns:a16="http://schemas.microsoft.com/office/drawing/2014/main" id="{BA23AC92-2696-DC70-0B5E-D534BD36A3B9}"/>
              </a:ext>
            </a:extLst>
          </p:cNvPr>
          <p:cNvSpPr>
            <a:spLocks noGrp="1"/>
          </p:cNvSpPr>
          <p:nvPr>
            <p:ph idx="1"/>
          </p:nvPr>
        </p:nvSpPr>
        <p:spPr>
          <a:xfrm>
            <a:off x="1908175" y="1629696"/>
            <a:ext cx="6778625" cy="4525963"/>
          </a:xfrm>
        </p:spPr>
        <p:txBody>
          <a:bodyPr/>
          <a:lstStyle/>
          <a:p>
            <a:r>
              <a:rPr lang="pt-PT" sz="2400" dirty="0"/>
              <a:t>Ambos os jogadores ainda são controlados apenas num ecrã;</a:t>
            </a:r>
          </a:p>
          <a:p>
            <a:endParaRPr lang="pt-PT" sz="2400" dirty="0"/>
          </a:p>
          <a:p>
            <a:r>
              <a:rPr lang="pt-PT" sz="2400" dirty="0"/>
              <a:t>Não há linha de chegada nem as voltas;</a:t>
            </a:r>
          </a:p>
          <a:p>
            <a:endParaRPr lang="pt-PT" sz="2400" dirty="0"/>
          </a:p>
          <a:p>
            <a:r>
              <a:rPr lang="pt-PT" sz="2400" dirty="0"/>
              <a:t>Não há </a:t>
            </a:r>
            <a:r>
              <a:rPr lang="pt-PT" sz="2400" dirty="0" err="1"/>
              <a:t>power-ups</a:t>
            </a:r>
            <a:r>
              <a:rPr lang="pt-PT" sz="2400" dirty="0"/>
              <a:t>;</a:t>
            </a:r>
          </a:p>
          <a:p>
            <a:endParaRPr lang="pt-PT" sz="2400" dirty="0"/>
          </a:p>
          <a:p>
            <a:pPr marL="0" indent="0">
              <a:buNone/>
            </a:pPr>
            <a:endParaRPr lang="pt-PT" sz="2400" dirty="0"/>
          </a:p>
          <a:p>
            <a:endParaRPr lang="pt-PT" sz="2400" dirty="0"/>
          </a:p>
          <a:p>
            <a:pPr marL="0" indent="0">
              <a:buNone/>
            </a:pPr>
            <a:endParaRPr lang="pt-PT" sz="2400" dirty="0"/>
          </a:p>
          <a:p>
            <a:endParaRPr lang="pt-PT" sz="2400" dirty="0"/>
          </a:p>
        </p:txBody>
      </p:sp>
    </p:spTree>
    <p:extLst>
      <p:ext uri="{BB962C8B-B14F-4D97-AF65-F5344CB8AC3E}">
        <p14:creationId xmlns:p14="http://schemas.microsoft.com/office/powerpoint/2010/main" val="46663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3608" y="620688"/>
            <a:ext cx="4030662" cy="649287"/>
          </a:xfrm>
        </p:spPr>
        <p:txBody>
          <a:bodyPr/>
          <a:lstStyle/>
          <a:p>
            <a:pPr algn="l"/>
            <a:r>
              <a:rPr lang="en-US" i="1" dirty="0">
                <a:solidFill>
                  <a:srgbClr val="038CDB"/>
                </a:solidFill>
                <a:latin typeface="Georgia" pitchFamily="18" charset="0"/>
              </a:rPr>
              <a:t>O Jogo</a:t>
            </a:r>
            <a:endParaRPr lang="uk-UA" i="1" dirty="0">
              <a:solidFill>
                <a:srgbClr val="038CDB"/>
              </a:solidFill>
              <a:latin typeface="Georgia" pitchFamily="18" charset="0"/>
            </a:endParaRPr>
          </a:p>
        </p:txBody>
      </p:sp>
      <p:sp>
        <p:nvSpPr>
          <p:cNvPr id="36867" name="Rectangle 3"/>
          <p:cNvSpPr>
            <a:spLocks noGrp="1" noChangeArrowheads="1"/>
          </p:cNvSpPr>
          <p:nvPr>
            <p:ph type="body" idx="1"/>
          </p:nvPr>
        </p:nvSpPr>
        <p:spPr>
          <a:xfrm>
            <a:off x="323528" y="1916832"/>
            <a:ext cx="6767512" cy="5400675"/>
          </a:xfrm>
        </p:spPr>
        <p:txBody>
          <a:bodyPr/>
          <a:lstStyle/>
          <a:p>
            <a:pPr algn="just">
              <a:lnSpc>
                <a:spcPct val="90000"/>
              </a:lnSpc>
            </a:pPr>
            <a:r>
              <a:rPr lang="en-US" altLang="ko-KR" sz="2000" dirty="0">
                <a:ea typeface="굴림" charset="-127"/>
              </a:rPr>
              <a:t>O </a:t>
            </a:r>
            <a:r>
              <a:rPr lang="en-US" altLang="ko-KR" sz="2000" dirty="0" err="1">
                <a:ea typeface="굴림" charset="-127"/>
              </a:rPr>
              <a:t>jogo</a:t>
            </a:r>
            <a:r>
              <a:rPr lang="en-US" altLang="ko-KR" sz="2000" dirty="0">
                <a:ea typeface="굴림" charset="-127"/>
              </a:rPr>
              <a:t> </a:t>
            </a:r>
            <a:r>
              <a:rPr lang="en-US" altLang="ko-KR" sz="2000" dirty="0" err="1">
                <a:ea typeface="굴림" charset="-127"/>
              </a:rPr>
              <a:t>consiste</a:t>
            </a:r>
            <a:r>
              <a:rPr lang="en-US" altLang="ko-KR" sz="2000" dirty="0">
                <a:ea typeface="굴림" charset="-127"/>
              </a:rPr>
              <a:t> </a:t>
            </a:r>
            <a:r>
              <a:rPr lang="en-US" altLang="ko-KR" sz="2000" dirty="0" err="1">
                <a:ea typeface="굴림" charset="-127"/>
              </a:rPr>
              <a:t>numa</a:t>
            </a:r>
            <a:r>
              <a:rPr lang="en-US" altLang="ko-KR" sz="2000" dirty="0">
                <a:ea typeface="굴림" charset="-127"/>
              </a:rPr>
              <a:t> corrida de </a:t>
            </a:r>
            <a:r>
              <a:rPr lang="en-US" altLang="ko-KR" sz="2000" dirty="0" err="1">
                <a:ea typeface="굴림" charset="-127"/>
              </a:rPr>
              <a:t>carros</a:t>
            </a:r>
            <a:r>
              <a:rPr lang="en-US" altLang="ko-KR" sz="2000" dirty="0">
                <a:ea typeface="굴림" charset="-127"/>
              </a:rPr>
              <a:t>. </a:t>
            </a:r>
          </a:p>
          <a:p>
            <a:pPr marL="0" indent="0" algn="just">
              <a:lnSpc>
                <a:spcPct val="90000"/>
              </a:lnSpc>
              <a:buNone/>
            </a:pPr>
            <a:endParaRPr lang="en-US" altLang="ko-KR" sz="2000" dirty="0">
              <a:ea typeface="굴림" charset="-127"/>
            </a:endParaRPr>
          </a:p>
          <a:p>
            <a:pPr algn="just">
              <a:lnSpc>
                <a:spcPct val="90000"/>
              </a:lnSpc>
            </a:pPr>
            <a:r>
              <a:rPr lang="en-US" altLang="ko-KR" sz="2000" dirty="0" err="1">
                <a:ea typeface="굴림" charset="-127"/>
              </a:rPr>
              <a:t>Os</a:t>
            </a:r>
            <a:r>
              <a:rPr lang="en-US" altLang="ko-KR" sz="2000" dirty="0">
                <a:ea typeface="굴림" charset="-127"/>
              </a:rPr>
              <a:t> </a:t>
            </a:r>
            <a:r>
              <a:rPr lang="en-US" altLang="ko-KR" sz="2000" dirty="0" err="1">
                <a:ea typeface="굴림" charset="-127"/>
              </a:rPr>
              <a:t>dois</a:t>
            </a:r>
            <a:r>
              <a:rPr lang="en-US" altLang="ko-KR" sz="2000" dirty="0">
                <a:ea typeface="굴림" charset="-127"/>
              </a:rPr>
              <a:t> </a:t>
            </a:r>
            <a:r>
              <a:rPr lang="en-US" altLang="ko-KR" sz="2000" dirty="0" err="1">
                <a:ea typeface="굴림" charset="-127"/>
              </a:rPr>
              <a:t>jogadores</a:t>
            </a:r>
            <a:r>
              <a:rPr lang="en-US" altLang="ko-KR" sz="2000" dirty="0">
                <a:ea typeface="굴림" charset="-127"/>
              </a:rPr>
              <a:t> </a:t>
            </a:r>
            <a:r>
              <a:rPr lang="en-US" altLang="ko-KR" sz="2000" dirty="0" err="1">
                <a:ea typeface="굴림" charset="-127"/>
              </a:rPr>
              <a:t>jogam</a:t>
            </a:r>
            <a:r>
              <a:rPr lang="en-US" altLang="ko-KR" sz="2000" dirty="0">
                <a:ea typeface="굴림" charset="-127"/>
              </a:rPr>
              <a:t> um contra o outro.</a:t>
            </a:r>
          </a:p>
          <a:p>
            <a:pPr algn="just">
              <a:lnSpc>
                <a:spcPct val="90000"/>
              </a:lnSpc>
            </a:pPr>
            <a:endParaRPr lang="en-US" altLang="ko-KR" sz="2000" dirty="0">
              <a:ea typeface="굴림" charset="-127"/>
            </a:endParaRPr>
          </a:p>
          <a:p>
            <a:pPr algn="just">
              <a:lnSpc>
                <a:spcPct val="90000"/>
              </a:lnSpc>
            </a:pPr>
            <a:r>
              <a:rPr lang="en-US" altLang="ko-KR" sz="2000" dirty="0" err="1">
                <a:ea typeface="굴림" charset="-127"/>
              </a:rPr>
              <a:t>Os</a:t>
            </a:r>
            <a:r>
              <a:rPr lang="en-US" altLang="ko-KR" sz="2000" dirty="0">
                <a:ea typeface="굴림" charset="-127"/>
              </a:rPr>
              <a:t> </a:t>
            </a:r>
            <a:r>
              <a:rPr lang="en-US" altLang="ko-KR" sz="2000" dirty="0" err="1">
                <a:ea typeface="굴림" charset="-127"/>
              </a:rPr>
              <a:t>jogadores</a:t>
            </a:r>
            <a:r>
              <a:rPr lang="en-US" altLang="ko-KR" sz="2000" dirty="0">
                <a:ea typeface="굴림" charset="-127"/>
              </a:rPr>
              <a:t> </a:t>
            </a:r>
            <a:r>
              <a:rPr lang="en-US" altLang="ko-KR" sz="2000" dirty="0" err="1">
                <a:ea typeface="굴림" charset="-127"/>
              </a:rPr>
              <a:t>distinguem</a:t>
            </a:r>
            <a:r>
              <a:rPr lang="en-US" altLang="ko-KR" sz="2000" dirty="0">
                <a:ea typeface="굴림" charset="-127"/>
              </a:rPr>
              <a:t>-se pela </a:t>
            </a:r>
            <a:r>
              <a:rPr lang="en-US" altLang="ko-KR" sz="2000" dirty="0" err="1">
                <a:ea typeface="굴림" charset="-127"/>
              </a:rPr>
              <a:t>cor</a:t>
            </a:r>
            <a:r>
              <a:rPr lang="en-US" altLang="ko-KR" sz="2000" dirty="0">
                <a:ea typeface="굴림" charset="-127"/>
              </a:rPr>
              <a:t> do </a:t>
            </a:r>
            <a:r>
              <a:rPr lang="en-US" altLang="ko-KR" sz="2000" dirty="0" err="1">
                <a:ea typeface="굴림" charset="-127"/>
              </a:rPr>
              <a:t>carro</a:t>
            </a:r>
            <a:r>
              <a:rPr lang="en-US" altLang="ko-KR" sz="2000" dirty="0">
                <a:ea typeface="굴림" charset="-127"/>
              </a:rPr>
              <a:t> (um Vermelho e um Azul).</a:t>
            </a:r>
          </a:p>
          <a:p>
            <a:pPr algn="just">
              <a:lnSpc>
                <a:spcPct val="90000"/>
              </a:lnSpc>
            </a:pPr>
            <a:endParaRPr lang="en-US" altLang="ko-KR" sz="2000" dirty="0">
              <a:ea typeface="굴림" charset="-127"/>
            </a:endParaRPr>
          </a:p>
          <a:p>
            <a:pPr algn="just">
              <a:lnSpc>
                <a:spcPct val="90000"/>
              </a:lnSpc>
            </a:pPr>
            <a:r>
              <a:rPr lang="en-US" altLang="ko-KR" sz="2000" dirty="0">
                <a:ea typeface="굴림" charset="-127"/>
              </a:rPr>
              <a:t>Ambos </a:t>
            </a:r>
            <a:r>
              <a:rPr lang="en-US" altLang="ko-KR" sz="2000" dirty="0" err="1">
                <a:ea typeface="굴림" charset="-127"/>
              </a:rPr>
              <a:t>os</a:t>
            </a:r>
            <a:r>
              <a:rPr lang="en-US" altLang="ko-KR" sz="2000" dirty="0">
                <a:ea typeface="굴림" charset="-127"/>
              </a:rPr>
              <a:t> </a:t>
            </a:r>
            <a:r>
              <a:rPr lang="en-US" altLang="ko-KR" sz="2000" dirty="0" err="1">
                <a:ea typeface="굴림" charset="-127"/>
              </a:rPr>
              <a:t>jogadores</a:t>
            </a:r>
            <a:r>
              <a:rPr lang="en-US" altLang="ko-KR" sz="2000" dirty="0">
                <a:ea typeface="굴림" charset="-127"/>
              </a:rPr>
              <a:t> </a:t>
            </a:r>
            <a:r>
              <a:rPr lang="en-US" altLang="ko-KR" sz="2000" dirty="0" err="1">
                <a:ea typeface="굴림" charset="-127"/>
              </a:rPr>
              <a:t>começam</a:t>
            </a:r>
            <a:r>
              <a:rPr lang="en-US" altLang="ko-KR" sz="2000" dirty="0">
                <a:ea typeface="굴림" charset="-127"/>
              </a:rPr>
              <a:t> a corrida no </a:t>
            </a:r>
            <a:r>
              <a:rPr lang="en-US" altLang="ko-KR" sz="2000" dirty="0" err="1">
                <a:ea typeface="굴림" charset="-127"/>
              </a:rPr>
              <a:t>mesmo</a:t>
            </a:r>
            <a:r>
              <a:rPr lang="en-US" altLang="ko-KR" sz="2000" dirty="0">
                <a:ea typeface="굴림" charset="-127"/>
              </a:rPr>
              <a:t> </a:t>
            </a:r>
            <a:r>
              <a:rPr lang="en-US" altLang="ko-KR" sz="2000" dirty="0" err="1">
                <a:ea typeface="굴림" charset="-127"/>
              </a:rPr>
              <a:t>sítio</a:t>
            </a:r>
            <a:r>
              <a:rPr lang="en-US" altLang="ko-KR" sz="2000" dirty="0">
                <a:ea typeface="굴림" charset="-127"/>
              </a:rPr>
              <a:t>.</a:t>
            </a:r>
          </a:p>
          <a:p>
            <a:pPr marL="0" indent="0" algn="just">
              <a:lnSpc>
                <a:spcPct val="90000"/>
              </a:lnSpc>
              <a:buNone/>
            </a:pPr>
            <a:endParaRPr lang="en-US" altLang="ko-KR" sz="2000" dirty="0">
              <a:ea typeface="굴림" charset="-127"/>
            </a:endParaRPr>
          </a:p>
          <a:p>
            <a:pPr>
              <a:lnSpc>
                <a:spcPct val="90000"/>
              </a:lnSpc>
            </a:pPr>
            <a:endParaRPr lang="en-US" altLang="ko-KR" sz="2000" dirty="0">
              <a:ea typeface="굴림" charset="-127"/>
            </a:endParaRPr>
          </a:p>
          <a:p>
            <a:pPr>
              <a:lnSpc>
                <a:spcPct val="90000"/>
              </a:lnSpc>
            </a:pPr>
            <a:endParaRPr lang="en-US" altLang="ko-KR" sz="2000" dirty="0">
              <a:ea typeface="굴림"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63E7301-B65E-8C7A-4E87-471302387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107" y="1642477"/>
            <a:ext cx="3248743" cy="32487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9E52196-209E-440C-1286-4ED0380B1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592411"/>
            <a:ext cx="3348877" cy="3348877"/>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91B559E9-794A-EA40-4EE0-D411688ABBF7}"/>
              </a:ext>
            </a:extLst>
          </p:cNvPr>
          <p:cNvSpPr txBox="1"/>
          <p:nvPr/>
        </p:nvSpPr>
        <p:spPr>
          <a:xfrm>
            <a:off x="3171123" y="764704"/>
            <a:ext cx="2313454" cy="369332"/>
          </a:xfrm>
          <a:prstGeom prst="rect">
            <a:avLst/>
          </a:prstGeom>
          <a:noFill/>
        </p:spPr>
        <p:txBody>
          <a:bodyPr wrap="none" rtlCol="0">
            <a:spAutoFit/>
          </a:bodyPr>
          <a:lstStyle/>
          <a:p>
            <a:r>
              <a:rPr lang="pt-PT" dirty="0"/>
              <a:t>Design dos Carros:</a:t>
            </a:r>
          </a:p>
        </p:txBody>
      </p:sp>
    </p:spTree>
    <p:extLst>
      <p:ext uri="{BB962C8B-B14F-4D97-AF65-F5344CB8AC3E}">
        <p14:creationId xmlns:p14="http://schemas.microsoft.com/office/powerpoint/2010/main" val="295942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A5AF181-A751-EA05-7A6E-087018DB0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841" y="980728"/>
            <a:ext cx="5122317" cy="5500612"/>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D9822B2D-F6A5-17F0-5B2A-A8C02076ED09}"/>
              </a:ext>
            </a:extLst>
          </p:cNvPr>
          <p:cNvSpPr txBox="1"/>
          <p:nvPr/>
        </p:nvSpPr>
        <p:spPr>
          <a:xfrm>
            <a:off x="3581984" y="476672"/>
            <a:ext cx="1980029" cy="369332"/>
          </a:xfrm>
          <a:prstGeom prst="rect">
            <a:avLst/>
          </a:prstGeom>
          <a:noFill/>
        </p:spPr>
        <p:txBody>
          <a:bodyPr wrap="none" rtlCol="0">
            <a:spAutoFit/>
          </a:bodyPr>
          <a:lstStyle/>
          <a:p>
            <a:r>
              <a:rPr lang="pt-PT" dirty="0"/>
              <a:t>Design da Pista:</a:t>
            </a:r>
          </a:p>
        </p:txBody>
      </p:sp>
    </p:spTree>
    <p:extLst>
      <p:ext uri="{BB962C8B-B14F-4D97-AF65-F5344CB8AC3E}">
        <p14:creationId xmlns:p14="http://schemas.microsoft.com/office/powerpoint/2010/main" val="143658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556D0-0BD4-6982-0ED1-85C0D17EBFAB}"/>
              </a:ext>
            </a:extLst>
          </p:cNvPr>
          <p:cNvSpPr>
            <a:spLocks noGrp="1"/>
          </p:cNvSpPr>
          <p:nvPr>
            <p:ph type="title"/>
          </p:nvPr>
        </p:nvSpPr>
        <p:spPr>
          <a:xfrm>
            <a:off x="0" y="404664"/>
            <a:ext cx="7416800" cy="508000"/>
          </a:xfrm>
        </p:spPr>
        <p:txBody>
          <a:bodyPr/>
          <a:lstStyle/>
          <a:p>
            <a:r>
              <a:rPr lang="pt-PT" dirty="0"/>
              <a:t>Wall10.py</a:t>
            </a:r>
          </a:p>
        </p:txBody>
      </p:sp>
      <p:sp>
        <p:nvSpPr>
          <p:cNvPr id="3" name="Marcador de Posição de Conteúdo 2">
            <a:extLst>
              <a:ext uri="{FF2B5EF4-FFF2-40B4-BE49-F238E27FC236}">
                <a16:creationId xmlns:a16="http://schemas.microsoft.com/office/drawing/2014/main" id="{EAC0929F-298A-FBAF-30ED-C7D41D60C97D}"/>
              </a:ext>
            </a:extLst>
          </p:cNvPr>
          <p:cNvSpPr>
            <a:spLocks noGrp="1"/>
          </p:cNvSpPr>
          <p:nvPr>
            <p:ph idx="1"/>
          </p:nvPr>
        </p:nvSpPr>
        <p:spPr>
          <a:xfrm>
            <a:off x="0" y="1340768"/>
            <a:ext cx="7416800" cy="4895850"/>
          </a:xfrm>
        </p:spPr>
        <p:txBody>
          <a:bodyPr/>
          <a:lstStyle/>
          <a:p>
            <a:pPr algn="just"/>
            <a:r>
              <a:rPr lang="pt-PT" sz="1800" dirty="0"/>
              <a:t>A classe "Wall" representa a parede do jogo usando a biblioteca </a:t>
            </a:r>
            <a:r>
              <a:rPr lang="pt-PT" sz="1800" dirty="0" err="1"/>
              <a:t>Pygame</a:t>
            </a:r>
            <a:r>
              <a:rPr lang="pt-PT" sz="1800" dirty="0"/>
              <a:t>. A classe possui um construtor que recebe as coordenadas da posição inicial da parede, o tamanho desejado da parede e os grupos aos quais a parede pertence.</a:t>
            </a:r>
          </a:p>
          <a:p>
            <a:pPr algn="just"/>
            <a:endParaRPr lang="pt-PT" sz="1800" dirty="0"/>
          </a:p>
          <a:p>
            <a:pPr algn="just"/>
            <a:r>
              <a:rPr lang="pt-PT" sz="1800" dirty="0"/>
              <a:t>No construtor, a imagem da parede é carregada a partir do arquivo "grass.gif" e redimensionada para o tamanho desejado. Um retângulo de colisão é criado com base na posição e no tamanho da imagem.</a:t>
            </a:r>
          </a:p>
          <a:p>
            <a:pPr algn="just"/>
            <a:endParaRPr lang="pt-PT" sz="1800" dirty="0"/>
          </a:p>
          <a:p>
            <a:pPr algn="just"/>
            <a:r>
              <a:rPr lang="pt-PT" sz="1800" dirty="0"/>
              <a:t>A classe também possui métodos para obter o tamanho da imagem da parede e atualizar seu estado, embora o método "</a:t>
            </a:r>
            <a:r>
              <a:rPr lang="pt-PT" sz="1800" dirty="0" err="1"/>
              <a:t>update</a:t>
            </a:r>
            <a:r>
              <a:rPr lang="pt-PT" sz="1800" dirty="0"/>
              <a:t>()" não faça nada no código fornecido.</a:t>
            </a:r>
          </a:p>
        </p:txBody>
      </p:sp>
    </p:spTree>
    <p:extLst>
      <p:ext uri="{BB962C8B-B14F-4D97-AF65-F5344CB8AC3E}">
        <p14:creationId xmlns:p14="http://schemas.microsoft.com/office/powerpoint/2010/main" val="413461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9BCAA-6370-CD1B-A0B9-9004D7179BC9}"/>
              </a:ext>
            </a:extLst>
          </p:cNvPr>
          <p:cNvSpPr>
            <a:spLocks noGrp="1"/>
          </p:cNvSpPr>
          <p:nvPr>
            <p:ph type="title"/>
          </p:nvPr>
        </p:nvSpPr>
        <p:spPr>
          <a:xfrm>
            <a:off x="179512" y="548680"/>
            <a:ext cx="7416800" cy="508000"/>
          </a:xfrm>
        </p:spPr>
        <p:txBody>
          <a:bodyPr/>
          <a:lstStyle/>
          <a:p>
            <a:r>
              <a:rPr lang="pt-PT" dirty="0"/>
              <a:t>Player10</a:t>
            </a:r>
          </a:p>
        </p:txBody>
      </p:sp>
      <p:sp>
        <p:nvSpPr>
          <p:cNvPr id="3" name="Marcador de Posição de Conteúdo 2">
            <a:extLst>
              <a:ext uri="{FF2B5EF4-FFF2-40B4-BE49-F238E27FC236}">
                <a16:creationId xmlns:a16="http://schemas.microsoft.com/office/drawing/2014/main" id="{D6C72951-974C-FC97-5129-EB8E7939D098}"/>
              </a:ext>
            </a:extLst>
          </p:cNvPr>
          <p:cNvSpPr>
            <a:spLocks noGrp="1"/>
          </p:cNvSpPr>
          <p:nvPr>
            <p:ph idx="1"/>
          </p:nvPr>
        </p:nvSpPr>
        <p:spPr>
          <a:xfrm>
            <a:off x="18691" y="1340768"/>
            <a:ext cx="7416800" cy="4895850"/>
          </a:xfrm>
        </p:spPr>
        <p:txBody>
          <a:bodyPr/>
          <a:lstStyle/>
          <a:p>
            <a:pPr algn="just"/>
            <a:r>
              <a:rPr lang="pt-PT" sz="1800" dirty="0"/>
              <a:t>A classe "</a:t>
            </a:r>
            <a:r>
              <a:rPr lang="pt-PT" sz="1800" dirty="0" err="1"/>
              <a:t>Player</a:t>
            </a:r>
            <a:r>
              <a:rPr lang="pt-PT" sz="1800" dirty="0"/>
              <a:t>" representa um jogador. A classe instancia um objeto da classe "</a:t>
            </a:r>
            <a:r>
              <a:rPr lang="pt-PT" sz="1800" dirty="0" err="1"/>
              <a:t>pygame.sprite.DirtySprite</a:t>
            </a:r>
            <a:r>
              <a:rPr lang="pt-PT" sz="1800" dirty="0"/>
              <a:t>".</a:t>
            </a:r>
          </a:p>
          <a:p>
            <a:pPr algn="just"/>
            <a:endParaRPr lang="pt-PT" sz="1800" dirty="0"/>
          </a:p>
          <a:p>
            <a:pPr algn="just"/>
            <a:r>
              <a:rPr lang="pt-PT" sz="1800" dirty="0"/>
              <a:t>No construtor da classe, o jogador é identificado pelo número (0 ou 1) e tem um nome atribuído. A imagem do jogador é carregada com base no número e redimensionada para um tamanho específico. Um retângulo de colisão é definido com base na posição inicial e no tamanho da imagem.</a:t>
            </a:r>
          </a:p>
          <a:p>
            <a:pPr algn="just"/>
            <a:endParaRPr lang="pt-PT" sz="1800" dirty="0"/>
          </a:p>
          <a:p>
            <a:pPr algn="just"/>
            <a:r>
              <a:rPr lang="pt-PT" sz="1800" dirty="0"/>
              <a:t>A classe possui métodos para obter o tamanho da imagem do jogador, movê-lo para uma nova posição e atualizar seu estado. O método "</a:t>
            </a:r>
            <a:r>
              <a:rPr lang="pt-PT" sz="1800" dirty="0" err="1"/>
              <a:t>update</a:t>
            </a:r>
            <a:r>
              <a:rPr lang="pt-PT" sz="1800" dirty="0"/>
              <a:t>()" verifica as teclas pressionadas pelo jogador e executa os movimentos correspondentes, atualizando as coordenadas do retângulo de colisão.</a:t>
            </a:r>
          </a:p>
          <a:p>
            <a:pPr marL="0" indent="0">
              <a:buNone/>
            </a:pPr>
            <a:endParaRPr lang="pt-PT" sz="1800" dirty="0"/>
          </a:p>
        </p:txBody>
      </p:sp>
    </p:spTree>
    <p:extLst>
      <p:ext uri="{BB962C8B-B14F-4D97-AF65-F5344CB8AC3E}">
        <p14:creationId xmlns:p14="http://schemas.microsoft.com/office/powerpoint/2010/main" val="112191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2C610-E33F-B9EA-2684-C0B84DFC2966}"/>
              </a:ext>
            </a:extLst>
          </p:cNvPr>
          <p:cNvSpPr>
            <a:spLocks noGrp="1"/>
          </p:cNvSpPr>
          <p:nvPr>
            <p:ph type="title"/>
          </p:nvPr>
        </p:nvSpPr>
        <p:spPr>
          <a:xfrm>
            <a:off x="179512" y="692696"/>
            <a:ext cx="7416800" cy="508000"/>
          </a:xfrm>
        </p:spPr>
        <p:txBody>
          <a:bodyPr/>
          <a:lstStyle/>
          <a:p>
            <a:r>
              <a:rPr lang="pt-PT" dirty="0"/>
              <a:t>Constants.py</a:t>
            </a:r>
          </a:p>
        </p:txBody>
      </p:sp>
      <p:sp>
        <p:nvSpPr>
          <p:cNvPr id="3" name="Marcador de Posição de Conteúdo 2">
            <a:extLst>
              <a:ext uri="{FF2B5EF4-FFF2-40B4-BE49-F238E27FC236}">
                <a16:creationId xmlns:a16="http://schemas.microsoft.com/office/drawing/2014/main" id="{AD90E98D-B86B-1754-72D0-C51042C1D56A}"/>
              </a:ext>
            </a:extLst>
          </p:cNvPr>
          <p:cNvSpPr>
            <a:spLocks noGrp="1"/>
          </p:cNvSpPr>
          <p:nvPr>
            <p:ph idx="1"/>
          </p:nvPr>
        </p:nvSpPr>
        <p:spPr>
          <a:xfrm>
            <a:off x="-894" y="2276872"/>
            <a:ext cx="7416800" cy="4895850"/>
          </a:xfrm>
        </p:spPr>
        <p:txBody>
          <a:bodyPr/>
          <a:lstStyle/>
          <a:p>
            <a:pPr algn="just"/>
            <a:r>
              <a:rPr lang="pt-PT" sz="1800" dirty="0"/>
              <a:t>São definidas várias constantes utilizadas  num servidor de jogo. Estas constantes incluem o endereço IP e porta do servidor, tipos de mensagens, tamanhos de mensagem, codificação, configurações de log e tempo limite de aceitação de conexões.</a:t>
            </a:r>
          </a:p>
          <a:p>
            <a:pPr algn="just"/>
            <a:endParaRPr lang="pt-PT" sz="1800" dirty="0"/>
          </a:p>
          <a:p>
            <a:pPr algn="just"/>
            <a:r>
              <a:rPr lang="pt-PT" sz="1800" dirty="0"/>
              <a:t>Essas constantes são usadas para configurar e controlar a comunicação e o funcionamento do servidor de jogo, como obter informações dos jogadores, obstáculos, mover jogadores e finalizar o jogo.</a:t>
            </a:r>
          </a:p>
          <a:p>
            <a:pPr algn="just"/>
            <a:endParaRPr lang="pt-PT" sz="1800" dirty="0"/>
          </a:p>
        </p:txBody>
      </p:sp>
    </p:spTree>
    <p:extLst>
      <p:ext uri="{BB962C8B-B14F-4D97-AF65-F5344CB8AC3E}">
        <p14:creationId xmlns:p14="http://schemas.microsoft.com/office/powerpoint/2010/main" val="6721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C82BD-7CFE-C311-8B16-E51DAE3FDEBA}"/>
              </a:ext>
            </a:extLst>
          </p:cNvPr>
          <p:cNvSpPr>
            <a:spLocks noGrp="1"/>
          </p:cNvSpPr>
          <p:nvPr>
            <p:ph type="title"/>
          </p:nvPr>
        </p:nvSpPr>
        <p:spPr>
          <a:xfrm>
            <a:off x="251520" y="476672"/>
            <a:ext cx="7416800" cy="508000"/>
          </a:xfrm>
        </p:spPr>
        <p:txBody>
          <a:bodyPr/>
          <a:lstStyle/>
          <a:p>
            <a:r>
              <a:rPr lang="pt-PT" sz="2800" dirty="0"/>
              <a:t>Client_session_management.py</a:t>
            </a:r>
          </a:p>
        </p:txBody>
      </p:sp>
      <p:sp>
        <p:nvSpPr>
          <p:cNvPr id="3" name="Marcador de Posição de Conteúdo 2">
            <a:extLst>
              <a:ext uri="{FF2B5EF4-FFF2-40B4-BE49-F238E27FC236}">
                <a16:creationId xmlns:a16="http://schemas.microsoft.com/office/drawing/2014/main" id="{F079B81E-53F9-4123-898E-33EF6E41C9FB}"/>
              </a:ext>
            </a:extLst>
          </p:cNvPr>
          <p:cNvSpPr>
            <a:spLocks noGrp="1"/>
          </p:cNvSpPr>
          <p:nvPr>
            <p:ph idx="1"/>
          </p:nvPr>
        </p:nvSpPr>
        <p:spPr>
          <a:xfrm>
            <a:off x="107504" y="1196752"/>
            <a:ext cx="7416800" cy="4895850"/>
          </a:xfrm>
        </p:spPr>
        <p:txBody>
          <a:bodyPr/>
          <a:lstStyle/>
          <a:p>
            <a:pPr algn="just"/>
            <a:r>
              <a:rPr lang="pt-PT" sz="1800" dirty="0"/>
              <a:t>A classe “</a:t>
            </a:r>
            <a:r>
              <a:rPr lang="pt-PT" sz="1800" dirty="0" err="1"/>
              <a:t>ClientSession</a:t>
            </a:r>
            <a:r>
              <a:rPr lang="pt-PT" sz="1800" dirty="0"/>
              <a:t>” representa uma sessão de cliente no servidor de jogo. Esta classe possui métodos para processar diferentes tipos de mensagens recebidas do cliente, como obter o valor máximo das coordenadas x e y, adicionar um jogador, obter informações dos jogadores e obstáculos, mover um jogador, entre outros.</a:t>
            </a:r>
          </a:p>
          <a:p>
            <a:pPr algn="just"/>
            <a:endParaRPr lang="pt-PT" sz="1800" dirty="0"/>
          </a:p>
          <a:p>
            <a:pPr algn="just"/>
            <a:r>
              <a:rPr lang="pt-PT" sz="1800" dirty="0"/>
              <a:t>A classe “</a:t>
            </a:r>
            <a:r>
              <a:rPr lang="pt-PT" sz="1800" dirty="0" err="1"/>
              <a:t>ClientSession</a:t>
            </a:r>
            <a:r>
              <a:rPr lang="pt-PT" sz="1800" dirty="0"/>
              <a:t>” instancia um objeto da classe “</a:t>
            </a:r>
            <a:r>
              <a:rPr lang="pt-PT" sz="1800" dirty="0" err="1"/>
              <a:t>Thread</a:t>
            </a:r>
            <a:r>
              <a:rPr lang="pt-PT" sz="1800" dirty="0"/>
              <a:t>” e, quando iniciada, executa um </a:t>
            </a:r>
            <a:r>
              <a:rPr lang="pt-PT" sz="1800" dirty="0" err="1"/>
              <a:t>loop</a:t>
            </a:r>
            <a:r>
              <a:rPr lang="pt-PT" sz="1800" dirty="0"/>
              <a:t> que recebe as solicitações do cliente, chama os métodos apropriados para processá-las e verifica se foi a última solicitação do cliente. O código também regista mensagens de log informando quando um cliente é desconectado.</a:t>
            </a:r>
          </a:p>
          <a:p>
            <a:pPr algn="just"/>
            <a:endParaRPr lang="pt-PT" sz="1800" dirty="0"/>
          </a:p>
          <a:p>
            <a:pPr algn="just"/>
            <a:r>
              <a:rPr lang="pt-PT" sz="1800" dirty="0"/>
              <a:t>Esta classe lida com a comunicação e processamento das solicitações dos clientes, interagindo com a instância de “</a:t>
            </a:r>
            <a:r>
              <a:rPr lang="pt-PT" sz="1800" dirty="0" err="1"/>
              <a:t>GameMech</a:t>
            </a:r>
            <a:r>
              <a:rPr lang="pt-PT" sz="1800" dirty="0"/>
              <a:t>” para atualizar e obter informações do jogo.</a:t>
            </a:r>
          </a:p>
        </p:txBody>
      </p:sp>
    </p:spTree>
    <p:extLst>
      <p:ext uri="{BB962C8B-B14F-4D97-AF65-F5344CB8AC3E}">
        <p14:creationId xmlns:p14="http://schemas.microsoft.com/office/powerpoint/2010/main" val="147991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031E9-B85F-DD45-A022-8CDD08B09483}"/>
              </a:ext>
            </a:extLst>
          </p:cNvPr>
          <p:cNvSpPr>
            <a:spLocks noGrp="1"/>
          </p:cNvSpPr>
          <p:nvPr>
            <p:ph type="title"/>
          </p:nvPr>
        </p:nvSpPr>
        <p:spPr>
          <a:xfrm>
            <a:off x="179512" y="692696"/>
            <a:ext cx="7416800" cy="508000"/>
          </a:xfrm>
        </p:spPr>
        <p:txBody>
          <a:bodyPr/>
          <a:lstStyle/>
          <a:p>
            <a:r>
              <a:rPr lang="pt-PT" dirty="0"/>
              <a:t>Client_stub.py</a:t>
            </a:r>
          </a:p>
        </p:txBody>
      </p:sp>
      <p:sp>
        <p:nvSpPr>
          <p:cNvPr id="3" name="Marcador de Posição de Conteúdo 2">
            <a:extLst>
              <a:ext uri="{FF2B5EF4-FFF2-40B4-BE49-F238E27FC236}">
                <a16:creationId xmlns:a16="http://schemas.microsoft.com/office/drawing/2014/main" id="{7141C6F2-B18E-316E-9D5D-A11ED91EA112}"/>
              </a:ext>
            </a:extLst>
          </p:cNvPr>
          <p:cNvSpPr>
            <a:spLocks noGrp="1"/>
          </p:cNvSpPr>
          <p:nvPr>
            <p:ph idx="1"/>
          </p:nvPr>
        </p:nvSpPr>
        <p:spPr>
          <a:xfrm>
            <a:off x="154023" y="1297053"/>
            <a:ext cx="7416800" cy="4895850"/>
          </a:xfrm>
        </p:spPr>
        <p:txBody>
          <a:bodyPr/>
          <a:lstStyle/>
          <a:p>
            <a:pPr algn="just"/>
            <a:r>
              <a:rPr lang="pt-PT" sz="1800" dirty="0"/>
              <a:t>A classe “</a:t>
            </a:r>
            <a:r>
              <a:rPr lang="pt-PT" sz="1800" dirty="0" err="1"/>
              <a:t>StubClient</a:t>
            </a:r>
            <a:r>
              <a:rPr lang="pt-PT" sz="1800" dirty="0"/>
              <a:t>” fornece uma interface simplificada para que o cliente se comunique com o servidor. Essa classe contém métodos que permitem ao cliente realizar diversas operações, como obter informações sobre os jogadores, adicionar um novo jogador, obter as dimensões do jogo, obter informações sobre os obstáculos e executar movimentos de jogadores.</a:t>
            </a:r>
          </a:p>
          <a:p>
            <a:pPr algn="just"/>
            <a:endParaRPr lang="pt-PT" sz="1800" dirty="0"/>
          </a:p>
          <a:p>
            <a:pPr algn="just"/>
            <a:r>
              <a:rPr lang="pt-PT" sz="1800" dirty="0"/>
              <a:t>Para cada operação, o cliente envia uma solicitação ao servidor usando uma mensagem específica. O servidor processa a solicitação e envia uma resposta de volta ao cliente. O protocolo de comunicação segue uma sequência de envio e recebimento de mensagens entre o cliente e o servidor.</a:t>
            </a:r>
          </a:p>
          <a:p>
            <a:pPr algn="just"/>
            <a:endParaRPr lang="pt-PT" sz="1800" dirty="0"/>
          </a:p>
        </p:txBody>
      </p:sp>
    </p:spTree>
    <p:extLst>
      <p:ext uri="{BB962C8B-B14F-4D97-AF65-F5344CB8AC3E}">
        <p14:creationId xmlns:p14="http://schemas.microsoft.com/office/powerpoint/2010/main" val="3042190721"/>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TotalTime>
  <Words>1285</Words>
  <Application>Microsoft Office PowerPoint</Application>
  <PresentationFormat>Apresentação no Ecrã (4:3)</PresentationFormat>
  <Paragraphs>79</Paragraphs>
  <Slides>17</Slides>
  <Notes>0</Notes>
  <HiddenSlides>0</HiddenSlides>
  <MMClips>0</MMClips>
  <ScaleCrop>false</ScaleCrop>
  <HeadingPairs>
    <vt:vector size="6" baseType="variant">
      <vt:variant>
        <vt:lpstr>Tipos de letra usados</vt:lpstr>
      </vt:variant>
      <vt:variant>
        <vt:i4>3</vt:i4>
      </vt:variant>
      <vt:variant>
        <vt:lpstr>Tema</vt:lpstr>
      </vt:variant>
      <vt:variant>
        <vt:i4>2</vt:i4>
      </vt:variant>
      <vt:variant>
        <vt:lpstr>Títulos dos diapositivos</vt:lpstr>
      </vt:variant>
      <vt:variant>
        <vt:i4>17</vt:i4>
      </vt:variant>
    </vt:vector>
  </HeadingPairs>
  <TitlesOfParts>
    <vt:vector size="22" baseType="lpstr">
      <vt:lpstr>Arial</vt:lpstr>
      <vt:lpstr>Georgia</vt:lpstr>
      <vt:lpstr>Verdana</vt:lpstr>
      <vt:lpstr>template</vt:lpstr>
      <vt:lpstr>Custom Design</vt:lpstr>
      <vt:lpstr>Jogo de Rally - Pygame</vt:lpstr>
      <vt:lpstr>O Jogo</vt:lpstr>
      <vt:lpstr>Apresentação do PowerPoint</vt:lpstr>
      <vt:lpstr>Apresentação do PowerPoint</vt:lpstr>
      <vt:lpstr>Wall10.py</vt:lpstr>
      <vt:lpstr>Player10</vt:lpstr>
      <vt:lpstr>Constants.py</vt:lpstr>
      <vt:lpstr>Client_session_management.py</vt:lpstr>
      <vt:lpstr>Client_stub.py</vt:lpstr>
      <vt:lpstr>Client_game.py</vt:lpstr>
      <vt:lpstr>Server_skeleton.py</vt:lpstr>
      <vt:lpstr>Game_mech.py</vt:lpstr>
      <vt:lpstr>Apresentação do PowerPoint</vt:lpstr>
      <vt:lpstr>Main_cliente.py</vt:lpstr>
      <vt:lpstr>Main_server.py</vt:lpstr>
      <vt:lpstr>Apresentação do PowerPoint</vt:lpstr>
      <vt:lpstr> O que não foi implementado:</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Matilde Câmara Sousa</cp:lastModifiedBy>
  <cp:revision>140</cp:revision>
  <dcterms:created xsi:type="dcterms:W3CDTF">2006-06-29T12:15:01Z</dcterms:created>
  <dcterms:modified xsi:type="dcterms:W3CDTF">2023-06-17T01:24:32Z</dcterms:modified>
</cp:coreProperties>
</file>