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3" r:id="rId36"/>
    <p:sldId id="292" r:id="rId37"/>
    <p:sldId id="294" r:id="rId38"/>
    <p:sldId id="295" r:id="rId39"/>
    <p:sldId id="296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</p:sldIdLst>
  <p:sldSz cx="12192000" cy="6858000"/>
  <p:notesSz cx="6858000" cy="9144000"/>
  <p:defaultTextStyle>
    <a:defPPr>
      <a:defRPr lang="en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3"/>
  </p:normalViewPr>
  <p:slideViewPr>
    <p:cSldViewPr snapToGrid="0">
      <p:cViewPr>
        <p:scale>
          <a:sx n="102" d="100"/>
          <a:sy n="102" d="100"/>
        </p:scale>
        <p:origin x="4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7B314-AD93-986F-60EA-A8C89E2FB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F3C80-E828-E4F9-8CBB-B7A5BD863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29C23-E61F-925C-2D20-44B13B959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2AB1-C7CE-6640-8A5E-2B12EE1A9EF1}" type="datetimeFigureOut">
              <a:rPr lang="en-SK" smtClean="0"/>
              <a:t>01/05/2024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75064-36E1-F18E-56F8-B210D30C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F88F9-A6F6-AD99-FCE2-F1E4523B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49B5-09F9-064F-85BF-E010594A2296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14572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68B02-C508-7999-7FD2-72D1A60A5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313F7-7289-D16D-3819-C5357FEB0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C5B59-9A08-AC4A-0D9E-52C70F66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2AB1-C7CE-6640-8A5E-2B12EE1A9EF1}" type="datetimeFigureOut">
              <a:rPr lang="en-SK" smtClean="0"/>
              <a:t>01/05/2024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196C7-6C4D-868C-B415-19FE231F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F4100-7157-4420-49CD-2694007E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49B5-09F9-064F-85BF-E010594A2296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493926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9548BF-22D1-9EDB-0296-381E1ADD1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B6097-002D-63A8-4512-9D5EAD317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F1C4E-228A-2ED7-DD09-E6D338AE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2AB1-C7CE-6640-8A5E-2B12EE1A9EF1}" type="datetimeFigureOut">
              <a:rPr lang="en-SK" smtClean="0"/>
              <a:t>01/05/2024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462D9-A665-AD5A-32BA-5338398F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7C8DE-DE76-5A41-B7B1-66F50C65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49B5-09F9-064F-85BF-E010594A2296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382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C1CBB-92BE-F4BF-BD39-8DD00DDFF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0BD25-C39F-D7B2-E708-154CEE983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A9989-66E5-3BFD-03BA-18020090A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2AB1-C7CE-6640-8A5E-2B12EE1A9EF1}" type="datetimeFigureOut">
              <a:rPr lang="en-SK" smtClean="0"/>
              <a:t>01/05/2024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B7D86-C182-A173-5A3A-3BF89B0BC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9D884-2AA1-06A1-C35A-A2BDCC8E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49B5-09F9-064F-85BF-E010594A2296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6914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F40D7-CECA-E83B-BEB3-EFD814D2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F46FE-C52B-B58C-0634-4DC47F0F0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5B098-BAED-6613-3F4F-CAABAC3B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2AB1-C7CE-6640-8A5E-2B12EE1A9EF1}" type="datetimeFigureOut">
              <a:rPr lang="en-SK" smtClean="0"/>
              <a:t>01/05/2024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7C56E-2123-1EE4-5188-BB94D938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D7021-2C7C-4D79-E832-38F3E9FF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49B5-09F9-064F-85BF-E010594A2296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76881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C4D0-8FEB-12A1-3758-FF41CC0F9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BAFAD-2F44-093D-0BD0-1E3AABB40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C16C3-27CA-B61D-CDF6-6A571333C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39760-732B-28B1-EDEE-D5F2F043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2AB1-C7CE-6640-8A5E-2B12EE1A9EF1}" type="datetimeFigureOut">
              <a:rPr lang="en-SK" smtClean="0"/>
              <a:t>01/05/2024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64D3A-8861-1647-802E-ED01457B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8477D-B0E0-854A-E25C-1E367066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49B5-09F9-064F-85BF-E010594A2296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57059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8A42-8657-9C4C-094E-49D6E3C0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CC8ED-9F6C-9BA7-2EC5-391B739E6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17C14-78CA-2777-B1BE-10218D8DC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78CB0-A247-94E3-721F-6556EEAFD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5B772-3FBD-FEA3-232E-645CEC3C5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7E1132-13AD-32FC-4952-76DB6A339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2AB1-C7CE-6640-8A5E-2B12EE1A9EF1}" type="datetimeFigureOut">
              <a:rPr lang="en-SK" smtClean="0"/>
              <a:t>01/05/2024</a:t>
            </a:fld>
            <a:endParaRPr lang="en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C2581C-93EE-9A2F-BAB8-679C0B514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96F932-BF95-EBC5-272D-5815D175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49B5-09F9-064F-85BF-E010594A2296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90771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786C7-6600-375C-38E3-81D33993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E7F658-AF18-27F8-1861-B5EEFD5C7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2AB1-C7CE-6640-8A5E-2B12EE1A9EF1}" type="datetimeFigureOut">
              <a:rPr lang="en-SK" smtClean="0"/>
              <a:t>01/05/2024</a:t>
            </a:fld>
            <a:endParaRPr lang="en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27765-B8B6-1DB8-0DDB-1E457941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49165-F766-F44B-1B73-8521F312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49B5-09F9-064F-85BF-E010594A2296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96577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85B57-7A7B-C67E-9801-E20C1A25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2AB1-C7CE-6640-8A5E-2B12EE1A9EF1}" type="datetimeFigureOut">
              <a:rPr lang="en-SK" smtClean="0"/>
              <a:t>01/05/2024</a:t>
            </a:fld>
            <a:endParaRPr lang="en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EC6055-A192-FF09-7080-4C18D57AD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18BBE-9BE6-A98E-6B6A-FDF311CA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49B5-09F9-064F-85BF-E010594A2296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36107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89DB-78CA-906F-CF5F-B78259730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6D4CF-20E5-1AC2-9069-5C5E9AD5B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84204-5E64-FD19-9458-096FBEA16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33B20-A5DD-1834-B6E6-A4B723AA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2AB1-C7CE-6640-8A5E-2B12EE1A9EF1}" type="datetimeFigureOut">
              <a:rPr lang="en-SK" smtClean="0"/>
              <a:t>01/05/2024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46A6E-4B91-DF7F-AEFB-D2FC04EB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62E17-291A-18E9-E9FD-2DE31746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49B5-09F9-064F-85BF-E010594A2296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49991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6C6BA-FEF4-6DD6-5C3A-7A9AA0A4C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E286A9-013C-E75C-C05B-8830AA6EE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9679A-9CB5-7388-FFA3-6E98FFBC9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3DB69-9ABB-3D51-31AD-D2D0AA23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2AB1-C7CE-6640-8A5E-2B12EE1A9EF1}" type="datetimeFigureOut">
              <a:rPr lang="en-SK" smtClean="0"/>
              <a:t>01/05/2024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2B216-23DC-BD9C-7648-CB15A141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327A1-5EE9-BA3C-A35B-70485F10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49B5-09F9-064F-85BF-E010594A2296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98373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15D742-542C-7CDE-77AF-E2A4BE661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24625-0871-EF54-E1E0-FF951FEAC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33845-19C1-8144-BB30-38D61AABC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562AB1-C7CE-6640-8A5E-2B12EE1A9EF1}" type="datetimeFigureOut">
              <a:rPr lang="en-SK" smtClean="0"/>
              <a:t>01/05/2024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A86D1-506D-12AA-C53B-0377DA044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7AD94-CD7B-0F87-06F4-287EB8C0A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C349B5-09F9-064F-85BF-E010594A2296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146490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11.x/starter-kit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C91C-8722-B8AE-1FEE-865DD1BF9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6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 err="1">
                <a:effectLst/>
                <a:latin typeface="Helvetica" pitchFamily="2" charset="0"/>
              </a:rPr>
              <a:t>Taskmanager</a:t>
            </a:r>
            <a:r>
              <a:rPr lang="en-GB" dirty="0">
                <a:effectLst/>
                <a:latin typeface="Helvetica" pitchFamily="2" charset="0"/>
              </a:rPr>
              <a:t> - </a:t>
            </a:r>
            <a:r>
              <a:rPr lang="en-GB" dirty="0" err="1">
                <a:effectLst/>
                <a:latin typeface="Helvetica" pitchFamily="2" charset="0"/>
              </a:rPr>
              <a:t>technológie</a:t>
            </a:r>
            <a:br>
              <a:rPr lang="en-GB" dirty="0">
                <a:effectLst/>
                <a:latin typeface="Helvetica" pitchFamily="2" charset="0"/>
              </a:rPr>
            </a:br>
            <a:r>
              <a:rPr lang="en-GB" dirty="0">
                <a:effectLst/>
                <a:latin typeface="Helvetica" pitchFamily="2" charset="0"/>
              </a:rPr>
              <a:t>POKRAČOVANIE</a:t>
            </a: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4206457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81932-6CC2-6F38-297A-AC36E21C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Nastavíme </a:t>
            </a:r>
            <a:r>
              <a:rPr lang="en-SK" dirty="0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SK" dirty="0"/>
              <a:t> middleware v </a:t>
            </a:r>
            <a:r>
              <a:rPr lang="en-SK" dirty="0"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FAAB4-93D0-E6CC-85D7-B9BADA0B9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effectLst/>
                <a:latin typeface="Helvetica" pitchFamily="2" charset="0"/>
              </a:rPr>
              <a:t>nastavíme</a:t>
            </a:r>
            <a:r>
              <a:rPr lang="en-GB" dirty="0">
                <a:effectLst/>
                <a:latin typeface="Helvetica" pitchFamily="2" charset="0"/>
              </a:rPr>
              <a:t> middleware </a:t>
            </a: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</a:p>
          <a:p>
            <a:endParaRPr lang="en-GB" dirty="0">
              <a:effectLst/>
              <a:latin typeface="Courier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Route::get('/', [</a:t>
            </a:r>
            <a:r>
              <a:rPr lang="en-GB" dirty="0" err="1">
                <a:effectLst/>
                <a:latin typeface="Courier" panose="02070309020205020404" pitchFamily="49" charset="0"/>
              </a:rPr>
              <a:t>TaskController</a:t>
            </a:r>
            <a:r>
              <a:rPr lang="en-GB" dirty="0">
                <a:effectLst/>
                <a:latin typeface="Courier" panose="02070309020205020404" pitchFamily="49" charset="0"/>
              </a:rPr>
              <a:t>::class, 'index'])-&gt;middleware([</a:t>
            </a:r>
            <a:r>
              <a:rPr lang="en-GB" b="1" dirty="0">
                <a:effectLst/>
                <a:latin typeface="Courier" panose="02070309020205020404" pitchFamily="49" charset="0"/>
              </a:rPr>
              <a:t>'auth</a:t>
            </a:r>
            <a:r>
              <a:rPr lang="en-GB" dirty="0">
                <a:effectLst/>
                <a:latin typeface="Courier" panose="02070309020205020404" pitchFamily="49" charset="0"/>
              </a:rPr>
              <a:t>']);</a:t>
            </a:r>
          </a:p>
          <a:p>
            <a:pPr marL="0" indent="0">
              <a:buNone/>
            </a:pPr>
            <a:endParaRPr lang="en-GB" dirty="0">
              <a:effectLst/>
              <a:latin typeface="Courier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Route::resource('tasks', </a:t>
            </a:r>
            <a:r>
              <a:rPr lang="en-GB" dirty="0" err="1">
                <a:effectLst/>
                <a:latin typeface="Courier" panose="02070309020205020404" pitchFamily="49" charset="0"/>
              </a:rPr>
              <a:t>TaskController</a:t>
            </a:r>
            <a:r>
              <a:rPr lang="en-GB" dirty="0">
                <a:effectLst/>
                <a:latin typeface="Courier" panose="02070309020205020404" pitchFamily="49" charset="0"/>
              </a:rPr>
              <a:t>::class)-&gt;middleware([</a:t>
            </a:r>
            <a:r>
              <a:rPr lang="en-GB" b="1" dirty="0">
                <a:effectLst/>
                <a:latin typeface="Courier" panose="02070309020205020404" pitchFamily="49" charset="0"/>
              </a:rPr>
              <a:t>'auth</a:t>
            </a:r>
            <a:r>
              <a:rPr lang="en-GB" dirty="0">
                <a:effectLst/>
                <a:latin typeface="Courier" panose="02070309020205020404" pitchFamily="49" charset="0"/>
              </a:rPr>
              <a:t>']);</a:t>
            </a:r>
          </a:p>
          <a:p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690493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8B78-2C59-D2C5-0051-9474E26E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Neželané presmerovanie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205C-5F7A-01FE-0ABC-DD4FB5757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>
                <a:effectLst/>
                <a:latin typeface="Helvetica" pitchFamily="2" charset="0"/>
              </a:rPr>
              <a:t>Po </a:t>
            </a:r>
            <a:r>
              <a:rPr lang="en-GB" dirty="0" err="1">
                <a:effectLst/>
                <a:latin typeface="Helvetica" pitchFamily="2" charset="0"/>
              </a:rPr>
              <a:t>registrácii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nás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presmeruje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na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/dashboard</a:t>
            </a:r>
            <a:r>
              <a:rPr lang="en-GB" dirty="0">
                <a:effectLst/>
                <a:latin typeface="Helvetica" pitchFamily="2" charset="0"/>
              </a:rPr>
              <a:t>, </a:t>
            </a:r>
            <a:r>
              <a:rPr lang="en-GB" dirty="0" err="1">
                <a:effectLst/>
                <a:latin typeface="Helvetica" pitchFamily="2" charset="0"/>
              </a:rPr>
              <a:t>chceme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na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  <a:p>
            <a:r>
              <a:rPr lang="en-GB" dirty="0" err="1">
                <a:effectLst/>
                <a:latin typeface="Helvetica" pitchFamily="2" charset="0"/>
              </a:rPr>
              <a:t>Pomenujeme</a:t>
            </a:r>
            <a:r>
              <a:rPr lang="en-GB" dirty="0">
                <a:effectLst/>
                <a:latin typeface="Helvetica" pitchFamily="2" charset="0"/>
              </a:rPr>
              <a:t> route (</a:t>
            </a:r>
            <a:r>
              <a:rPr lang="en-GB" dirty="0" err="1">
                <a:effectLst/>
                <a:latin typeface="Helvetica" pitchFamily="2" charset="0"/>
              </a:rPr>
              <a:t>získa</a:t>
            </a:r>
            <a:r>
              <a:rPr lang="en-GB" dirty="0">
                <a:effectLst/>
                <a:latin typeface="Helvetica" pitchFamily="2" charset="0"/>
              </a:rPr>
              <a:t> alias </a:t>
            </a: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dashboard</a:t>
            </a:r>
            <a:r>
              <a:rPr lang="en-GB" dirty="0">
                <a:effectLst/>
                <a:latin typeface="Helvetica" pitchFamily="2" charset="0"/>
              </a:rPr>
              <a:t>):</a:t>
            </a:r>
          </a:p>
          <a:p>
            <a:pPr marL="0" indent="0">
              <a:buNone/>
            </a:pPr>
            <a:endParaRPr lang="en-GB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GB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Route::get('</a:t>
            </a:r>
            <a:r>
              <a:rPr lang="en-GB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[</a:t>
            </a:r>
            <a:r>
              <a:rPr lang="en-GB" sz="2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TaskController</a:t>
            </a:r>
            <a:r>
              <a:rPr lang="en-GB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::class, </a:t>
            </a:r>
            <a:r>
              <a:rPr lang="en-GB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'index</a:t>
            </a:r>
            <a:r>
              <a:rPr lang="en-GB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'])-&gt;middleware(['auth'])-&gt;</a:t>
            </a:r>
            <a:r>
              <a:rPr lang="en-GB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'dashboard</a:t>
            </a:r>
            <a:r>
              <a:rPr lang="en-GB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0" indent="0">
              <a:buNone/>
            </a:pPr>
            <a:endParaRPr lang="en-SK" dirty="0"/>
          </a:p>
          <a:p>
            <a:pPr marL="0" indent="0">
              <a:buNone/>
            </a:pPr>
            <a:r>
              <a:rPr lang="en-SK" dirty="0"/>
              <a:t>FYI: presmerovanie prebieha v triedach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RegisteredUserController</a:t>
            </a:r>
            <a:r>
              <a:rPr lang="en-GB" dirty="0"/>
              <a:t>, resp.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AuthenticatedSessionController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(app/Http/Controllers/Auth/)</a:t>
            </a:r>
            <a:endParaRPr lang="en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737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C91C-8722-B8AE-1FEE-865DD1BF9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62"/>
            <a:ext cx="9144000" cy="2387600"/>
          </a:xfrm>
        </p:spPr>
        <p:txBody>
          <a:bodyPr>
            <a:normAutofit/>
          </a:bodyPr>
          <a:lstStyle/>
          <a:p>
            <a:r>
              <a:rPr lang="en-GB" dirty="0" err="1">
                <a:effectLst/>
                <a:latin typeface="Helvetica" pitchFamily="2" charset="0"/>
              </a:rPr>
              <a:t>Úlohe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priradíme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jej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autora</a:t>
            </a:r>
            <a:br>
              <a:rPr lang="en-GB" dirty="0">
                <a:effectLst/>
                <a:latin typeface="Helvetica" pitchFamily="2" charset="0"/>
              </a:rPr>
            </a:br>
            <a:endParaRPr lang="en-GB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330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392C-AF67-2DF5-D39F-68A6D471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Zmena v DP – úlohe pridáme </a:t>
            </a:r>
            <a:r>
              <a:rPr lang="en-SK" dirty="0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F1CA3-F5D7-6824-EFCB-1F556ED77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>
                <a:effectLst/>
                <a:latin typeface="Helvetica" pitchFamily="2" charset="0"/>
              </a:rPr>
              <a:t>vytvoríme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migračny</a:t>
            </a:r>
            <a:r>
              <a:rPr lang="en-GB" dirty="0">
                <a:effectLst/>
                <a:latin typeface="Helvetica" pitchFamily="2" charset="0"/>
              </a:rPr>
              <a:t>́ </a:t>
            </a:r>
            <a:r>
              <a:rPr lang="en-GB" dirty="0" err="1">
                <a:effectLst/>
                <a:latin typeface="Helvetica" pitchFamily="2" charset="0"/>
              </a:rPr>
              <a:t>súbor</a:t>
            </a:r>
            <a:endParaRPr lang="en-GB" dirty="0"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en-GB" dirty="0" err="1">
                <a:effectLst/>
                <a:latin typeface="Courier" panose="02070309020205020404" pitchFamily="49" charset="0"/>
              </a:rPr>
              <a:t>php</a:t>
            </a:r>
            <a:r>
              <a:rPr lang="en-GB" dirty="0">
                <a:effectLst/>
                <a:latin typeface="Courier" panose="02070309020205020404" pitchFamily="49" charset="0"/>
              </a:rPr>
              <a:t> artisan </a:t>
            </a:r>
            <a:r>
              <a:rPr lang="en-GB" dirty="0" err="1">
                <a:effectLst/>
                <a:latin typeface="Courier" panose="02070309020205020404" pitchFamily="49" charset="0"/>
              </a:rPr>
              <a:t>make:migration</a:t>
            </a:r>
            <a:r>
              <a:rPr lang="en-GB" dirty="0">
                <a:effectLst/>
                <a:latin typeface="Courier" panose="02070309020205020404" pitchFamily="49" charset="0"/>
              </a:rPr>
              <a:t> </a:t>
            </a:r>
            <a:r>
              <a:rPr lang="en-GB" dirty="0" err="1">
                <a:effectLst/>
                <a:latin typeface="Courier" panose="02070309020205020404" pitchFamily="49" charset="0"/>
              </a:rPr>
              <a:t>add_userid_to_tasks_table</a:t>
            </a:r>
            <a:r>
              <a:rPr lang="en-GB" dirty="0">
                <a:effectLst/>
                <a:latin typeface="Courier" panose="02070309020205020404" pitchFamily="49" charset="0"/>
              </a:rPr>
              <a:t> --table=tasks</a:t>
            </a:r>
          </a:p>
          <a:p>
            <a:r>
              <a:rPr lang="en-GB" dirty="0">
                <a:effectLst/>
                <a:latin typeface="Helvetica" pitchFamily="2" charset="0"/>
              </a:rPr>
              <a:t>v </a:t>
            </a:r>
            <a:r>
              <a:rPr lang="en-GB" dirty="0" err="1">
                <a:effectLst/>
                <a:latin typeface="Helvetica" pitchFamily="2" charset="0"/>
              </a:rPr>
              <a:t>metóde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>
                <a:effectLst/>
                <a:latin typeface="Courier" panose="02070309020205020404" pitchFamily="49" charset="0"/>
              </a:rPr>
              <a:t>up:</a:t>
            </a:r>
            <a:endParaRPr lang="en-GB" dirty="0"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Schema::table(</a:t>
            </a:r>
            <a:r>
              <a:rPr lang="en-GB" b="1" dirty="0">
                <a:effectLst/>
                <a:latin typeface="Courier" panose="02070309020205020404" pitchFamily="49" charset="0"/>
              </a:rPr>
              <a:t>'</a:t>
            </a:r>
            <a:r>
              <a:rPr lang="en-GB" dirty="0">
                <a:effectLst/>
                <a:latin typeface="Courier" panose="02070309020205020404" pitchFamily="49" charset="0"/>
              </a:rPr>
              <a:t>tasks</a:t>
            </a:r>
            <a:r>
              <a:rPr lang="en-GB" b="1" dirty="0">
                <a:effectLst/>
                <a:latin typeface="Courier" panose="02070309020205020404" pitchFamily="49" charset="0"/>
              </a:rPr>
              <a:t>'</a:t>
            </a:r>
            <a:r>
              <a:rPr lang="en-GB" dirty="0">
                <a:effectLst/>
                <a:latin typeface="Courier" panose="02070309020205020404" pitchFamily="49" charset="0"/>
              </a:rPr>
              <a:t>, function (Blueprint $table) {</a:t>
            </a:r>
          </a:p>
          <a:p>
            <a:pPr marL="457200" lvl="1" indent="0">
              <a:buNone/>
            </a:pPr>
            <a:r>
              <a:rPr lang="en-GB" b="1" dirty="0">
                <a:effectLst/>
                <a:latin typeface="Courier" panose="02070309020205020404" pitchFamily="49" charset="0"/>
              </a:rPr>
              <a:t>$table-&gt;</a:t>
            </a:r>
            <a:r>
              <a:rPr lang="en-GB" b="1" dirty="0" err="1">
                <a:effectLst/>
                <a:latin typeface="Courier" panose="02070309020205020404" pitchFamily="49" charset="0"/>
              </a:rPr>
              <a:t>unsignedInteger</a:t>
            </a:r>
            <a:r>
              <a:rPr lang="en-GB" b="1" dirty="0">
                <a:effectLst/>
                <a:latin typeface="Courier" panose="02070309020205020404" pitchFamily="49" charset="0"/>
              </a:rPr>
              <a:t>('</a:t>
            </a:r>
            <a:r>
              <a:rPr lang="en-GB" b="1" dirty="0" err="1">
                <a:effectLst/>
                <a:latin typeface="Courier" panose="02070309020205020404" pitchFamily="49" charset="0"/>
              </a:rPr>
              <a:t>user_id</a:t>
            </a:r>
            <a:r>
              <a:rPr lang="en-GB" b="1" dirty="0">
                <a:effectLst/>
                <a:latin typeface="Courier" panose="02070309020205020404" pitchFamily="49" charset="0"/>
              </a:rPr>
              <a:t>');</a:t>
            </a:r>
          </a:p>
          <a:p>
            <a:pPr marL="457200" lvl="1" indent="0">
              <a:buNone/>
            </a:pPr>
            <a:r>
              <a:rPr lang="en-GB" b="1" dirty="0">
                <a:effectLst/>
                <a:latin typeface="Courier" panose="02070309020205020404" pitchFamily="49" charset="0"/>
              </a:rPr>
              <a:t>$table-&gt;foreign('</a:t>
            </a:r>
            <a:r>
              <a:rPr lang="en-GB" b="1" dirty="0" err="1">
                <a:effectLst/>
                <a:latin typeface="Courier" panose="02070309020205020404" pitchFamily="49" charset="0"/>
              </a:rPr>
              <a:t>user_id</a:t>
            </a:r>
            <a:r>
              <a:rPr lang="en-GB" b="1" dirty="0">
                <a:effectLst/>
                <a:latin typeface="Courier" panose="02070309020205020404" pitchFamily="49" charset="0"/>
              </a:rPr>
              <a:t>')-&gt;references('id')-&gt;on('users');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});</a:t>
            </a:r>
          </a:p>
          <a:p>
            <a:r>
              <a:rPr lang="en-GB" dirty="0" err="1">
                <a:effectLst/>
                <a:latin typeface="Courier" panose="02070309020205020404" pitchFamily="49" charset="0"/>
              </a:rPr>
              <a:t>php</a:t>
            </a:r>
            <a:r>
              <a:rPr lang="en-GB" dirty="0">
                <a:effectLst/>
                <a:latin typeface="Courier" panose="02070309020205020404" pitchFamily="49" charset="0"/>
              </a:rPr>
              <a:t> artisan migrate</a:t>
            </a:r>
          </a:p>
          <a:p>
            <a:endParaRPr lang="en-GB" dirty="0">
              <a:effectLst/>
              <a:latin typeface="Helvetica" pitchFamily="2" charset="0"/>
            </a:endParaRPr>
          </a:p>
          <a:p>
            <a:r>
              <a:rPr lang="en-GB" dirty="0">
                <a:effectLst/>
                <a:latin typeface="Helvetica" pitchFamily="2" charset="0"/>
              </a:rPr>
              <a:t>POZOR: </a:t>
            </a:r>
            <a:r>
              <a:rPr lang="en-GB" dirty="0" err="1">
                <a:effectLst/>
                <a:latin typeface="Helvetica" pitchFamily="2" charset="0"/>
              </a:rPr>
              <a:t>ak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uvidíte</a:t>
            </a:r>
            <a:r>
              <a:rPr lang="en-GB" dirty="0">
                <a:effectLst/>
                <a:latin typeface="Helvetica" pitchFamily="2" charset="0"/>
              </a:rPr>
              <a:t> exception, </a:t>
            </a:r>
            <a:r>
              <a:rPr lang="en-GB" dirty="0" err="1">
                <a:effectLst/>
                <a:latin typeface="Helvetica" pitchFamily="2" charset="0"/>
              </a:rPr>
              <a:t>pravdepodobne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už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máte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vytvorenú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nejakú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úlohu</a:t>
            </a:r>
            <a:r>
              <a:rPr lang="en-GB" dirty="0">
                <a:effectLst/>
                <a:latin typeface="Helvetica" pitchFamily="2" charset="0"/>
              </a:rPr>
              <a:t>, </a:t>
            </a:r>
            <a:r>
              <a:rPr lang="en-GB" dirty="0" err="1">
                <a:effectLst/>
                <a:latin typeface="Helvetica" pitchFamily="2" charset="0"/>
              </a:rPr>
              <a:t>zmazte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ju</a:t>
            </a:r>
            <a:r>
              <a:rPr lang="en-GB" dirty="0">
                <a:effectLst/>
                <a:latin typeface="Helvetica" pitchFamily="2" charset="0"/>
              </a:rPr>
              <a:t> z DB, </a:t>
            </a:r>
            <a:r>
              <a:rPr lang="en-GB" dirty="0" err="1">
                <a:effectLst/>
                <a:latin typeface="Helvetica" pitchFamily="2" charset="0"/>
              </a:rPr>
              <a:t>alebo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si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osetrite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migraciu</a:t>
            </a:r>
            <a:r>
              <a:rPr lang="en-GB" dirty="0">
                <a:effectLst/>
                <a:latin typeface="Helvetica" pitchFamily="2" charset="0"/>
              </a:rPr>
              <a:t>☺</a:t>
            </a:r>
          </a:p>
        </p:txBody>
      </p:sp>
    </p:spTree>
    <p:extLst>
      <p:ext uri="{BB962C8B-B14F-4D97-AF65-F5344CB8AC3E}">
        <p14:creationId xmlns:p14="http://schemas.microsoft.com/office/powerpoint/2010/main" val="3100295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218C-B4C7-8187-A904-6916BE9E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effectLst/>
                <a:latin typeface="Helvetica" pitchFamily="2" charset="0"/>
              </a:rPr>
              <a:t>Prídáme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Courier" panose="02070309020205020404" pitchFamily="49" charset="0"/>
              </a:rPr>
              <a:t>user_id</a:t>
            </a:r>
            <a:r>
              <a:rPr lang="en-GB" dirty="0">
                <a:effectLst/>
                <a:latin typeface="Courier" panose="02070309020205020404" pitchFamily="49" charset="0"/>
              </a:rPr>
              <a:t> </a:t>
            </a:r>
            <a:r>
              <a:rPr lang="en-GB" dirty="0">
                <a:effectLst/>
                <a:latin typeface="Helvetica" pitchFamily="2" charset="0"/>
              </a:rPr>
              <a:t>do </a:t>
            </a:r>
            <a:r>
              <a:rPr lang="en-GB" dirty="0">
                <a:effectLst/>
                <a:latin typeface="Courier" panose="02070309020205020404" pitchFamily="49" charset="0"/>
              </a:rPr>
              <a:t>store()</a:t>
            </a:r>
            <a:endParaRPr lang="en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E1BF8-8C2B-DE4F-A036-967E3E080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effectLst/>
                <a:latin typeface="Helvetica" pitchFamily="2" charset="0"/>
              </a:rPr>
              <a:t>Do </a:t>
            </a:r>
            <a:r>
              <a:rPr lang="en-GB" dirty="0" err="1">
                <a:effectLst/>
                <a:latin typeface="Helvetica" pitchFamily="2" charset="0"/>
              </a:rPr>
              <a:t>metódy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store(),</a:t>
            </a:r>
            <a:r>
              <a:rPr lang="en-GB" dirty="0" err="1">
                <a:effectLst/>
                <a:latin typeface="Helvetica" pitchFamily="2" charset="0"/>
              </a:rPr>
              <a:t>ktorá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vytvára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úlohu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doplníme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dirty="0">
                <a:effectLst/>
                <a:latin typeface="Helvetica" pitchFamily="2" charset="0"/>
              </a:rPr>
              <a:t> (</a:t>
            </a:r>
            <a:r>
              <a:rPr lang="en-GB" dirty="0" err="1">
                <a:effectLst/>
                <a:latin typeface="Helvetica" pitchFamily="2" charset="0"/>
              </a:rPr>
              <a:t>teda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aktuálne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prihláseného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používateľa</a:t>
            </a:r>
            <a:r>
              <a:rPr lang="en-GB" dirty="0">
                <a:effectLst/>
                <a:latin typeface="Helvetica" pitchFamily="2" charset="0"/>
              </a:rPr>
              <a:t>)</a:t>
            </a:r>
          </a:p>
          <a:p>
            <a:r>
              <a:rPr lang="en-GB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TaskController@store</a:t>
            </a:r>
            <a:endParaRPr lang="en-GB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SK" dirty="0"/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use Illuminate\Support\Facades\Auth;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$</a:t>
            </a:r>
            <a:r>
              <a:rPr lang="en-GB" dirty="0" err="1">
                <a:effectLst/>
                <a:latin typeface="Courier" panose="02070309020205020404" pitchFamily="49" charset="0"/>
              </a:rPr>
              <a:t>userId</a:t>
            </a:r>
            <a:r>
              <a:rPr lang="en-GB" dirty="0">
                <a:effectLst/>
                <a:latin typeface="Courier" panose="02070309020205020404" pitchFamily="49" charset="0"/>
              </a:rPr>
              <a:t> = Auth::id();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$task = Task::create(['title' =&gt; $request-&gt;</a:t>
            </a:r>
            <a:r>
              <a:rPr lang="en-GB" dirty="0" err="1">
                <a:effectLst/>
                <a:latin typeface="Courier" panose="02070309020205020404" pitchFamily="49" charset="0"/>
              </a:rPr>
              <a:t>title,'description</a:t>
            </a:r>
            <a:r>
              <a:rPr lang="en-GB" dirty="0">
                <a:effectLst/>
                <a:latin typeface="Courier" panose="02070309020205020404" pitchFamily="49" charset="0"/>
              </a:rPr>
              <a:t>' =&gt; $request-&gt;description, </a:t>
            </a:r>
            <a:r>
              <a:rPr lang="en-GB" b="1" dirty="0">
                <a:effectLst/>
                <a:latin typeface="Courier" panose="02070309020205020404" pitchFamily="49" charset="0"/>
              </a:rPr>
              <a:t>'</a:t>
            </a:r>
            <a:r>
              <a:rPr lang="en-GB" b="1" dirty="0" err="1">
                <a:effectLst/>
                <a:latin typeface="Courier" panose="02070309020205020404" pitchFamily="49" charset="0"/>
              </a:rPr>
              <a:t>user_id</a:t>
            </a:r>
            <a:r>
              <a:rPr lang="en-GB" b="1" dirty="0">
                <a:effectLst/>
                <a:latin typeface="Courier" panose="02070309020205020404" pitchFamily="49" charset="0"/>
              </a:rPr>
              <a:t>' =&gt; $</a:t>
            </a:r>
            <a:r>
              <a:rPr lang="en-GB" b="1" dirty="0" err="1">
                <a:effectLst/>
                <a:latin typeface="Courier" panose="02070309020205020404" pitchFamily="49" charset="0"/>
              </a:rPr>
              <a:t>userId</a:t>
            </a:r>
            <a:r>
              <a:rPr lang="en-GB" dirty="0">
                <a:effectLst/>
                <a:latin typeface="Courier" panose="02070309020205020404" pitchFamily="49" charset="0"/>
              </a:rPr>
              <a:t>]);</a:t>
            </a:r>
          </a:p>
          <a:p>
            <a:pPr marL="0" indent="0">
              <a:buNone/>
            </a:pP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2067573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EA20-C621-F2E0-7B53-15571A5B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effectLst/>
                <a:latin typeface="Helvetica" pitchFamily="2" charset="0"/>
              </a:rPr>
              <a:t>Prepojíme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modely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>
                <a:effectLst/>
                <a:latin typeface="Courier" panose="02070309020205020404" pitchFamily="49" charset="0"/>
              </a:rPr>
              <a:t>user - task</a:t>
            </a:r>
            <a:endParaRPr lang="en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6750A-26BE-A200-850D-7467F8FB9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en-GB" dirty="0" err="1">
                <a:effectLst/>
                <a:latin typeface="Helvetica" pitchFamily="2" charset="0"/>
              </a:rPr>
              <a:t>vytvoríme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vzťah</a:t>
            </a:r>
            <a:r>
              <a:rPr lang="en-GB" dirty="0">
                <a:effectLst/>
                <a:latin typeface="Helvetica" pitchFamily="2" charset="0"/>
              </a:rPr>
              <a:t> 1:1 – </a:t>
            </a:r>
            <a:r>
              <a:rPr lang="en-GB" dirty="0" err="1">
                <a:effectLst/>
                <a:latin typeface="Helvetica" pitchFamily="2" charset="0"/>
              </a:rPr>
              <a:t>úloha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má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práve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jedného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autora</a:t>
            </a:r>
            <a:endParaRPr lang="en-GB" dirty="0">
              <a:effectLst/>
              <a:latin typeface="Helvetica" pitchFamily="2" charset="0"/>
            </a:endParaRPr>
          </a:p>
          <a:p>
            <a:r>
              <a:rPr lang="en-GB" dirty="0">
                <a:effectLst/>
                <a:latin typeface="Helvetica" pitchFamily="2" charset="0"/>
              </a:rPr>
              <a:t>v </a:t>
            </a:r>
            <a:r>
              <a:rPr lang="en-GB" dirty="0" err="1">
                <a:effectLst/>
                <a:latin typeface="Helvetica" pitchFamily="2" charset="0"/>
              </a:rPr>
              <a:t>modeli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vytvoríme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metódu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author()</a:t>
            </a:r>
          </a:p>
          <a:p>
            <a:pPr marL="0" indent="0">
              <a:buNone/>
            </a:pPr>
            <a:endParaRPr lang="en-SK" dirty="0"/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public function author()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	return $this-&gt;</a:t>
            </a:r>
            <a:r>
              <a:rPr lang="en-GB" dirty="0" err="1">
                <a:effectLst/>
                <a:latin typeface="Courier" panose="02070309020205020404" pitchFamily="49" charset="0"/>
              </a:rPr>
              <a:t>belongsTo</a:t>
            </a:r>
            <a:r>
              <a:rPr lang="en-GB" dirty="0">
                <a:effectLst/>
                <a:latin typeface="Courier" panose="02070309020205020404" pitchFamily="49" charset="0"/>
              </a:rPr>
              <a:t>(User::class, '</a:t>
            </a:r>
            <a:r>
              <a:rPr lang="en-GB" dirty="0" err="1">
                <a:effectLst/>
                <a:latin typeface="Courier" panose="02070309020205020404" pitchFamily="49" charset="0"/>
              </a:rPr>
              <a:t>user_id</a:t>
            </a:r>
            <a:r>
              <a:rPr lang="en-GB" dirty="0">
                <a:effectLst/>
                <a:latin typeface="Courier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effectLst/>
              <a:latin typeface="Courier" panose="02070309020205020404" pitchFamily="49" charset="0"/>
            </a:endParaRPr>
          </a:p>
          <a:p>
            <a:r>
              <a:rPr lang="en-GB" dirty="0">
                <a:effectLst/>
                <a:latin typeface="Helvetica" pitchFamily="2" charset="0"/>
              </a:rPr>
              <a:t>POZOR: </a:t>
            </a:r>
            <a:r>
              <a:rPr lang="en-GB" dirty="0" err="1">
                <a:effectLst/>
                <a:latin typeface="Helvetica" pitchFamily="2" charset="0"/>
              </a:rPr>
              <a:t>ak</a:t>
            </a:r>
            <a:r>
              <a:rPr lang="en-GB" dirty="0">
                <a:effectLst/>
                <a:latin typeface="Helvetica" pitchFamily="2" charset="0"/>
              </a:rPr>
              <a:t> by </a:t>
            </a:r>
            <a:r>
              <a:rPr lang="en-GB" dirty="0" err="1">
                <a:effectLst/>
                <a:latin typeface="Helvetica" pitchFamily="2" charset="0"/>
              </a:rPr>
              <a:t>sme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explicitne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nepovedali</a:t>
            </a:r>
            <a:r>
              <a:rPr lang="en-GB" dirty="0">
                <a:effectLst/>
                <a:latin typeface="Helvetica" pitchFamily="2" charset="0"/>
              </a:rPr>
              <a:t>, </a:t>
            </a:r>
            <a:r>
              <a:rPr lang="en-GB" dirty="0" err="1">
                <a:effectLst/>
                <a:latin typeface="Helvetica" pitchFamily="2" charset="0"/>
              </a:rPr>
              <a:t>že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cudzy</a:t>
            </a:r>
            <a:r>
              <a:rPr lang="en-GB" dirty="0">
                <a:effectLst/>
                <a:latin typeface="Helvetica" pitchFamily="2" charset="0"/>
              </a:rPr>
              <a:t>́ </a:t>
            </a:r>
            <a:r>
              <a:rPr lang="en-GB" dirty="0" err="1">
                <a:effectLst/>
                <a:latin typeface="Helvetica" pitchFamily="2" charset="0"/>
              </a:rPr>
              <a:t>kľúč</a:t>
            </a:r>
            <a:r>
              <a:rPr lang="en-GB" dirty="0">
                <a:effectLst/>
                <a:latin typeface="Helvetica" pitchFamily="2" charset="0"/>
              </a:rPr>
              <a:t> je </a:t>
            </a:r>
            <a:r>
              <a:rPr lang="en-GB" dirty="0" err="1">
                <a:effectLst/>
                <a:latin typeface="Courier" panose="02070309020205020404" pitchFamily="49" charset="0"/>
              </a:rPr>
              <a:t>user_id</a:t>
            </a:r>
            <a:r>
              <a:rPr lang="en-GB" dirty="0">
                <a:effectLst/>
                <a:latin typeface="Helvetica" pitchFamily="2" charset="0"/>
              </a:rPr>
              <a:t>, </a:t>
            </a:r>
            <a:r>
              <a:rPr lang="en-GB" dirty="0" err="1">
                <a:effectLst/>
                <a:latin typeface="Helvetica" pitchFamily="2" charset="0"/>
              </a:rPr>
              <a:t>hľadal</a:t>
            </a:r>
            <a:r>
              <a:rPr lang="en-GB" dirty="0">
                <a:effectLst/>
                <a:latin typeface="Helvetica" pitchFamily="2" charset="0"/>
              </a:rPr>
              <a:t> by </a:t>
            </a:r>
            <a:r>
              <a:rPr lang="en-GB" dirty="0" err="1">
                <a:effectLst/>
                <a:latin typeface="Courier" panose="02070309020205020404" pitchFamily="49" charset="0"/>
              </a:rPr>
              <a:t>author_id</a:t>
            </a:r>
            <a:endParaRPr lang="en-GB" dirty="0">
              <a:effectLst/>
              <a:latin typeface="Courier" panose="02070309020205020404" pitchFamily="49" charset="0"/>
            </a:endParaRPr>
          </a:p>
          <a:p>
            <a:r>
              <a:rPr lang="en-GB" dirty="0" err="1">
                <a:effectLst/>
                <a:latin typeface="Helvetica" pitchFamily="2" charset="0"/>
              </a:rPr>
              <a:t>nezabudnime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na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fillable</a:t>
            </a:r>
            <a:r>
              <a:rPr lang="en-GB" dirty="0">
                <a:effectLst/>
                <a:latin typeface="Helvetica" pitchFamily="2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protected $fillable = ['title','description','</a:t>
            </a:r>
            <a:r>
              <a:rPr lang="en-GB" dirty="0" err="1">
                <a:effectLst/>
                <a:latin typeface="Courier" panose="02070309020205020404" pitchFamily="49" charset="0"/>
              </a:rPr>
              <a:t>user_id</a:t>
            </a:r>
            <a:r>
              <a:rPr lang="en-GB" dirty="0">
                <a:effectLst/>
                <a:latin typeface="Courier" panose="02070309020205020404" pitchFamily="49" charset="0"/>
              </a:rPr>
              <a:t>'];</a:t>
            </a:r>
          </a:p>
          <a:p>
            <a:endParaRPr lang="en-GB" dirty="0">
              <a:effectLst/>
              <a:latin typeface="Helvetica" pitchFamily="2" charset="0"/>
            </a:endParaRPr>
          </a:p>
          <a:p>
            <a:pPr marL="0" indent="0">
              <a:buNone/>
            </a:pP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1801692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C91C-8722-B8AE-1FEE-865DD1BF9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6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>
                <a:effectLst/>
                <a:latin typeface="Helvetica" pitchFamily="2" charset="0"/>
              </a:rPr>
              <a:t>V </a:t>
            </a:r>
            <a:r>
              <a:rPr lang="en-GB" dirty="0" err="1">
                <a:effectLst/>
                <a:latin typeface="Helvetica" pitchFamily="2" charset="0"/>
              </a:rPr>
              <a:t>zozname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úloh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zobrazíme</a:t>
            </a:r>
            <a:br>
              <a:rPr lang="en-GB" dirty="0">
                <a:effectLst/>
                <a:latin typeface="Helvetica" pitchFamily="2" charset="0"/>
              </a:rPr>
            </a:br>
            <a:r>
              <a:rPr lang="en-GB" dirty="0" err="1">
                <a:effectLst/>
                <a:latin typeface="Helvetica" pitchFamily="2" charset="0"/>
              </a:rPr>
              <a:t>autora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úlohy</a:t>
            </a:r>
            <a:endParaRPr lang="en-GB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30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F437E-665E-42C9-F10C-D2289748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effectLst/>
                <a:latin typeface="Courier" panose="02070309020205020404" pitchFamily="49" charset="0"/>
              </a:rPr>
              <a:t>TaskController@index</a:t>
            </a:r>
            <a:br>
              <a:rPr lang="en-GB" dirty="0">
                <a:effectLst/>
                <a:latin typeface="Courier" panose="02070309020205020404" pitchFamily="49" charset="0"/>
              </a:rPr>
            </a:br>
            <a:endParaRPr lang="en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D56B1-5A55-BF78-F93B-F866C39F8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ffectLst/>
                <a:latin typeface="Helvetica" pitchFamily="2" charset="0"/>
              </a:rPr>
              <a:t>v </a:t>
            </a:r>
            <a:r>
              <a:rPr lang="en-GB" dirty="0" err="1">
                <a:effectLst/>
                <a:latin typeface="Helvetica" pitchFamily="2" charset="0"/>
              </a:rPr>
              <a:t>metóde</a:t>
            </a:r>
            <a:r>
              <a:rPr lang="en-GB" dirty="0">
                <a:effectLst/>
                <a:latin typeface="Helvetica" pitchFamily="2" charset="0"/>
              </a:rPr>
              <a:t> index() </a:t>
            </a:r>
            <a:r>
              <a:rPr lang="en-GB" dirty="0" err="1">
                <a:effectLst/>
                <a:latin typeface="Helvetica" pitchFamily="2" charset="0"/>
              </a:rPr>
              <a:t>vyberieme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úlohy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aj</a:t>
            </a:r>
            <a:r>
              <a:rPr lang="en-GB" dirty="0">
                <a:effectLst/>
                <a:latin typeface="Helvetica" pitchFamily="2" charset="0"/>
              </a:rPr>
              <a:t> s ich </a:t>
            </a:r>
            <a:r>
              <a:rPr lang="en-GB" dirty="0" err="1">
                <a:effectLst/>
                <a:latin typeface="Helvetica" pitchFamily="2" charset="0"/>
              </a:rPr>
              <a:t>autormi</a:t>
            </a:r>
            <a:r>
              <a:rPr lang="en-GB" dirty="0">
                <a:latin typeface="Helvetica" pitchFamily="2" charset="0"/>
              </a:rPr>
              <a:t>, </a:t>
            </a:r>
            <a:r>
              <a:rPr lang="en-GB" dirty="0" err="1">
                <a:effectLst/>
                <a:latin typeface="Helvetica" pitchFamily="2" charset="0"/>
              </a:rPr>
              <a:t>zmeníme</a:t>
            </a:r>
            <a:r>
              <a:rPr lang="en-GB" dirty="0">
                <a:effectLst/>
                <a:latin typeface="Helvetica" pitchFamily="2" charset="0"/>
              </a:rPr>
              <a:t>:</a:t>
            </a:r>
          </a:p>
          <a:p>
            <a:pPr marL="0" indent="0">
              <a:buNone/>
            </a:pPr>
            <a:endParaRPr lang="en-GB" dirty="0">
              <a:effectLst/>
              <a:latin typeface="Courier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$tasks = Task::all();</a:t>
            </a:r>
          </a:p>
          <a:p>
            <a:pPr marL="0" indent="0">
              <a:buNone/>
            </a:pPr>
            <a:r>
              <a:rPr lang="en-GB" dirty="0" err="1">
                <a:effectLst/>
                <a:latin typeface="Helvetica" pitchFamily="2" charset="0"/>
              </a:rPr>
              <a:t>na</a:t>
            </a:r>
            <a:endParaRPr lang="en-GB" dirty="0"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$tasks = Task::</a:t>
            </a:r>
            <a:r>
              <a:rPr lang="en-GB" b="1" dirty="0">
                <a:effectLst/>
                <a:latin typeface="Courier" panose="02070309020205020404" pitchFamily="49" charset="0"/>
              </a:rPr>
              <a:t>with('author')</a:t>
            </a:r>
            <a:r>
              <a:rPr lang="en-GB" dirty="0">
                <a:effectLst/>
                <a:latin typeface="Courier" panose="02070309020205020404" pitchFamily="49" charset="0"/>
              </a:rPr>
              <a:t>-&gt;get();</a:t>
            </a:r>
          </a:p>
          <a:p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3371059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9AC3A-7FAF-6D8C-8F00-CA0EF0158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effectLst/>
                <a:latin typeface="Helvetica" pitchFamily="2" charset="0"/>
              </a:rPr>
              <a:t>Šablóna</a:t>
            </a:r>
            <a:br>
              <a:rPr lang="en-GB" dirty="0">
                <a:effectLst/>
                <a:latin typeface="Helvetica" pitchFamily="2" charset="0"/>
              </a:rPr>
            </a:br>
            <a:r>
              <a:rPr lang="en-GB" dirty="0">
                <a:effectLst/>
                <a:latin typeface="Courier" panose="02070309020205020404" pitchFamily="49" charset="0"/>
              </a:rPr>
              <a:t>views/tasks/</a:t>
            </a:r>
            <a:r>
              <a:rPr lang="en-GB" dirty="0" err="1">
                <a:effectLst/>
                <a:latin typeface="Courier" panose="02070309020205020404" pitchFamily="49" charset="0"/>
              </a:rPr>
              <a:t>index.blade.php</a:t>
            </a:r>
            <a:endParaRPr lang="en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B0BE6-4D11-0778-B8EA-2AEBFB418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effectLst/>
                <a:latin typeface="Helvetica" pitchFamily="2" charset="0"/>
              </a:rPr>
              <a:t>doplníme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stĺpec</a:t>
            </a:r>
            <a:r>
              <a:rPr lang="en-GB" dirty="0">
                <a:effectLst/>
                <a:latin typeface="Helvetica" pitchFamily="2" charset="0"/>
              </a:rPr>
              <a:t> s </a:t>
            </a:r>
            <a:r>
              <a:rPr lang="en-GB" dirty="0" err="1">
                <a:effectLst/>
                <a:latin typeface="Helvetica" pitchFamily="2" charset="0"/>
              </a:rPr>
              <a:t>autorom</a:t>
            </a:r>
            <a:r>
              <a:rPr lang="en-GB" dirty="0">
                <a:latin typeface="Helvetica" pitchFamily="2" charset="0"/>
              </a:rPr>
              <a:t>:</a:t>
            </a:r>
            <a:endParaRPr lang="en-GB" dirty="0">
              <a:effectLst/>
              <a:latin typeface="Helvetica" pitchFamily="2" charset="0"/>
            </a:endParaRPr>
          </a:p>
          <a:p>
            <a:pPr marL="0" indent="0">
              <a:buNone/>
            </a:pPr>
            <a:endParaRPr lang="en-GB" dirty="0">
              <a:effectLst/>
              <a:latin typeface="Courier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&lt;</a:t>
            </a:r>
            <a:r>
              <a:rPr lang="en-GB" dirty="0" err="1">
                <a:effectLst/>
                <a:latin typeface="Courier" panose="02070309020205020404" pitchFamily="49" charset="0"/>
              </a:rPr>
              <a:t>th</a:t>
            </a:r>
            <a:r>
              <a:rPr lang="en-GB" dirty="0">
                <a:effectLst/>
                <a:latin typeface="Courier" panose="02070309020205020404" pitchFamily="49" charset="0"/>
              </a:rPr>
              <a:t> scope="col"&gt;Autor&lt;/</a:t>
            </a:r>
            <a:r>
              <a:rPr lang="en-GB" dirty="0" err="1">
                <a:effectLst/>
                <a:latin typeface="Courier" panose="02070309020205020404" pitchFamily="49" charset="0"/>
              </a:rPr>
              <a:t>th</a:t>
            </a:r>
            <a:r>
              <a:rPr lang="en-GB" dirty="0">
                <a:effectLst/>
                <a:latin typeface="Courier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&lt;td&gt;{{$task-&gt;author-&gt;name}}&lt;/td&gt;</a:t>
            </a:r>
          </a:p>
          <a:p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1686304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C91C-8722-B8AE-1FEE-865DD1BF9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62"/>
            <a:ext cx="9144000" cy="2387600"/>
          </a:xfrm>
        </p:spPr>
        <p:txBody>
          <a:bodyPr>
            <a:normAutofit/>
          </a:bodyPr>
          <a:lstStyle/>
          <a:p>
            <a:r>
              <a:rPr lang="en-GB" dirty="0" err="1">
                <a:effectLst/>
                <a:latin typeface="Helvetica" pitchFamily="2" charset="0"/>
              </a:rPr>
              <a:t>Úlohu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môže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editovať</a:t>
            </a:r>
            <a:r>
              <a:rPr lang="en-GB" dirty="0">
                <a:effectLst/>
                <a:latin typeface="Helvetica" pitchFamily="2" charset="0"/>
              </a:rPr>
              <a:t> a</a:t>
            </a:r>
            <a:br>
              <a:rPr lang="en-GB" dirty="0">
                <a:effectLst/>
                <a:latin typeface="Helvetica" pitchFamily="2" charset="0"/>
              </a:rPr>
            </a:br>
            <a:r>
              <a:rPr lang="en-GB" dirty="0" err="1">
                <a:effectLst/>
                <a:latin typeface="Helvetica" pitchFamily="2" charset="0"/>
              </a:rPr>
              <a:t>vymazať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iba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jej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autor</a:t>
            </a:r>
            <a:endParaRPr lang="en-GB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99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4E06-A2B9-9B5E-3E7A-AA3D71DF2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effectLst/>
                <a:latin typeface="Helvetica" pitchFamily="2" charset="0"/>
              </a:rPr>
              <a:t>Vytvorenie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prihlasovania</a:t>
            </a:r>
            <a:r>
              <a:rPr lang="en-GB" dirty="0">
                <a:effectLst/>
                <a:latin typeface="Helvetica" pitchFamily="2" charset="0"/>
              </a:rPr>
              <a:t> - </a:t>
            </a:r>
            <a:r>
              <a:rPr lang="en-GB" dirty="0" err="1">
                <a:effectLst/>
                <a:latin typeface="Helvetica" pitchFamily="2" charset="0"/>
              </a:rPr>
              <a:t>jednoducho</a:t>
            </a:r>
            <a:endParaRPr lang="en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A23C-5936-ADF2-39A5-57798639D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K" dirty="0">
                <a:hlinkClick r:id="rId2"/>
              </a:rPr>
              <a:t>Starter Kits</a:t>
            </a:r>
            <a:endParaRPr lang="en-SK" dirty="0"/>
          </a:p>
          <a:p>
            <a:endParaRPr lang="en-SK" dirty="0"/>
          </a:p>
          <a:p>
            <a:r>
              <a:rPr lang="en-GB" dirty="0">
                <a:effectLst/>
                <a:latin typeface="Courier" panose="02070309020205020404" pitchFamily="49" charset="0"/>
              </a:rPr>
              <a:t>composer require </a:t>
            </a:r>
            <a:r>
              <a:rPr lang="en-GB" dirty="0" err="1">
                <a:effectLst/>
                <a:latin typeface="Courier" panose="02070309020205020404" pitchFamily="49" charset="0"/>
              </a:rPr>
              <a:t>laravel</a:t>
            </a:r>
            <a:r>
              <a:rPr lang="en-GB" dirty="0">
                <a:effectLst/>
                <a:latin typeface="Courier" panose="02070309020205020404" pitchFamily="49" charset="0"/>
              </a:rPr>
              <a:t>/breeze --dev</a:t>
            </a:r>
          </a:p>
          <a:p>
            <a:r>
              <a:rPr lang="en-GB" dirty="0" err="1">
                <a:effectLst/>
                <a:latin typeface="Courier" panose="02070309020205020404" pitchFamily="49" charset="0"/>
              </a:rPr>
              <a:t>php</a:t>
            </a:r>
            <a:r>
              <a:rPr lang="en-GB" dirty="0">
                <a:effectLst/>
                <a:latin typeface="Courier" panose="02070309020205020404" pitchFamily="49" charset="0"/>
              </a:rPr>
              <a:t> artisan </a:t>
            </a:r>
            <a:r>
              <a:rPr lang="en-GB" dirty="0" err="1">
                <a:effectLst/>
                <a:latin typeface="Courier" panose="02070309020205020404" pitchFamily="49" charset="0"/>
              </a:rPr>
              <a:t>breeze:install</a:t>
            </a:r>
            <a:endParaRPr lang="en-GB" dirty="0">
              <a:latin typeface="Courier" panose="02070309020205020404" pitchFamily="49" charset="0"/>
            </a:endParaRPr>
          </a:p>
          <a:p>
            <a:pPr lvl="1"/>
            <a:r>
              <a:rPr lang="en-GB" dirty="0">
                <a:effectLst/>
                <a:latin typeface="Courier" panose="02070309020205020404" pitchFamily="49" charset="0"/>
              </a:rPr>
              <a:t>0: blade</a:t>
            </a:r>
          </a:p>
        </p:txBody>
      </p:sp>
    </p:spTree>
    <p:extLst>
      <p:ext uri="{BB962C8B-B14F-4D97-AF65-F5344CB8AC3E}">
        <p14:creationId xmlns:p14="http://schemas.microsoft.com/office/powerpoint/2010/main" val="2992224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5D805-5999-C66C-4E52-A186A89D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effectLst/>
                <a:latin typeface="Helvetica" pitchFamily="2" charset="0"/>
              </a:rPr>
              <a:t>Vytvorme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nového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používateľa</a:t>
            </a:r>
            <a:r>
              <a:rPr lang="en-GB" dirty="0">
                <a:effectLst/>
                <a:latin typeface="Helvetica" pitchFamily="2" charset="0"/>
              </a:rPr>
              <a:t> a </a:t>
            </a:r>
            <a:r>
              <a:rPr lang="en-GB" dirty="0" err="1">
                <a:effectLst/>
                <a:latin typeface="Helvetica" pitchFamily="2" charset="0"/>
              </a:rPr>
              <a:t>úlohu</a:t>
            </a:r>
            <a:r>
              <a:rPr lang="en-GB" dirty="0">
                <a:effectLst/>
                <a:latin typeface="Helvetica" pitchFamily="2" charset="0"/>
              </a:rPr>
              <a:t> ...</a:t>
            </a:r>
            <a:endParaRPr lang="en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19C9F-DBD0-61BE-7A47-FF552A9F8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472494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57BA1-2D8A-F4F4-89BC-087DC2D96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effectLst/>
                <a:latin typeface="Helvetica" pitchFamily="2" charset="0"/>
              </a:rPr>
              <a:t>Oprávnenie</a:t>
            </a:r>
            <a:r>
              <a:rPr lang="en-GB" dirty="0">
                <a:effectLst/>
                <a:latin typeface="Helvetica" pitchFamily="2" charset="0"/>
              </a:rPr>
              <a:t> pre </a:t>
            </a:r>
            <a:r>
              <a:rPr lang="en-GB" dirty="0" err="1">
                <a:effectLst/>
                <a:latin typeface="Helvetica" pitchFamily="2" charset="0"/>
              </a:rPr>
              <a:t>úlohu</a:t>
            </a:r>
            <a:endParaRPr lang="en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4A2A3-714C-FD9A-EDC8-07873FDB3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effectLst/>
                <a:latin typeface="Helvetica" pitchFamily="2" charset="0"/>
              </a:rPr>
              <a:t>chceme</a:t>
            </a:r>
            <a:r>
              <a:rPr lang="en-GB" dirty="0">
                <a:effectLst/>
                <a:latin typeface="Helvetica" pitchFamily="2" charset="0"/>
              </a:rPr>
              <a:t>, aby </a:t>
            </a:r>
            <a:r>
              <a:rPr lang="en-GB" dirty="0" err="1">
                <a:effectLst/>
                <a:latin typeface="Helvetica" pitchFamily="2" charset="0"/>
              </a:rPr>
              <a:t>akcie</a:t>
            </a:r>
            <a:r>
              <a:rPr lang="en-GB" dirty="0">
                <a:effectLst/>
                <a:latin typeface="Helvetica" pitchFamily="2" charset="0"/>
              </a:rPr>
              <a:t> (CRUD) </a:t>
            </a:r>
            <a:r>
              <a:rPr lang="en-GB" dirty="0" err="1">
                <a:effectLst/>
                <a:latin typeface="Helvetica" pitchFamily="2" charset="0"/>
              </a:rPr>
              <a:t>nad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modelom</a:t>
            </a:r>
            <a:r>
              <a:rPr lang="en-GB" dirty="0">
                <a:effectLst/>
                <a:latin typeface="Helvetica" pitchFamily="2" charset="0"/>
              </a:rPr>
              <a:t> Task </a:t>
            </a:r>
            <a:r>
              <a:rPr lang="en-GB" dirty="0" err="1">
                <a:effectLst/>
                <a:latin typeface="Helvetica" pitchFamily="2" charset="0"/>
              </a:rPr>
              <a:t>prešli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najskôr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kontrolou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n</a:t>
            </a:r>
            <a:r>
              <a:rPr lang="en-GB" dirty="0" err="1">
                <a:effectLst/>
                <a:latin typeface="Helvetica" pitchFamily="2" charset="0"/>
              </a:rPr>
              <a:t>a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oprávnenie</a:t>
            </a:r>
            <a:endParaRPr lang="en-GB" dirty="0">
              <a:effectLst/>
              <a:latin typeface="Helvetica" pitchFamily="2" charset="0"/>
            </a:endParaRPr>
          </a:p>
          <a:p>
            <a:r>
              <a:rPr lang="en-GB" dirty="0" err="1">
                <a:effectLst/>
                <a:latin typeface="Helvetica" pitchFamily="2" charset="0"/>
              </a:rPr>
              <a:t>vytvoríme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oprávnenie</a:t>
            </a:r>
            <a:r>
              <a:rPr lang="en-GB" dirty="0">
                <a:effectLst/>
                <a:latin typeface="Helvetica" pitchFamily="2" charset="0"/>
              </a:rPr>
              <a:t> – policy – pre </a:t>
            </a:r>
            <a:r>
              <a:rPr lang="en-GB" dirty="0" err="1">
                <a:effectLst/>
                <a:latin typeface="Helvetica" pitchFamily="2" charset="0"/>
              </a:rPr>
              <a:t>úlohu</a:t>
            </a:r>
            <a:r>
              <a:rPr lang="en-GB" dirty="0">
                <a:effectLst/>
                <a:latin typeface="Helvetica" pitchFamily="2" charset="0"/>
              </a:rPr>
              <a:t> (</a:t>
            </a:r>
            <a:r>
              <a:rPr lang="en-GB" dirty="0" err="1">
                <a:effectLst/>
                <a:latin typeface="Helvetica" pitchFamily="2" charset="0"/>
              </a:rPr>
              <a:t>ak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neexistuje</a:t>
            </a:r>
            <a:r>
              <a:rPr lang="en-GB" dirty="0">
                <a:effectLst/>
                <a:latin typeface="Helvetica" pitchFamily="2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app/Policies/</a:t>
            </a:r>
            <a:r>
              <a:rPr lang="en-GB" dirty="0" err="1">
                <a:effectLst/>
                <a:latin typeface="Courier" panose="02070309020205020404" pitchFamily="49" charset="0"/>
              </a:rPr>
              <a:t>TaskPolicy.php</a:t>
            </a:r>
            <a:endParaRPr lang="en-GB" dirty="0">
              <a:effectLst/>
              <a:latin typeface="Courier" panose="02070309020205020404" pitchFamily="49" charset="0"/>
            </a:endParaRPr>
          </a:p>
          <a:p>
            <a:pPr marL="0" indent="0">
              <a:buNone/>
            </a:pPr>
            <a:endParaRPr lang="en-GB" dirty="0">
              <a:effectLst/>
              <a:latin typeface="Courier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effectLst/>
                <a:latin typeface="Courier" panose="02070309020205020404" pitchFamily="49" charset="0"/>
              </a:rPr>
              <a:t>php</a:t>
            </a:r>
            <a:r>
              <a:rPr lang="en-GB" dirty="0">
                <a:effectLst/>
                <a:latin typeface="Courier" panose="02070309020205020404" pitchFamily="49" charset="0"/>
              </a:rPr>
              <a:t> artisan </a:t>
            </a:r>
            <a:r>
              <a:rPr lang="en-GB" dirty="0" err="1">
                <a:effectLst/>
                <a:latin typeface="Courier" panose="02070309020205020404" pitchFamily="49" charset="0"/>
              </a:rPr>
              <a:t>make:policy</a:t>
            </a:r>
            <a:r>
              <a:rPr lang="en-GB" dirty="0">
                <a:effectLst/>
                <a:latin typeface="Courier" panose="02070309020205020404" pitchFamily="49" charset="0"/>
              </a:rPr>
              <a:t> </a:t>
            </a:r>
            <a:r>
              <a:rPr lang="en-GB" dirty="0" err="1">
                <a:effectLst/>
                <a:latin typeface="Courier" panose="02070309020205020404" pitchFamily="49" charset="0"/>
              </a:rPr>
              <a:t>TaskPolicy</a:t>
            </a:r>
            <a:endParaRPr lang="en-GB" dirty="0">
              <a:effectLst/>
              <a:latin typeface="Courier" panose="02070309020205020404" pitchFamily="49" charset="0"/>
            </a:endParaRPr>
          </a:p>
          <a:p>
            <a:pPr marL="0" indent="0">
              <a:buNone/>
            </a:pPr>
            <a:endParaRPr lang="en-GB" dirty="0">
              <a:effectLst/>
              <a:latin typeface="Courier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113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CB8C-6CCB-D5B3-A409-ECC8630EF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effectLst/>
                <a:latin typeface="Helvetica" pitchFamily="2" charset="0"/>
              </a:rPr>
              <a:t>Zaregistrujeme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oprávnenie</a:t>
            </a:r>
            <a:r>
              <a:rPr lang="en-GB" dirty="0">
                <a:latin typeface="Helvetica" pitchFamily="2" charset="0"/>
              </a:rPr>
              <a:t> </a:t>
            </a:r>
            <a:br>
              <a:rPr lang="en-GB" dirty="0">
                <a:latin typeface="Helvetica" pitchFamily="2" charset="0"/>
              </a:rPr>
            </a:br>
            <a:r>
              <a:rPr lang="en-GB" dirty="0">
                <a:latin typeface="Helvetica" pitchFamily="2" charset="0"/>
              </a:rPr>
              <a:t>(v 11 discover </a:t>
            </a:r>
            <a:r>
              <a:rPr lang="en-GB" dirty="0" err="1">
                <a:latin typeface="Helvetica" pitchFamily="2" charset="0"/>
              </a:rPr>
              <a:t>režim</a:t>
            </a:r>
            <a:r>
              <a:rPr lang="en-GB" dirty="0">
                <a:latin typeface="Helvetica" pitchFamily="2" charset="0"/>
              </a:rPr>
              <a:t>)</a:t>
            </a:r>
            <a:endParaRPr lang="en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2C373-809C-D9D7-27D7-2E87679C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 err="1">
                <a:solidFill>
                  <a:srgbClr val="FF0000"/>
                </a:solidFill>
              </a:rPr>
              <a:t>nie</a:t>
            </a:r>
            <a:r>
              <a:rPr lang="en-GB" b="1" dirty="0">
                <a:solidFill>
                  <a:srgbClr val="FF0000"/>
                </a:solidFill>
              </a:rPr>
              <a:t> je </a:t>
            </a:r>
            <a:r>
              <a:rPr lang="en-GB" b="1" dirty="0" err="1">
                <a:solidFill>
                  <a:srgbClr val="FF0000"/>
                </a:solidFill>
              </a:rPr>
              <a:t>potrebné</a:t>
            </a:r>
            <a:r>
              <a:rPr lang="en-GB" b="1" dirty="0">
                <a:solidFill>
                  <a:srgbClr val="FF0000"/>
                </a:solidFill>
              </a:rPr>
              <a:t>, </a:t>
            </a:r>
            <a:r>
              <a:rPr lang="en-GB" b="1" dirty="0" err="1">
                <a:solidFill>
                  <a:srgbClr val="FF0000"/>
                </a:solidFill>
              </a:rPr>
              <a:t>ak</a:t>
            </a:r>
            <a:r>
              <a:rPr lang="en-GB" b="1" dirty="0">
                <a:solidFill>
                  <a:srgbClr val="FF0000"/>
                </a:solidFill>
              </a:rPr>
              <a:t> je </a:t>
            </a:r>
            <a:r>
              <a:rPr lang="en-GB" b="1" dirty="0" err="1">
                <a:solidFill>
                  <a:srgbClr val="FF0000"/>
                </a:solidFill>
              </a:rPr>
              <a:t>dodržaná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konvencia</a:t>
            </a:r>
            <a:r>
              <a:rPr lang="en-GB" b="1" dirty="0">
                <a:solidFill>
                  <a:srgbClr val="FF0000"/>
                </a:solidFill>
              </a:rPr>
              <a:t>, Laravel </a:t>
            </a:r>
            <a:r>
              <a:rPr lang="en-GB" b="1" dirty="0" err="1">
                <a:solidFill>
                  <a:srgbClr val="FF0000"/>
                </a:solidFill>
              </a:rPr>
              <a:t>automaticky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zistí</a:t>
            </a:r>
            <a:r>
              <a:rPr lang="en-GB" b="1" dirty="0">
                <a:solidFill>
                  <a:srgbClr val="FF0000"/>
                </a:solidFill>
              </a:rPr>
              <a:t> policy</a:t>
            </a:r>
          </a:p>
          <a:p>
            <a:endParaRPr lang="en-GB" dirty="0"/>
          </a:p>
          <a:p>
            <a:r>
              <a:rPr lang="en-GB" dirty="0">
                <a:effectLst/>
                <a:latin typeface="Helvetica" pitchFamily="2" charset="0"/>
              </a:rPr>
              <a:t>v </a:t>
            </a:r>
            <a:r>
              <a:rPr lang="en-GB" dirty="0">
                <a:effectLst/>
                <a:latin typeface="Courier" panose="02070309020205020404" pitchFamily="49" charset="0"/>
              </a:rPr>
              <a:t>app/providers/</a:t>
            </a:r>
            <a:r>
              <a:rPr lang="en-GB" dirty="0" err="1">
                <a:effectLst/>
                <a:latin typeface="Helvetica" pitchFamily="2" charset="0"/>
              </a:rPr>
              <a:t>App</a:t>
            </a:r>
            <a:r>
              <a:rPr lang="en-GB" dirty="0" err="1">
                <a:effectLst/>
                <a:latin typeface="Courier" panose="02070309020205020404" pitchFamily="49" charset="0"/>
              </a:rPr>
              <a:t>ServiceProvider</a:t>
            </a:r>
            <a:r>
              <a:rPr lang="en-GB" dirty="0">
                <a:effectLst/>
                <a:latin typeface="Courier" panose="02070309020205020404" pitchFamily="49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zaregistrujeme</a:t>
            </a:r>
            <a:r>
              <a:rPr lang="en-GB" dirty="0">
                <a:latin typeface="Courier" panose="02070309020205020404" pitchFamily="49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oprávnenie</a:t>
            </a:r>
            <a:r>
              <a:rPr lang="en-GB" dirty="0">
                <a:effectLst/>
                <a:latin typeface="Helvetica" pitchFamily="2" charset="0"/>
              </a:rPr>
              <a:t> k </a:t>
            </a:r>
            <a:r>
              <a:rPr lang="en-GB" dirty="0" err="1">
                <a:effectLst/>
                <a:latin typeface="Helvetica" pitchFamily="2" charset="0"/>
              </a:rPr>
              <a:t>modelu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úlohy</a:t>
            </a:r>
            <a:endParaRPr lang="en-GB" dirty="0"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 App\Policies\</a:t>
            </a:r>
            <a:r>
              <a:rPr lang="en-GB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TaskPolicy</a:t>
            </a: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 App\Task;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 Illuminate\Support\Facades\Gate;</a:t>
            </a:r>
          </a:p>
          <a:p>
            <a:pPr marL="0" indent="0">
              <a:buNone/>
            </a:pPr>
            <a:r>
              <a:rPr lang="en-GB" dirty="0">
                <a:effectLst/>
                <a:latin typeface="Helvetica" pitchFamily="2" charset="0"/>
              </a:rPr>
              <a:t>…</a:t>
            </a:r>
          </a:p>
          <a:p>
            <a:pPr marL="0" indent="0">
              <a:buNone/>
            </a:pPr>
            <a:r>
              <a:rPr lang="en-GB" dirty="0">
                <a:effectLst/>
                <a:latin typeface="Helvetica" pitchFamily="2" charset="0"/>
              </a:rPr>
              <a:t>v </a:t>
            </a:r>
            <a:r>
              <a:rPr lang="en-GB" dirty="0" err="1">
                <a:effectLst/>
                <a:latin typeface="Helvetica" pitchFamily="2" charset="0"/>
              </a:rPr>
              <a:t>metode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boot</a:t>
            </a:r>
            <a:r>
              <a:rPr lang="en-GB" dirty="0">
                <a:effectLst/>
                <a:latin typeface="Helvetica" pitchFamily="2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Gate::policy(Task::class, </a:t>
            </a:r>
            <a:r>
              <a:rPr lang="en-GB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TaskPolicy</a:t>
            </a: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::class);</a:t>
            </a:r>
          </a:p>
          <a:p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905640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9D3D-2DDD-2160-7749-7CB17F4EA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effectLst/>
                <a:latin typeface="Courier" panose="02070309020205020404" pitchFamily="49" charset="0"/>
              </a:rPr>
              <a:t>TaskPolicy</a:t>
            </a:r>
            <a:endParaRPr lang="en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04E8E-9F2A-4780-5F9A-5F45FBCAF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>
                <a:effectLst/>
                <a:latin typeface="Helvetica" pitchFamily="2" charset="0"/>
              </a:rPr>
              <a:t>editovať</a:t>
            </a:r>
            <a:r>
              <a:rPr lang="en-GB" dirty="0">
                <a:effectLst/>
                <a:latin typeface="Helvetica" pitchFamily="2" charset="0"/>
              </a:rPr>
              <a:t> a </a:t>
            </a:r>
            <a:r>
              <a:rPr lang="en-GB" dirty="0" err="1">
                <a:effectLst/>
                <a:latin typeface="Helvetica" pitchFamily="2" charset="0"/>
              </a:rPr>
              <a:t>vymazať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úlohu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povolíme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iba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jej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autorovi</a:t>
            </a:r>
            <a:endParaRPr lang="en-GB" dirty="0">
              <a:effectLst/>
              <a:latin typeface="Helvetica" pitchFamily="2" charset="0"/>
            </a:endParaRPr>
          </a:p>
          <a:p>
            <a:pPr marL="0" indent="0">
              <a:buNone/>
            </a:pPr>
            <a:endParaRPr lang="en-GB" dirty="0">
              <a:effectLst/>
              <a:latin typeface="Courier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use App\Task;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public function </a:t>
            </a:r>
            <a:r>
              <a:rPr lang="en-GB" b="1" dirty="0">
                <a:effectLst/>
                <a:latin typeface="Courier" panose="02070309020205020404" pitchFamily="49" charset="0"/>
              </a:rPr>
              <a:t>update</a:t>
            </a:r>
            <a:r>
              <a:rPr lang="en-GB" dirty="0">
                <a:effectLst/>
                <a:latin typeface="Courier" panose="02070309020205020404" pitchFamily="49" charset="0"/>
              </a:rPr>
              <a:t>(User $user, Task $task) {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	return </a:t>
            </a:r>
            <a:r>
              <a:rPr lang="en-GB" b="1" dirty="0">
                <a:effectLst/>
                <a:latin typeface="Courier" panose="02070309020205020404" pitchFamily="49" charset="0"/>
              </a:rPr>
              <a:t>$user-&gt;id === $task-&gt;</a:t>
            </a:r>
            <a:r>
              <a:rPr lang="en-GB" b="1" dirty="0" err="1">
                <a:effectLst/>
                <a:latin typeface="Courier" panose="02070309020205020404" pitchFamily="49" charset="0"/>
              </a:rPr>
              <a:t>user_id</a:t>
            </a:r>
            <a:r>
              <a:rPr lang="en-GB" dirty="0">
                <a:effectLst/>
                <a:latin typeface="Courier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public function </a:t>
            </a:r>
            <a:r>
              <a:rPr lang="en-GB" b="1" dirty="0">
                <a:effectLst/>
                <a:latin typeface="Courier" panose="02070309020205020404" pitchFamily="49" charset="0"/>
              </a:rPr>
              <a:t>delete</a:t>
            </a:r>
            <a:r>
              <a:rPr lang="en-GB" dirty="0">
                <a:effectLst/>
                <a:latin typeface="Courier" panose="02070309020205020404" pitchFamily="49" charset="0"/>
              </a:rPr>
              <a:t>(User $user, Task $task) {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	return </a:t>
            </a:r>
            <a:r>
              <a:rPr lang="en-GB" b="1" dirty="0">
                <a:effectLst/>
                <a:latin typeface="Courier" panose="02070309020205020404" pitchFamily="49" charset="0"/>
              </a:rPr>
              <a:t>$user-&gt;id === $task-&gt;</a:t>
            </a:r>
            <a:r>
              <a:rPr lang="en-GB" b="1" dirty="0" err="1">
                <a:effectLst/>
                <a:latin typeface="Courier" panose="02070309020205020404" pitchFamily="49" charset="0"/>
              </a:rPr>
              <a:t>user_id</a:t>
            </a:r>
            <a:r>
              <a:rPr lang="en-GB" dirty="0">
                <a:effectLst/>
                <a:latin typeface="Courier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625974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C385-BF66-0CDD-3711-49401A0E2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Editovať</a:t>
            </a: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Vymazať</a:t>
            </a: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effectLst/>
                <a:latin typeface="Helvetica" pitchFamily="2" charset="0"/>
                <a:cs typeface="Courier New" panose="02070309020205020404" pitchFamily="49" charset="0"/>
              </a:rPr>
              <a:t>v </a:t>
            </a:r>
            <a:r>
              <a:rPr lang="en-GB" dirty="0" err="1">
                <a:effectLst/>
                <a:latin typeface="Helvetica" pitchFamily="2" charset="0"/>
                <a:cs typeface="Courier New" panose="02070309020205020404" pitchFamily="49" charset="0"/>
              </a:rPr>
              <a:t>zozname</a:t>
            </a:r>
            <a:r>
              <a:rPr lang="en-GB" dirty="0">
                <a:latin typeface="Helvetica" pitchFamily="2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Helvetica" pitchFamily="2" charset="0"/>
                <a:cs typeface="Courier New" panose="02070309020205020404" pitchFamily="49" charset="0"/>
              </a:rPr>
              <a:t>úloh</a:t>
            </a:r>
            <a:endParaRPr lang="en-SK" dirty="0">
              <a:latin typeface="Helvetica" pitchFamily="2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B7F57-292A-A22A-27F9-65714B30B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effectLst/>
                <a:latin typeface="Helvetica" pitchFamily="2" charset="0"/>
              </a:rPr>
              <a:t>v </a:t>
            </a:r>
            <a:r>
              <a:rPr lang="en-GB" dirty="0" err="1">
                <a:effectLst/>
                <a:latin typeface="Helvetica" pitchFamily="2" charset="0"/>
              </a:rPr>
              <a:t>zozname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úloh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zobrazíme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tlačidlo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editovať</a:t>
            </a:r>
            <a:r>
              <a:rPr lang="en-GB" dirty="0">
                <a:effectLst/>
                <a:latin typeface="Helvetica" pitchFamily="2" charset="0"/>
              </a:rPr>
              <a:t>/</a:t>
            </a:r>
            <a:r>
              <a:rPr lang="en-GB" dirty="0" err="1">
                <a:effectLst/>
                <a:latin typeface="Helvetica" pitchFamily="2" charset="0"/>
              </a:rPr>
              <a:t>vymazať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iba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používateľovi</a:t>
            </a:r>
            <a:r>
              <a:rPr lang="en-GB" dirty="0">
                <a:effectLst/>
                <a:latin typeface="Helvetica" pitchFamily="2" charset="0"/>
              </a:rPr>
              <a:t>, </a:t>
            </a:r>
            <a:r>
              <a:rPr lang="en-GB" dirty="0" err="1">
                <a:effectLst/>
                <a:latin typeface="Helvetica" pitchFamily="2" charset="0"/>
              </a:rPr>
              <a:t>ktory</a:t>
            </a:r>
            <a:r>
              <a:rPr lang="en-GB" dirty="0">
                <a:effectLst/>
                <a:latin typeface="Helvetica" pitchFamily="2" charset="0"/>
              </a:rPr>
              <a:t>́ </a:t>
            </a:r>
            <a:r>
              <a:rPr lang="en-GB" dirty="0" err="1">
                <a:effectLst/>
                <a:latin typeface="Helvetica" pitchFamily="2" charset="0"/>
              </a:rPr>
              <a:t>má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oprávnenie</a:t>
            </a:r>
            <a:r>
              <a:rPr lang="en-GB" dirty="0">
                <a:effectLst/>
                <a:latin typeface="Helvetica" pitchFamily="2" charset="0"/>
              </a:rPr>
              <a:t> (</a:t>
            </a:r>
            <a:r>
              <a:rPr lang="en-GB" dirty="0" err="1">
                <a:effectLst/>
                <a:latin typeface="Helvetica" pitchFamily="2" charset="0"/>
              </a:rPr>
              <a:t>autorovi</a:t>
            </a:r>
            <a:r>
              <a:rPr lang="en-GB" dirty="0">
                <a:effectLst/>
                <a:latin typeface="Helvetica" pitchFamily="2" charset="0"/>
              </a:rPr>
              <a:t>)</a:t>
            </a:r>
          </a:p>
          <a:p>
            <a:pPr marL="0" indent="0">
              <a:buNone/>
            </a:pPr>
            <a:endParaRPr lang="en-GB" dirty="0">
              <a:effectLst/>
              <a:latin typeface="Courier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@can('update', $task)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@</a:t>
            </a:r>
            <a:r>
              <a:rPr lang="en-GB" dirty="0" err="1">
                <a:effectLst/>
                <a:latin typeface="Courier" panose="02070309020205020404" pitchFamily="49" charset="0"/>
              </a:rPr>
              <a:t>endcan</a:t>
            </a:r>
            <a:endParaRPr lang="en-GB" dirty="0">
              <a:effectLst/>
              <a:latin typeface="Courier" panose="02070309020205020404" pitchFamily="49" charset="0"/>
            </a:endParaRPr>
          </a:p>
          <a:p>
            <a:pPr marL="0" indent="0">
              <a:buNone/>
            </a:pPr>
            <a:endParaRPr lang="en-GB" dirty="0">
              <a:effectLst/>
              <a:latin typeface="Courier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@can('delete', $task)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@</a:t>
            </a:r>
            <a:r>
              <a:rPr lang="en-GB" dirty="0" err="1">
                <a:effectLst/>
                <a:latin typeface="Courier" panose="02070309020205020404" pitchFamily="49" charset="0"/>
              </a:rPr>
              <a:t>endcan</a:t>
            </a:r>
            <a:endParaRPr lang="en-GB" dirty="0">
              <a:effectLst/>
              <a:latin typeface="Courier" panose="02070309020205020404" pitchFamily="49" charset="0"/>
            </a:endParaRPr>
          </a:p>
          <a:p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2417844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9899D-2907-A6A1-9F06-6680C94C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Routing +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ABFF-76F6-F592-CAE2-051327DE1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3714"/>
          </a:xfrm>
        </p:spPr>
        <p:txBody>
          <a:bodyPr>
            <a:normAutofit fontScale="62500" lnSpcReduction="20000"/>
          </a:bodyPr>
          <a:lstStyle/>
          <a:p>
            <a:r>
              <a:rPr lang="en-GB" dirty="0">
                <a:effectLst/>
                <a:latin typeface="Helvetica" pitchFamily="2" charset="0"/>
              </a:rPr>
              <a:t>pred </a:t>
            </a:r>
            <a:r>
              <a:rPr lang="en-GB" dirty="0" err="1">
                <a:effectLst/>
                <a:latin typeface="Helvetica" pitchFamily="2" charset="0"/>
              </a:rPr>
              <a:t>vykonaním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akcie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sa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musí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overiť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oprávnenie</a:t>
            </a:r>
            <a:r>
              <a:rPr lang="en-GB" dirty="0">
                <a:effectLst/>
                <a:latin typeface="Helvetica" pitchFamily="2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use App\Task;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Route::get('/tasks', 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::class, 'index'])-&gt;middleware(['auth']);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Route::get('/tasks/create', 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::class, 'create'])-&gt;middleware(['auth']);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Route::post('/tasks/', 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::class, 'store'])-&gt;middleware(['auth']);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Route::get('/tasks/{task}/', 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::class, 'show'])-&gt;middleware(['auth']);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Route::get('/tasks/{task}/edit/', 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::class, 'edit'])-&gt;middleware(['auth',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can:update,task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']);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Route::put('/tasks/{task}', 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::class, 'update'])-&gt;middleware(['auth', '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can:update,task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']);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Route::delete('/tasks/{task}/', 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class,'destroy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'])-&gt;middleware(['auth', '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can:delete,task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']);</a:t>
            </a:r>
          </a:p>
          <a:p>
            <a:pPr marL="0" indent="0">
              <a:buNone/>
            </a:pPr>
            <a:endParaRPr lang="en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080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216B-A351-2F55-32AB-32CB0CCCB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F4608-F669-C4FA-BBBC-FD0A744A0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719767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C91C-8722-B8AE-1FEE-865DD1BF9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6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 err="1">
                <a:effectLst/>
                <a:latin typeface="Helvetica" pitchFamily="2" charset="0"/>
              </a:rPr>
              <a:t>Úlohu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môže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editovať</a:t>
            </a:r>
            <a:r>
              <a:rPr lang="en-GB" dirty="0">
                <a:effectLst/>
                <a:latin typeface="Helvetica" pitchFamily="2" charset="0"/>
              </a:rPr>
              <a:t> a </a:t>
            </a:r>
            <a:r>
              <a:rPr lang="en-GB" dirty="0" err="1">
                <a:effectLst/>
                <a:latin typeface="Helvetica" pitchFamily="2" charset="0"/>
              </a:rPr>
              <a:t>vymazať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iba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jej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autor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alebo</a:t>
            </a:r>
            <a:br>
              <a:rPr lang="en-GB" dirty="0">
                <a:effectLst/>
                <a:latin typeface="Helvetica" pitchFamily="2" charset="0"/>
              </a:rPr>
            </a:br>
            <a:r>
              <a:rPr lang="en-GB" dirty="0">
                <a:effectLst/>
                <a:latin typeface="Helvetica" pitchFamily="2" charset="0"/>
              </a:rPr>
              <a:t>ADMINISTRÁTOR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82D656-2D2E-57EE-3370-05F5A0BD88AC}"/>
              </a:ext>
            </a:extLst>
          </p:cNvPr>
          <p:cNvSpPr txBox="1"/>
          <p:nvPr/>
        </p:nvSpPr>
        <p:spPr>
          <a:xfrm>
            <a:off x="3188794" y="4678018"/>
            <a:ext cx="5814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effectLst/>
                <a:latin typeface="Helvetica" pitchFamily="2" charset="0"/>
              </a:rPr>
              <a:t>... </a:t>
            </a:r>
            <a:r>
              <a:rPr lang="en-GB" sz="2400" dirty="0" err="1">
                <a:effectLst/>
                <a:latin typeface="Helvetica" pitchFamily="2" charset="0"/>
              </a:rPr>
              <a:t>používateľ</a:t>
            </a:r>
            <a:r>
              <a:rPr lang="en-GB" sz="2400" dirty="0">
                <a:effectLst/>
                <a:latin typeface="Helvetica" pitchFamily="2" charset="0"/>
              </a:rPr>
              <a:t>, </a:t>
            </a:r>
            <a:r>
              <a:rPr lang="en-GB" sz="2400" dirty="0" err="1">
                <a:effectLst/>
                <a:latin typeface="Helvetica" pitchFamily="2" charset="0"/>
              </a:rPr>
              <a:t>môže</a:t>
            </a:r>
            <a:r>
              <a:rPr lang="en-GB" sz="2400" dirty="0">
                <a:effectLst/>
                <a:latin typeface="Helvetica" pitchFamily="2" charset="0"/>
              </a:rPr>
              <a:t> </a:t>
            </a:r>
            <a:r>
              <a:rPr lang="en-GB" sz="2400" dirty="0" err="1">
                <a:effectLst/>
                <a:latin typeface="Helvetica" pitchFamily="2" charset="0"/>
              </a:rPr>
              <a:t>mať</a:t>
            </a:r>
            <a:r>
              <a:rPr lang="en-GB" sz="2400" dirty="0">
                <a:effectLst/>
                <a:latin typeface="Helvetica" pitchFamily="2" charset="0"/>
              </a:rPr>
              <a:t> </a:t>
            </a:r>
            <a:r>
              <a:rPr lang="en-GB" sz="2400" dirty="0" err="1">
                <a:effectLst/>
                <a:latin typeface="Helvetica" pitchFamily="2" charset="0"/>
              </a:rPr>
              <a:t>priradenú</a:t>
            </a:r>
            <a:r>
              <a:rPr lang="en-GB" sz="2400" dirty="0">
                <a:effectLst/>
                <a:latin typeface="Helvetica" pitchFamily="2" charset="0"/>
              </a:rPr>
              <a:t> </a:t>
            </a:r>
            <a:r>
              <a:rPr lang="en-GB" sz="2400" dirty="0" err="1">
                <a:effectLst/>
                <a:latin typeface="Helvetica" pitchFamily="2" charset="0"/>
              </a:rPr>
              <a:t>rolu</a:t>
            </a:r>
            <a:r>
              <a:rPr lang="en-GB" sz="2400" dirty="0">
                <a:effectLst/>
                <a:latin typeface="Helvetica" pitchFamily="2" charset="0"/>
              </a:rPr>
              <a:t> ...</a:t>
            </a:r>
            <a:endParaRPr lang="en-SK" sz="2400" dirty="0"/>
          </a:p>
        </p:txBody>
      </p:sp>
    </p:spTree>
    <p:extLst>
      <p:ext uri="{BB962C8B-B14F-4D97-AF65-F5344CB8AC3E}">
        <p14:creationId xmlns:p14="http://schemas.microsoft.com/office/powerpoint/2010/main" val="3643272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E300-6A6D-5AC9-B2B2-38730EDF7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effectLst/>
                <a:latin typeface="Helvetica" pitchFamily="2" charset="0"/>
              </a:rPr>
              <a:t>Vytvoríme</a:t>
            </a:r>
            <a:r>
              <a:rPr lang="en-GB" dirty="0">
                <a:effectLst/>
                <a:latin typeface="Helvetica" pitchFamily="2" charset="0"/>
              </a:rPr>
              <a:t> model </a:t>
            </a:r>
            <a:r>
              <a:rPr lang="en-GB" dirty="0">
                <a:effectLst/>
                <a:latin typeface="Courier" panose="02070309020205020404" pitchFamily="49" charset="0"/>
              </a:rPr>
              <a:t>Role</a:t>
            </a:r>
            <a:endParaRPr lang="en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3F3AB-5D20-95A6-5050-1BFEBBA3E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effectLst/>
                <a:latin typeface="Helvetica" pitchFamily="2" charset="0"/>
              </a:rPr>
              <a:t>vytvoríme</a:t>
            </a:r>
            <a:r>
              <a:rPr lang="en-GB" dirty="0">
                <a:effectLst/>
                <a:latin typeface="Helvetica" pitchFamily="2" charset="0"/>
              </a:rPr>
              <a:t> model s </a:t>
            </a:r>
            <a:r>
              <a:rPr lang="en-GB" dirty="0" err="1">
                <a:effectLst/>
                <a:latin typeface="Helvetica" pitchFamily="2" charset="0"/>
              </a:rPr>
              <a:t>migračným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súborom</a:t>
            </a:r>
            <a:endParaRPr lang="en-GB" dirty="0"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en-GB" dirty="0" err="1">
                <a:effectLst/>
                <a:latin typeface="Courier" panose="02070309020205020404" pitchFamily="49" charset="0"/>
              </a:rPr>
              <a:t>php</a:t>
            </a:r>
            <a:r>
              <a:rPr lang="en-GB" dirty="0">
                <a:effectLst/>
                <a:latin typeface="Courier" panose="02070309020205020404" pitchFamily="49" charset="0"/>
              </a:rPr>
              <a:t> artisan </a:t>
            </a:r>
            <a:r>
              <a:rPr lang="en-GB" dirty="0" err="1">
                <a:effectLst/>
                <a:latin typeface="Courier" panose="02070309020205020404" pitchFamily="49" charset="0"/>
              </a:rPr>
              <a:t>make:model</a:t>
            </a:r>
            <a:r>
              <a:rPr lang="en-GB" dirty="0">
                <a:effectLst/>
                <a:latin typeface="Courier" panose="02070309020205020404" pitchFamily="49" charset="0"/>
              </a:rPr>
              <a:t> Role –m</a:t>
            </a:r>
          </a:p>
          <a:p>
            <a:pPr marL="0" indent="0">
              <a:buNone/>
            </a:pPr>
            <a:endParaRPr lang="en-GB" dirty="0">
              <a:latin typeface="Courier" panose="02070309020205020404" pitchFamily="49" charset="0"/>
            </a:endParaRPr>
          </a:p>
          <a:p>
            <a:r>
              <a:rPr lang="en-GB" dirty="0">
                <a:effectLst/>
                <a:latin typeface="Helvetica" pitchFamily="2" charset="0"/>
              </a:rPr>
              <a:t>v </a:t>
            </a:r>
            <a:r>
              <a:rPr lang="en-GB" dirty="0" err="1">
                <a:effectLst/>
                <a:latin typeface="Helvetica" pitchFamily="2" charset="0"/>
              </a:rPr>
              <a:t>migračnom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súbore</a:t>
            </a:r>
            <a:r>
              <a:rPr lang="en-GB" dirty="0">
                <a:effectLst/>
                <a:latin typeface="Helvetica" pitchFamily="2" charset="0"/>
              </a:rPr>
              <a:t> v </a:t>
            </a:r>
            <a:r>
              <a:rPr lang="en-GB" dirty="0" err="1">
                <a:effectLst/>
                <a:latin typeface="Helvetica" pitchFamily="2" charset="0"/>
              </a:rPr>
              <a:t>metóde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up() </a:t>
            </a:r>
            <a:r>
              <a:rPr lang="en-GB" dirty="0" err="1">
                <a:effectLst/>
                <a:latin typeface="Helvetica" pitchFamily="2" charset="0"/>
              </a:rPr>
              <a:t>pridáme</a:t>
            </a:r>
            <a:endParaRPr lang="en-GB" dirty="0"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$table-&gt;string('name');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$table-&gt;string('description');</a:t>
            </a:r>
          </a:p>
          <a:p>
            <a:pPr marL="0" indent="0">
              <a:buNone/>
            </a:pPr>
            <a:endParaRPr lang="en-GB" dirty="0">
              <a:effectLst/>
              <a:latin typeface="Courier" panose="02070309020205020404" pitchFamily="49" charset="0"/>
            </a:endParaRPr>
          </a:p>
          <a:p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2464047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E304-C632-567D-8CEB-44C856BF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effectLst/>
                <a:latin typeface="Helvetica" pitchFamily="2" charset="0"/>
              </a:rPr>
              <a:t>Väzobná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tabuľka</a:t>
            </a:r>
            <a:r>
              <a:rPr lang="en-GB" dirty="0">
                <a:effectLst/>
                <a:latin typeface="Helvetica" pitchFamily="2" charset="0"/>
              </a:rPr>
              <a:t> (pivot table)</a:t>
            </a:r>
            <a:endParaRPr lang="en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B8EA8-28E0-C798-A1A4-8A51DCCE9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effectLst/>
                <a:latin typeface="Helvetica" pitchFamily="2" charset="0"/>
              </a:rPr>
              <a:t>používateľ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môže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mať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niekoľko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rolí</a:t>
            </a:r>
            <a:r>
              <a:rPr lang="en-GB" dirty="0">
                <a:effectLst/>
                <a:latin typeface="Helvetica" pitchFamily="2" charset="0"/>
              </a:rPr>
              <a:t>, </a:t>
            </a:r>
            <a:r>
              <a:rPr lang="en-GB" dirty="0" err="1">
                <a:effectLst/>
                <a:latin typeface="Helvetica" pitchFamily="2" charset="0"/>
              </a:rPr>
              <a:t>rovnakú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rolu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môže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mať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viacero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používateľov</a:t>
            </a:r>
            <a:r>
              <a:rPr lang="en-GB" dirty="0">
                <a:effectLst/>
                <a:latin typeface="Helvetica" pitchFamily="2" charset="0"/>
              </a:rPr>
              <a:t>, </a:t>
            </a:r>
            <a:r>
              <a:rPr lang="en-GB" dirty="0" err="1">
                <a:effectLst/>
                <a:latin typeface="Helvetica" pitchFamily="2" charset="0"/>
              </a:rPr>
              <a:t>vzťah</a:t>
            </a:r>
            <a:r>
              <a:rPr lang="en-GB" dirty="0">
                <a:effectLst/>
                <a:latin typeface="Helvetica" pitchFamily="2" charset="0"/>
              </a:rPr>
              <a:t> M:N</a:t>
            </a:r>
          </a:p>
          <a:p>
            <a:r>
              <a:rPr lang="en-GB" dirty="0" err="1">
                <a:effectLst/>
                <a:latin typeface="Helvetica" pitchFamily="2" charset="0"/>
              </a:rPr>
              <a:t>vytvoríme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migračny</a:t>
            </a:r>
            <a:r>
              <a:rPr lang="en-GB" dirty="0">
                <a:effectLst/>
                <a:latin typeface="Helvetica" pitchFamily="2" charset="0"/>
              </a:rPr>
              <a:t>́ </a:t>
            </a:r>
            <a:r>
              <a:rPr lang="en-GB" dirty="0" err="1">
                <a:effectLst/>
                <a:latin typeface="Helvetica" pitchFamily="2" charset="0"/>
              </a:rPr>
              <a:t>súbor</a:t>
            </a:r>
            <a:r>
              <a:rPr lang="en-GB" dirty="0">
                <a:effectLst/>
                <a:latin typeface="Helvetica" pitchFamily="2" charset="0"/>
              </a:rPr>
              <a:t> pre </a:t>
            </a:r>
            <a:r>
              <a:rPr lang="en-GB" dirty="0" err="1">
                <a:effectLst/>
                <a:latin typeface="Helvetica" pitchFamily="2" charset="0"/>
              </a:rPr>
              <a:t>väzobnú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tabuľku</a:t>
            </a:r>
            <a:endParaRPr lang="en-GB" dirty="0"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en-GB" dirty="0" err="1">
                <a:effectLst/>
                <a:latin typeface="Courier" panose="02070309020205020404" pitchFamily="49" charset="0"/>
              </a:rPr>
              <a:t>php</a:t>
            </a:r>
            <a:r>
              <a:rPr lang="en-GB" dirty="0">
                <a:effectLst/>
                <a:latin typeface="Courier" panose="02070309020205020404" pitchFamily="49" charset="0"/>
              </a:rPr>
              <a:t> artisan </a:t>
            </a:r>
            <a:r>
              <a:rPr lang="en-GB" dirty="0" err="1">
                <a:effectLst/>
                <a:latin typeface="Courier" panose="02070309020205020404" pitchFamily="49" charset="0"/>
              </a:rPr>
              <a:t>make:migration</a:t>
            </a:r>
            <a:r>
              <a:rPr lang="en-GB" dirty="0">
                <a:latin typeface="Courier" panose="02070309020205020404" pitchFamily="49" charset="0"/>
              </a:rPr>
              <a:t> </a:t>
            </a:r>
            <a:r>
              <a:rPr lang="en-GB" b="1" dirty="0" err="1">
                <a:effectLst/>
                <a:latin typeface="Courier" panose="02070309020205020404" pitchFamily="49" charset="0"/>
              </a:rPr>
              <a:t>create_role_user_table</a:t>
            </a:r>
            <a:endParaRPr lang="en-GB" b="1" dirty="0">
              <a:effectLst/>
              <a:latin typeface="Courier" panose="02070309020205020404" pitchFamily="49" charset="0"/>
            </a:endParaRPr>
          </a:p>
          <a:p>
            <a:pPr marL="0" indent="0">
              <a:buNone/>
            </a:pPr>
            <a:endParaRPr lang="en-GB" b="1" dirty="0">
              <a:latin typeface="Courier" panose="02070309020205020404" pitchFamily="49" charset="0"/>
            </a:endParaRPr>
          </a:p>
          <a:p>
            <a:r>
              <a:rPr lang="en-GB" dirty="0">
                <a:effectLst/>
                <a:latin typeface="Helvetica" pitchFamily="2" charset="0"/>
              </a:rPr>
              <a:t>v </a:t>
            </a:r>
            <a:r>
              <a:rPr lang="en-GB" dirty="0" err="1">
                <a:effectLst/>
                <a:latin typeface="Helvetica" pitchFamily="2" charset="0"/>
              </a:rPr>
              <a:t>migračnom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súbore</a:t>
            </a:r>
            <a:r>
              <a:rPr lang="en-GB" dirty="0">
                <a:effectLst/>
                <a:latin typeface="Helvetica" pitchFamily="2" charset="0"/>
              </a:rPr>
              <a:t> v </a:t>
            </a:r>
            <a:r>
              <a:rPr lang="en-GB" dirty="0" err="1">
                <a:effectLst/>
                <a:latin typeface="Helvetica" pitchFamily="2" charset="0"/>
              </a:rPr>
              <a:t>metóde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>
                <a:effectLst/>
                <a:latin typeface="Courier" panose="02070309020205020404" pitchFamily="49" charset="0"/>
              </a:rPr>
              <a:t>up()</a:t>
            </a:r>
            <a:r>
              <a:rPr lang="en-GB" dirty="0" err="1">
                <a:effectLst/>
                <a:latin typeface="Helvetica" pitchFamily="2" charset="0"/>
              </a:rPr>
              <a:t>pridáme</a:t>
            </a:r>
            <a:endParaRPr lang="en-GB" dirty="0"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$table-&gt;integer('</a:t>
            </a:r>
            <a:r>
              <a:rPr lang="en-GB" dirty="0" err="1">
                <a:effectLst/>
                <a:latin typeface="Courier" panose="02070309020205020404" pitchFamily="49" charset="0"/>
              </a:rPr>
              <a:t>role_id</a:t>
            </a:r>
            <a:r>
              <a:rPr lang="en-GB" dirty="0">
                <a:effectLst/>
                <a:latin typeface="Courier" panose="02070309020205020404" pitchFamily="49" charset="0"/>
              </a:rPr>
              <a:t>')-&gt;unsigned();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$table-&gt;integer('</a:t>
            </a:r>
            <a:r>
              <a:rPr lang="en-GB" dirty="0" err="1">
                <a:effectLst/>
                <a:latin typeface="Courier" panose="02070309020205020404" pitchFamily="49" charset="0"/>
              </a:rPr>
              <a:t>user_id</a:t>
            </a:r>
            <a:r>
              <a:rPr lang="en-GB" dirty="0">
                <a:effectLst/>
                <a:latin typeface="Courier" panose="02070309020205020404" pitchFamily="49" charset="0"/>
              </a:rPr>
              <a:t>')-&gt;unsigned();</a:t>
            </a:r>
          </a:p>
          <a:p>
            <a:pPr marL="0" indent="0">
              <a:buNone/>
            </a:pPr>
            <a:endParaRPr lang="en-GB" b="1" dirty="0">
              <a:effectLst/>
              <a:latin typeface="Courier" panose="02070309020205020404" pitchFamily="49" charset="0"/>
            </a:endParaRPr>
          </a:p>
          <a:p>
            <a:pPr marL="0" indent="0">
              <a:buNone/>
            </a:pP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58356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998A3-A71C-D62F-1390-E7B002C5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Smerovanie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344BE-0299-6959-B3E7-F9CB978B2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effectLst/>
                <a:latin typeface="Helvetica" pitchFamily="2" charset="0"/>
              </a:rPr>
              <a:t>nastavíme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koreňovú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cestu</a:t>
            </a:r>
            <a:r>
              <a:rPr lang="en-GB" dirty="0">
                <a:effectLst/>
                <a:latin typeface="Helvetica" pitchFamily="2" charset="0"/>
              </a:rPr>
              <a:t>, aby </a:t>
            </a:r>
            <a:r>
              <a:rPr lang="en-GB" dirty="0" err="1">
                <a:effectLst/>
                <a:latin typeface="Helvetica" pitchFamily="2" charset="0"/>
              </a:rPr>
              <a:t>smerovala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na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zoznam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úloh</a:t>
            </a:r>
            <a:endParaRPr lang="en-GB" dirty="0">
              <a:effectLst/>
              <a:latin typeface="Helvetica" pitchFamily="2" charset="0"/>
            </a:endParaRPr>
          </a:p>
          <a:p>
            <a:r>
              <a:rPr lang="en-GB" dirty="0">
                <a:effectLst/>
                <a:latin typeface="Courier" panose="02070309020205020404" pitchFamily="49" charset="0"/>
              </a:rPr>
              <a:t>use App\Http\Controllers\</a:t>
            </a:r>
            <a:r>
              <a:rPr lang="en-GB" dirty="0" err="1">
                <a:effectLst/>
                <a:latin typeface="Courier" panose="02070309020205020404" pitchFamily="49" charset="0"/>
              </a:rPr>
              <a:t>TaskController</a:t>
            </a:r>
            <a:r>
              <a:rPr lang="en-GB" dirty="0">
                <a:effectLst/>
                <a:latin typeface="Courier" panose="02070309020205020404" pitchFamily="49" charset="0"/>
              </a:rPr>
              <a:t>;</a:t>
            </a:r>
          </a:p>
          <a:p>
            <a:endParaRPr lang="en-GB" dirty="0">
              <a:effectLst/>
              <a:latin typeface="Courier" panose="02070309020205020404" pitchFamily="49" charset="0"/>
            </a:endParaRPr>
          </a:p>
          <a:p>
            <a:r>
              <a:rPr lang="en-GB" dirty="0">
                <a:effectLst/>
                <a:latin typeface="Courier" panose="02070309020205020404" pitchFamily="49" charset="0"/>
              </a:rPr>
              <a:t>Route::get('/', [</a:t>
            </a:r>
            <a:r>
              <a:rPr lang="en-GB" dirty="0" err="1">
                <a:effectLst/>
                <a:latin typeface="Courier" panose="02070309020205020404" pitchFamily="49" charset="0"/>
              </a:rPr>
              <a:t>TaskController</a:t>
            </a:r>
            <a:r>
              <a:rPr lang="en-GB" dirty="0">
                <a:effectLst/>
                <a:latin typeface="Courier" panose="02070309020205020404" pitchFamily="49" charset="0"/>
              </a:rPr>
              <a:t>::class, '</a:t>
            </a:r>
            <a:r>
              <a:rPr lang="en-GB" b="1" dirty="0">
                <a:effectLst/>
                <a:latin typeface="Courier" panose="02070309020205020404" pitchFamily="49" charset="0"/>
              </a:rPr>
              <a:t>index</a:t>
            </a:r>
            <a:r>
              <a:rPr lang="en-GB" dirty="0">
                <a:effectLst/>
                <a:latin typeface="Courier" panose="02070309020205020404" pitchFamily="49" charset="0"/>
              </a:rPr>
              <a:t>']);</a:t>
            </a:r>
          </a:p>
          <a:p>
            <a:r>
              <a:rPr lang="en-GB" dirty="0">
                <a:effectLst/>
                <a:latin typeface="Courier" panose="02070309020205020404" pitchFamily="49" charset="0"/>
              </a:rPr>
              <a:t>Route::resource('tasks',</a:t>
            </a:r>
            <a:r>
              <a:rPr lang="en-GB" dirty="0" err="1">
                <a:effectLst/>
                <a:latin typeface="Courier" panose="02070309020205020404" pitchFamily="49" charset="0"/>
              </a:rPr>
              <a:t>TaskController</a:t>
            </a:r>
            <a:r>
              <a:rPr lang="en-GB" dirty="0">
                <a:effectLst/>
                <a:latin typeface="Courier" panose="02070309020205020404" pitchFamily="49" charset="0"/>
              </a:rPr>
              <a:t>::class);</a:t>
            </a:r>
          </a:p>
          <a:p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3215037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1559-F702-3058-7635-2CD0469D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effectLst/>
                <a:latin typeface="Helvetica" pitchFamily="2" charset="0"/>
              </a:rPr>
              <a:t>Vzťah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>
                <a:effectLst/>
                <a:latin typeface="Courier" panose="02070309020205020404" pitchFamily="49" charset="0"/>
              </a:rPr>
              <a:t>user </a:t>
            </a:r>
            <a:r>
              <a:rPr lang="en-GB" dirty="0">
                <a:effectLst/>
                <a:latin typeface="Helvetica" pitchFamily="2" charset="0"/>
              </a:rPr>
              <a:t>-&gt;  </a:t>
            </a:r>
            <a:r>
              <a:rPr lang="en-GB" dirty="0">
                <a:effectLst/>
                <a:latin typeface="Courier" panose="02070309020205020404" pitchFamily="49" charset="0"/>
              </a:rPr>
              <a:t>role</a:t>
            </a:r>
            <a:endParaRPr lang="en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77702-DBBA-A011-4833-614636E61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ffectLst/>
                <a:latin typeface="Helvetica" pitchFamily="2" charset="0"/>
              </a:rPr>
              <a:t>v </a:t>
            </a:r>
            <a:r>
              <a:rPr lang="en-GB" dirty="0" err="1">
                <a:effectLst/>
                <a:latin typeface="Helvetica" pitchFamily="2" charset="0"/>
              </a:rPr>
              <a:t>modeli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>
                <a:effectLst/>
                <a:latin typeface="Courier" panose="02070309020205020404" pitchFamily="49" charset="0"/>
              </a:rPr>
              <a:t>User </a:t>
            </a:r>
            <a:r>
              <a:rPr lang="en-GB" dirty="0" err="1">
                <a:effectLst/>
                <a:latin typeface="Helvetica" pitchFamily="2" charset="0"/>
              </a:rPr>
              <a:t>zadefinujeme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vzťah</a:t>
            </a:r>
            <a:r>
              <a:rPr lang="en-GB" dirty="0">
                <a:effectLst/>
                <a:latin typeface="Helvetica" pitchFamily="2" charset="0"/>
              </a:rPr>
              <a:t> k </a:t>
            </a:r>
            <a:r>
              <a:rPr lang="en-GB" dirty="0">
                <a:effectLst/>
                <a:latin typeface="Courier" panose="02070309020205020404" pitchFamily="49" charset="0"/>
              </a:rPr>
              <a:t>Role</a:t>
            </a:r>
            <a:endParaRPr lang="en-GB" dirty="0">
              <a:effectLst/>
              <a:latin typeface="Helvetica" pitchFamily="2" charset="0"/>
            </a:endParaRPr>
          </a:p>
          <a:p>
            <a:pPr marL="0" indent="0">
              <a:buNone/>
            </a:pPr>
            <a:endParaRPr lang="en-GB" dirty="0">
              <a:effectLst/>
              <a:latin typeface="Courier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public function roles()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	return $this-&gt;</a:t>
            </a:r>
            <a:r>
              <a:rPr lang="en-GB" dirty="0" err="1">
                <a:effectLst/>
                <a:latin typeface="Courier" panose="02070309020205020404" pitchFamily="49" charset="0"/>
              </a:rPr>
              <a:t>belongsToMany</a:t>
            </a:r>
            <a:r>
              <a:rPr lang="en-GB" dirty="0">
                <a:effectLst/>
                <a:latin typeface="Courier" panose="02070309020205020404" pitchFamily="49" charset="0"/>
              </a:rPr>
              <a:t>(Role::class)-&gt;</a:t>
            </a:r>
            <a:r>
              <a:rPr lang="en-GB" dirty="0" err="1">
                <a:effectLst/>
                <a:latin typeface="Courier" panose="02070309020205020404" pitchFamily="49" charset="0"/>
              </a:rPr>
              <a:t>withTimestamps</a:t>
            </a:r>
            <a:r>
              <a:rPr lang="en-GB" dirty="0">
                <a:effectLst/>
                <a:latin typeface="Courier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}</a:t>
            </a:r>
          </a:p>
          <a:p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20528373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19FF-CCFD-5A6F-43B4-D4C3E95BC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effectLst/>
                <a:latin typeface="Helvetica" pitchFamily="2" charset="0"/>
              </a:rPr>
              <a:t>Vzťah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>
                <a:effectLst/>
                <a:latin typeface="Courier" panose="02070309020205020404" pitchFamily="49" charset="0"/>
              </a:rPr>
              <a:t>role </a:t>
            </a:r>
            <a:r>
              <a:rPr lang="en-GB" dirty="0">
                <a:effectLst/>
                <a:latin typeface="Helvetica" pitchFamily="2" charset="0"/>
              </a:rPr>
              <a:t>-&gt;  </a:t>
            </a:r>
            <a:r>
              <a:rPr lang="en-GB" dirty="0">
                <a:effectLst/>
                <a:latin typeface="Courier" panose="02070309020205020404" pitchFamily="49" charset="0"/>
              </a:rPr>
              <a:t>user</a:t>
            </a:r>
            <a:endParaRPr lang="en-GB" dirty="0">
              <a:effectLst/>
              <a:latin typeface="Helvetic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8A0F7-ECFC-E4A6-A604-9AC5D321E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ffectLst/>
                <a:latin typeface="Helvetica" pitchFamily="2" charset="0"/>
              </a:rPr>
              <a:t>v </a:t>
            </a:r>
            <a:r>
              <a:rPr lang="en-GB" dirty="0" err="1">
                <a:effectLst/>
                <a:latin typeface="Helvetica" pitchFamily="2" charset="0"/>
              </a:rPr>
              <a:t>modeli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>
                <a:effectLst/>
                <a:latin typeface="Courier" panose="02070309020205020404" pitchFamily="49" charset="0"/>
              </a:rPr>
              <a:t>Role </a:t>
            </a:r>
            <a:r>
              <a:rPr lang="en-GB" dirty="0" err="1">
                <a:effectLst/>
                <a:latin typeface="Helvetica" pitchFamily="2" charset="0"/>
              </a:rPr>
              <a:t>zadefinujeme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vzťah</a:t>
            </a:r>
            <a:r>
              <a:rPr lang="en-GB" dirty="0">
                <a:effectLst/>
                <a:latin typeface="Helvetica" pitchFamily="2" charset="0"/>
              </a:rPr>
              <a:t> k </a:t>
            </a:r>
            <a:r>
              <a:rPr lang="en-GB" dirty="0">
                <a:effectLst/>
                <a:latin typeface="Courier" panose="02070309020205020404" pitchFamily="49" charset="0"/>
              </a:rPr>
              <a:t>User</a:t>
            </a:r>
            <a:endParaRPr lang="en-GB" dirty="0">
              <a:effectLst/>
              <a:latin typeface="Helvetica" pitchFamily="2" charset="0"/>
            </a:endParaRPr>
          </a:p>
          <a:p>
            <a:pPr marL="0" indent="0">
              <a:buNone/>
            </a:pPr>
            <a:endParaRPr lang="en-GB" dirty="0">
              <a:effectLst/>
              <a:latin typeface="Courier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public function users()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	return $this-&gt;</a:t>
            </a:r>
            <a:r>
              <a:rPr lang="en-GB" dirty="0" err="1">
                <a:effectLst/>
                <a:latin typeface="Courier" panose="02070309020205020404" pitchFamily="49" charset="0"/>
              </a:rPr>
              <a:t>belongsToMany</a:t>
            </a:r>
            <a:r>
              <a:rPr lang="en-GB" dirty="0">
                <a:effectLst/>
                <a:latin typeface="Courier" panose="02070309020205020404" pitchFamily="49" charset="0"/>
              </a:rPr>
              <a:t>(User::class)-&gt;</a:t>
            </a:r>
            <a:r>
              <a:rPr lang="en-GB" dirty="0" err="1">
                <a:effectLst/>
                <a:latin typeface="Courier" panose="02070309020205020404" pitchFamily="49" charset="0"/>
              </a:rPr>
              <a:t>withTimestamps</a:t>
            </a:r>
            <a:r>
              <a:rPr lang="en-GB" dirty="0">
                <a:effectLst/>
                <a:latin typeface="Courier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}</a:t>
            </a:r>
          </a:p>
          <a:p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904381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8802-142C-4F32-B5A0-A81AC24A5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  <a:latin typeface="Helvetica" pitchFamily="2" charset="0"/>
              </a:rPr>
              <a:t>Insert + migrate</a:t>
            </a:r>
            <a:endParaRPr lang="en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45F3-FB95-5ED8-A86E-4A491F9C3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effectLst/>
                <a:latin typeface="Helvetica" pitchFamily="2" charset="0"/>
              </a:rPr>
              <a:t>v </a:t>
            </a:r>
            <a:r>
              <a:rPr lang="en-GB" dirty="0" err="1">
                <a:effectLst/>
                <a:latin typeface="Helvetica" pitchFamily="2" charset="0"/>
              </a:rPr>
              <a:t>súbore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>
                <a:effectLst/>
                <a:latin typeface="Courier" panose="02070309020205020404" pitchFamily="49" charset="0"/>
              </a:rPr>
              <a:t>*_</a:t>
            </a:r>
            <a:r>
              <a:rPr lang="en-GB" dirty="0" err="1">
                <a:effectLst/>
                <a:latin typeface="Courier" panose="02070309020205020404" pitchFamily="49" charset="0"/>
              </a:rPr>
              <a:t>create_roles_table.php</a:t>
            </a:r>
            <a:r>
              <a:rPr lang="en-GB" dirty="0">
                <a:effectLst/>
                <a:latin typeface="Courier" panose="02070309020205020404" pitchFamily="49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doplníme</a:t>
            </a:r>
            <a:r>
              <a:rPr lang="en-GB" dirty="0">
                <a:effectLst/>
                <a:latin typeface="Helvetica" pitchFamily="2" charset="0"/>
              </a:rPr>
              <a:t> v </a:t>
            </a:r>
            <a:r>
              <a:rPr lang="en-GB" dirty="0" err="1">
                <a:effectLst/>
                <a:latin typeface="Helvetica" pitchFamily="2" charset="0"/>
              </a:rPr>
              <a:t>metóde</a:t>
            </a:r>
            <a:endParaRPr lang="en-GB" dirty="0"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up()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vytvorenie</a:t>
            </a:r>
            <a:r>
              <a:rPr lang="en-GB" dirty="0">
                <a:effectLst/>
                <a:latin typeface="Helvetica" pitchFamily="2" charset="0"/>
              </a:rPr>
              <a:t> role:</a:t>
            </a:r>
          </a:p>
          <a:p>
            <a:pPr marL="0" indent="0">
              <a:buNone/>
            </a:pPr>
            <a:endParaRPr lang="en-GB" dirty="0"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DB::table('roles')-&gt;insert([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	'name' =&gt; 'ADMIN',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	'description' =&gt; 'ADMIN role'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GB" dirty="0" err="1">
                <a:effectLst/>
                <a:latin typeface="Courier" panose="02070309020205020404" pitchFamily="49" charset="0"/>
              </a:rPr>
              <a:t>php</a:t>
            </a:r>
            <a:r>
              <a:rPr lang="en-GB" dirty="0">
                <a:effectLst/>
                <a:latin typeface="Courier" panose="02070309020205020404" pitchFamily="49" charset="0"/>
              </a:rPr>
              <a:t> artisan migrate</a:t>
            </a:r>
          </a:p>
          <a:p>
            <a:endParaRPr lang="en-GB" dirty="0">
              <a:effectLst/>
              <a:latin typeface="Helvetica" pitchFamily="2" charset="0"/>
            </a:endParaRPr>
          </a:p>
          <a:p>
            <a:r>
              <a:rPr lang="en-GB" dirty="0" err="1">
                <a:effectLst/>
                <a:latin typeface="Helvetica" pitchFamily="2" charset="0"/>
              </a:rPr>
              <a:t>existujúcemu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b="1" dirty="0" err="1">
                <a:effectLst/>
                <a:latin typeface="Helvetica" pitchFamily="2" charset="0"/>
              </a:rPr>
              <a:t>používateľovi</a:t>
            </a:r>
            <a:r>
              <a:rPr lang="en-GB" b="1" dirty="0">
                <a:effectLst/>
                <a:latin typeface="Helvetica" pitchFamily="2" charset="0"/>
              </a:rPr>
              <a:t> </a:t>
            </a:r>
            <a:r>
              <a:rPr lang="en-GB" b="1" dirty="0" err="1">
                <a:effectLst/>
                <a:latin typeface="Helvetica" pitchFamily="2" charset="0"/>
              </a:rPr>
              <a:t>priradíme</a:t>
            </a:r>
            <a:r>
              <a:rPr lang="en-GB" b="1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rolu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b="1" dirty="0" err="1">
                <a:effectLst/>
                <a:latin typeface="Helvetica" pitchFamily="2" charset="0"/>
              </a:rPr>
              <a:t>ADMINa</a:t>
            </a:r>
            <a:r>
              <a:rPr lang="en-GB" dirty="0">
                <a:effectLst/>
                <a:latin typeface="Helvetica" pitchFamily="2" charset="0"/>
              </a:rPr>
              <a:t> (</a:t>
            </a:r>
            <a:r>
              <a:rPr lang="en-GB" dirty="0" err="1">
                <a:effectLst/>
                <a:latin typeface="Helvetica" pitchFamily="2" charset="0"/>
              </a:rPr>
              <a:t>vzťah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user_role</a:t>
            </a:r>
            <a:r>
              <a:rPr lang="en-GB" dirty="0">
                <a:effectLst/>
                <a:latin typeface="Helvetica" pitchFamily="2" charset="0"/>
              </a:rPr>
              <a:t>)</a:t>
            </a:r>
          </a:p>
          <a:p>
            <a:pPr marL="0" indent="0">
              <a:buNone/>
            </a:pP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3312855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4F44-3DB4-7D2E-F66A-8061A105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effectLst/>
                <a:latin typeface="Helvetica" pitchFamily="2" charset="0"/>
              </a:rPr>
              <a:t>Má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používateľ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rolu</a:t>
            </a:r>
            <a:r>
              <a:rPr lang="en-GB" dirty="0">
                <a:effectLst/>
                <a:latin typeface="Helvetica" pitchFamily="2" charset="0"/>
              </a:rPr>
              <a:t>? (helper)</a:t>
            </a:r>
            <a:endParaRPr lang="en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F4FC9-E6BD-D34E-AB9B-6D9DCDC82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effectLst/>
                <a:latin typeface="Helvetica" pitchFamily="2" charset="0"/>
              </a:rPr>
              <a:t>v </a:t>
            </a:r>
            <a:r>
              <a:rPr lang="en-GB" dirty="0" err="1">
                <a:effectLst/>
                <a:latin typeface="Helvetica" pitchFamily="2" charset="0"/>
              </a:rPr>
              <a:t>modeli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>
                <a:effectLst/>
                <a:latin typeface="Courier" panose="02070309020205020404" pitchFamily="49" charset="0"/>
              </a:rPr>
              <a:t>User </a:t>
            </a:r>
            <a:r>
              <a:rPr lang="en-GB" dirty="0" err="1">
                <a:effectLst/>
                <a:latin typeface="Helvetica" pitchFamily="2" charset="0"/>
              </a:rPr>
              <a:t>vytvoríme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metódu</a:t>
            </a:r>
            <a:r>
              <a:rPr lang="en-GB" dirty="0">
                <a:effectLst/>
                <a:latin typeface="Helvetica" pitchFamily="2" charset="0"/>
              </a:rPr>
              <a:t>, </a:t>
            </a:r>
            <a:r>
              <a:rPr lang="en-GB" dirty="0" err="1">
                <a:effectLst/>
                <a:latin typeface="Helvetica" pitchFamily="2" charset="0"/>
              </a:rPr>
              <a:t>ktorá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vráti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>
                <a:effectLst/>
                <a:latin typeface="Courier" panose="02070309020205020404" pitchFamily="49" charset="0"/>
              </a:rPr>
              <a:t>true</a:t>
            </a:r>
            <a:r>
              <a:rPr lang="en-GB" dirty="0">
                <a:effectLst/>
                <a:latin typeface="Helvetica" pitchFamily="2" charset="0"/>
              </a:rPr>
              <a:t>, </a:t>
            </a:r>
            <a:r>
              <a:rPr lang="en-GB" dirty="0" err="1">
                <a:effectLst/>
                <a:latin typeface="Helvetica" pitchFamily="2" charset="0"/>
              </a:rPr>
              <a:t>ak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má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používateľ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danú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rolu</a:t>
            </a:r>
            <a:r>
              <a:rPr lang="en-GB" dirty="0">
                <a:effectLst/>
                <a:latin typeface="Helvetica" pitchFamily="2" charset="0"/>
              </a:rPr>
              <a:t>, </a:t>
            </a:r>
            <a:r>
              <a:rPr lang="en-GB" dirty="0" err="1">
                <a:effectLst/>
                <a:latin typeface="Helvetica" pitchFamily="2" charset="0"/>
              </a:rPr>
              <a:t>inak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>
                <a:effectLst/>
                <a:latin typeface="Courier" panose="02070309020205020404" pitchFamily="49" charset="0"/>
              </a:rPr>
              <a:t>false</a:t>
            </a:r>
            <a:endParaRPr lang="en-GB" dirty="0">
              <a:effectLst/>
              <a:latin typeface="Helvetica" pitchFamily="2" charset="0"/>
            </a:endParaRPr>
          </a:p>
          <a:p>
            <a:pPr marL="0" indent="0">
              <a:buNone/>
            </a:pPr>
            <a:endParaRPr lang="en-SK" dirty="0"/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public function </a:t>
            </a:r>
            <a:r>
              <a:rPr lang="en-GB" b="1" dirty="0" err="1">
                <a:effectLst/>
                <a:latin typeface="Courier" panose="02070309020205020404" pitchFamily="49" charset="0"/>
              </a:rPr>
              <a:t>hasRole</a:t>
            </a:r>
            <a:r>
              <a:rPr lang="en-GB" dirty="0">
                <a:effectLst/>
                <a:latin typeface="Courier" panose="02070309020205020404" pitchFamily="49" charset="0"/>
              </a:rPr>
              <a:t>($role)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if ($this-&gt;roles()-&gt;where('name', $role)-&gt;first()) {</a:t>
            </a:r>
          </a:p>
          <a:p>
            <a:pPr marL="457200" lvl="1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	return </a:t>
            </a:r>
            <a:r>
              <a:rPr lang="en-GB" b="1" dirty="0">
                <a:effectLst/>
                <a:latin typeface="Courier" panose="02070309020205020404" pitchFamily="49" charset="0"/>
              </a:rPr>
              <a:t>true</a:t>
            </a:r>
            <a:r>
              <a:rPr lang="en-GB" dirty="0">
                <a:effectLst/>
                <a:latin typeface="Courier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return </a:t>
            </a:r>
            <a:r>
              <a:rPr lang="en-GB" b="1" dirty="0">
                <a:effectLst/>
                <a:latin typeface="Courier" panose="02070309020205020404" pitchFamily="49" charset="0"/>
              </a:rPr>
              <a:t>false</a:t>
            </a:r>
            <a:r>
              <a:rPr lang="en-GB" dirty="0">
                <a:effectLst/>
                <a:latin typeface="Courier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3998021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0990D-86B7-4A9C-8A22-30A4DC1C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effectLst/>
                <a:latin typeface="Helvetica" pitchFamily="2" charset="0"/>
              </a:rPr>
              <a:t>Upravíme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TaskPolicy</a:t>
            </a:r>
            <a:endParaRPr lang="en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20CD5-2771-2D58-7293-38206C245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effectLst/>
                <a:latin typeface="Helvetica" pitchFamily="2" charset="0"/>
              </a:rPr>
              <a:t>úlohu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môže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editovať</a:t>
            </a:r>
            <a:r>
              <a:rPr lang="en-GB" dirty="0">
                <a:effectLst/>
                <a:latin typeface="Helvetica" pitchFamily="2" charset="0"/>
              </a:rPr>
              <a:t>, </a:t>
            </a:r>
            <a:r>
              <a:rPr lang="en-GB" dirty="0" err="1">
                <a:effectLst/>
                <a:latin typeface="Helvetica" pitchFamily="2" charset="0"/>
              </a:rPr>
              <a:t>alebo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vymazať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jej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b="1" dirty="0" err="1">
                <a:effectLst/>
                <a:latin typeface="Helvetica" pitchFamily="2" charset="0"/>
              </a:rPr>
              <a:t>autor</a:t>
            </a:r>
            <a:r>
              <a:rPr lang="en-GB" dirty="0">
                <a:effectLst/>
                <a:latin typeface="Helvetica" pitchFamily="2" charset="0"/>
              </a:rPr>
              <a:t>, </a:t>
            </a:r>
            <a:r>
              <a:rPr lang="en-GB" dirty="0" err="1">
                <a:effectLst/>
                <a:latin typeface="Helvetica" pitchFamily="2" charset="0"/>
              </a:rPr>
              <a:t>alebo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používateľ</a:t>
            </a:r>
            <a:r>
              <a:rPr lang="en-GB" dirty="0">
                <a:effectLst/>
                <a:latin typeface="Helvetica" pitchFamily="2" charset="0"/>
              </a:rPr>
              <a:t>, </a:t>
            </a:r>
            <a:r>
              <a:rPr lang="en-GB" dirty="0" err="1">
                <a:effectLst/>
                <a:latin typeface="Helvetica" pitchFamily="2" charset="0"/>
              </a:rPr>
              <a:t>ktory</a:t>
            </a:r>
            <a:r>
              <a:rPr lang="en-GB" dirty="0">
                <a:effectLst/>
                <a:latin typeface="Helvetica" pitchFamily="2" charset="0"/>
              </a:rPr>
              <a:t>́ </a:t>
            </a:r>
            <a:r>
              <a:rPr lang="en-GB" dirty="0" err="1">
                <a:effectLst/>
                <a:latin typeface="Helvetica" pitchFamily="2" charset="0"/>
              </a:rPr>
              <a:t>má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rolu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b="1" dirty="0">
                <a:effectLst/>
                <a:latin typeface="Helvetica" pitchFamily="2" charset="0"/>
              </a:rPr>
              <a:t>ADMIN</a:t>
            </a:r>
            <a:r>
              <a:rPr lang="en-GB" dirty="0">
                <a:effectLst/>
                <a:latin typeface="Helvetica" pitchFamily="2" charset="0"/>
              </a:rPr>
              <a:t>:</a:t>
            </a:r>
          </a:p>
          <a:p>
            <a:endParaRPr lang="en-GB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return $user-&gt;</a:t>
            </a:r>
            <a:r>
              <a:rPr lang="en-GB" b="1" dirty="0" err="1">
                <a:effectLst/>
                <a:latin typeface="Courier" panose="02070309020205020404" pitchFamily="49" charset="0"/>
              </a:rPr>
              <a:t>hasRole</a:t>
            </a:r>
            <a:r>
              <a:rPr lang="en-GB" b="1" dirty="0">
                <a:effectLst/>
                <a:latin typeface="Courier" panose="02070309020205020404" pitchFamily="49" charset="0"/>
              </a:rPr>
              <a:t>("ADMIN") ||</a:t>
            </a:r>
            <a:r>
              <a:rPr lang="en-GB" dirty="0">
                <a:effectLst/>
                <a:latin typeface="Courier" panose="02070309020205020404" pitchFamily="49" charset="0"/>
              </a:rPr>
              <a:t> $user-&gt;id ===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$task-&gt;</a:t>
            </a:r>
            <a:r>
              <a:rPr lang="en-GB" dirty="0" err="1">
                <a:effectLst/>
                <a:latin typeface="Courier" panose="02070309020205020404" pitchFamily="49" charset="0"/>
              </a:rPr>
              <a:t>user_id</a:t>
            </a:r>
            <a:r>
              <a:rPr lang="en-GB" dirty="0">
                <a:effectLst/>
                <a:latin typeface="Courier" panose="02070309020205020404" pitchFamily="49" charset="0"/>
              </a:rPr>
              <a:t>;</a:t>
            </a:r>
          </a:p>
          <a:p>
            <a:endParaRPr lang="en-GB" dirty="0">
              <a:effectLst/>
              <a:latin typeface="Helvetica" pitchFamily="2" charset="0"/>
            </a:endParaRPr>
          </a:p>
          <a:p>
            <a:r>
              <a:rPr lang="en-GB" dirty="0" err="1">
                <a:effectLst/>
                <a:latin typeface="Helvetica" pitchFamily="2" charset="0"/>
              </a:rPr>
              <a:t>Pridajme</a:t>
            </a:r>
            <a:r>
              <a:rPr lang="en-GB" dirty="0">
                <a:effectLst/>
                <a:latin typeface="Helvetica" pitchFamily="2" charset="0"/>
              </a:rPr>
              <a:t> do </a:t>
            </a:r>
            <a:r>
              <a:rPr lang="en-GB" dirty="0" err="1">
                <a:effectLst/>
                <a:latin typeface="Helvetica" pitchFamily="2" charset="0"/>
              </a:rPr>
              <a:t>tabuľky</a:t>
            </a: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role_user</a:t>
            </a: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vzťah</a:t>
            </a:r>
            <a:endParaRPr lang="en-GB" dirty="0">
              <a:effectLst/>
              <a:latin typeface="Helvetica" pitchFamily="2" charset="0"/>
            </a:endParaRPr>
          </a:p>
          <a:p>
            <a:pPr marL="0" indent="0">
              <a:buNone/>
            </a:pP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3750068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C91C-8722-B8AE-1FEE-865DD1BF9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62"/>
            <a:ext cx="9144000" cy="2387600"/>
          </a:xfrm>
        </p:spPr>
        <p:txBody>
          <a:bodyPr>
            <a:normAutofit/>
          </a:bodyPr>
          <a:lstStyle/>
          <a:p>
            <a:r>
              <a:rPr lang="en-GB" dirty="0">
                <a:effectLst/>
                <a:latin typeface="Helvetica" pitchFamily="2" charset="0"/>
              </a:rPr>
              <a:t>Cache</a:t>
            </a:r>
            <a:br>
              <a:rPr lang="en-GB" dirty="0">
                <a:effectLst/>
                <a:latin typeface="Helvetica" pitchFamily="2" charset="0"/>
              </a:rPr>
            </a:br>
            <a:endParaRPr lang="en-GB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2317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F69C-D7FD-6DA1-A38D-6DDC319A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Použitie cache –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5A8AB-975D-9936-A61A-A8ACC59E8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effectLst/>
                <a:latin typeface="Helvetica" pitchFamily="2" charset="0"/>
              </a:rPr>
              <a:t>Pri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zobrazení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detailu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úlohy</a:t>
            </a:r>
            <a:r>
              <a:rPr lang="en-GB" dirty="0">
                <a:effectLst/>
                <a:latin typeface="Helvetica" pitchFamily="2" charset="0"/>
              </a:rPr>
              <a:t>, </a:t>
            </a:r>
            <a:r>
              <a:rPr lang="en-GB" dirty="0" err="1">
                <a:effectLst/>
                <a:latin typeface="Helvetica" pitchFamily="2" charset="0"/>
              </a:rPr>
              <a:t>obsah</a:t>
            </a:r>
            <a:r>
              <a:rPr lang="en-GB" dirty="0">
                <a:effectLst/>
                <a:latin typeface="Helvetica" pitchFamily="2" charset="0"/>
              </a:rPr>
              <a:t> je </a:t>
            </a:r>
            <a:r>
              <a:rPr lang="en-GB" dirty="0" err="1">
                <a:effectLst/>
                <a:latin typeface="Helvetica" pitchFamily="2" charset="0"/>
              </a:rPr>
              <a:t>vybraty</a:t>
            </a:r>
            <a:r>
              <a:rPr lang="en-GB" dirty="0">
                <a:effectLst/>
                <a:latin typeface="Helvetica" pitchFamily="2" charset="0"/>
              </a:rPr>
              <a:t>́ z DB a </a:t>
            </a:r>
            <a:r>
              <a:rPr lang="en-GB" dirty="0" err="1">
                <a:effectLst/>
                <a:latin typeface="Helvetica" pitchFamily="2" charset="0"/>
              </a:rPr>
              <a:t>nacachovany</a:t>
            </a:r>
            <a:r>
              <a:rPr lang="en-GB" dirty="0">
                <a:effectLst/>
                <a:latin typeface="Helvetica" pitchFamily="2" charset="0"/>
              </a:rPr>
              <a:t>́.</a:t>
            </a:r>
          </a:p>
          <a:p>
            <a:r>
              <a:rPr lang="en-GB" dirty="0" err="1">
                <a:effectLst/>
                <a:latin typeface="Helvetica" pitchFamily="2" charset="0"/>
              </a:rPr>
              <a:t>Pri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ďalšom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zobrazení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detailu</a:t>
            </a:r>
            <a:r>
              <a:rPr lang="en-GB" dirty="0">
                <a:effectLst/>
                <a:latin typeface="Helvetica" pitchFamily="2" charset="0"/>
              </a:rPr>
              <a:t>, </a:t>
            </a:r>
            <a:r>
              <a:rPr lang="en-GB" dirty="0" err="1">
                <a:effectLst/>
                <a:latin typeface="Helvetica" pitchFamily="2" charset="0"/>
              </a:rPr>
              <a:t>obsah</a:t>
            </a:r>
            <a:r>
              <a:rPr lang="en-GB" dirty="0">
                <a:effectLst/>
                <a:latin typeface="Helvetica" pitchFamily="2" charset="0"/>
              </a:rPr>
              <a:t> je </a:t>
            </a:r>
            <a:r>
              <a:rPr lang="en-GB" dirty="0" err="1">
                <a:effectLst/>
                <a:latin typeface="Helvetica" pitchFamily="2" charset="0"/>
              </a:rPr>
              <a:t>vybraty</a:t>
            </a:r>
            <a:r>
              <a:rPr lang="en-GB" dirty="0">
                <a:effectLst/>
                <a:latin typeface="Helvetica" pitchFamily="2" charset="0"/>
              </a:rPr>
              <a:t>́ z cache (</a:t>
            </a:r>
            <a:r>
              <a:rPr lang="en-GB" dirty="0" err="1">
                <a:effectLst/>
                <a:latin typeface="Helvetica" pitchFamily="2" charset="0"/>
              </a:rPr>
              <a:t>ak</a:t>
            </a:r>
            <a:r>
              <a:rPr lang="en-GB" dirty="0">
                <a:effectLst/>
                <a:latin typeface="Helvetica" pitchFamily="2" charset="0"/>
              </a:rPr>
              <a:t> je </a:t>
            </a:r>
            <a:r>
              <a:rPr lang="en-GB" dirty="0" err="1">
                <a:effectLst/>
                <a:latin typeface="Helvetica" pitchFamily="2" charset="0"/>
              </a:rPr>
              <a:t>platná</a:t>
            </a:r>
            <a:r>
              <a:rPr lang="en-GB" dirty="0">
                <a:effectLst/>
                <a:latin typeface="Helvetica" pitchFamily="2" charset="0"/>
              </a:rPr>
              <a:t>).</a:t>
            </a:r>
          </a:p>
          <a:p>
            <a:r>
              <a:rPr lang="en-GB" dirty="0">
                <a:effectLst/>
                <a:latin typeface="Helvetica" pitchFamily="2" charset="0"/>
              </a:rPr>
              <a:t>Cache je </a:t>
            </a:r>
            <a:r>
              <a:rPr lang="en-GB" dirty="0" err="1">
                <a:effectLst/>
                <a:latin typeface="Helvetica" pitchFamily="2" charset="0"/>
              </a:rPr>
              <a:t>zneplatnená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pri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vymazaní</a:t>
            </a:r>
            <a:r>
              <a:rPr lang="en-GB" dirty="0">
                <a:effectLst/>
                <a:latin typeface="Helvetica" pitchFamily="2" charset="0"/>
              </a:rPr>
              <a:t> a </a:t>
            </a:r>
            <a:r>
              <a:rPr lang="en-GB" dirty="0" err="1">
                <a:effectLst/>
                <a:latin typeface="Helvetica" pitchFamily="2" charset="0"/>
              </a:rPr>
              <a:t>editovaní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úlohy</a:t>
            </a:r>
            <a:r>
              <a:rPr lang="en-GB" dirty="0">
                <a:effectLst/>
                <a:latin typeface="Helvetica" pitchFamily="2" charset="0"/>
              </a:rPr>
              <a:t>.</a:t>
            </a:r>
          </a:p>
          <a:p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21826724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79DC-4EB1-C1ED-0A42-022A5114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effectLst/>
                <a:latin typeface="Courier" panose="02070309020205020404" pitchFamily="49" charset="0"/>
              </a:rPr>
              <a:t>TaskController</a:t>
            </a:r>
            <a:r>
              <a:rPr lang="en-GB" dirty="0" err="1">
                <a:latin typeface="Courier" panose="02070309020205020404" pitchFamily="49" charset="0"/>
              </a:rPr>
              <a:t>@show</a:t>
            </a:r>
            <a:endParaRPr lang="en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EF69-B123-43BA-BE94-091307361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>
                <a:effectLst/>
                <a:latin typeface="Helvetica" pitchFamily="2" charset="0"/>
              </a:rPr>
              <a:t>upravíme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metódu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>
                <a:effectLst/>
                <a:latin typeface="Courier" panose="02070309020205020404" pitchFamily="49" charset="0"/>
              </a:rPr>
              <a:t>show:</a:t>
            </a:r>
          </a:p>
          <a:p>
            <a:endParaRPr lang="en-GB" dirty="0"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use Illuminate\Support\Facades\Cache;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$id = $task-&gt;id;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$task = Cache::</a:t>
            </a:r>
            <a:r>
              <a:rPr lang="en-GB" b="1" dirty="0">
                <a:effectLst/>
                <a:latin typeface="Courier" panose="02070309020205020404" pitchFamily="49" charset="0"/>
              </a:rPr>
              <a:t>remember</a:t>
            </a:r>
            <a:r>
              <a:rPr lang="en-GB" dirty="0">
                <a:effectLst/>
                <a:latin typeface="Courier" panose="02070309020205020404" pitchFamily="49" charset="0"/>
              </a:rPr>
              <a:t>('task-' . $id, 60,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	function () use ($id) {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		return Task::find($id);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	});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return view('</a:t>
            </a:r>
            <a:r>
              <a:rPr lang="en-GB" dirty="0" err="1">
                <a:effectLst/>
                <a:latin typeface="Courier" panose="02070309020205020404" pitchFamily="49" charset="0"/>
              </a:rPr>
              <a:t>tasks.show</a:t>
            </a:r>
            <a:r>
              <a:rPr lang="en-GB" dirty="0">
                <a:effectLst/>
                <a:latin typeface="Courier" panose="02070309020205020404" pitchFamily="49" charset="0"/>
              </a:rPr>
              <a:t>', ['task' =&gt; $task]);</a:t>
            </a:r>
          </a:p>
          <a:p>
            <a:pPr marL="0" indent="0">
              <a:buNone/>
            </a:pP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8806616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7D8F-9604-AE5A-A296-3C1ABA0D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5192C-1D17-1CB3-64F6-906A934DF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effectLst/>
                <a:latin typeface="Helvetica" pitchFamily="2" charset="0"/>
              </a:rPr>
              <a:t>Skontrolujme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vytvorenie</a:t>
            </a:r>
            <a:r>
              <a:rPr lang="en-GB" dirty="0">
                <a:effectLst/>
                <a:latin typeface="Helvetica" pitchFamily="2" charset="0"/>
              </a:rPr>
              <a:t> cache …</a:t>
            </a:r>
          </a:p>
          <a:p>
            <a:r>
              <a:rPr lang="en-GB" dirty="0"/>
              <a:t>V</a:t>
            </a:r>
            <a:r>
              <a:rPr lang="en-SK" dirty="0"/>
              <a:t> súbore</a:t>
            </a:r>
          </a:p>
          <a:p>
            <a:pPr lvl="1"/>
            <a:r>
              <a:rPr lang="en-GB" dirty="0">
                <a:effectLst/>
                <a:latin typeface="Courier" panose="02070309020205020404" pitchFamily="49" charset="0"/>
              </a:rPr>
              <a:t>storage/framework/cache/data</a:t>
            </a:r>
          </a:p>
          <a:p>
            <a:r>
              <a:rPr lang="en-GB" dirty="0" err="1">
                <a:effectLst/>
                <a:latin typeface=""/>
              </a:rPr>
              <a:t>Alebo</a:t>
            </a:r>
            <a:r>
              <a:rPr lang="en-GB" dirty="0">
                <a:effectLst/>
                <a:latin typeface=""/>
              </a:rPr>
              <a:t> v DB (</a:t>
            </a:r>
            <a:r>
              <a:rPr lang="en-GB" dirty="0" err="1">
                <a:effectLst/>
                <a:latin typeface=""/>
              </a:rPr>
              <a:t>predvolene</a:t>
            </a:r>
            <a:r>
              <a:rPr lang="en-GB" dirty="0">
                <a:effectLst/>
                <a:latin typeface=""/>
              </a:rPr>
              <a:t> od 11)</a:t>
            </a:r>
          </a:p>
          <a:p>
            <a:pPr lvl="1"/>
            <a:r>
              <a:rPr lang="en-GB" dirty="0" err="1">
                <a:effectLst/>
                <a:latin typeface="Helvetica" pitchFamily="2" charset="0"/>
              </a:rPr>
              <a:t>môžeme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žmeniť</a:t>
            </a:r>
            <a:r>
              <a:rPr lang="en-GB" dirty="0">
                <a:effectLst/>
                <a:latin typeface="Helvetica" pitchFamily="2" charset="0"/>
              </a:rPr>
              <a:t> v </a:t>
            </a: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config/</a:t>
            </a:r>
            <a:r>
              <a:rPr lang="en-GB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cache.php</a:t>
            </a: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effectLst/>
                <a:latin typeface="Helvetica" pitchFamily="2" charset="0"/>
              </a:rPr>
              <a:t>resp. v .env </a:t>
            </a: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CACHE_STORE</a:t>
            </a: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1386530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A3A61-AF67-865F-5752-97219919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effectLst/>
                <a:latin typeface="Helvetica" pitchFamily="2" charset="0"/>
              </a:rPr>
              <a:t>Zneplatnenie</a:t>
            </a:r>
            <a:r>
              <a:rPr lang="en-GB" dirty="0">
                <a:effectLst/>
                <a:latin typeface="Helvetica" pitchFamily="2" charset="0"/>
              </a:rPr>
              <a:t> cache</a:t>
            </a:r>
            <a:endParaRPr lang="en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E8634-4FF6-1510-CC34-D44FEA75F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effectLst/>
                <a:latin typeface="Helvetica" pitchFamily="2" charset="0"/>
              </a:rPr>
              <a:t>vymažeme</a:t>
            </a:r>
            <a:r>
              <a:rPr lang="en-GB" dirty="0">
                <a:effectLst/>
                <a:latin typeface="Helvetica" pitchFamily="2" charset="0"/>
              </a:rPr>
              <a:t> cache pre </a:t>
            </a:r>
            <a:r>
              <a:rPr lang="en-GB" dirty="0" err="1">
                <a:effectLst/>
                <a:latin typeface="Helvetica" pitchFamily="2" charset="0"/>
              </a:rPr>
              <a:t>danú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úlohu</a:t>
            </a:r>
            <a:r>
              <a:rPr lang="en-GB" dirty="0">
                <a:effectLst/>
                <a:latin typeface="Helvetica" pitchFamily="2" charset="0"/>
              </a:rPr>
              <a:t>:</a:t>
            </a:r>
          </a:p>
          <a:p>
            <a:pPr lvl="1"/>
            <a:r>
              <a:rPr lang="en-GB" dirty="0" err="1">
                <a:effectLst/>
                <a:latin typeface="Helvetica" pitchFamily="2" charset="0"/>
              </a:rPr>
              <a:t>ak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zmeníme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údaje</a:t>
            </a:r>
            <a:r>
              <a:rPr lang="en-GB" dirty="0">
                <a:effectLst/>
                <a:latin typeface="Helvetica" pitchFamily="2" charset="0"/>
              </a:rPr>
              <a:t> v </a:t>
            </a:r>
            <a:r>
              <a:rPr lang="en-GB" dirty="0" err="1">
                <a:effectLst/>
                <a:latin typeface="Helvetica" pitchFamily="2" charset="0"/>
              </a:rPr>
              <a:t>úlohe</a:t>
            </a:r>
            <a:r>
              <a:rPr lang="en-GB" dirty="0">
                <a:effectLst/>
                <a:latin typeface="Helvetica" pitchFamily="2" charset="0"/>
              </a:rPr>
              <a:t> – </a:t>
            </a:r>
            <a:r>
              <a:rPr lang="en-GB" dirty="0" err="1">
                <a:effectLst/>
                <a:latin typeface="Helvetica" pitchFamily="2" charset="0"/>
              </a:rPr>
              <a:t>metóda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>
                <a:effectLst/>
                <a:latin typeface="Courier" panose="02070309020205020404" pitchFamily="49" charset="0"/>
              </a:rPr>
              <a:t>update</a:t>
            </a:r>
            <a:r>
              <a:rPr lang="en-GB" dirty="0">
                <a:effectLst/>
                <a:latin typeface="Helvetica" pitchFamily="2" charset="0"/>
              </a:rPr>
              <a:t>(),</a:t>
            </a:r>
          </a:p>
          <a:p>
            <a:pPr lvl="1"/>
            <a:r>
              <a:rPr lang="en-GB" dirty="0" err="1">
                <a:effectLst/>
                <a:latin typeface="Helvetica" pitchFamily="2" charset="0"/>
              </a:rPr>
              <a:t>alebo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vymažeme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úlohu</a:t>
            </a:r>
            <a:r>
              <a:rPr lang="en-GB" dirty="0">
                <a:effectLst/>
                <a:latin typeface="Helvetica" pitchFamily="2" charset="0"/>
              </a:rPr>
              <a:t> – </a:t>
            </a:r>
            <a:r>
              <a:rPr lang="en-GB" dirty="0" err="1">
                <a:effectLst/>
                <a:latin typeface="Helvetica" pitchFamily="2" charset="0"/>
              </a:rPr>
              <a:t>metóda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>
                <a:effectLst/>
                <a:latin typeface="Courier" panose="02070309020205020404" pitchFamily="49" charset="0"/>
              </a:rPr>
              <a:t>destroy</a:t>
            </a:r>
            <a:r>
              <a:rPr lang="en-GB" dirty="0">
                <a:effectLst/>
                <a:latin typeface="Helvetica" pitchFamily="2" charset="0"/>
              </a:rPr>
              <a:t>()</a:t>
            </a:r>
          </a:p>
          <a:p>
            <a:r>
              <a:rPr lang="en-GB" dirty="0">
                <a:effectLst/>
                <a:latin typeface="Helvetica" pitchFamily="2" charset="0"/>
              </a:rPr>
              <a:t>za </a:t>
            </a:r>
            <a:r>
              <a:rPr lang="en-GB" dirty="0">
                <a:effectLst/>
                <a:latin typeface="Courier" panose="02070309020205020404" pitchFamily="49" charset="0"/>
              </a:rPr>
              <a:t>save</a:t>
            </a:r>
            <a:r>
              <a:rPr lang="en-GB" dirty="0">
                <a:effectLst/>
                <a:latin typeface="Helvetica" pitchFamily="2" charset="0"/>
              </a:rPr>
              <a:t>, resp. </a:t>
            </a:r>
            <a:r>
              <a:rPr lang="en-GB" dirty="0">
                <a:effectLst/>
                <a:latin typeface="Courier" panose="02070309020205020404" pitchFamily="49" charset="0"/>
              </a:rPr>
              <a:t>delete </a:t>
            </a:r>
            <a:r>
              <a:rPr lang="en-GB" dirty="0" err="1">
                <a:effectLst/>
                <a:latin typeface="Helvetica" pitchFamily="2" charset="0"/>
              </a:rPr>
              <a:t>prídáme</a:t>
            </a:r>
            <a:r>
              <a:rPr lang="en-GB" dirty="0">
                <a:effectLst/>
                <a:latin typeface="Helvetica" pitchFamily="2" charset="0"/>
              </a:rPr>
              <a:t>:</a:t>
            </a:r>
          </a:p>
          <a:p>
            <a:endParaRPr lang="en-GB" dirty="0"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if (Cache::has('task-'.$task-&gt;id))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	Cache::</a:t>
            </a:r>
            <a:r>
              <a:rPr lang="en-GB" b="1" dirty="0">
                <a:effectLst/>
                <a:latin typeface="Courier" panose="02070309020205020404" pitchFamily="49" charset="0"/>
              </a:rPr>
              <a:t>forget</a:t>
            </a:r>
            <a:r>
              <a:rPr lang="en-GB" dirty="0">
                <a:effectLst/>
                <a:latin typeface="Courier" panose="02070309020205020404" pitchFamily="49" charset="0"/>
              </a:rPr>
              <a:t>('task-'.$task-&gt;id);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}</a:t>
            </a:r>
          </a:p>
          <a:p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1553105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92974-DC94-6096-7016-C8F1F3A6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Smerovanie -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769D6-DC64-CF8E-93B6-046BF5632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Route::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[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::class,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'index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']);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Route::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tasks/create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[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::class,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'create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']);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Route::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/', [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::class,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'store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']);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Route::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/{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}/', [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::class,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'show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']);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Route::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/{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}/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edit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/', [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::class,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'edit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']);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Route::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/{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}', [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::class,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'update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']);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Route::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/{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}/', [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class,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'destroy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']);</a:t>
            </a:r>
          </a:p>
        </p:txBody>
      </p:sp>
    </p:spTree>
    <p:extLst>
      <p:ext uri="{BB962C8B-B14F-4D97-AF65-F5344CB8AC3E}">
        <p14:creationId xmlns:p14="http://schemas.microsoft.com/office/powerpoint/2010/main" val="1733469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C91C-8722-B8AE-1FEE-865DD1BF9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62"/>
            <a:ext cx="9144000" cy="2387600"/>
          </a:xfrm>
        </p:spPr>
        <p:txBody>
          <a:bodyPr>
            <a:normAutofit/>
          </a:bodyPr>
          <a:lstStyle/>
          <a:p>
            <a:r>
              <a:rPr lang="en-GB" dirty="0">
                <a:effectLst/>
                <a:latin typeface="Helvetica" pitchFamily="2" charset="0"/>
              </a:rPr>
              <a:t>Localization</a:t>
            </a:r>
            <a:br>
              <a:rPr lang="en-GB" dirty="0">
                <a:effectLst/>
                <a:latin typeface="Helvetica" pitchFamily="2" charset="0"/>
              </a:rPr>
            </a:br>
            <a:r>
              <a:rPr lang="en-GB" sz="4000" dirty="0" err="1">
                <a:effectLst/>
                <a:latin typeface="Helvetica" pitchFamily="2" charset="0"/>
              </a:rPr>
              <a:t>Vytvoríme</a:t>
            </a:r>
            <a:r>
              <a:rPr lang="en-GB" sz="4000" dirty="0">
                <a:effectLst/>
                <a:latin typeface="Helvetica" pitchFamily="2" charset="0"/>
              </a:rPr>
              <a:t> </a:t>
            </a:r>
            <a:r>
              <a:rPr lang="en-GB" sz="4000" dirty="0" err="1">
                <a:effectLst/>
                <a:latin typeface="Helvetica" pitchFamily="2" charset="0"/>
              </a:rPr>
              <a:t>jazykovú</a:t>
            </a:r>
            <a:r>
              <a:rPr lang="en-GB" sz="4000" dirty="0">
                <a:effectLst/>
                <a:latin typeface="Helvetica" pitchFamily="2" charset="0"/>
              </a:rPr>
              <a:t> </a:t>
            </a:r>
            <a:r>
              <a:rPr lang="en-GB" sz="4000" dirty="0" err="1">
                <a:effectLst/>
                <a:latin typeface="Helvetica" pitchFamily="2" charset="0"/>
              </a:rPr>
              <a:t>mutáciu</a:t>
            </a:r>
            <a:r>
              <a:rPr lang="en-GB" sz="4000" dirty="0">
                <a:effectLst/>
                <a:latin typeface="Helvetica" pitchFamily="2" charset="0"/>
              </a:rPr>
              <a:t> pre </a:t>
            </a:r>
            <a:r>
              <a:rPr lang="en-GB" sz="4000" dirty="0" err="1">
                <a:effectLst/>
                <a:latin typeface="Helvetica" pitchFamily="2" charset="0"/>
              </a:rPr>
              <a:t>aplikáciu</a:t>
            </a:r>
            <a:endParaRPr lang="en-GB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733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7FD7-2B9B-AC2F-BFDB-E550F63CE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Endpoint </a:t>
            </a:r>
            <a:r>
              <a:rPr lang="en-GB" dirty="0">
                <a:effectLst/>
                <a:latin typeface="Courier" panose="02070309020205020404" pitchFamily="49" charset="0"/>
              </a:rPr>
              <a:t>locale/{locale}</a:t>
            </a:r>
            <a:endParaRPr lang="en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5A8C2-9F69-95D8-FCC7-F5015CA5D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>
                <a:effectLst/>
                <a:latin typeface="Helvetica" pitchFamily="2" charset="0"/>
              </a:rPr>
              <a:t>vytvoríme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smerovanie</a:t>
            </a:r>
            <a:r>
              <a:rPr lang="en-GB" dirty="0">
                <a:effectLst/>
                <a:latin typeface="Helvetica" pitchFamily="2" charset="0"/>
              </a:rPr>
              <a:t>, </a:t>
            </a:r>
            <a:r>
              <a:rPr lang="en-GB" dirty="0" err="1">
                <a:effectLst/>
                <a:latin typeface="Helvetica" pitchFamily="2" charset="0"/>
              </a:rPr>
              <a:t>aktuálny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jazyk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uložíme</a:t>
            </a:r>
            <a:r>
              <a:rPr lang="en-GB" dirty="0">
                <a:effectLst/>
                <a:latin typeface="Helvetica" pitchFamily="2" charset="0"/>
              </a:rPr>
              <a:t> do session </a:t>
            </a:r>
            <a:r>
              <a:rPr lang="en-GB" dirty="0" err="1">
                <a:effectLst/>
                <a:latin typeface="Courier" panose="02070309020205020404" pitchFamily="49" charset="0"/>
              </a:rPr>
              <a:t>app_locale</a:t>
            </a:r>
            <a:r>
              <a:rPr lang="en-GB" dirty="0">
                <a:effectLst/>
                <a:latin typeface="Courier" panose="02070309020205020404" pitchFamily="49" charset="0"/>
              </a:rPr>
              <a:t>, </a:t>
            </a:r>
            <a:r>
              <a:rPr lang="en-GB" dirty="0" err="1">
                <a:effectLst/>
                <a:latin typeface=""/>
              </a:rPr>
              <a:t>ak</a:t>
            </a:r>
            <a:r>
              <a:rPr lang="en-GB" dirty="0">
                <a:effectLst/>
                <a:latin typeface=""/>
              </a:rPr>
              <a:t> je </a:t>
            </a:r>
            <a:r>
              <a:rPr lang="en-GB" dirty="0" err="1">
                <a:effectLst/>
                <a:latin typeface=""/>
              </a:rPr>
              <a:t>podporovaný</a:t>
            </a:r>
            <a:endParaRPr lang="en-GB" dirty="0">
              <a:effectLst/>
              <a:latin typeface=""/>
            </a:endParaRPr>
          </a:p>
          <a:p>
            <a:pPr marL="0" indent="0">
              <a:buNone/>
            </a:pPr>
            <a:endParaRPr lang="en-SK" dirty="0"/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Route::get('locale/{locale}', function ($locale) {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	if (</a:t>
            </a:r>
            <a:r>
              <a:rPr lang="en-GB" dirty="0" err="1">
                <a:effectLst/>
                <a:latin typeface="Courier" panose="02070309020205020404" pitchFamily="49" charset="0"/>
              </a:rPr>
              <a:t>in_array</a:t>
            </a:r>
            <a:r>
              <a:rPr lang="en-GB" dirty="0">
                <a:effectLst/>
                <a:latin typeface="Courier" panose="02070309020205020404" pitchFamily="49" charset="0"/>
              </a:rPr>
              <a:t>($locale, 					config('</a:t>
            </a:r>
            <a:r>
              <a:rPr lang="en-GB" dirty="0" err="1">
                <a:effectLst/>
                <a:latin typeface="Courier" panose="02070309020205020404" pitchFamily="49" charset="0"/>
              </a:rPr>
              <a:t>app.supported_languages</a:t>
            </a:r>
            <a:r>
              <a:rPr lang="en-GB" dirty="0">
                <a:effectLst/>
                <a:latin typeface="Courier" panose="02070309020205020404" pitchFamily="49" charset="0"/>
              </a:rPr>
              <a:t>'))) {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		session(['</a:t>
            </a:r>
            <a:r>
              <a:rPr lang="en-GB" dirty="0" err="1">
                <a:effectLst/>
                <a:latin typeface="Courier" panose="02070309020205020404" pitchFamily="49" charset="0"/>
              </a:rPr>
              <a:t>app_locale</a:t>
            </a:r>
            <a:r>
              <a:rPr lang="en-GB" dirty="0">
                <a:effectLst/>
                <a:latin typeface="Courier" panose="02070309020205020404" pitchFamily="49" charset="0"/>
              </a:rPr>
              <a:t>' =&gt; $locale]);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	return redirect()-&gt;back();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12643428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55531-3B47-13D7-2EC7-A30A79F20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  <a:latin typeface="Helvetica" pitchFamily="2" charset="0"/>
              </a:rPr>
              <a:t>Config – </a:t>
            </a:r>
            <a:r>
              <a:rPr lang="en-GB" dirty="0" err="1">
                <a:effectLst/>
                <a:latin typeface="Helvetica" pitchFamily="2" charset="0"/>
              </a:rPr>
              <a:t>zadefinujeme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podporované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jazyky</a:t>
            </a:r>
            <a:endParaRPr lang="en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6FC46-64C2-5704-799F-1F8759AE5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ffectLst/>
                <a:latin typeface="Helvetica" pitchFamily="2" charset="0"/>
              </a:rPr>
              <a:t>v </a:t>
            </a:r>
            <a:r>
              <a:rPr lang="en-GB" dirty="0">
                <a:effectLst/>
                <a:latin typeface="Courier" panose="02070309020205020404" pitchFamily="49" charset="0"/>
              </a:rPr>
              <a:t>config/</a:t>
            </a:r>
            <a:r>
              <a:rPr lang="en-GB" dirty="0" err="1">
                <a:effectLst/>
                <a:latin typeface="Courier" panose="02070309020205020404" pitchFamily="49" charset="0"/>
              </a:rPr>
              <a:t>app.php</a:t>
            </a:r>
            <a:r>
              <a:rPr lang="en-GB" dirty="0">
                <a:effectLst/>
                <a:latin typeface="Courier" panose="02070309020205020404" pitchFamily="49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pridáme</a:t>
            </a:r>
            <a:r>
              <a:rPr lang="en-GB" dirty="0">
                <a:effectLst/>
                <a:latin typeface="Helvetica" pitchFamily="2" charset="0"/>
              </a:rPr>
              <a:t> pole s </a:t>
            </a:r>
            <a:r>
              <a:rPr lang="en-GB" dirty="0" err="1">
                <a:effectLst/>
                <a:latin typeface="Helvetica" pitchFamily="2" charset="0"/>
              </a:rPr>
              <a:t>podporovanými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jazykmi</a:t>
            </a:r>
            <a:r>
              <a:rPr lang="en-GB" dirty="0">
                <a:effectLst/>
                <a:latin typeface="Helvetica" pitchFamily="2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'</a:t>
            </a:r>
            <a:r>
              <a:rPr lang="en-GB" dirty="0" err="1">
                <a:effectLst/>
                <a:latin typeface="Courier" panose="02070309020205020404" pitchFamily="49" charset="0"/>
              </a:rPr>
              <a:t>supported_languages</a:t>
            </a:r>
            <a:r>
              <a:rPr lang="en-GB" dirty="0">
                <a:effectLst/>
                <a:latin typeface="Courier" panose="02070309020205020404" pitchFamily="49" charset="0"/>
              </a:rPr>
              <a:t>' =&gt; array('</a:t>
            </a:r>
            <a:r>
              <a:rPr lang="en-GB" dirty="0" err="1">
                <a:effectLst/>
                <a:latin typeface="Courier" panose="02070309020205020404" pitchFamily="49" charset="0"/>
              </a:rPr>
              <a:t>sk</a:t>
            </a:r>
            <a:r>
              <a:rPr lang="en-GB" dirty="0">
                <a:effectLst/>
                <a:latin typeface="Courier" panose="02070309020205020404" pitchFamily="49" charset="0"/>
              </a:rPr>
              <a:t>', '</a:t>
            </a:r>
            <a:r>
              <a:rPr lang="en-GB" dirty="0" err="1">
                <a:effectLst/>
                <a:latin typeface="Courier" panose="02070309020205020404" pitchFamily="49" charset="0"/>
              </a:rPr>
              <a:t>en</a:t>
            </a:r>
            <a:r>
              <a:rPr lang="en-GB" dirty="0">
                <a:effectLst/>
                <a:latin typeface="Courier" panose="02070309020205020404" pitchFamily="49" charset="0"/>
              </a:rPr>
              <a:t>’),</a:t>
            </a:r>
          </a:p>
          <a:p>
            <a:endParaRPr lang="en-GB" dirty="0">
              <a:effectLst/>
              <a:latin typeface="Helvetica" pitchFamily="2" charset="0"/>
            </a:endParaRPr>
          </a:p>
          <a:p>
            <a:r>
              <a:rPr lang="en-GB" dirty="0" err="1">
                <a:effectLst/>
                <a:latin typeface="Helvetica" pitchFamily="2" charset="0"/>
              </a:rPr>
              <a:t>nastavíme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predvoleny</a:t>
            </a:r>
            <a:r>
              <a:rPr lang="en-GB" dirty="0">
                <a:effectLst/>
                <a:latin typeface="Helvetica" pitchFamily="2" charset="0"/>
              </a:rPr>
              <a:t>́ </a:t>
            </a:r>
            <a:r>
              <a:rPr lang="en-GB" dirty="0" err="1">
                <a:effectLst/>
                <a:latin typeface="Helvetica" pitchFamily="2" charset="0"/>
              </a:rPr>
              <a:t>jazyk</a:t>
            </a:r>
            <a:r>
              <a:rPr lang="en-GB" dirty="0">
                <a:effectLst/>
                <a:latin typeface="Helvetica" pitchFamily="2" charset="0"/>
              </a:rPr>
              <a:t> a fallback </a:t>
            </a:r>
            <a:r>
              <a:rPr lang="en-GB" dirty="0" err="1">
                <a:effectLst/>
                <a:latin typeface="Helvetica" pitchFamily="2" charset="0"/>
              </a:rPr>
              <a:t>na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</a:t>
            </a:r>
            <a:endParaRPr lang="en-GB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'locale' =&gt; '</a:t>
            </a:r>
            <a:r>
              <a:rPr lang="en-GB" dirty="0" err="1">
                <a:effectLst/>
                <a:latin typeface="Courier" panose="02070309020205020404" pitchFamily="49" charset="0"/>
              </a:rPr>
              <a:t>sk</a:t>
            </a:r>
            <a:r>
              <a:rPr lang="en-GB" dirty="0">
                <a:effectLst/>
                <a:latin typeface="Courier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'</a:t>
            </a:r>
            <a:r>
              <a:rPr lang="en-GB" dirty="0" err="1">
                <a:effectLst/>
                <a:latin typeface="Courier" panose="02070309020205020404" pitchFamily="49" charset="0"/>
              </a:rPr>
              <a:t>fallback_locale</a:t>
            </a:r>
            <a:r>
              <a:rPr lang="en-GB" dirty="0">
                <a:effectLst/>
                <a:latin typeface="Courier" panose="02070309020205020404" pitchFamily="49" charset="0"/>
              </a:rPr>
              <a:t>' =&gt; '</a:t>
            </a:r>
            <a:r>
              <a:rPr lang="en-GB" dirty="0" err="1">
                <a:effectLst/>
                <a:latin typeface="Courier" panose="02070309020205020404" pitchFamily="49" charset="0"/>
              </a:rPr>
              <a:t>sk</a:t>
            </a:r>
            <a:r>
              <a:rPr lang="en-GB" dirty="0">
                <a:effectLst/>
                <a:latin typeface="Courier" panose="02070309020205020404" pitchFamily="49" charset="0"/>
              </a:rPr>
              <a:t>',</a:t>
            </a:r>
          </a:p>
          <a:p>
            <a:pPr marL="0" indent="0">
              <a:buNone/>
            </a:pPr>
            <a:endParaRPr lang="en-GB" dirty="0">
              <a:effectLst/>
              <a:latin typeface="Courier" panose="02070309020205020404" pitchFamily="49" charset="0"/>
            </a:endParaRPr>
          </a:p>
          <a:p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21533564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5C24C-AF86-C278-558A-26032383D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  <a:latin typeface="Helvetica" pitchFamily="2" charset="0"/>
              </a:rPr>
              <a:t>Middleware </a:t>
            </a:r>
            <a:r>
              <a:rPr lang="en-GB" dirty="0">
                <a:effectLst/>
                <a:latin typeface="Courier" panose="02070309020205020404" pitchFamily="49" charset="0"/>
              </a:rPr>
              <a:t>Language</a:t>
            </a:r>
            <a:endParaRPr lang="en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09CDA-801C-F4DF-108F-22D54807D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>
                <a:effectLst/>
                <a:latin typeface="Helvetica" pitchFamily="2" charset="0"/>
              </a:rPr>
              <a:t>vytvoríme</a:t>
            </a:r>
            <a:r>
              <a:rPr lang="en-GB" dirty="0">
                <a:effectLst/>
                <a:latin typeface="Helvetica" pitchFamily="2" charset="0"/>
              </a:rPr>
              <a:t> middleware Language</a:t>
            </a:r>
          </a:p>
          <a:p>
            <a:pPr marL="0" indent="0">
              <a:buNone/>
            </a:pPr>
            <a:r>
              <a:rPr lang="en-GB" dirty="0" err="1">
                <a:effectLst/>
                <a:latin typeface="Courier" panose="02070309020205020404" pitchFamily="49" charset="0"/>
              </a:rPr>
              <a:t>php</a:t>
            </a:r>
            <a:r>
              <a:rPr lang="en-GB" dirty="0">
                <a:effectLst/>
                <a:latin typeface="Courier" panose="02070309020205020404" pitchFamily="49" charset="0"/>
              </a:rPr>
              <a:t> artisan </a:t>
            </a:r>
            <a:r>
              <a:rPr lang="en-GB" dirty="0" err="1">
                <a:effectLst/>
                <a:latin typeface="Courier" panose="02070309020205020404" pitchFamily="49" charset="0"/>
              </a:rPr>
              <a:t>make:middleware</a:t>
            </a:r>
            <a:r>
              <a:rPr lang="en-GB" dirty="0">
                <a:effectLst/>
                <a:latin typeface="Courier" panose="02070309020205020404" pitchFamily="49" charset="0"/>
              </a:rPr>
              <a:t> Language</a:t>
            </a:r>
          </a:p>
          <a:p>
            <a:endParaRPr lang="en-SK" dirty="0"/>
          </a:p>
          <a:p>
            <a:r>
              <a:rPr lang="en-GB" dirty="0">
                <a:effectLst/>
                <a:latin typeface="Helvetica" pitchFamily="2" charset="0"/>
              </a:rPr>
              <a:t>do </a:t>
            </a:r>
            <a:r>
              <a:rPr lang="en-GB" dirty="0">
                <a:effectLst/>
                <a:latin typeface="Courier" panose="02070309020205020404" pitchFamily="49" charset="0"/>
              </a:rPr>
              <a:t>handle() </a:t>
            </a:r>
            <a:r>
              <a:rPr lang="en-GB" dirty="0" err="1">
                <a:effectLst/>
                <a:latin typeface="Helvetica" pitchFamily="2" charset="0"/>
              </a:rPr>
              <a:t>metódy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pridáme</a:t>
            </a:r>
            <a:r>
              <a:rPr lang="en-GB" dirty="0">
                <a:effectLst/>
                <a:latin typeface="Helvetica" pitchFamily="2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use App;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App::</a:t>
            </a:r>
            <a:r>
              <a:rPr lang="en-GB" b="1" dirty="0" err="1">
                <a:effectLst/>
                <a:latin typeface="Courier" panose="02070309020205020404" pitchFamily="49" charset="0"/>
              </a:rPr>
              <a:t>setLocale</a:t>
            </a:r>
            <a:r>
              <a:rPr lang="en-GB" dirty="0">
                <a:effectLst/>
                <a:latin typeface="Courier" panose="02070309020205020404" pitchFamily="49" charset="0"/>
              </a:rPr>
              <a:t>(</a:t>
            </a:r>
            <a:r>
              <a:rPr lang="en-GB" b="1" dirty="0">
                <a:effectLst/>
                <a:latin typeface="Courier" panose="02070309020205020404" pitchFamily="49" charset="0"/>
              </a:rPr>
              <a:t>session</a:t>
            </a:r>
            <a:r>
              <a:rPr lang="en-GB" dirty="0">
                <a:effectLst/>
                <a:latin typeface="Courier" panose="02070309020205020404" pitchFamily="49" charset="0"/>
              </a:rPr>
              <a:t>('</a:t>
            </a:r>
            <a:r>
              <a:rPr lang="en-GB" dirty="0" err="1">
                <a:effectLst/>
                <a:latin typeface="Courier" panose="02070309020205020404" pitchFamily="49" charset="0"/>
              </a:rPr>
              <a:t>app_locale</a:t>
            </a:r>
            <a:r>
              <a:rPr lang="en-GB" dirty="0">
                <a:effectLst/>
                <a:latin typeface="Courier" panose="02070309020205020404" pitchFamily="49" charset="0"/>
              </a:rPr>
              <a:t>', config('</a:t>
            </a:r>
            <a:r>
              <a:rPr lang="en-GB" dirty="0" err="1">
                <a:effectLst/>
                <a:latin typeface="Courier" panose="02070309020205020404" pitchFamily="49" charset="0"/>
              </a:rPr>
              <a:t>app.locale</a:t>
            </a:r>
            <a:r>
              <a:rPr lang="en-GB" dirty="0">
                <a:effectLst/>
                <a:latin typeface="Courier" panose="02070309020205020404" pitchFamily="49" charset="0"/>
              </a:rPr>
              <a:t>')));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return $next($request);</a:t>
            </a:r>
          </a:p>
          <a:p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33966020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3760-0E4C-FC18-F8C6-487DC935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Zaregistrujeme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9D53-0802-26AE-A637-780A8B7D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>
                <a:effectLst/>
                <a:latin typeface="Helvetica" pitchFamily="2" charset="0"/>
              </a:rPr>
              <a:t>zaregistrujeme</a:t>
            </a:r>
            <a:r>
              <a:rPr lang="en-GB" dirty="0">
                <a:effectLst/>
                <a:latin typeface="Helvetica" pitchFamily="2" charset="0"/>
              </a:rPr>
              <a:t> middleware v </a:t>
            </a:r>
            <a:r>
              <a:rPr lang="en-GB" dirty="0">
                <a:effectLst/>
                <a:latin typeface="Curlz MT" pitchFamily="82" charset="77"/>
              </a:rPr>
              <a:t>bootstrap/</a:t>
            </a:r>
            <a:r>
              <a:rPr lang="en-GB" dirty="0" err="1">
                <a:effectLst/>
                <a:latin typeface="Curlz MT" pitchFamily="82" charset="77"/>
              </a:rPr>
              <a:t>app.php</a:t>
            </a:r>
            <a:endParaRPr lang="en-GB" dirty="0">
              <a:effectLst/>
              <a:latin typeface="Curlz MT" pitchFamily="82" charset="77"/>
            </a:endParaRPr>
          </a:p>
          <a:p>
            <a:pPr marL="0" indent="0">
              <a:buNone/>
            </a:pPr>
            <a:endParaRPr lang="en-GB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 App\Http\Middleware\Language;</a:t>
            </a:r>
          </a:p>
          <a:p>
            <a:pPr marL="0" indent="0">
              <a:buNone/>
            </a:pPr>
            <a:r>
              <a:rPr lang="en-SK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endParaRPr lang="en-SK" dirty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withMiddleware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(Middleware $middleware)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$middleware-&gt;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web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(append: [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Language::class,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]);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n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7097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5C6D-6254-C952-BA54-069EB81B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Úprava </a:t>
            </a:r>
            <a:r>
              <a:rPr lang="en-SK" dirty="0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SK" dirty="0"/>
              <a:t> šablóny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9CFE7-3943-AE1F-B782-F73DB8BF0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err="1">
                <a:effectLst/>
                <a:latin typeface="Helvetica" pitchFamily="2" charset="0"/>
              </a:rPr>
              <a:t>Pridáme</a:t>
            </a:r>
            <a:r>
              <a:rPr lang="en-GB" dirty="0">
                <a:effectLst/>
                <a:latin typeface="Helvetica" pitchFamily="2" charset="0"/>
              </a:rPr>
              <a:t> za </a:t>
            </a:r>
            <a:r>
              <a:rPr lang="en-GB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navbarsExampleDefault</a:t>
            </a:r>
            <a:r>
              <a:rPr lang="en-GB" dirty="0">
                <a:effectLst/>
                <a:latin typeface="Helvetica" pitchFamily="2" charset="0"/>
              </a:rPr>
              <a:t>:</a:t>
            </a:r>
          </a:p>
          <a:p>
            <a:endParaRPr lang="en-GB" dirty="0"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&lt;div class="</a:t>
            </a:r>
            <a:r>
              <a:rPr lang="en-GB" dirty="0" err="1">
                <a:effectLst/>
                <a:latin typeface="Courier" panose="02070309020205020404" pitchFamily="49" charset="0"/>
              </a:rPr>
              <a:t>btn</a:t>
            </a:r>
            <a:r>
              <a:rPr lang="en-GB" dirty="0">
                <a:effectLst/>
                <a:latin typeface="Courier" panose="02070309020205020404" pitchFamily="49" charset="0"/>
              </a:rPr>
              <a:t>-group text-white"&gt;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&lt;button type="button" class="</a:t>
            </a:r>
            <a:r>
              <a:rPr lang="en-GB" dirty="0" err="1">
                <a:effectLst/>
                <a:latin typeface="Courier" panose="02070309020205020404" pitchFamily="49" charset="0"/>
              </a:rPr>
              <a:t>btn</a:t>
            </a:r>
            <a:r>
              <a:rPr lang="en-GB" dirty="0">
                <a:effectLst/>
                <a:latin typeface="Courier" panose="02070309020205020404" pitchFamily="49" charset="0"/>
              </a:rPr>
              <a:t> dropdown-toggle"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data-toggle="dropdown" aria-</a:t>
            </a:r>
            <a:r>
              <a:rPr lang="en-GB" dirty="0" err="1">
                <a:effectLst/>
                <a:latin typeface="Courier" panose="02070309020205020404" pitchFamily="49" charset="0"/>
              </a:rPr>
              <a:t>haspopup</a:t>
            </a:r>
            <a:r>
              <a:rPr lang="en-GB" dirty="0">
                <a:effectLst/>
                <a:latin typeface="Courier" panose="02070309020205020404" pitchFamily="49" charset="0"/>
              </a:rPr>
              <a:t>="true" </a:t>
            </a:r>
            <a:r>
              <a:rPr lang="en-GB" dirty="0" err="1">
                <a:effectLst/>
                <a:latin typeface="Courier" panose="02070309020205020404" pitchFamily="49" charset="0"/>
              </a:rPr>
              <a:t>ariaexpanded</a:t>
            </a:r>
            <a:r>
              <a:rPr lang="en-GB" dirty="0">
                <a:effectLst/>
                <a:latin typeface="Courier" panose="02070309020205020404" pitchFamily="49" charset="0"/>
              </a:rPr>
              <a:t>="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false"&gt;</a:t>
            </a:r>
          </a:p>
          <a:p>
            <a:pPr marL="0" indent="0">
              <a:buNone/>
            </a:pPr>
            <a:r>
              <a:rPr lang="en-GB" b="1" dirty="0">
                <a:effectLst/>
                <a:latin typeface="Courier" panose="02070309020205020404" pitchFamily="49" charset="0"/>
              </a:rPr>
              <a:t>	{{App::</a:t>
            </a:r>
            <a:r>
              <a:rPr lang="en-GB" b="1" dirty="0" err="1">
                <a:effectLst/>
                <a:latin typeface="Courier" panose="02070309020205020404" pitchFamily="49" charset="0"/>
              </a:rPr>
              <a:t>getLocale</a:t>
            </a:r>
            <a:r>
              <a:rPr lang="en-GB" b="1" dirty="0">
                <a:effectLst/>
                <a:latin typeface="Courier" panose="02070309020205020404" pitchFamily="49" charset="0"/>
              </a:rPr>
              <a:t>()}}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&lt;/button&gt;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&lt;div class="dropdown-menu"&gt;</a:t>
            </a:r>
          </a:p>
          <a:p>
            <a:pPr marL="457200" lvl="1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&lt;a class="dropdown-item" </a:t>
            </a:r>
            <a:r>
              <a:rPr lang="en-GB" dirty="0" err="1">
                <a:effectLst/>
                <a:latin typeface="Courier" panose="02070309020205020404" pitchFamily="49" charset="0"/>
              </a:rPr>
              <a:t>href</a:t>
            </a:r>
            <a:r>
              <a:rPr lang="en-GB" dirty="0">
                <a:effectLst/>
                <a:latin typeface="Courier" panose="02070309020205020404" pitchFamily="49" charset="0"/>
              </a:rPr>
              <a:t>="/</a:t>
            </a:r>
            <a:r>
              <a:rPr lang="en-GB" b="1" dirty="0">
                <a:effectLst/>
                <a:latin typeface="Courier" panose="02070309020205020404" pitchFamily="49" charset="0"/>
              </a:rPr>
              <a:t>locale/</a:t>
            </a:r>
            <a:r>
              <a:rPr lang="en-GB" b="1" dirty="0" err="1">
                <a:effectLst/>
                <a:latin typeface="Courier" panose="02070309020205020404" pitchFamily="49" charset="0"/>
              </a:rPr>
              <a:t>sk</a:t>
            </a:r>
            <a:r>
              <a:rPr lang="en-GB" dirty="0">
                <a:effectLst/>
                <a:latin typeface="Courier" panose="02070309020205020404" pitchFamily="49" charset="0"/>
              </a:rPr>
              <a:t>"&gt;</a:t>
            </a:r>
            <a:r>
              <a:rPr lang="en-GB" dirty="0" err="1">
                <a:effectLst/>
                <a:latin typeface="Courier" panose="02070309020205020404" pitchFamily="49" charset="0"/>
              </a:rPr>
              <a:t>sk</a:t>
            </a:r>
            <a:r>
              <a:rPr lang="en-GB" dirty="0">
                <a:effectLst/>
                <a:latin typeface="Courier" panose="02070309020205020404" pitchFamily="49" charset="0"/>
              </a:rPr>
              <a:t>&lt;/a&gt;</a:t>
            </a:r>
          </a:p>
          <a:p>
            <a:pPr marL="457200" lvl="1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&lt;a class="dropdown-item" </a:t>
            </a:r>
            <a:r>
              <a:rPr lang="en-GB" dirty="0" err="1">
                <a:effectLst/>
                <a:latin typeface="Courier" panose="02070309020205020404" pitchFamily="49" charset="0"/>
              </a:rPr>
              <a:t>href</a:t>
            </a:r>
            <a:r>
              <a:rPr lang="en-GB" dirty="0">
                <a:effectLst/>
                <a:latin typeface="Courier" panose="02070309020205020404" pitchFamily="49" charset="0"/>
              </a:rPr>
              <a:t>="/</a:t>
            </a:r>
            <a:r>
              <a:rPr lang="en-GB" b="1" dirty="0">
                <a:effectLst/>
                <a:latin typeface="Courier" panose="02070309020205020404" pitchFamily="49" charset="0"/>
              </a:rPr>
              <a:t>locale/</a:t>
            </a:r>
            <a:r>
              <a:rPr lang="en-GB" b="1" dirty="0" err="1">
                <a:effectLst/>
                <a:latin typeface="Courier" panose="02070309020205020404" pitchFamily="49" charset="0"/>
              </a:rPr>
              <a:t>en</a:t>
            </a:r>
            <a:r>
              <a:rPr lang="en-GB" dirty="0">
                <a:effectLst/>
                <a:latin typeface="Courier" panose="02070309020205020404" pitchFamily="49" charset="0"/>
              </a:rPr>
              <a:t>"&gt;</a:t>
            </a:r>
            <a:r>
              <a:rPr lang="en-GB" dirty="0" err="1">
                <a:effectLst/>
                <a:latin typeface="Courier" panose="02070309020205020404" pitchFamily="49" charset="0"/>
              </a:rPr>
              <a:t>en</a:t>
            </a:r>
            <a:r>
              <a:rPr lang="en-GB" dirty="0">
                <a:effectLst/>
                <a:latin typeface="Courier" panose="02070309020205020404" pitchFamily="49" charset="0"/>
              </a:rPr>
              <a:t>&lt;/a&gt;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&lt;/div&gt;</a:t>
            </a:r>
          </a:p>
          <a:p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8946554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664F-7368-DED3-8323-D35A5363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effectLst/>
                <a:latin typeface="Helvetica" pitchFamily="2" charset="0"/>
              </a:rPr>
              <a:t>Prekladovy</a:t>
            </a:r>
            <a:r>
              <a:rPr lang="en-GB" dirty="0">
                <a:effectLst/>
                <a:latin typeface="Helvetica" pitchFamily="2" charset="0"/>
              </a:rPr>
              <a:t>́ </a:t>
            </a:r>
            <a:r>
              <a:rPr lang="en-GB" dirty="0" err="1">
                <a:effectLst/>
                <a:latin typeface="Helvetica" pitchFamily="2" charset="0"/>
              </a:rPr>
              <a:t>súbor</a:t>
            </a:r>
            <a:endParaRPr lang="en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5F329-D922-6993-ED9A-E06BBEAC1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ffectLst/>
                <a:latin typeface="Helvetica" pitchFamily="2" charset="0"/>
              </a:rPr>
              <a:t>v </a:t>
            </a:r>
            <a:r>
              <a:rPr lang="en-GB" dirty="0">
                <a:effectLst/>
                <a:latin typeface="Courier" panose="02070309020205020404" pitchFamily="49" charset="0"/>
              </a:rPr>
              <a:t>resources\lang </a:t>
            </a:r>
            <a:r>
              <a:rPr lang="en-GB" dirty="0" err="1">
                <a:effectLst/>
                <a:latin typeface="Helvetica" pitchFamily="2" charset="0"/>
              </a:rPr>
              <a:t>vytvoríme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súbor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Courier" panose="02070309020205020404" pitchFamily="49" charset="0"/>
              </a:rPr>
              <a:t>en.json</a:t>
            </a:r>
            <a:endParaRPr lang="en-GB" dirty="0">
              <a:effectLst/>
              <a:latin typeface="Courier" panose="02070309020205020404" pitchFamily="49" charset="0"/>
            </a:endParaRPr>
          </a:p>
          <a:p>
            <a:pPr marL="0" indent="0">
              <a:buNone/>
            </a:pPr>
            <a:endParaRPr lang="en-SK" dirty="0"/>
          </a:p>
          <a:p>
            <a:pPr marL="0" indent="0">
              <a:buNone/>
            </a:pP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GB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Jednoduch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ý</a:t>
            </a: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manažér</a:t>
            </a: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úloh</a:t>
            </a: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: "Task manager",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GB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Nová</a:t>
            </a: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úloha</a:t>
            </a: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: "New task",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GB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Prihlásenie</a:t>
            </a: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: "Login",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GB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Registrácia</a:t>
            </a: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: "Register"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22818345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97F7-73F0-0B40-A257-01AEA93A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Prekladové reťazce </a:t>
            </a:r>
            <a:br>
              <a:rPr lang="en-SK" dirty="0"/>
            </a:br>
            <a:r>
              <a:rPr lang="en-SK" dirty="0"/>
              <a:t>(</a:t>
            </a:r>
            <a:r>
              <a:rPr lang="en-GB" dirty="0"/>
              <a:t>double underscore function</a:t>
            </a:r>
            <a:r>
              <a:rPr lang="en-SK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CA71D-722D-CB87-DF10-6A91B28DA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effectLst/>
                <a:latin typeface="Helvetica" pitchFamily="2" charset="0"/>
              </a:rPr>
              <a:t>Upravme</a:t>
            </a:r>
            <a:r>
              <a:rPr lang="en-GB" dirty="0">
                <a:effectLst/>
                <a:latin typeface="Helvetica" pitchFamily="2" charset="0"/>
              </a:rPr>
              <a:t> v </a:t>
            </a:r>
            <a:r>
              <a:rPr lang="en-GB" dirty="0" err="1">
                <a:effectLst/>
                <a:latin typeface="Courier" panose="02070309020205020404" pitchFamily="49" charset="0"/>
              </a:rPr>
              <a:t>nav.blade.php</a:t>
            </a:r>
            <a:r>
              <a:rPr lang="en-GB" dirty="0">
                <a:effectLst/>
                <a:latin typeface="Helvetica" pitchFamily="2" charset="0"/>
              </a:rPr>
              <a:t>:</a:t>
            </a:r>
            <a:endParaRPr lang="en-GB" dirty="0">
              <a:effectLst/>
              <a:latin typeface="Courier" panose="02070309020205020404" pitchFamily="49" charset="0"/>
            </a:endParaRPr>
          </a:p>
          <a:p>
            <a:pPr marL="0" indent="0">
              <a:buNone/>
            </a:pPr>
            <a:endParaRPr lang="en-GB" dirty="0">
              <a:effectLst/>
              <a:latin typeface="Courier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 class="navbar-brand" </a:t>
            </a:r>
            <a:r>
              <a:rPr lang="en-GB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="/tasks"&gt;{{</a:t>
            </a:r>
          </a:p>
          <a:p>
            <a:pPr marL="0" indent="0">
              <a:buNone/>
            </a:pPr>
            <a:r>
              <a:rPr lang="en-GB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Jednoduchy</a:t>
            </a: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́ </a:t>
            </a:r>
            <a:r>
              <a:rPr lang="en-GB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manažér</a:t>
            </a: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úloh</a:t>
            </a: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}}&lt;/a&gt;</a:t>
            </a:r>
          </a:p>
          <a:p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37049215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C91C-8722-B8AE-1FEE-865DD1BF9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6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>
                <a:effectLst/>
                <a:latin typeface="Helvetica" pitchFamily="2" charset="0"/>
              </a:rPr>
              <a:t>Logging</a:t>
            </a:r>
            <a:br>
              <a:rPr lang="en-GB" dirty="0">
                <a:effectLst/>
                <a:latin typeface="Helvetica" pitchFamily="2" charset="0"/>
              </a:rPr>
            </a:br>
            <a:r>
              <a:rPr lang="en-GB" sz="4000" dirty="0" err="1">
                <a:effectLst/>
                <a:latin typeface="Helvetica" pitchFamily="2" charset="0"/>
              </a:rPr>
              <a:t>Zalogujeme</a:t>
            </a:r>
            <a:r>
              <a:rPr lang="en-GB" sz="4000" dirty="0">
                <a:effectLst/>
                <a:latin typeface="Helvetica" pitchFamily="2" charset="0"/>
              </a:rPr>
              <a:t> </a:t>
            </a:r>
            <a:r>
              <a:rPr lang="en-GB" sz="4000" dirty="0" err="1">
                <a:effectLst/>
                <a:latin typeface="Helvetica" pitchFamily="2" charset="0"/>
              </a:rPr>
              <a:t>prihlásenie</a:t>
            </a:r>
            <a:r>
              <a:rPr lang="en-GB" sz="4000" dirty="0">
                <a:effectLst/>
                <a:latin typeface="Helvetica" pitchFamily="2" charset="0"/>
              </a:rPr>
              <a:t>, resp. </a:t>
            </a:r>
            <a:r>
              <a:rPr lang="en-GB" sz="4000" dirty="0" err="1">
                <a:effectLst/>
                <a:latin typeface="Helvetica" pitchFamily="2" charset="0"/>
              </a:rPr>
              <a:t>odhlásenie</a:t>
            </a:r>
            <a:br>
              <a:rPr lang="en-GB" sz="4000" dirty="0">
                <a:effectLst/>
                <a:latin typeface="Helvetica" pitchFamily="2" charset="0"/>
              </a:rPr>
            </a:br>
            <a:r>
              <a:rPr lang="en-GB" sz="4000" dirty="0" err="1">
                <a:effectLst/>
                <a:latin typeface="Helvetica" pitchFamily="2" charset="0"/>
              </a:rPr>
              <a:t>používateľa</a:t>
            </a:r>
            <a:endParaRPr lang="en-GB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8610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2C632-153A-D0BD-11F4-C621459AB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effectLst/>
                <a:latin typeface="Helvetica" pitchFamily="2" charset="0"/>
              </a:rPr>
              <a:t>Autentifikačné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udalosti</a:t>
            </a:r>
            <a:endParaRPr lang="en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9579-6ABE-3DE2-D987-EE68528C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ffectLst/>
                <a:latin typeface="Helvetica" pitchFamily="2" charset="0"/>
              </a:rPr>
              <a:t>built-in </a:t>
            </a:r>
            <a:r>
              <a:rPr lang="en-GB" dirty="0" err="1">
                <a:effectLst/>
                <a:latin typeface="Helvetica" pitchFamily="2" charset="0"/>
              </a:rPr>
              <a:t>aparát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na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autentifikáciu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používateľa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generuje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udalosti</a:t>
            </a:r>
            <a:r>
              <a:rPr lang="en-GB" dirty="0">
                <a:latin typeface="Helvetica" pitchFamily="2" charset="0"/>
              </a:rPr>
              <a:t>:</a:t>
            </a:r>
            <a:endParaRPr lang="en-GB" dirty="0">
              <a:effectLst/>
              <a:latin typeface="Helvetica" pitchFamily="2" charset="0"/>
            </a:endParaRPr>
          </a:p>
          <a:p>
            <a:pPr lvl="1"/>
            <a:r>
              <a:rPr lang="en-GB" dirty="0">
                <a:effectLst/>
                <a:latin typeface="Courier" panose="02070309020205020404" pitchFamily="49" charset="0"/>
              </a:rPr>
              <a:t>Login</a:t>
            </a:r>
          </a:p>
          <a:p>
            <a:pPr lvl="1"/>
            <a:r>
              <a:rPr lang="en-GB" dirty="0">
                <a:effectLst/>
                <a:latin typeface="Courier" panose="02070309020205020404" pitchFamily="49" charset="0"/>
              </a:rPr>
              <a:t>Logout</a:t>
            </a:r>
          </a:p>
          <a:p>
            <a:r>
              <a:rPr lang="en-GB" dirty="0" err="1">
                <a:effectLst/>
                <a:latin typeface="Helvetica" pitchFamily="2" charset="0"/>
              </a:rPr>
              <a:t>vytvoríme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poslucháčov</a:t>
            </a:r>
            <a:r>
              <a:rPr lang="en-GB" dirty="0">
                <a:effectLst/>
                <a:latin typeface="Helvetica" pitchFamily="2" charset="0"/>
              </a:rPr>
              <a:t>, </a:t>
            </a:r>
            <a:r>
              <a:rPr lang="en-GB" dirty="0" err="1">
                <a:effectLst/>
                <a:latin typeface="Helvetica" pitchFamily="2" charset="0"/>
              </a:rPr>
              <a:t>ktory</a:t>
            </a:r>
            <a:r>
              <a:rPr lang="en-GB" dirty="0">
                <a:effectLst/>
                <a:latin typeface="Helvetica" pitchFamily="2" charset="0"/>
              </a:rPr>
              <a:t>́ </a:t>
            </a:r>
            <a:r>
              <a:rPr lang="en-GB" dirty="0" err="1">
                <a:effectLst/>
                <a:latin typeface="Helvetica" pitchFamily="2" charset="0"/>
              </a:rPr>
              <a:t>budú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odberateľ</a:t>
            </a:r>
            <a:r>
              <a:rPr lang="en-GB" dirty="0" err="1">
                <a:latin typeface="Helvetica" pitchFamily="2" charset="0"/>
              </a:rPr>
              <a:t>mi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udalostí</a:t>
            </a:r>
            <a:r>
              <a:rPr lang="en-GB" dirty="0">
                <a:effectLst/>
                <a:latin typeface="Helvetica" pitchFamily="2" charset="0"/>
              </a:rPr>
              <a:t> a </a:t>
            </a:r>
            <a:r>
              <a:rPr lang="en-GB" dirty="0" err="1">
                <a:effectLst/>
                <a:latin typeface="Helvetica" pitchFamily="2" charset="0"/>
              </a:rPr>
              <a:t>zároveň</a:t>
            </a:r>
            <a:r>
              <a:rPr lang="en-GB" dirty="0">
                <a:effectLst/>
                <a:latin typeface="Helvetica" pitchFamily="2" charset="0"/>
              </a:rPr>
              <a:t> ich </a:t>
            </a:r>
            <a:r>
              <a:rPr lang="en-GB" dirty="0" err="1">
                <a:effectLst/>
                <a:latin typeface="Helvetica" pitchFamily="2" charset="0"/>
              </a:rPr>
              <a:t>zalogujú</a:t>
            </a:r>
            <a:endParaRPr lang="en-GB" dirty="0">
              <a:effectLst/>
              <a:latin typeface="Helvetica" pitchFamily="2" charset="0"/>
            </a:endParaRPr>
          </a:p>
          <a:p>
            <a:pPr lvl="1"/>
            <a:r>
              <a:rPr lang="en-GB" dirty="0" err="1">
                <a:effectLst/>
                <a:latin typeface="Courier" panose="02070309020205020404" pitchFamily="49" charset="0"/>
              </a:rPr>
              <a:t>LogSuccessfulLogin</a:t>
            </a:r>
            <a:endParaRPr lang="en-GB" dirty="0">
              <a:effectLst/>
              <a:latin typeface="Courier" panose="02070309020205020404" pitchFamily="49" charset="0"/>
            </a:endParaRPr>
          </a:p>
          <a:p>
            <a:pPr lvl="1"/>
            <a:r>
              <a:rPr lang="en-GB" dirty="0" err="1">
                <a:effectLst/>
                <a:latin typeface="Courier" panose="02070309020205020404" pitchFamily="49" charset="0"/>
              </a:rPr>
              <a:t>LogSuccessfulLogout</a:t>
            </a:r>
            <a:endParaRPr lang="en-GB" dirty="0">
              <a:effectLst/>
              <a:latin typeface="Courier" panose="02070309020205020404" pitchFamily="49" charset="0"/>
            </a:endParaRPr>
          </a:p>
          <a:p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255233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C91C-8722-B8AE-1FEE-865DD1BF9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6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 err="1">
                <a:effectLst/>
                <a:latin typeface="Helvetica" pitchFamily="2" charset="0"/>
              </a:rPr>
              <a:t>Taskmanager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sprístupnime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iba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autentifikovaným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používateľom</a:t>
            </a:r>
            <a:endParaRPr lang="en-GB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0494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43E90-002A-5B16-0E3C-138512EF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effectLst/>
                <a:latin typeface="Helvetica" pitchFamily="2" charset="0"/>
              </a:rPr>
              <a:t>Vytvorenie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poslucháčov</a:t>
            </a:r>
            <a:endParaRPr lang="en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D57AF-ED36-0E44-32CE-5F875FC23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artisan </a:t>
            </a:r>
            <a:r>
              <a:rPr lang="en-GB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make:listener</a:t>
            </a: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LogSuccessfulLogin</a:t>
            </a: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--event=</a:t>
            </a:r>
            <a:r>
              <a:rPr lang="en-GB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</a:p>
          <a:p>
            <a:r>
              <a:rPr lang="en-GB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artisan </a:t>
            </a:r>
            <a:r>
              <a:rPr lang="en-GB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make:listener</a:t>
            </a: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LogSuccessfulLogout</a:t>
            </a: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--event=</a:t>
            </a:r>
            <a:r>
              <a:rPr lang="en-GB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Logout</a:t>
            </a:r>
          </a:p>
          <a:p>
            <a:endParaRPr lang="en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K" dirty="0">
                <a:latin typeface=""/>
                <a:cs typeface="Courier New" panose="02070309020205020404" pitchFamily="49" charset="0"/>
              </a:rPr>
              <a:t>Keďže chceme použiť špecifické autentifikačné udalosti generované Auth aparátom, musíme konkretizovať, o ktoré ide (do poslucháčov doplňme):</a:t>
            </a:r>
          </a:p>
          <a:p>
            <a:r>
              <a:rPr lang="en-GB" dirty="0">
                <a:effectLst/>
                <a:latin typeface="Courier" panose="02070309020205020404" pitchFamily="49" charset="0"/>
              </a:rPr>
              <a:t>use Illuminate\Auth\Events\Login;</a:t>
            </a:r>
          </a:p>
          <a:p>
            <a:pPr marL="0" indent="0">
              <a:buNone/>
            </a:pPr>
            <a:r>
              <a:rPr lang="en-GB" dirty="0">
                <a:effectLst/>
                <a:latin typeface=""/>
              </a:rPr>
              <a:t>resp.</a:t>
            </a:r>
          </a:p>
          <a:p>
            <a:r>
              <a:rPr lang="en-GB" dirty="0">
                <a:effectLst/>
                <a:latin typeface="Courier" panose="02070309020205020404" pitchFamily="49" charset="0"/>
              </a:rPr>
              <a:t>use Illuminate\Auth\Events\Logout;</a:t>
            </a:r>
          </a:p>
          <a:p>
            <a:endParaRPr lang="en-SK" dirty="0">
              <a:latin typeface="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5865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E4A05-AD22-E74C-90AB-C01B65D5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Poslucháči – </a:t>
            </a:r>
            <a:r>
              <a:rPr lang="en-SK" dirty="0"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lang="en-SK" dirty="0"/>
              <a:t> metóda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DFA3F-BF19-51C1-D1F0-DE3AEA725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effectLst/>
                <a:latin typeface="Helvetica" pitchFamily="2" charset="0"/>
              </a:rPr>
              <a:t>príslušná</a:t>
            </a:r>
            <a:r>
              <a:rPr lang="en-GB" dirty="0">
                <a:effectLst/>
                <a:latin typeface="Helvetica" pitchFamily="2" charset="0"/>
              </a:rPr>
              <a:t> handle </a:t>
            </a:r>
            <a:r>
              <a:rPr lang="en-GB" dirty="0" err="1">
                <a:effectLst/>
                <a:latin typeface="Helvetica" pitchFamily="2" charset="0"/>
              </a:rPr>
              <a:t>metóda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bude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obsahovať</a:t>
            </a:r>
            <a:endParaRPr lang="en-GB" dirty="0"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en-GB" b="1" dirty="0">
                <a:effectLst/>
                <a:latin typeface="Courier" panose="02070309020205020404" pitchFamily="49" charset="0"/>
              </a:rPr>
              <a:t>Log</a:t>
            </a:r>
            <a:r>
              <a:rPr lang="en-GB" dirty="0">
                <a:effectLst/>
                <a:latin typeface="Courier" panose="02070309020205020404" pitchFamily="49" charset="0"/>
              </a:rPr>
              <a:t>::info('</a:t>
            </a:r>
            <a:r>
              <a:rPr lang="en-GB" dirty="0" err="1">
                <a:effectLst/>
                <a:latin typeface="Courier" panose="02070309020205020404" pitchFamily="49" charset="0"/>
              </a:rPr>
              <a:t>Pouzivatel</a:t>
            </a:r>
            <a:r>
              <a:rPr lang="en-GB" dirty="0">
                <a:effectLst/>
                <a:latin typeface="Courier" panose="02070309020205020404" pitchFamily="49" charset="0"/>
              </a:rPr>
              <a:t> </a:t>
            </a:r>
            <a:r>
              <a:rPr lang="en-GB" dirty="0" err="1">
                <a:effectLst/>
                <a:latin typeface="Courier" panose="02070309020205020404" pitchFamily="49" charset="0"/>
              </a:rPr>
              <a:t>sa</a:t>
            </a:r>
            <a:r>
              <a:rPr lang="en-GB" dirty="0">
                <a:effectLst/>
                <a:latin typeface="Courier" panose="02070309020205020404" pitchFamily="49" charset="0"/>
              </a:rPr>
              <a:t> </a:t>
            </a:r>
            <a:r>
              <a:rPr lang="en-GB" dirty="0" err="1">
                <a:effectLst/>
                <a:latin typeface="Courier" panose="02070309020205020404" pitchFamily="49" charset="0"/>
              </a:rPr>
              <a:t>prihlasil</a:t>
            </a:r>
            <a:r>
              <a:rPr lang="en-GB" dirty="0">
                <a:effectLst/>
                <a:latin typeface="Courier" panose="02070309020205020404" pitchFamily="49" charset="0"/>
              </a:rPr>
              <a:t>', ['id' =&gt; $event-&gt;user-&gt;id]);</a:t>
            </a:r>
          </a:p>
          <a:p>
            <a:r>
              <a:rPr lang="en-GB" dirty="0">
                <a:effectLst/>
                <a:latin typeface="Helvetica" pitchFamily="2" charset="0"/>
              </a:rPr>
              <a:t>resp.:</a:t>
            </a:r>
          </a:p>
          <a:p>
            <a:pPr marL="0" indent="0">
              <a:buNone/>
            </a:pPr>
            <a:r>
              <a:rPr lang="en-GB" b="1" dirty="0">
                <a:effectLst/>
                <a:latin typeface="Courier" panose="02070309020205020404" pitchFamily="49" charset="0"/>
              </a:rPr>
              <a:t>Log</a:t>
            </a:r>
            <a:r>
              <a:rPr lang="en-GB" dirty="0">
                <a:effectLst/>
                <a:latin typeface="Courier" panose="02070309020205020404" pitchFamily="49" charset="0"/>
              </a:rPr>
              <a:t>::info('</a:t>
            </a:r>
            <a:r>
              <a:rPr lang="en-GB" dirty="0" err="1">
                <a:effectLst/>
                <a:latin typeface="Courier" panose="02070309020205020404" pitchFamily="49" charset="0"/>
              </a:rPr>
              <a:t>Pouzivatel</a:t>
            </a:r>
            <a:r>
              <a:rPr lang="en-GB" dirty="0">
                <a:effectLst/>
                <a:latin typeface="Courier" panose="02070309020205020404" pitchFamily="49" charset="0"/>
              </a:rPr>
              <a:t> </a:t>
            </a:r>
            <a:r>
              <a:rPr lang="en-GB" dirty="0" err="1">
                <a:effectLst/>
                <a:latin typeface="Courier" panose="02070309020205020404" pitchFamily="49" charset="0"/>
              </a:rPr>
              <a:t>sa</a:t>
            </a:r>
            <a:r>
              <a:rPr lang="en-GB" dirty="0">
                <a:effectLst/>
                <a:latin typeface="Courier" panose="02070309020205020404" pitchFamily="49" charset="0"/>
              </a:rPr>
              <a:t> </a:t>
            </a:r>
            <a:r>
              <a:rPr lang="en-GB" dirty="0" err="1">
                <a:effectLst/>
                <a:latin typeface="Courier" panose="02070309020205020404" pitchFamily="49" charset="0"/>
              </a:rPr>
              <a:t>odhlasil</a:t>
            </a:r>
            <a:r>
              <a:rPr lang="en-GB" dirty="0">
                <a:effectLst/>
                <a:latin typeface="Courier" panose="02070309020205020404" pitchFamily="49" charset="0"/>
              </a:rPr>
              <a:t>', ['id' =&gt; $event-&gt;user-&gt;id]);</a:t>
            </a:r>
          </a:p>
          <a:p>
            <a:pPr marL="0" indent="0">
              <a:buNone/>
            </a:pPr>
            <a:endParaRPr lang="en-GB" dirty="0">
              <a:latin typeface="Courier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effectLst/>
                <a:latin typeface="Helvetica" pitchFamily="2" charset="0"/>
              </a:rPr>
              <a:t>Nezabudnúť</a:t>
            </a:r>
            <a:r>
              <a:rPr lang="en-GB" dirty="0">
                <a:latin typeface="Helvetica" pitchFamily="2" charset="0"/>
              </a:rPr>
              <a:t>:</a:t>
            </a:r>
            <a:endParaRPr lang="en-GB" dirty="0"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use Illuminate\Support\Facades\</a:t>
            </a:r>
            <a:r>
              <a:rPr lang="en-GB" b="1" dirty="0">
                <a:effectLst/>
                <a:latin typeface="Courier" panose="02070309020205020404" pitchFamily="49" charset="0"/>
              </a:rPr>
              <a:t>Log</a:t>
            </a:r>
            <a:r>
              <a:rPr lang="en-GB" dirty="0">
                <a:effectLst/>
                <a:latin typeface="Courier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dirty="0">
              <a:effectLst/>
              <a:latin typeface="Courier" panose="02070309020205020404" pitchFamily="49" charset="0"/>
            </a:endParaRPr>
          </a:p>
          <a:p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20953279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C389-F7FE-0D8C-F395-975CA196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effectLst/>
                <a:latin typeface="Helvetica" pitchFamily="2" charset="0"/>
              </a:rPr>
              <a:t>Vyskúšajme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sa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prihlásiť</a:t>
            </a:r>
            <a:r>
              <a:rPr lang="en-GB" dirty="0">
                <a:effectLst/>
                <a:latin typeface="Helvetica" pitchFamily="2" charset="0"/>
              </a:rPr>
              <a:t>/</a:t>
            </a:r>
            <a:r>
              <a:rPr lang="en-GB" dirty="0" err="1">
                <a:effectLst/>
                <a:latin typeface="Helvetica" pitchFamily="2" charset="0"/>
              </a:rPr>
              <a:t>odhlásiť</a:t>
            </a:r>
            <a:r>
              <a:rPr lang="en-GB" dirty="0">
                <a:effectLst/>
                <a:latin typeface="Helvetica" pitchFamily="2" charset="0"/>
              </a:rPr>
              <a:t>...</a:t>
            </a:r>
            <a:endParaRPr lang="en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89E0F-D1AF-013C-C722-237B0BDA0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ffectLst/>
                <a:latin typeface="Courier" panose="02070309020205020404" pitchFamily="49" charset="0"/>
              </a:rPr>
              <a:t>storage/logs</a:t>
            </a: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41190949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883D-1687-13EF-E5A1-721D4027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  <a:latin typeface="Helvetica" pitchFamily="2" charset="0"/>
              </a:rPr>
              <a:t>Slack </a:t>
            </a:r>
            <a:r>
              <a:rPr lang="en-GB" dirty="0" err="1">
                <a:effectLst/>
                <a:latin typeface="Helvetica" pitchFamily="2" charset="0"/>
              </a:rPr>
              <a:t>integrácia</a:t>
            </a:r>
            <a:endParaRPr lang="en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82D3B-D98E-F24D-2160-CCA838FEB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>
                <a:effectLst/>
                <a:latin typeface="Helvetica" pitchFamily="2" charset="0"/>
              </a:rPr>
              <a:t>Nastavme</a:t>
            </a:r>
            <a:r>
              <a:rPr lang="en-GB" dirty="0">
                <a:effectLst/>
                <a:latin typeface="Helvetica" pitchFamily="2" charset="0"/>
              </a:rPr>
              <a:t> webhook</a:t>
            </a:r>
          </a:p>
          <a:p>
            <a:r>
              <a:rPr lang="en-GB" dirty="0">
                <a:solidFill>
                  <a:srgbClr val="964F72"/>
                </a:solidFill>
                <a:effectLst/>
                <a:latin typeface="Helvetica" pitchFamily="2" charset="0"/>
              </a:rPr>
              <a:t>https://</a:t>
            </a:r>
            <a:r>
              <a:rPr lang="en-GB" dirty="0" err="1">
                <a:solidFill>
                  <a:srgbClr val="964F72"/>
                </a:solidFill>
                <a:effectLst/>
                <a:latin typeface="Helvetica" pitchFamily="2" charset="0"/>
              </a:rPr>
              <a:t>wtech-corp.slack.com</a:t>
            </a:r>
            <a:r>
              <a:rPr lang="en-GB" dirty="0">
                <a:solidFill>
                  <a:srgbClr val="964F72"/>
                </a:solidFill>
                <a:effectLst/>
                <a:latin typeface="Helvetica" pitchFamily="2" charset="0"/>
              </a:rPr>
              <a:t>/apps/A0F7XDUAZ-incomingwebhooks?</a:t>
            </a:r>
          </a:p>
          <a:p>
            <a:r>
              <a:rPr lang="en-GB" dirty="0">
                <a:solidFill>
                  <a:srgbClr val="964F72"/>
                </a:solidFill>
                <a:effectLst/>
                <a:latin typeface="Helvetica" pitchFamily="2" charset="0"/>
              </a:rPr>
              <a:t>page=1&amp;tab=</a:t>
            </a:r>
            <a:r>
              <a:rPr lang="en-GB" dirty="0" err="1">
                <a:solidFill>
                  <a:srgbClr val="964F72"/>
                </a:solidFill>
                <a:effectLst/>
                <a:latin typeface="Helvetica" pitchFamily="2" charset="0"/>
              </a:rPr>
              <a:t>more_info</a:t>
            </a:r>
            <a:endParaRPr lang="en-GB" dirty="0">
              <a:solidFill>
                <a:srgbClr val="964F72"/>
              </a:solidFill>
              <a:effectLst/>
              <a:latin typeface="Helvetica" pitchFamily="2" charset="0"/>
            </a:endParaRPr>
          </a:p>
          <a:p>
            <a:r>
              <a:rPr lang="en-GB" dirty="0">
                <a:effectLst/>
                <a:latin typeface="Helvetica" pitchFamily="2" charset="0"/>
              </a:rPr>
              <a:t>webhook URL v config/</a:t>
            </a:r>
            <a:r>
              <a:rPr lang="en-GB" dirty="0" err="1">
                <a:effectLst/>
                <a:latin typeface="Helvetica" pitchFamily="2" charset="0"/>
              </a:rPr>
              <a:t>logging.php</a:t>
            </a:r>
            <a:endParaRPr lang="en-GB" dirty="0">
              <a:effectLst/>
              <a:latin typeface="Helvetica" pitchFamily="2" charset="0"/>
            </a:endParaRPr>
          </a:p>
          <a:p>
            <a:r>
              <a:rPr lang="en-GB" dirty="0" err="1">
                <a:effectLst/>
                <a:latin typeface="Helvetica" pitchFamily="2" charset="0"/>
              </a:rPr>
              <a:t>logovanie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na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konkrétny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kanál</a:t>
            </a:r>
            <a:r>
              <a:rPr lang="en-GB" dirty="0">
                <a:effectLst/>
                <a:latin typeface="Helvetica" pitchFamily="2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Log::channel('slack')-&gt;critical('</a:t>
            </a:r>
            <a:r>
              <a:rPr lang="en-GB" dirty="0" err="1">
                <a:effectLst/>
                <a:latin typeface="Courier" panose="02070309020205020404" pitchFamily="49" charset="0"/>
              </a:rPr>
              <a:t>Pouzivatel</a:t>
            </a:r>
            <a:r>
              <a:rPr lang="en-GB" dirty="0">
                <a:effectLst/>
                <a:latin typeface="Courier" panose="02070309020205020404" pitchFamily="49" charset="0"/>
              </a:rPr>
              <a:t> </a:t>
            </a:r>
            <a:r>
              <a:rPr lang="en-GB" dirty="0" err="1">
                <a:effectLst/>
                <a:latin typeface="Courier" panose="02070309020205020404" pitchFamily="49" charset="0"/>
              </a:rPr>
              <a:t>sa</a:t>
            </a:r>
            <a:r>
              <a:rPr lang="en-GB" dirty="0">
                <a:effectLst/>
                <a:latin typeface="Courier" panose="02070309020205020404" pitchFamily="49" charset="0"/>
              </a:rPr>
              <a:t> </a:t>
            </a:r>
            <a:r>
              <a:rPr lang="en-GB" dirty="0" err="1">
                <a:effectLst/>
                <a:latin typeface="Courier" panose="02070309020205020404" pitchFamily="49" charset="0"/>
              </a:rPr>
              <a:t>prihlasil</a:t>
            </a:r>
            <a:r>
              <a:rPr lang="en-GB" dirty="0">
                <a:effectLst/>
                <a:latin typeface="Courier" panose="02070309020205020404" pitchFamily="49" charset="0"/>
              </a:rPr>
              <a:t>', ['id' =&gt; $event-&gt;user-&gt;id]);</a:t>
            </a:r>
          </a:p>
          <a:p>
            <a:endParaRPr lang="en-GB" dirty="0">
              <a:effectLst/>
              <a:latin typeface="Helvetica" pitchFamily="2" charset="0"/>
            </a:endParaRPr>
          </a:p>
          <a:p>
            <a:r>
              <a:rPr lang="en-GB" dirty="0">
                <a:effectLst/>
                <a:latin typeface="Helvetica" pitchFamily="2" charset="0"/>
              </a:rPr>
              <a:t>PHP SSL </a:t>
            </a:r>
            <a:r>
              <a:rPr lang="en-GB" dirty="0" err="1">
                <a:effectLst/>
                <a:latin typeface="Helvetica" pitchFamily="2" charset="0"/>
              </a:rPr>
              <a:t>certifikát</a:t>
            </a:r>
            <a:endParaRPr lang="en-GB" dirty="0">
              <a:effectLst/>
              <a:latin typeface="Helvetica" pitchFamily="2" charset="0"/>
            </a:endParaRPr>
          </a:p>
          <a:p>
            <a:pPr lvl="1"/>
            <a:r>
              <a:rPr lang="en-GB" dirty="0">
                <a:solidFill>
                  <a:srgbClr val="954F71"/>
                </a:solidFill>
                <a:effectLst/>
                <a:latin typeface="Helvetica" pitchFamily="2" charset="0"/>
              </a:rPr>
              <a:t>https://</a:t>
            </a:r>
            <a:r>
              <a:rPr lang="en-GB" dirty="0" err="1">
                <a:solidFill>
                  <a:srgbClr val="954F71"/>
                </a:solidFill>
                <a:effectLst/>
                <a:latin typeface="Helvetica" pitchFamily="2" charset="0"/>
              </a:rPr>
              <a:t>curl.haxx.se</a:t>
            </a:r>
            <a:r>
              <a:rPr lang="en-GB" dirty="0">
                <a:solidFill>
                  <a:srgbClr val="954F71"/>
                </a:solidFill>
                <a:effectLst/>
                <a:latin typeface="Helvetica" pitchFamily="2" charset="0"/>
              </a:rPr>
              <a:t>/docs/</a:t>
            </a:r>
            <a:r>
              <a:rPr lang="en-GB" dirty="0" err="1">
                <a:solidFill>
                  <a:srgbClr val="954F71"/>
                </a:solidFill>
                <a:effectLst/>
                <a:latin typeface="Helvetica" pitchFamily="2" charset="0"/>
              </a:rPr>
              <a:t>caextract.html</a:t>
            </a:r>
            <a:endParaRPr lang="en-GB" dirty="0">
              <a:solidFill>
                <a:srgbClr val="954F71"/>
              </a:solidFill>
              <a:effectLst/>
              <a:latin typeface="Helvetica" pitchFamily="2" charset="0"/>
            </a:endParaRPr>
          </a:p>
          <a:p>
            <a:r>
              <a:rPr lang="en-GB" dirty="0">
                <a:effectLst/>
                <a:latin typeface="Helvetica" pitchFamily="2" charset="0"/>
              </a:rPr>
              <a:t>v </a:t>
            </a:r>
            <a:r>
              <a:rPr lang="en-GB" dirty="0" err="1">
                <a:effectLst/>
                <a:latin typeface="Helvetica" pitchFamily="2" charset="0"/>
              </a:rPr>
              <a:t>php.ini</a:t>
            </a:r>
            <a:r>
              <a:rPr lang="en-GB" dirty="0">
                <a:effectLst/>
                <a:latin typeface="Helvetica" pitchFamily="2" charset="0"/>
              </a:rPr>
              <a:t>:</a:t>
            </a:r>
          </a:p>
          <a:p>
            <a:pPr lvl="1"/>
            <a:r>
              <a:rPr lang="en-GB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curl.cainfo</a:t>
            </a: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"C:\</a:t>
            </a:r>
            <a:r>
              <a:rPr lang="en-GB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xampp</a:t>
            </a: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GB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\extras\</a:t>
            </a:r>
            <a:r>
              <a:rPr lang="en-GB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ssl</a:t>
            </a: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GB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cacert.pem</a:t>
            </a: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206282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F2F6B-F052-4142-FF81-C22BC30B9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Upravíme šablóny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DAC27-52F5-EE42-823E-2E7288634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ffectLst/>
                <a:latin typeface="Helvetica" pitchFamily="2" charset="0"/>
              </a:rPr>
              <a:t>V layout partials </a:t>
            </a:r>
            <a:r>
              <a:rPr lang="en-GB" dirty="0" err="1">
                <a:effectLst/>
                <a:latin typeface="Courier" panose="02070309020205020404" pitchFamily="49" charset="0"/>
              </a:rPr>
              <a:t>nav.blade.php</a:t>
            </a:r>
            <a:r>
              <a:rPr lang="en-GB" dirty="0">
                <a:effectLst/>
                <a:latin typeface="Courier" panose="02070309020205020404" pitchFamily="49" charset="0"/>
              </a:rPr>
              <a:t> </a:t>
            </a:r>
            <a:r>
              <a:rPr lang="en-GB" dirty="0">
                <a:effectLst/>
                <a:latin typeface="Helvetica" pitchFamily="2" charset="0"/>
              </a:rPr>
              <a:t>za </a:t>
            </a:r>
            <a:r>
              <a:rPr lang="en-GB" dirty="0" err="1">
                <a:effectLst/>
                <a:latin typeface="Courier" panose="02070309020205020404" pitchFamily="49" charset="0"/>
              </a:rPr>
              <a:t>navbarsExampleDefault</a:t>
            </a:r>
            <a:r>
              <a:rPr lang="en-GB" dirty="0">
                <a:effectLst/>
                <a:latin typeface="Courier" panose="02070309020205020404" pitchFamily="49" charset="0"/>
              </a:rPr>
              <a:t> </a:t>
            </a:r>
          </a:p>
          <a:p>
            <a:pPr lvl="1"/>
            <a:r>
              <a:rPr lang="en-GB" dirty="0" err="1">
                <a:effectLst/>
                <a:latin typeface="Helvetica" pitchFamily="2" charset="0"/>
              </a:rPr>
              <a:t>vložíme</a:t>
            </a:r>
            <a:r>
              <a:rPr lang="en-GB" dirty="0">
                <a:effectLst/>
                <a:latin typeface="Helvetica" pitchFamily="2" charset="0"/>
              </a:rPr>
              <a:t> fragment </a:t>
            </a:r>
            <a:r>
              <a:rPr lang="en-GB" dirty="0" err="1">
                <a:effectLst/>
                <a:latin typeface="Helvetica" pitchFamily="2" charset="0"/>
              </a:rPr>
              <a:t>na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nasledujúcom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slajde</a:t>
            </a:r>
            <a:r>
              <a:rPr lang="en-GB" dirty="0">
                <a:effectLst/>
                <a:latin typeface="Helvetica" pitchFamily="2" charset="0"/>
              </a:rPr>
              <a:t> </a:t>
            </a:r>
          </a:p>
          <a:p>
            <a:pPr lvl="1"/>
            <a:r>
              <a:rPr lang="en-GB" dirty="0">
                <a:effectLst/>
                <a:latin typeface="Helvetica" pitchFamily="2" charset="0"/>
              </a:rPr>
              <a:t>a </a:t>
            </a:r>
            <a:r>
              <a:rPr lang="en-GB" dirty="0" err="1">
                <a:effectLst/>
                <a:latin typeface="Helvetica" pitchFamily="2" charset="0"/>
              </a:rPr>
              <a:t>odoberieme</a:t>
            </a:r>
            <a:r>
              <a:rPr lang="en-GB" dirty="0">
                <a:effectLst/>
                <a:latin typeface="Helvetica" pitchFamily="2" charset="0"/>
              </a:rPr>
              <a:t> v </a:t>
            </a:r>
            <a:r>
              <a:rPr lang="en-GB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navbarsExampleDefault</a:t>
            </a: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triedu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navbar</a:t>
            </a:r>
          </a:p>
          <a:p>
            <a:pPr marL="0" indent="0">
              <a:buNone/>
            </a:pP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224810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7BDB-5A82-7151-2F13-E70E294CF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Upravíme šablóny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2DA22-5FE8-CD99-C233-43EC1E328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&lt;div class="text-white"&gt;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{{ Auth::user()-&gt;name }}&amp;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nbsp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;|&amp;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nbsp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;{{ Auth::user()-&gt;email }}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&lt;div&gt;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&lt;!-- Authentication --&gt;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&lt;form method="POST" action="{{ route('logout') }}"&gt;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@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csrf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&lt;x-responsive-nav-link :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="route('logout')"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onclick="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event.preventDefault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this.closest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('form').submit();"&gt;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{{ __('Log Out') }}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&lt;/x-responsive-nav-link&gt;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&lt;/form&gt;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&lt;/div&gt;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&lt;/div&gt;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endauth</a:t>
            </a:r>
            <a:endParaRPr lang="en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05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403D-1A37-2081-63DF-7CB32B618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Úprava </a:t>
            </a:r>
            <a:r>
              <a:rPr lang="en-SK" dirty="0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SK" dirty="0"/>
              <a:t> šablón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1DEDC-DBF4-7E08-CB5A-FD0D1ED22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effectLst/>
                <a:latin typeface="Helvetica" pitchFamily="2" charset="0"/>
              </a:rPr>
              <a:t>Vo </a:t>
            </a:r>
            <a:r>
              <a:rPr lang="en-GB" dirty="0">
                <a:effectLst/>
                <a:latin typeface="Courier" panose="02070309020205020404" pitchFamily="49" charset="0"/>
              </a:rPr>
              <a:t>views/auth </a:t>
            </a:r>
            <a:r>
              <a:rPr lang="en-GB" dirty="0" err="1">
                <a:effectLst/>
                <a:latin typeface="Helvetica" pitchFamily="2" charset="0"/>
              </a:rPr>
              <a:t>upravíme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všetky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šablóny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tak</a:t>
            </a:r>
            <a:r>
              <a:rPr lang="en-GB" dirty="0">
                <a:effectLst/>
                <a:latin typeface="Helvetica" pitchFamily="2" charset="0"/>
              </a:rPr>
              <a:t>, aby </a:t>
            </a:r>
            <a:r>
              <a:rPr lang="en-GB" dirty="0" err="1">
                <a:effectLst/>
                <a:latin typeface="Helvetica" pitchFamily="2" charset="0"/>
              </a:rPr>
              <a:t>používali</a:t>
            </a:r>
            <a:endParaRPr lang="en-GB" dirty="0"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layout/</a:t>
            </a:r>
            <a:r>
              <a:rPr lang="en-GB" dirty="0" err="1">
                <a:effectLst/>
                <a:latin typeface="Courier" panose="02070309020205020404" pitchFamily="49" charset="0"/>
              </a:rPr>
              <a:t>app.blade.php</a:t>
            </a:r>
            <a:endParaRPr lang="en-GB" dirty="0">
              <a:effectLst/>
              <a:latin typeface="Courier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" panose="02070309020205020404" pitchFamily="49" charset="0"/>
            </a:endParaRPr>
          </a:p>
          <a:p>
            <a:r>
              <a:rPr lang="en-GB" dirty="0" err="1">
                <a:effectLst/>
                <a:latin typeface="Helvetica" pitchFamily="2" charset="0"/>
              </a:rPr>
              <a:t>Odoberieme</a:t>
            </a:r>
            <a:endParaRPr lang="en-GB" dirty="0"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&lt;x-guest-layout&gt;</a:t>
            </a:r>
          </a:p>
          <a:p>
            <a:endParaRPr lang="en-GB" dirty="0">
              <a:effectLst/>
              <a:latin typeface="Helvetica" pitchFamily="2" charset="0"/>
            </a:endParaRPr>
          </a:p>
          <a:p>
            <a:r>
              <a:rPr lang="en-GB" dirty="0" err="1">
                <a:effectLst/>
                <a:latin typeface="Helvetica" pitchFamily="2" charset="0"/>
              </a:rPr>
              <a:t>Pridáme</a:t>
            </a:r>
            <a:endParaRPr lang="en-GB" dirty="0"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@extends('</a:t>
            </a:r>
            <a:r>
              <a:rPr lang="en-GB" dirty="0" err="1">
                <a:effectLst/>
                <a:latin typeface="Courier" panose="02070309020205020404" pitchFamily="49" charset="0"/>
              </a:rPr>
              <a:t>layout.app</a:t>
            </a:r>
            <a:r>
              <a:rPr lang="en-GB" dirty="0">
                <a:effectLst/>
                <a:latin typeface="Courier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@section('content’)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@</a:t>
            </a:r>
            <a:r>
              <a:rPr lang="en-GB" dirty="0" err="1">
                <a:effectLst/>
                <a:latin typeface="Courier" panose="02070309020205020404" pitchFamily="49" charset="0"/>
              </a:rPr>
              <a:t>endsection</a:t>
            </a:r>
            <a:endParaRPr lang="en-GB" dirty="0">
              <a:effectLst/>
              <a:latin typeface="Courier" panose="02070309020205020404" pitchFamily="49" charset="0"/>
            </a:endParaRPr>
          </a:p>
          <a:p>
            <a:pPr marL="0" indent="0">
              <a:buNone/>
            </a:pPr>
            <a:endParaRPr lang="en-GB" dirty="0">
              <a:effectLst/>
              <a:latin typeface="Courier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40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339F7-EB65-DC7A-FE4B-FF1D2831C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Úprava partial </a:t>
            </a:r>
            <a:r>
              <a:rPr lang="en-SK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SK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F44C4-BCC6-646C-6151-45DAA7872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ffectLst/>
                <a:latin typeface="Helvetica" pitchFamily="2" charset="0"/>
              </a:rPr>
              <a:t>V </a:t>
            </a:r>
            <a:r>
              <a:rPr lang="en-GB" dirty="0">
                <a:effectLst/>
                <a:latin typeface="Courier" panose="02070309020205020404" pitchFamily="49" charset="0"/>
              </a:rPr>
              <a:t>layout/partials/</a:t>
            </a:r>
            <a:r>
              <a:rPr lang="en-GB" dirty="0" err="1">
                <a:effectLst/>
                <a:latin typeface="Courier" panose="02070309020205020404" pitchFamily="49" charset="0"/>
              </a:rPr>
              <a:t>head.blade.php</a:t>
            </a:r>
            <a:r>
              <a:rPr lang="en-GB" dirty="0">
                <a:effectLst/>
                <a:latin typeface="Courier" panose="02070309020205020404" pitchFamily="49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doplníme</a:t>
            </a:r>
            <a:endParaRPr lang="en-GB" dirty="0">
              <a:effectLst/>
              <a:latin typeface="Courier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&lt;!-- Scripts --&gt;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@</a:t>
            </a:r>
            <a:r>
              <a:rPr lang="en-GB" dirty="0" err="1">
                <a:effectLst/>
                <a:latin typeface="Courier" panose="02070309020205020404" pitchFamily="49" charset="0"/>
              </a:rPr>
              <a:t>vite</a:t>
            </a:r>
            <a:r>
              <a:rPr lang="en-GB" dirty="0">
                <a:effectLst/>
                <a:latin typeface="Courier" panose="02070309020205020404" pitchFamily="49" charset="0"/>
              </a:rPr>
              <a:t>(['resources/</a:t>
            </a:r>
            <a:r>
              <a:rPr lang="en-GB" dirty="0" err="1">
                <a:effectLst/>
                <a:latin typeface="Courier" panose="02070309020205020404" pitchFamily="49" charset="0"/>
              </a:rPr>
              <a:t>css</a:t>
            </a:r>
            <a:r>
              <a:rPr lang="en-GB" dirty="0">
                <a:effectLst/>
                <a:latin typeface="Courier" panose="02070309020205020404" pitchFamily="49" charset="0"/>
              </a:rPr>
              <a:t>/</a:t>
            </a:r>
            <a:r>
              <a:rPr lang="en-GB" dirty="0" err="1">
                <a:effectLst/>
                <a:latin typeface="Courier" panose="02070309020205020404" pitchFamily="49" charset="0"/>
              </a:rPr>
              <a:t>app.css</a:t>
            </a:r>
            <a:r>
              <a:rPr lang="en-GB" dirty="0">
                <a:effectLst/>
                <a:latin typeface="Courier" panose="02070309020205020404" pitchFamily="49" charset="0"/>
              </a:rPr>
              <a:t>', 'resources/</a:t>
            </a:r>
            <a:r>
              <a:rPr lang="en-GB" dirty="0" err="1">
                <a:effectLst/>
                <a:latin typeface="Courier" panose="02070309020205020404" pitchFamily="49" charset="0"/>
              </a:rPr>
              <a:t>js</a:t>
            </a:r>
            <a:r>
              <a:rPr lang="en-GB" dirty="0">
                <a:effectLst/>
                <a:latin typeface="Courier" panose="02070309020205020404" pitchFamily="49" charset="0"/>
              </a:rPr>
              <a:t>/</a:t>
            </a:r>
            <a:r>
              <a:rPr lang="en-GB" dirty="0" err="1">
                <a:effectLst/>
                <a:latin typeface="Courier" panose="02070309020205020404" pitchFamily="49" charset="0"/>
              </a:rPr>
              <a:t>app.js</a:t>
            </a:r>
            <a:r>
              <a:rPr lang="en-GB" dirty="0">
                <a:effectLst/>
                <a:latin typeface="Courier" panose="02070309020205020404" pitchFamily="49" charset="0"/>
              </a:rPr>
              <a:t>'])</a:t>
            </a:r>
          </a:p>
          <a:p>
            <a:pPr marL="0" indent="0">
              <a:buNone/>
            </a:pP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1221569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2455</Words>
  <Application>Microsoft Macintosh PowerPoint</Application>
  <PresentationFormat>Widescreen</PresentationFormat>
  <Paragraphs>361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Aptos</vt:lpstr>
      <vt:lpstr>Aptos Display</vt:lpstr>
      <vt:lpstr>Arial</vt:lpstr>
      <vt:lpstr>Courier</vt:lpstr>
      <vt:lpstr>Courier New</vt:lpstr>
      <vt:lpstr>Curlz MT</vt:lpstr>
      <vt:lpstr>Helvetica</vt:lpstr>
      <vt:lpstr>Office Theme</vt:lpstr>
      <vt:lpstr>Taskmanager - technológie POKRAČOVANIE</vt:lpstr>
      <vt:lpstr>Vytvorenie prihlasovania - jednoducho</vt:lpstr>
      <vt:lpstr>Smerovanie</vt:lpstr>
      <vt:lpstr>Smerovanie - resource</vt:lpstr>
      <vt:lpstr>Taskmanager sprístupnime iba autentifikovaným používateľom</vt:lpstr>
      <vt:lpstr>Upravíme šablóny</vt:lpstr>
      <vt:lpstr>Upravíme šablóny 2</vt:lpstr>
      <vt:lpstr>Úprava auth šablón</vt:lpstr>
      <vt:lpstr>Úprava partial head </vt:lpstr>
      <vt:lpstr>Nastavíme auth middleware v routes</vt:lpstr>
      <vt:lpstr>Neželané presmerovanie</vt:lpstr>
      <vt:lpstr>Úlohe priradíme jej autora </vt:lpstr>
      <vt:lpstr>Zmena v DP – úlohe pridáme user_id</vt:lpstr>
      <vt:lpstr>Prídáme user_id do store()</vt:lpstr>
      <vt:lpstr>Prepojíme modely user - task</vt:lpstr>
      <vt:lpstr>V zozname úloh zobrazíme autora úlohy</vt:lpstr>
      <vt:lpstr>TaskController@index </vt:lpstr>
      <vt:lpstr>Šablóna views/tasks/index.blade.php</vt:lpstr>
      <vt:lpstr>Úlohu môže editovať a vymazať iba jej autor</vt:lpstr>
      <vt:lpstr>Vytvorme nového používateľa a úlohu ...</vt:lpstr>
      <vt:lpstr>Oprávnenie pre úlohu</vt:lpstr>
      <vt:lpstr>Zaregistrujeme oprávnenie  (v 11 discover režim)</vt:lpstr>
      <vt:lpstr>TaskPolicy</vt:lpstr>
      <vt:lpstr>Editovať/Vymazať v zozname úloh</vt:lpstr>
      <vt:lpstr>Routing + middleware</vt:lpstr>
      <vt:lpstr>PowerPoint Presentation</vt:lpstr>
      <vt:lpstr>Úlohu môže editovať a vymazať iba jej autor alebo ADMINISTRÁTOR</vt:lpstr>
      <vt:lpstr>Vytvoríme model Role</vt:lpstr>
      <vt:lpstr>Väzobná tabuľka (pivot table)</vt:lpstr>
      <vt:lpstr>Vzťah user -&gt;  role</vt:lpstr>
      <vt:lpstr>Vzťah role -&gt;  user</vt:lpstr>
      <vt:lpstr>Insert + migrate</vt:lpstr>
      <vt:lpstr>Má používateľ rolu? (helper)</vt:lpstr>
      <vt:lpstr>Upravíme TaskPolicy</vt:lpstr>
      <vt:lpstr>Cache </vt:lpstr>
      <vt:lpstr>Použitie cache – use case</vt:lpstr>
      <vt:lpstr>TaskController@show</vt:lpstr>
      <vt:lpstr>PowerPoint Presentation</vt:lpstr>
      <vt:lpstr>Zneplatnenie cache</vt:lpstr>
      <vt:lpstr>Localization Vytvoríme jazykovú mutáciu pre aplikáciu</vt:lpstr>
      <vt:lpstr>Endpoint locale/{locale}</vt:lpstr>
      <vt:lpstr>Config – zadefinujeme podporované jazyky</vt:lpstr>
      <vt:lpstr>Middleware Language</vt:lpstr>
      <vt:lpstr>Zaregistrujeme middleware</vt:lpstr>
      <vt:lpstr>Úprava nav šablóny</vt:lpstr>
      <vt:lpstr>Prekladový súbor</vt:lpstr>
      <vt:lpstr>Prekladové reťazce  (double underscore function)</vt:lpstr>
      <vt:lpstr>Logging Zalogujeme prihlásenie, resp. odhlásenie používateľa</vt:lpstr>
      <vt:lpstr>Autentifikačné udalosti</vt:lpstr>
      <vt:lpstr>Vytvorenie poslucháčov</vt:lpstr>
      <vt:lpstr>Poslucháči – handle metóda</vt:lpstr>
      <vt:lpstr>Vyskúšajme sa prihlásiť/odhlásiť...</vt:lpstr>
      <vt:lpstr>Slack integrácia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Taskmanager - technológie Pokračovanie</dc:title>
  <dc:creator>Eduard Kuric</dc:creator>
  <cp:lastModifiedBy>Eduard Kuric</cp:lastModifiedBy>
  <cp:revision>38</cp:revision>
  <dcterms:created xsi:type="dcterms:W3CDTF">2024-05-01T16:12:20Z</dcterms:created>
  <dcterms:modified xsi:type="dcterms:W3CDTF">2024-05-01T17:59:40Z</dcterms:modified>
</cp:coreProperties>
</file>