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1e71d6a8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1e71d6a8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e71d6a8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1e71d6a8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3e59bc3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3e59bc3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1e573be3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1e573be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1e71d6a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1e71d6a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1e71d6a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1e71d6a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1e71d6a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1e71d6a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1e71d6a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1e71d6a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e71d6a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1e71d6a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e71d6a8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e71d6a8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1e71d6a8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1e71d6a8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07400" y="334600"/>
            <a:ext cx="8520600" cy="165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1: Vehicle Sales </a:t>
            </a:r>
            <a:endParaRPr/>
          </a:p>
        </p:txBody>
      </p:sp>
      <p:sp>
        <p:nvSpPr>
          <p:cNvPr id="63" name="Google Shape;63;p13"/>
          <p:cNvSpPr txBox="1"/>
          <p:nvPr/>
        </p:nvSpPr>
        <p:spPr>
          <a:xfrm>
            <a:off x="2788800" y="2636000"/>
            <a:ext cx="3850800" cy="1937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Lauren-Ashley Rutland</a:t>
            </a:r>
            <a:endParaRPr b="1" sz="2200">
              <a:solidFill>
                <a:schemeClr val="dk2"/>
              </a:solidFill>
              <a:latin typeface="Nunito"/>
              <a:ea typeface="Nunito"/>
              <a:cs typeface="Nunito"/>
              <a:sym typeface="Nunito"/>
            </a:endParaRPr>
          </a:p>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Tomas Echeverria</a:t>
            </a:r>
            <a:endParaRPr b="1" sz="2200">
              <a:solidFill>
                <a:schemeClr val="dk2"/>
              </a:solidFill>
              <a:latin typeface="Nunito"/>
              <a:ea typeface="Nunito"/>
              <a:cs typeface="Nunito"/>
              <a:sym typeface="Nunito"/>
            </a:endParaRPr>
          </a:p>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Milena Cuao</a:t>
            </a:r>
            <a:endParaRPr b="1" sz="2200">
              <a:solidFill>
                <a:schemeClr val="dk2"/>
              </a:solidFill>
              <a:latin typeface="Nunito"/>
              <a:ea typeface="Nunito"/>
              <a:cs typeface="Nunito"/>
              <a:sym typeface="Nunito"/>
            </a:endParaRPr>
          </a:p>
          <a:p>
            <a:pPr indent="-368300" lvl="0" marL="457200" rtl="0" algn="l">
              <a:spcBef>
                <a:spcPts val="0"/>
              </a:spcBef>
              <a:spcAft>
                <a:spcPts val="0"/>
              </a:spcAft>
              <a:buClr>
                <a:schemeClr val="dk2"/>
              </a:buClr>
              <a:buSzPts val="2200"/>
              <a:buFont typeface="Nunito"/>
              <a:buAutoNum type="arabicPeriod"/>
            </a:pPr>
            <a:r>
              <a:rPr b="1" lang="en" sz="2200">
                <a:solidFill>
                  <a:schemeClr val="dk2"/>
                </a:solidFill>
                <a:latin typeface="Nunito"/>
                <a:ea typeface="Nunito"/>
                <a:cs typeface="Nunito"/>
                <a:sym typeface="Nunito"/>
              </a:rPr>
              <a:t>Artem Zalivchiy </a:t>
            </a:r>
            <a:endParaRPr b="1" sz="22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241325" y="-45100"/>
            <a:ext cx="7030500" cy="9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t>C</a:t>
            </a:r>
            <a:r>
              <a:rPr b="1" lang="en" sz="3000"/>
              <a:t>omparison of  cars sales against the year it was sold </a:t>
            </a:r>
            <a:endParaRPr b="1" sz="3000"/>
          </a:p>
        </p:txBody>
      </p:sp>
      <p:pic>
        <p:nvPicPr>
          <p:cNvPr id="127" name="Google Shape;127;p22"/>
          <p:cNvPicPr preferRelativeResize="0"/>
          <p:nvPr/>
        </p:nvPicPr>
        <p:blipFill>
          <a:blip r:embed="rId3">
            <a:alphaModFix/>
          </a:blip>
          <a:stretch>
            <a:fillRect/>
          </a:stretch>
        </p:blipFill>
        <p:spPr>
          <a:xfrm>
            <a:off x="578875" y="1120800"/>
            <a:ext cx="5788800" cy="3677699"/>
          </a:xfrm>
          <a:prstGeom prst="rect">
            <a:avLst/>
          </a:prstGeom>
          <a:noFill/>
          <a:ln>
            <a:noFill/>
          </a:ln>
        </p:spPr>
      </p:pic>
      <p:sp>
        <p:nvSpPr>
          <p:cNvPr id="128" name="Google Shape;128;p22"/>
          <p:cNvSpPr txBox="1"/>
          <p:nvPr/>
        </p:nvSpPr>
        <p:spPr>
          <a:xfrm>
            <a:off x="5735625" y="1301025"/>
            <a:ext cx="2913300" cy="341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In this bar chart, it has been possible to identify the results regarding car sales over the years, where a progressive increase in sales can be evidenced from the year 2000 to 2010, with sales ranging between $20000 and $40000 per year. It is also observed that in the years with a significant increase in car sales, this is represented between the years 2010 to 2014, exceeding the value of, $80000 per year, and finally, it is identified that in 2015, sales decreased drastically.</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1108825" y="0"/>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3580"/>
              <a:t> Total car dealership/sellers for all states</a:t>
            </a:r>
            <a:endParaRPr b="1" sz="3580"/>
          </a:p>
        </p:txBody>
      </p:sp>
      <p:sp>
        <p:nvSpPr>
          <p:cNvPr id="134" name="Google Shape;134;p23"/>
          <p:cNvSpPr txBox="1"/>
          <p:nvPr>
            <p:ph idx="1" type="body"/>
          </p:nvPr>
        </p:nvSpPr>
        <p:spPr>
          <a:xfrm>
            <a:off x="350950" y="1152475"/>
            <a:ext cx="27744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sz="1400"/>
              <a:t>This graph allows to get an overview of all the total dealerships in each state. That information provides an overview of which states have the most </a:t>
            </a:r>
            <a:r>
              <a:rPr lang="en" sz="1400"/>
              <a:t>dealerships,</a:t>
            </a:r>
            <a:r>
              <a:rPr lang="en" sz="1400"/>
              <a:t> allowing for car suppliers to decide which states to provide the cars to. This data can also show states that possibly have more public transport options versus states that residents would be more dependent on having their own vehicle.</a:t>
            </a:r>
            <a:endParaRPr sz="1400"/>
          </a:p>
        </p:txBody>
      </p:sp>
      <p:pic>
        <p:nvPicPr>
          <p:cNvPr id="135" name="Google Shape;135;p23"/>
          <p:cNvPicPr preferRelativeResize="0"/>
          <p:nvPr/>
        </p:nvPicPr>
        <p:blipFill>
          <a:blip r:embed="rId3">
            <a:alphaModFix/>
          </a:blip>
          <a:stretch>
            <a:fillRect/>
          </a:stretch>
        </p:blipFill>
        <p:spPr>
          <a:xfrm>
            <a:off x="3125353" y="1131275"/>
            <a:ext cx="6018650" cy="345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The Vehicle Sales Dataset serves as a valuable resource for understanding the automotive market, offering insights into consumer preferences, market dynamics, and trends over time that can influence sales. Its </a:t>
            </a:r>
            <a:r>
              <a:rPr lang="en" sz="1200">
                <a:solidFill>
                  <a:srgbClr val="0D0D0D"/>
                </a:solidFill>
                <a:highlight>
                  <a:srgbClr val="FFFFFF"/>
                </a:highlight>
                <a:latin typeface="Roboto"/>
                <a:ea typeface="Roboto"/>
                <a:cs typeface="Roboto"/>
                <a:sym typeface="Roboto"/>
              </a:rPr>
              <a:t>extensive</a:t>
            </a:r>
            <a:r>
              <a:rPr lang="en" sz="1200">
                <a:solidFill>
                  <a:srgbClr val="0D0D0D"/>
                </a:solidFill>
                <a:highlight>
                  <a:srgbClr val="FFFFFF"/>
                </a:highlight>
                <a:latin typeface="Roboto"/>
                <a:ea typeface="Roboto"/>
                <a:cs typeface="Roboto"/>
                <a:sym typeface="Roboto"/>
              </a:rPr>
              <a:t>  coverage and diverse variables make it a valuable tool for anyone interested seeking to gain a deeper understanding of the automotive market and make data-driven decisions.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Vehicle Sales Data Overview </a:t>
            </a:r>
            <a:endParaRPr/>
          </a:p>
        </p:txBody>
      </p:sp>
      <p:sp>
        <p:nvSpPr>
          <p:cNvPr id="69" name="Google Shape;69;p14"/>
          <p:cNvSpPr txBox="1"/>
          <p:nvPr>
            <p:ph idx="1" type="body"/>
          </p:nvPr>
        </p:nvSpPr>
        <p:spPr>
          <a:xfrm>
            <a:off x="311700" y="136662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457200" rtl="0" algn="just">
              <a:spcBef>
                <a:spcPts val="0"/>
              </a:spcBef>
              <a:spcAft>
                <a:spcPts val="0"/>
              </a:spcAft>
              <a:buNone/>
            </a:pPr>
            <a:r>
              <a:rPr lang="en" sz="5523"/>
              <a:t>This data set shows a collection of data from 1982 to 2015 which has information related to the sales of a number of different vehicles. The data set looks at </a:t>
            </a:r>
            <a:r>
              <a:rPr lang="en" sz="5523">
                <a:highlight>
                  <a:srgbClr val="FFFFFF"/>
                </a:highlight>
              </a:rPr>
              <a:t>year, make, model, trim, body type, transmission type, VIN (Vehicle Identification Number), state of registration, condition rating, odometer reading, exterior and interior colors, seller information, Manheim Market Report (MMR) values, selling prices, and sale dates.</a:t>
            </a:r>
            <a:r>
              <a:rPr lang="en" sz="5523"/>
              <a:t> </a:t>
            </a:r>
            <a:endParaRPr sz="5523"/>
          </a:p>
          <a:p>
            <a:pPr indent="0" lvl="0" marL="457200" rtl="0" algn="just">
              <a:spcBef>
                <a:spcPts val="1200"/>
              </a:spcBef>
              <a:spcAft>
                <a:spcPts val="0"/>
              </a:spcAft>
              <a:buNone/>
            </a:pPr>
            <a:r>
              <a:rPr lang="en" sz="5523">
                <a:highlight>
                  <a:srgbClr val="FFFFFF"/>
                </a:highlight>
              </a:rPr>
              <a:t>After thorough analysis of the dataset spanning from 1982 to 2015, several key trends and patterns were identified, shedding light on various aspects of the automotive market. One significant finding was the shifting popularity of vehicle makes and models over time, with certain brands experiencing surges in demand while others saw declines. Additionally, analysis of selling prices revealed trends, including fluctuations in pricing influenced by economic factors and market conditions. Furthermore, examination of color preferences among buyers uncovered interesting patterns, with certain colors consistently preferred over others across different regions and time periods. Overall, the insights obtained from this analysis provide valuable insights into consumer behavior, market dynamics, and trends in the automotive industry.</a:t>
            </a:r>
            <a:endParaRPr sz="5523"/>
          </a:p>
          <a:p>
            <a:pPr indent="0" lvl="0" marL="0" rtl="0" algn="l">
              <a:spcBef>
                <a:spcPts val="1200"/>
              </a:spcBef>
              <a:spcAft>
                <a:spcPts val="0"/>
              </a:spcAft>
              <a:buNone/>
            </a:pPr>
            <a:r>
              <a:t/>
            </a:r>
            <a:endParaRPr sz="5523"/>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623400" y="1461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200"/>
              <a:t> </a:t>
            </a:r>
            <a:r>
              <a:rPr b="1" lang="en" sz="2200"/>
              <a:t>Identify the most popular makes, models and body types</a:t>
            </a:r>
            <a:endParaRPr b="1" sz="2200"/>
          </a:p>
        </p:txBody>
      </p:sp>
      <p:pic>
        <p:nvPicPr>
          <p:cNvPr id="75" name="Google Shape;75;p15"/>
          <p:cNvPicPr preferRelativeResize="0"/>
          <p:nvPr/>
        </p:nvPicPr>
        <p:blipFill>
          <a:blip r:embed="rId3">
            <a:alphaModFix/>
          </a:blip>
          <a:stretch>
            <a:fillRect/>
          </a:stretch>
        </p:blipFill>
        <p:spPr>
          <a:xfrm>
            <a:off x="0" y="1142825"/>
            <a:ext cx="4572001" cy="2095425"/>
          </a:xfrm>
          <a:prstGeom prst="rect">
            <a:avLst/>
          </a:prstGeom>
          <a:noFill/>
          <a:ln>
            <a:noFill/>
          </a:ln>
        </p:spPr>
      </p:pic>
      <p:pic>
        <p:nvPicPr>
          <p:cNvPr id="76" name="Google Shape;76;p15"/>
          <p:cNvPicPr preferRelativeResize="0"/>
          <p:nvPr/>
        </p:nvPicPr>
        <p:blipFill>
          <a:blip r:embed="rId4">
            <a:alphaModFix/>
          </a:blip>
          <a:stretch>
            <a:fillRect/>
          </a:stretch>
        </p:blipFill>
        <p:spPr>
          <a:xfrm>
            <a:off x="4572000" y="3219363"/>
            <a:ext cx="4419599" cy="1943024"/>
          </a:xfrm>
          <a:prstGeom prst="rect">
            <a:avLst/>
          </a:prstGeom>
          <a:noFill/>
          <a:ln>
            <a:noFill/>
          </a:ln>
        </p:spPr>
      </p:pic>
      <p:pic>
        <p:nvPicPr>
          <p:cNvPr id="77" name="Google Shape;77;p15"/>
          <p:cNvPicPr preferRelativeResize="0"/>
          <p:nvPr/>
        </p:nvPicPr>
        <p:blipFill>
          <a:blip r:embed="rId5">
            <a:alphaModFix/>
          </a:blip>
          <a:stretch>
            <a:fillRect/>
          </a:stretch>
        </p:blipFill>
        <p:spPr>
          <a:xfrm>
            <a:off x="4572000" y="1142825"/>
            <a:ext cx="4572000" cy="2076549"/>
          </a:xfrm>
          <a:prstGeom prst="rect">
            <a:avLst/>
          </a:prstGeom>
          <a:noFill/>
          <a:ln>
            <a:noFill/>
          </a:ln>
        </p:spPr>
      </p:pic>
      <p:sp>
        <p:nvSpPr>
          <p:cNvPr id="78" name="Google Shape;78;p15"/>
          <p:cNvSpPr txBox="1"/>
          <p:nvPr/>
        </p:nvSpPr>
        <p:spPr>
          <a:xfrm>
            <a:off x="152400" y="3219375"/>
            <a:ext cx="4419600" cy="177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When trying to identify the most popular makes, models and body types, we decided to split them up into 3 </a:t>
            </a:r>
            <a:r>
              <a:rPr lang="en">
                <a:solidFill>
                  <a:schemeClr val="dk1"/>
                </a:solidFill>
              </a:rPr>
              <a:t>different</a:t>
            </a:r>
            <a:r>
              <a:rPr lang="en">
                <a:solidFill>
                  <a:schemeClr val="dk1"/>
                </a:solidFill>
              </a:rPr>
              <a:t> bar graphs and examine the top 10 cars in each category. This allows us to gain insight on consumer preferences and market trends.</a:t>
            </a:r>
            <a:r>
              <a:rPr lang="en">
                <a:solidFill>
                  <a:schemeClr val="dk2"/>
                </a:solidFill>
              </a:rPr>
              <a:t> </a:t>
            </a:r>
            <a:endParaRPr sz="13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066750" y="170350"/>
            <a:ext cx="7912200" cy="3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920"/>
              <a:t>Percentage </a:t>
            </a:r>
            <a:r>
              <a:rPr b="1" lang="en" sz="1920"/>
              <a:t> distribution of each transmission to  determine which is the most popular</a:t>
            </a:r>
            <a:endParaRPr b="1" sz="1820"/>
          </a:p>
        </p:txBody>
      </p:sp>
      <p:sp>
        <p:nvSpPr>
          <p:cNvPr id="84" name="Google Shape;84;p16"/>
          <p:cNvSpPr txBox="1"/>
          <p:nvPr>
            <p:ph idx="1" type="body"/>
          </p:nvPr>
        </p:nvSpPr>
        <p:spPr>
          <a:xfrm>
            <a:off x="460350" y="4207950"/>
            <a:ext cx="8223300" cy="72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05"/>
              <a:buNone/>
            </a:pPr>
            <a:r>
              <a:rPr lang="en" sz="1090"/>
              <a:t>Pie chart shows the percentage of total automatic vs manual transmission </a:t>
            </a:r>
            <a:r>
              <a:rPr lang="en" sz="1090"/>
              <a:t>vehicles in the data set across the entire data set. The calculations show that automatic transmission is the most popular throughout all makes and models despite the year. Several factors may contribute to this preference such as convenience and ease of use to name a few. </a:t>
            </a:r>
            <a:endParaRPr sz="1090"/>
          </a:p>
        </p:txBody>
      </p:sp>
      <p:pic>
        <p:nvPicPr>
          <p:cNvPr id="85" name="Google Shape;85;p16"/>
          <p:cNvPicPr preferRelativeResize="0"/>
          <p:nvPr/>
        </p:nvPicPr>
        <p:blipFill>
          <a:blip r:embed="rId3">
            <a:alphaModFix/>
          </a:blip>
          <a:stretch>
            <a:fillRect/>
          </a:stretch>
        </p:blipFill>
        <p:spPr>
          <a:xfrm>
            <a:off x="1478725" y="640575"/>
            <a:ext cx="5439900" cy="356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132875" y="260350"/>
            <a:ext cx="76887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00"/>
              <a:t>Market Trends- Most Popular make and model by year</a:t>
            </a:r>
            <a:endParaRPr b="1" sz="3000"/>
          </a:p>
        </p:txBody>
      </p:sp>
      <p:sp>
        <p:nvSpPr>
          <p:cNvPr id="91" name="Google Shape;91;p17"/>
          <p:cNvSpPr txBox="1"/>
          <p:nvPr>
            <p:ph idx="1" type="body"/>
          </p:nvPr>
        </p:nvSpPr>
        <p:spPr>
          <a:xfrm>
            <a:off x="210875" y="1522625"/>
            <a:ext cx="24612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1200"/>
              </a:spcAft>
              <a:buNone/>
            </a:pPr>
            <a:r>
              <a:rPr lang="en"/>
              <a:t>In this </a:t>
            </a:r>
            <a:r>
              <a:rPr lang="en"/>
              <a:t>question,</a:t>
            </a:r>
            <a:r>
              <a:rPr lang="en"/>
              <a:t> we aimed to figure out the most </a:t>
            </a:r>
            <a:r>
              <a:rPr lang="en"/>
              <a:t>popular</a:t>
            </a:r>
            <a:r>
              <a:rPr lang="en"/>
              <a:t> car brands for each year. For the early years the dataset didn’t have enough data</a:t>
            </a:r>
            <a:r>
              <a:rPr lang="en"/>
              <a:t>, so</a:t>
            </a:r>
            <a:r>
              <a:rPr lang="en"/>
              <a:t> those data points were emitted. This allows us to see any trends in yearly purchases and </a:t>
            </a:r>
            <a:r>
              <a:rPr lang="en"/>
              <a:t>what</a:t>
            </a:r>
            <a:r>
              <a:rPr lang="en"/>
              <a:t> models and makes seem to be the most popular for each year  </a:t>
            </a:r>
            <a:endParaRPr/>
          </a:p>
        </p:txBody>
      </p:sp>
      <p:pic>
        <p:nvPicPr>
          <p:cNvPr id="92" name="Google Shape;92;p17"/>
          <p:cNvPicPr preferRelativeResize="0"/>
          <p:nvPr/>
        </p:nvPicPr>
        <p:blipFill>
          <a:blip r:embed="rId3">
            <a:alphaModFix/>
          </a:blip>
          <a:stretch>
            <a:fillRect/>
          </a:stretch>
        </p:blipFill>
        <p:spPr>
          <a:xfrm>
            <a:off x="2835850" y="1170125"/>
            <a:ext cx="6155753" cy="35723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46700" y="-139200"/>
            <a:ext cx="5126100" cy="114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29999"/>
              <a:buNone/>
            </a:pPr>
            <a:r>
              <a:rPr b="1" lang="en" sz="3300"/>
              <a:t>Most popular  interior / exterior colors</a:t>
            </a:r>
            <a:endParaRPr b="1" sz="3300"/>
          </a:p>
        </p:txBody>
      </p:sp>
      <p:sp>
        <p:nvSpPr>
          <p:cNvPr id="98" name="Google Shape;98;p18"/>
          <p:cNvSpPr txBox="1"/>
          <p:nvPr>
            <p:ph idx="1" type="body"/>
          </p:nvPr>
        </p:nvSpPr>
        <p:spPr>
          <a:xfrm>
            <a:off x="128475" y="1177825"/>
            <a:ext cx="4814400" cy="34344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None/>
            </a:pPr>
            <a:r>
              <a:rPr lang="en"/>
              <a:t>In these </a:t>
            </a:r>
            <a:r>
              <a:rPr lang="en"/>
              <a:t>graphs,</a:t>
            </a:r>
            <a:r>
              <a:rPr lang="en"/>
              <a:t>  our aim was to explore distribution of popular interior and exterior colors  in among buyers. By analyzing the frequency of different colors in the </a:t>
            </a:r>
            <a:r>
              <a:rPr lang="en"/>
              <a:t>dataset </a:t>
            </a:r>
            <a:r>
              <a:rPr lang="en"/>
              <a:t>we </a:t>
            </a:r>
            <a:r>
              <a:rPr lang="en"/>
              <a:t>sought to gain insight into the consumer preferences and purchasing trends.</a:t>
            </a:r>
            <a:endParaRPr/>
          </a:p>
          <a:p>
            <a:pPr indent="0" lvl="0" marL="0" rtl="0" algn="just">
              <a:spcBef>
                <a:spcPts val="1200"/>
              </a:spcBef>
              <a:spcAft>
                <a:spcPts val="0"/>
              </a:spcAft>
              <a:buNone/>
            </a:pPr>
            <a:r>
              <a:rPr lang="en"/>
              <a:t>Among </a:t>
            </a:r>
            <a:r>
              <a:rPr lang="en"/>
              <a:t>Grayscale colors  such as white, black, gray, and silver, black emerges as the most popular choice among vehicle buyers. Some reasons for its popularity include the fact that black is associated with modern. It’s also one of the lowest maintenance car colors to keep looking clean  compared to many colors.</a:t>
            </a:r>
            <a:endParaRPr/>
          </a:p>
          <a:p>
            <a:pPr indent="0" lvl="0" marL="0" rtl="0" algn="just">
              <a:spcBef>
                <a:spcPts val="1200"/>
              </a:spcBef>
              <a:spcAft>
                <a:spcPts val="0"/>
              </a:spcAft>
              <a:buNone/>
            </a:pPr>
            <a:r>
              <a:rPr lang="en"/>
              <a:t>The first non-grayscale colors to appear on the list are tan (4th place) and brown (5th place).(brown, green, beige, orange, gold, yellow, and purple, red) account for only a small percentage of cars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 </a:t>
            </a:r>
            <a:endParaRPr/>
          </a:p>
        </p:txBody>
      </p:sp>
      <p:pic>
        <p:nvPicPr>
          <p:cNvPr id="99" name="Google Shape;99;p18"/>
          <p:cNvPicPr preferRelativeResize="0"/>
          <p:nvPr/>
        </p:nvPicPr>
        <p:blipFill>
          <a:blip r:embed="rId3">
            <a:alphaModFix/>
          </a:blip>
          <a:stretch>
            <a:fillRect/>
          </a:stretch>
        </p:blipFill>
        <p:spPr>
          <a:xfrm>
            <a:off x="5372800" y="0"/>
            <a:ext cx="3642698" cy="2713376"/>
          </a:xfrm>
          <a:prstGeom prst="rect">
            <a:avLst/>
          </a:prstGeom>
          <a:noFill/>
          <a:ln>
            <a:noFill/>
          </a:ln>
        </p:spPr>
      </p:pic>
      <p:pic>
        <p:nvPicPr>
          <p:cNvPr id="100" name="Google Shape;100;p18"/>
          <p:cNvPicPr preferRelativeResize="0"/>
          <p:nvPr/>
        </p:nvPicPr>
        <p:blipFill>
          <a:blip r:embed="rId4">
            <a:alphaModFix/>
          </a:blip>
          <a:stretch>
            <a:fillRect/>
          </a:stretch>
        </p:blipFill>
        <p:spPr>
          <a:xfrm>
            <a:off x="5267975" y="2571750"/>
            <a:ext cx="3876025" cy="2571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102325" y="-303925"/>
            <a:ext cx="7030500" cy="172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900"/>
              <a:t>C</a:t>
            </a:r>
            <a:r>
              <a:rPr b="1" lang="en" sz="2900"/>
              <a:t>orrelation between the Odometer readings (Mileage) and the Selling Price</a:t>
            </a:r>
            <a:endParaRPr b="1" sz="2900"/>
          </a:p>
        </p:txBody>
      </p:sp>
      <p:pic>
        <p:nvPicPr>
          <p:cNvPr id="106" name="Google Shape;106;p19"/>
          <p:cNvPicPr preferRelativeResize="0"/>
          <p:nvPr/>
        </p:nvPicPr>
        <p:blipFill>
          <a:blip r:embed="rId3">
            <a:alphaModFix/>
          </a:blip>
          <a:stretch>
            <a:fillRect/>
          </a:stretch>
        </p:blipFill>
        <p:spPr>
          <a:xfrm>
            <a:off x="3110550" y="1796838"/>
            <a:ext cx="6033451" cy="2840375"/>
          </a:xfrm>
          <a:prstGeom prst="rect">
            <a:avLst/>
          </a:prstGeom>
          <a:noFill/>
          <a:ln>
            <a:noFill/>
          </a:ln>
        </p:spPr>
      </p:pic>
      <p:sp>
        <p:nvSpPr>
          <p:cNvPr id="107" name="Google Shape;107;p19"/>
          <p:cNvSpPr txBox="1"/>
          <p:nvPr/>
        </p:nvSpPr>
        <p:spPr>
          <a:xfrm>
            <a:off x="311700" y="1347275"/>
            <a:ext cx="2659800" cy="3587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endParaRPr>
          </a:p>
          <a:p>
            <a:pPr indent="0" lvl="0" marL="0" rtl="0" algn="just">
              <a:spcBef>
                <a:spcPts val="0"/>
              </a:spcBef>
              <a:spcAft>
                <a:spcPts val="0"/>
              </a:spcAft>
              <a:buNone/>
            </a:pPr>
            <a:r>
              <a:rPr lang="en" sz="1200">
                <a:solidFill>
                  <a:schemeClr val="dk1"/>
                </a:solidFill>
              </a:rPr>
              <a:t>This graph shows the relationship between selling price and odometer reading. A scatter plot and linear regression line was shown to depict the findings. The r value of -0.13 shows negative correlation between the two variables which indicates that the selling price of the vehicles tend to be lower when the odometer(mileage) on the vehicle was higher. In other words vehicles with higher mileages tend to have a lower selling cost.</a:t>
            </a:r>
            <a:r>
              <a:rPr lang="en" sz="1200">
                <a:solidFill>
                  <a:schemeClr val="dk2"/>
                </a:solidFill>
              </a:rPr>
              <a:t> </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056750" y="231200"/>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800"/>
              <a:t>Profit  based on  the Make of the car</a:t>
            </a:r>
            <a:endParaRPr b="1" sz="3800"/>
          </a:p>
        </p:txBody>
      </p:sp>
      <p:pic>
        <p:nvPicPr>
          <p:cNvPr id="113" name="Google Shape;113;p20"/>
          <p:cNvPicPr preferRelativeResize="0"/>
          <p:nvPr/>
        </p:nvPicPr>
        <p:blipFill>
          <a:blip r:embed="rId3">
            <a:alphaModFix/>
          </a:blip>
          <a:stretch>
            <a:fillRect/>
          </a:stretch>
        </p:blipFill>
        <p:spPr>
          <a:xfrm>
            <a:off x="4051575" y="1415775"/>
            <a:ext cx="5092426" cy="3358700"/>
          </a:xfrm>
          <a:prstGeom prst="rect">
            <a:avLst/>
          </a:prstGeom>
          <a:noFill/>
          <a:ln>
            <a:noFill/>
          </a:ln>
        </p:spPr>
      </p:pic>
      <p:sp>
        <p:nvSpPr>
          <p:cNvPr id="114" name="Google Shape;114;p20"/>
          <p:cNvSpPr txBox="1"/>
          <p:nvPr/>
        </p:nvSpPr>
        <p:spPr>
          <a:xfrm>
            <a:off x="311775" y="1415775"/>
            <a:ext cx="3739800" cy="384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The purpose of this chart was to identify the top 10 car brands with the highest profits, showing that HUMMER with a profit of 200000, Chevrolet and Nissan have the highest profits in terms of brand,  demonstrating the population's preference when buying a car.</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1928525" y="64250"/>
            <a:ext cx="8520600" cy="621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50972"/>
              <a:buNone/>
            </a:pPr>
            <a:r>
              <a:rPr b="1" lang="en" sz="1942"/>
              <a:t> </a:t>
            </a:r>
            <a:r>
              <a:rPr lang="en" sz="1942"/>
              <a:t> </a:t>
            </a:r>
            <a:r>
              <a:rPr b="1" lang="en" sz="2053"/>
              <a:t>M</a:t>
            </a:r>
            <a:r>
              <a:rPr b="1" lang="en" sz="2053"/>
              <a:t>edian selling price per year throughout the data set</a:t>
            </a:r>
            <a:endParaRPr b="1" sz="2053"/>
          </a:p>
          <a:p>
            <a:pPr indent="0" lvl="0" marL="0" rtl="0" algn="l">
              <a:spcBef>
                <a:spcPts val="0"/>
              </a:spcBef>
              <a:spcAft>
                <a:spcPts val="0"/>
              </a:spcAft>
              <a:buSzPct val="57558"/>
              <a:buNone/>
            </a:pPr>
            <a:r>
              <a:t/>
            </a:r>
            <a:endParaRPr sz="1720"/>
          </a:p>
        </p:txBody>
      </p:sp>
      <p:pic>
        <p:nvPicPr>
          <p:cNvPr id="120" name="Google Shape;120;p21"/>
          <p:cNvPicPr preferRelativeResize="0"/>
          <p:nvPr/>
        </p:nvPicPr>
        <p:blipFill>
          <a:blip r:embed="rId3">
            <a:alphaModFix/>
          </a:blip>
          <a:stretch>
            <a:fillRect/>
          </a:stretch>
        </p:blipFill>
        <p:spPr>
          <a:xfrm>
            <a:off x="1021850" y="363073"/>
            <a:ext cx="6730500" cy="3354000"/>
          </a:xfrm>
          <a:prstGeom prst="rect">
            <a:avLst/>
          </a:prstGeom>
          <a:noFill/>
          <a:ln>
            <a:noFill/>
          </a:ln>
        </p:spPr>
      </p:pic>
      <p:sp>
        <p:nvSpPr>
          <p:cNvPr id="121" name="Google Shape;121;p21"/>
          <p:cNvSpPr txBox="1"/>
          <p:nvPr/>
        </p:nvSpPr>
        <p:spPr>
          <a:xfrm>
            <a:off x="685675" y="3717075"/>
            <a:ext cx="8048400" cy="12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sz="1200">
                <a:solidFill>
                  <a:srgbClr val="0D0D0D"/>
                </a:solidFill>
                <a:highlight>
                  <a:schemeClr val="lt1"/>
                </a:highlight>
                <a:latin typeface="Roboto"/>
                <a:ea typeface="Roboto"/>
                <a:cs typeface="Roboto"/>
                <a:sym typeface="Roboto"/>
              </a:rPr>
              <a:t>The line plot depicting the median selling price for vehicles over the years in the dataset reveals intriguing trends in the automotive market. Initially, there appears to be a slight decrease in the median sales value, which could be attributed to various factors such as economic downturns or shifts in consumer preferences and added features over the years. However, this initial dip is followed by a consistent upward shift, indicating an increase in the median selling price of vehicles over time.</a:t>
            </a:r>
            <a:endParaRPr sz="1200">
              <a:solidFill>
                <a:srgbClr val="0D0D0D"/>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