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  <p:sldMasterId id="214748369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bold.fntdata"/><Relationship Id="rId13" Type="http://schemas.openxmlformats.org/officeDocument/2006/relationships/slide" Target="slides/slide6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5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8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MontserratMedium-boldItalic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48bfe7daf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48bfe7daf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48af09f39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48af09f39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89a0fdc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389a0fd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8af09f39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48af09f39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https://www.storyboardthat.com/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8af09f39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48af09f39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8af09f39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48af09f39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8af09f39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48af09f39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8af09f39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48af09f39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48af09f39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148af09f39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48af09f39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48af09f39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48af09f39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48af09f39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Montserrat"/>
              <a:buNone/>
              <a:defRPr b="1" sz="3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1757150"/>
            <a:ext cx="8520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600"/>
              <a:buFont typeface="Montserrat"/>
              <a:buNone/>
              <a:defRPr b="1" sz="4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765475"/>
            <a:ext cx="8520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2870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3435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331525" y="2150250"/>
            <a:ext cx="2397900" cy="2409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4" type="title"/>
          </p:nvPr>
        </p:nvSpPr>
        <p:spPr>
          <a:xfrm>
            <a:off x="3331525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6" type="title"/>
          </p:nvPr>
        </p:nvSpPr>
        <p:spPr>
          <a:xfrm>
            <a:off x="52870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7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8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9" type="title"/>
          </p:nvPr>
        </p:nvSpPr>
        <p:spPr>
          <a:xfrm>
            <a:off x="613435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31800" y="1140050"/>
            <a:ext cx="8280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" name="Google Shape;110;p1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331525" y="2150250"/>
            <a:ext cx="2397900" cy="2426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134350" y="2150250"/>
            <a:ext cx="2397900" cy="2426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>
            <p:ph idx="4" type="title"/>
          </p:nvPr>
        </p:nvSpPr>
        <p:spPr>
          <a:xfrm>
            <a:off x="3331525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6" type="title"/>
          </p:nvPr>
        </p:nvSpPr>
        <p:spPr>
          <a:xfrm>
            <a:off x="6134350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2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316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7123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>
            <p:ph type="ctrTitle"/>
          </p:nvPr>
        </p:nvSpPr>
        <p:spPr>
          <a:xfrm>
            <a:off x="151100" y="0"/>
            <a:ext cx="88107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151100" y="1607325"/>
            <a:ext cx="88107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1766475" y="3773600"/>
            <a:ext cx="7145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2" type="title"/>
          </p:nvPr>
        </p:nvSpPr>
        <p:spPr>
          <a:xfrm>
            <a:off x="127225" y="-45425"/>
            <a:ext cx="7449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SemiBold"/>
              <a:buNone/>
              <a:defRPr sz="1400">
                <a:solidFill>
                  <a:srgbClr val="33333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5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6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2" name="Google Shape;162;p25"/>
          <p:cNvSpPr/>
          <p:nvPr/>
        </p:nvSpPr>
        <p:spPr>
          <a:xfrm>
            <a:off x="-13650" y="-952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-223402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384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538" y="156812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32025" y="847675"/>
            <a:ext cx="82800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713" y="459635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528700" y="2150250"/>
            <a:ext cx="2397900" cy="242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331525" y="2150250"/>
            <a:ext cx="2397900" cy="2423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3" type="title"/>
          </p:nvPr>
        </p:nvSpPr>
        <p:spPr>
          <a:xfrm>
            <a:off x="3331525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4" type="title"/>
          </p:nvPr>
        </p:nvSpPr>
        <p:spPr>
          <a:xfrm>
            <a:off x="528700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5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6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28572" l="0" r="0" t="30756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">
  <p:cSld name="SECTION_HEADER_1">
    <p:bg>
      <p:bgPr>
        <a:solidFill>
          <a:schemeClr val="accen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Raleway"/>
              <a:buNone/>
              <a:defRPr b="1" sz="4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93" name="Google Shape;193;p28"/>
          <p:cNvGrpSpPr/>
          <p:nvPr/>
        </p:nvGrpSpPr>
        <p:grpSpPr>
          <a:xfrm>
            <a:off x="487296" y="840223"/>
            <a:ext cx="745763" cy="45826"/>
            <a:chOff x="4580561" y="2589004"/>
            <a:chExt cx="1064464" cy="25200"/>
          </a:xfrm>
        </p:grpSpPr>
        <p:sp>
          <p:nvSpPr>
            <p:cNvPr id="194" name="Google Shape;194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8"/>
          <p:cNvGrpSpPr/>
          <p:nvPr/>
        </p:nvGrpSpPr>
        <p:grpSpPr>
          <a:xfrm>
            <a:off x="487296" y="4121223"/>
            <a:ext cx="745763" cy="45826"/>
            <a:chOff x="4580561" y="2589004"/>
            <a:chExt cx="1064464" cy="25200"/>
          </a:xfrm>
        </p:grpSpPr>
        <p:sp>
          <p:nvSpPr>
            <p:cNvPr id="197" name="Google Shape;197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Montserrat"/>
              <a:buNone/>
              <a:defRPr b="1" sz="3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3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">
  <p:cSld name="TITLE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0" y="4585500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/>
          <p:nvPr>
            <p:ph type="ctrTitle"/>
          </p:nvPr>
        </p:nvSpPr>
        <p:spPr>
          <a:xfrm>
            <a:off x="311700" y="1757150"/>
            <a:ext cx="8520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600"/>
              <a:buFont typeface="Montserrat"/>
              <a:buNone/>
              <a:defRPr b="1" sz="4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7" name="Google Shape;217;p32"/>
          <p:cNvSpPr txBox="1"/>
          <p:nvPr>
            <p:ph idx="1" type="subTitle"/>
          </p:nvPr>
        </p:nvSpPr>
        <p:spPr>
          <a:xfrm>
            <a:off x="311700" y="2765475"/>
            <a:ext cx="8520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800"/>
              <a:buNone/>
              <a:defRPr sz="2800">
                <a:solidFill>
                  <a:srgbClr val="737373"/>
                </a:solidFill>
              </a:defRPr>
            </a:lvl9pPr>
          </a:lstStyle>
          <a:p/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3331525" y="2150250"/>
            <a:ext cx="2397900" cy="2426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6134350" y="2150250"/>
            <a:ext cx="2397900" cy="2426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229" name="Google Shape;229;p33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230" name="Google Shape;230;p33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231" name="Google Shape;231;p3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>
            <p:ph idx="4" type="title"/>
          </p:nvPr>
        </p:nvSpPr>
        <p:spPr>
          <a:xfrm>
            <a:off x="3331525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6" type="title"/>
          </p:nvPr>
        </p:nvSpPr>
        <p:spPr>
          <a:xfrm>
            <a:off x="6134350" y="2629050"/>
            <a:ext cx="23979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  <a:defRPr b="0" sz="10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b="28569" l="0" r="0" t="30757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28569" l="0" r="0" t="30757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431800" y="1140050"/>
            <a:ext cx="8280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7" name="Google Shape;257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3">
            <a:alphaModFix/>
          </a:blip>
          <a:srcRect b="28569" l="0" r="0" t="30757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4316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4" name="Google Shape;264;p37"/>
          <p:cNvSpPr txBox="1"/>
          <p:nvPr>
            <p:ph idx="2" type="body"/>
          </p:nvPr>
        </p:nvSpPr>
        <p:spPr>
          <a:xfrm>
            <a:off x="471237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65" name="Google Shape;26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28569" l="0" r="0" t="30757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 Medium"/>
              <a:buNone/>
              <a:defRPr sz="20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 txBox="1"/>
          <p:nvPr>
            <p:ph type="ctrTitle"/>
          </p:nvPr>
        </p:nvSpPr>
        <p:spPr>
          <a:xfrm>
            <a:off x="151100" y="0"/>
            <a:ext cx="88107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Montserrat"/>
              <a:buNone/>
              <a:defRPr b="1" sz="4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2" name="Google Shape;272;p38"/>
          <p:cNvSpPr txBox="1"/>
          <p:nvPr>
            <p:ph idx="1" type="subTitle"/>
          </p:nvPr>
        </p:nvSpPr>
        <p:spPr>
          <a:xfrm>
            <a:off x="151100" y="1607325"/>
            <a:ext cx="88107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 Medium"/>
              <a:buNone/>
              <a:defRPr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73" name="Google Shape;27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77" name="Google Shape;27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0"/>
          <p:cNvSpPr txBox="1"/>
          <p:nvPr>
            <p:ph type="title"/>
          </p:nvPr>
        </p:nvSpPr>
        <p:spPr>
          <a:xfrm>
            <a:off x="1766475" y="3773600"/>
            <a:ext cx="7145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b="1" sz="14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287" name="Google Shape;287;p40"/>
          <p:cNvSpPr txBox="1"/>
          <p:nvPr>
            <p:ph idx="2" type="title"/>
          </p:nvPr>
        </p:nvSpPr>
        <p:spPr>
          <a:xfrm>
            <a:off x="127225" y="-45425"/>
            <a:ext cx="7449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 SemiBold"/>
              <a:buNone/>
              <a:defRPr sz="1400">
                <a:solidFill>
                  <a:srgbClr val="33333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88" name="Google Shape;28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 rotWithShape="1">
          <a:blip r:embed="rId5">
            <a:alphaModFix/>
          </a:blip>
          <a:srcRect b="28569" l="0" r="0" t="30757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 rotWithShape="1">
          <a:blip r:embed="rId6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None/>
              <a:defRPr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3" name="Google Shape;293;p41"/>
          <p:cNvSpPr/>
          <p:nvPr/>
        </p:nvSpPr>
        <p:spPr>
          <a:xfrm>
            <a:off x="-13650" y="-952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-223402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384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538" y="156812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9" name="Google Shape;299;p4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 Medium"/>
              <a:buNone/>
              <a:defRPr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432025" y="847675"/>
            <a:ext cx="82800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Montserrat"/>
              <a:buChar char="●"/>
              <a:defRPr sz="14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●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○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Montserrat"/>
              <a:buChar char="■"/>
              <a:defRPr sz="12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1" name="Google Shape;301;p42"/>
          <p:cNvSpPr/>
          <p:nvPr/>
        </p:nvSpPr>
        <p:spPr>
          <a:xfrm>
            <a:off x="-13650" y="4410075"/>
            <a:ext cx="9171300" cy="7335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975" y="4196198"/>
            <a:ext cx="1121400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0" y="4458094"/>
            <a:ext cx="876899" cy="59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713" y="4596350"/>
            <a:ext cx="792725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3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52870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6134350" y="2150250"/>
            <a:ext cx="2397900" cy="24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3331525" y="2150250"/>
            <a:ext cx="2397900" cy="2409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15" name="Google Shape;315;p43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16" name="Google Shape;316;p43"/>
          <p:cNvSpPr txBox="1"/>
          <p:nvPr>
            <p:ph idx="3" type="title"/>
          </p:nvPr>
        </p:nvSpPr>
        <p:spPr>
          <a:xfrm>
            <a:off x="68774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17" name="Google Shape;317;p43"/>
          <p:cNvSpPr txBox="1"/>
          <p:nvPr>
            <p:ph idx="4" type="title"/>
          </p:nvPr>
        </p:nvSpPr>
        <p:spPr>
          <a:xfrm>
            <a:off x="3331525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8" name="Google Shape;318;p43"/>
          <p:cNvSpPr txBox="1"/>
          <p:nvPr>
            <p:ph idx="5" type="title"/>
          </p:nvPr>
        </p:nvSpPr>
        <p:spPr>
          <a:xfrm>
            <a:off x="613435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19" name="Google Shape;319;p43"/>
          <p:cNvSpPr txBox="1"/>
          <p:nvPr>
            <p:ph idx="6" type="title"/>
          </p:nvPr>
        </p:nvSpPr>
        <p:spPr>
          <a:xfrm>
            <a:off x="52870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7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21" name="Google Shape;321;p43"/>
          <p:cNvSpPr txBox="1"/>
          <p:nvPr>
            <p:ph idx="8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22" name="Google Shape;322;p43"/>
          <p:cNvSpPr txBox="1"/>
          <p:nvPr>
            <p:ph idx="9" type="title"/>
          </p:nvPr>
        </p:nvSpPr>
        <p:spPr>
          <a:xfrm>
            <a:off x="6134350" y="2629050"/>
            <a:ext cx="23979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23" name="Google Shape;32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b="28569" l="0" r="0" t="30757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528700" y="2150250"/>
            <a:ext cx="2397900" cy="242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4"/>
          <p:cNvSpPr txBox="1"/>
          <p:nvPr/>
        </p:nvSpPr>
        <p:spPr>
          <a:xfrm>
            <a:off x="3331525" y="2150250"/>
            <a:ext cx="2397900" cy="2423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4"/>
          <p:cNvSpPr txBox="1"/>
          <p:nvPr>
            <p:ph type="title"/>
          </p:nvPr>
        </p:nvSpPr>
        <p:spPr>
          <a:xfrm>
            <a:off x="3331525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34" name="Google Shape;334;p44"/>
          <p:cNvSpPr txBox="1"/>
          <p:nvPr>
            <p:ph idx="2" type="title"/>
          </p:nvPr>
        </p:nvSpPr>
        <p:spPr>
          <a:xfrm>
            <a:off x="4039950" y="12404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35" name="Google Shape;335;p44"/>
          <p:cNvSpPr txBox="1"/>
          <p:nvPr>
            <p:ph idx="3" type="title"/>
          </p:nvPr>
        </p:nvSpPr>
        <p:spPr>
          <a:xfrm>
            <a:off x="3331525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6" name="Google Shape;336;p44"/>
          <p:cNvSpPr txBox="1"/>
          <p:nvPr>
            <p:ph idx="4" type="title"/>
          </p:nvPr>
        </p:nvSpPr>
        <p:spPr>
          <a:xfrm>
            <a:off x="528700" y="2629050"/>
            <a:ext cx="23979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b="0" sz="1000">
                <a:solidFill>
                  <a:srgbClr val="41414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000"/>
              <a:buFont typeface="Montserrat"/>
              <a:buNone/>
              <a:defRPr sz="1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7" name="Google Shape;337;p44"/>
          <p:cNvSpPr txBox="1"/>
          <p:nvPr>
            <p:ph idx="5" type="title"/>
          </p:nvPr>
        </p:nvSpPr>
        <p:spPr>
          <a:xfrm>
            <a:off x="1271800" y="122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 b="1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38" name="Google Shape;338;p44"/>
          <p:cNvSpPr txBox="1"/>
          <p:nvPr>
            <p:ph idx="6" type="title"/>
          </p:nvPr>
        </p:nvSpPr>
        <p:spPr>
          <a:xfrm>
            <a:off x="528700" y="2150250"/>
            <a:ext cx="2397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None/>
              <a:defRPr b="1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pic>
        <p:nvPicPr>
          <p:cNvPr id="339" name="Google Shape;33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101" y="53100"/>
            <a:ext cx="792725" cy="3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 rotWithShape="1">
          <a:blip r:embed="rId3">
            <a:alphaModFix/>
          </a:blip>
          <a:srcRect b="28569" l="0" r="0" t="30757"/>
          <a:stretch/>
        </p:blipFill>
        <p:spPr>
          <a:xfrm>
            <a:off x="113600" y="4613588"/>
            <a:ext cx="1665398" cy="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4"/>
          <p:cNvPicPr preferRelativeResize="0"/>
          <p:nvPr/>
        </p:nvPicPr>
        <p:blipFill rotWithShape="1">
          <a:blip r:embed="rId4">
            <a:alphaModFix/>
          </a:blip>
          <a:srcRect b="44922" l="0" r="0" t="22889"/>
          <a:stretch/>
        </p:blipFill>
        <p:spPr>
          <a:xfrm>
            <a:off x="8113975" y="4652612"/>
            <a:ext cx="1121400" cy="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">
  <p:cSld name="SECTION_HEADER_1">
    <p:bg>
      <p:bgPr>
        <a:solidFill>
          <a:schemeClr val="accen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Raleway"/>
              <a:buNone/>
              <a:defRPr b="1" sz="4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45" name="Google Shape;345;p45"/>
          <p:cNvGrpSpPr/>
          <p:nvPr/>
        </p:nvGrpSpPr>
        <p:grpSpPr>
          <a:xfrm>
            <a:off x="487296" y="840223"/>
            <a:ext cx="745763" cy="45826"/>
            <a:chOff x="4580561" y="2589004"/>
            <a:chExt cx="1064464" cy="25200"/>
          </a:xfrm>
        </p:grpSpPr>
        <p:sp>
          <p:nvSpPr>
            <p:cNvPr id="346" name="Google Shape;346;p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45"/>
          <p:cNvGrpSpPr/>
          <p:nvPr/>
        </p:nvGrpSpPr>
        <p:grpSpPr>
          <a:xfrm>
            <a:off x="487296" y="4121223"/>
            <a:ext cx="745763" cy="45826"/>
            <a:chOff x="4580561" y="2589004"/>
            <a:chExt cx="1064464" cy="25200"/>
          </a:xfrm>
        </p:grpSpPr>
        <p:sp>
          <p:nvSpPr>
            <p:cNvPr id="349" name="Google Shape;349;p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3335025" y="1925250"/>
            <a:ext cx="549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CONDICIONES</a:t>
            </a:r>
            <a:endParaRPr/>
          </a:p>
        </p:txBody>
      </p:sp>
      <p:sp>
        <p:nvSpPr>
          <p:cNvPr id="356" name="Google Shape;356;p46"/>
          <p:cNvSpPr txBox="1"/>
          <p:nvPr>
            <p:ph idx="1" type="subTitle"/>
          </p:nvPr>
        </p:nvSpPr>
        <p:spPr>
          <a:xfrm>
            <a:off x="3335025" y="2664150"/>
            <a:ext cx="553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Primera pre-entrega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idx="1" type="body"/>
          </p:nvPr>
        </p:nvSpPr>
        <p:spPr>
          <a:xfrm>
            <a:off x="431800" y="680875"/>
            <a:ext cx="82806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8"/>
            </a:pPr>
            <a:r>
              <a:rPr b="1" lang="es"/>
              <a:t>User Flow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Diseñaremos el </a:t>
            </a:r>
            <a:r>
              <a:rPr b="1" lang="es"/>
              <a:t>Task Flow </a:t>
            </a:r>
            <a:r>
              <a:rPr lang="es"/>
              <a:t>de la tarea principal de nuestro proyecto siguiendo el Happy Path. Luego podremos realizar el </a:t>
            </a:r>
            <a:r>
              <a:rPr b="1" lang="es"/>
              <a:t>Flow Chart</a:t>
            </a:r>
            <a:r>
              <a:rPr lang="es"/>
              <a:t> incluyendo bifurcaciones y recuperación de errores. Es importante el uso correcto de las figuras geométricas.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es"/>
              <a:t>Condicional:</a:t>
            </a:r>
            <a:r>
              <a:rPr lang="es"/>
              <a:t> varios caminos posibles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"/>
              <a:t>Interacción/Acción: </a:t>
            </a:r>
            <a:r>
              <a:rPr lang="es"/>
              <a:t>simboliza la interacción del usuario con la app. Puede</a:t>
            </a:r>
            <a:br>
              <a:rPr lang="es"/>
            </a:br>
            <a:r>
              <a:rPr lang="es"/>
              <a:t>ser que el usuario deba introducir datos, seleccionar, filtrar elementos, etc.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"/>
              <a:t>Proceso/Pantalla:</a:t>
            </a:r>
            <a:r>
              <a:rPr lang="es"/>
              <a:t> instancias del trayecto del usuario. Desde la acción o paso</a:t>
            </a:r>
            <a:br>
              <a:rPr lang="es"/>
            </a:br>
            <a:r>
              <a:rPr lang="es"/>
              <a:t>inicial hasta la acción principal que el usuario puede recorrer para obtener</a:t>
            </a:r>
            <a:br>
              <a:rPr lang="es"/>
            </a:br>
            <a:r>
              <a:rPr lang="es"/>
              <a:t>la solución que ofrece tu producto o servicio.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"/>
              <a:t>Error:</a:t>
            </a:r>
            <a:r>
              <a:rPr lang="es"/>
              <a:t> Relacionado íntegramente con la figura “condicional”, ya que advierte</a:t>
            </a:r>
            <a:br>
              <a:rPr lang="es"/>
            </a:br>
            <a:r>
              <a:rPr lang="es"/>
              <a:t>visualmente la posible falla o error.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"/>
              <a:t>Comienzo/Cierre:</a:t>
            </a:r>
            <a:r>
              <a:rPr lang="es"/>
              <a:t> el inicio o el final en un diagrama de flujo.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Recuerden que</a:t>
            </a:r>
            <a:r>
              <a:rPr b="1" lang="es"/>
              <a:t> el diagrama se realiza de derecha a izquierda </a:t>
            </a:r>
            <a:r>
              <a:rPr lang="es"/>
              <a:t>y/o de arriba a abajo, tiene </a:t>
            </a:r>
            <a:r>
              <a:rPr b="1" lang="es"/>
              <a:t>un comienzo y un fin, </a:t>
            </a:r>
            <a:r>
              <a:rPr lang="es"/>
              <a:t>y es prioritario </a:t>
            </a:r>
            <a:r>
              <a:rPr b="1" lang="es"/>
              <a:t>que</a:t>
            </a:r>
            <a:r>
              <a:rPr b="1" lang="es"/>
              <a:t> las flechas no se crucen entre ellas.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¡Muchos éxitos!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Condiciones de entrega</a:t>
            </a:r>
            <a:endParaRPr/>
          </a:p>
        </p:txBody>
      </p:sp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431800" y="1140050"/>
            <a:ext cx="82806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El formato de entrega es en </a:t>
            </a:r>
            <a:r>
              <a:rPr b="1" lang="es" sz="1200"/>
              <a:t>Google Slides</a:t>
            </a:r>
            <a:r>
              <a:rPr lang="es" sz="1200"/>
              <a:t> (presentación de Google). Es imprescindible que se </a:t>
            </a:r>
            <a:r>
              <a:rPr b="1" lang="es" sz="1200"/>
              <a:t>habiliten permisos de comentador</a:t>
            </a:r>
            <a:r>
              <a:rPr lang="es" sz="1200"/>
              <a:t> para todo lector.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Entregar las tareas </a:t>
            </a:r>
            <a:r>
              <a:rPr b="1" lang="es" sz="1200"/>
              <a:t>en orden</a:t>
            </a:r>
            <a:r>
              <a:rPr lang="es" sz="1200"/>
              <a:t>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Diseño: </a:t>
            </a:r>
            <a:r>
              <a:rPr lang="es" sz="1200"/>
              <a:t>nulo (fondo simil blanco con letra simil negro)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Títulos:</a:t>
            </a:r>
            <a:r>
              <a:rPr lang="es" sz="1200"/>
              <a:t> Redactar títulos claros por sección y tarea. Como </a:t>
            </a:r>
            <a:r>
              <a:rPr b="1" lang="es" sz="1200"/>
              <a:t>máximo 36pt de tamaño</a:t>
            </a:r>
            <a:r>
              <a:rPr lang="es" sz="1200"/>
              <a:t> en los títulos.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Cuerpo de texto:</a:t>
            </a:r>
            <a:r>
              <a:rPr lang="es" sz="1200"/>
              <a:t> Usar tipografías legibles con tamaño de cuerpo de texto </a:t>
            </a:r>
            <a:r>
              <a:rPr b="1" lang="es" sz="1200"/>
              <a:t>mínimo de 14pt (12pt para leyendas)</a:t>
            </a:r>
            <a:r>
              <a:rPr lang="es" sz="1200"/>
              <a:t>. Para la entrega final </a:t>
            </a:r>
            <a:r>
              <a:rPr b="1" lang="es" sz="1200"/>
              <a:t>será obligatorio usar fuente Roboto/Product Sans o San Francisco/New York</a:t>
            </a:r>
            <a:r>
              <a:rPr lang="es" sz="1200"/>
              <a:t>. Si deciden ya aplicarla en esta primera pre-entrega, pueden hacerlo.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Revisar la ortografía y la redacción</a:t>
            </a:r>
            <a:r>
              <a:rPr lang="es" sz="1200"/>
              <a:t>. Es importante que los textos se comprendan aun para alguien que no esté en tema.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●"/>
            </a:pPr>
            <a:r>
              <a:rPr lang="es" sz="1200"/>
              <a:t>Cada tarea realizada en </a:t>
            </a:r>
            <a:r>
              <a:rPr b="1" lang="es" sz="1200"/>
              <a:t>Whimsical </a:t>
            </a:r>
            <a:r>
              <a:rPr lang="es" sz="1200"/>
              <a:t>debe tener un hipervínculo (link) y deben </a:t>
            </a:r>
            <a:r>
              <a:rPr b="1" lang="es" sz="1200"/>
              <a:t>dar al docente permisos para realizar comentarios</a:t>
            </a:r>
            <a:r>
              <a:rPr lang="es" sz="1200"/>
              <a:t>, si no la información no puede ser vista, comentada, corregida, etc. </a:t>
            </a:r>
            <a:r>
              <a:rPr b="1" lang="es" sz="1200"/>
              <a:t>Chequear el correcto acceso y permiso al mismo previo a la entrega.</a:t>
            </a:r>
            <a:br>
              <a:rPr lang="es" sz="1200"/>
            </a:b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idx="1" type="body"/>
          </p:nvPr>
        </p:nvSpPr>
        <p:spPr>
          <a:xfrm>
            <a:off x="431800" y="1140050"/>
            <a:ext cx="8280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s"/>
              <a:t>Desktop Research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Realizar una investigación genérica en base a aplicaciones similares, opiniones de usuarios, notas periodísticas y demás. Luego, proceder a definir el planteamiento de nuestra investigación, teniendo en cuenta: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Problema:</a:t>
            </a:r>
            <a:r>
              <a:rPr lang="es"/>
              <a:t> ¿Cuál es la hipótesis? Identificar un problema real que lo motive. Debe estar correctamente redactado. Incluir contexto en el desarrollo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Objetivo:</a:t>
            </a:r>
            <a:r>
              <a:rPr lang="es"/>
              <a:t> ¿Qué buscamos lograr? Definir un objetivo en base a la problemática.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Solución: </a:t>
            </a:r>
            <a:r>
              <a:rPr lang="es"/>
              <a:t>¿Qué proponemos? Describir la solución en forma de aplicación. ¿Cómo soluciona el problema? ¿Qué funcionalidades tendrá el proyecto?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368" name="Google Shape;368;p48"/>
          <p:cNvSpPr txBox="1"/>
          <p:nvPr>
            <p:ph type="title"/>
          </p:nvPr>
        </p:nvSpPr>
        <p:spPr>
          <a:xfrm>
            <a:off x="431675" y="597425"/>
            <a:ext cx="82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Detalle de entregables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431800" y="680875"/>
            <a:ext cx="82806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b="1" lang="es"/>
              <a:t>Benchmarking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/>
              <a:t>Vamos a realizar una serie de cuadros comparativos de </a:t>
            </a:r>
            <a:r>
              <a:rPr b="1" lang="es"/>
              <a:t>3 competidores directos de nuestra aplicación</a:t>
            </a:r>
            <a:r>
              <a:rPr lang="es"/>
              <a:t> teniendo en cuenta:</a:t>
            </a:r>
            <a:endParaRPr/>
          </a:p>
          <a:p>
            <a:pPr indent="-317482" lvl="0" marL="457200" rtl="0" algn="l">
              <a:spcBef>
                <a:spcPts val="12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Roboto"/>
              <a:buChar char="●"/>
            </a:pPr>
            <a:r>
              <a:rPr b="1" lang="es"/>
              <a:t>Nombre </a:t>
            </a:r>
            <a:r>
              <a:rPr lang="es"/>
              <a:t>y </a:t>
            </a:r>
            <a:r>
              <a:rPr b="1" lang="es"/>
              <a:t>logo de las 3 apps </a:t>
            </a:r>
            <a:endParaRPr b="1"/>
          </a:p>
          <a:p>
            <a:pPr indent="-317482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Roboto"/>
              <a:buChar char="●"/>
            </a:pPr>
            <a:r>
              <a:rPr b="1" lang="es"/>
              <a:t>Captura de pantalla de las 3 app </a:t>
            </a:r>
            <a:endParaRPr/>
          </a:p>
          <a:p>
            <a:pPr indent="-317482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Roboto"/>
              <a:buChar char="●"/>
            </a:pPr>
            <a:r>
              <a:rPr b="1" lang="es"/>
              <a:t>Comparación de navegación </a:t>
            </a:r>
            <a:r>
              <a:rPr lang="es"/>
              <a:t>(3 tareas mínimo - no contar </a:t>
            </a:r>
            <a:r>
              <a:rPr i="1" lang="es"/>
              <a:t>login</a:t>
            </a:r>
            <a:r>
              <a:rPr lang="es"/>
              <a:t>)</a:t>
            </a:r>
            <a:endParaRPr b="1"/>
          </a:p>
          <a:p>
            <a:pPr indent="-317482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Roboto"/>
              <a:buChar char="●"/>
            </a:pPr>
            <a:r>
              <a:rPr b="1" lang="es"/>
              <a:t>Comparación de vocabulario </a:t>
            </a:r>
            <a:r>
              <a:rPr lang="es"/>
              <a:t>(óptimo, error menor y error grave) </a:t>
            </a:r>
            <a:endParaRPr/>
          </a:p>
          <a:p>
            <a:pPr indent="-317482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Roboto"/>
              <a:buChar char="●"/>
            </a:pPr>
            <a:r>
              <a:rPr b="1" lang="es"/>
              <a:t>Comparación de diseño</a:t>
            </a:r>
            <a:r>
              <a:rPr lang="es"/>
              <a:t> (limpio, básico, malo)</a:t>
            </a:r>
            <a:endParaRPr/>
          </a:p>
          <a:p>
            <a:pPr indent="-317482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Roboto"/>
              <a:buChar char="●"/>
            </a:pPr>
            <a:r>
              <a:rPr b="1" lang="es"/>
              <a:t>Comparación de fortalezas</a:t>
            </a:r>
            <a:r>
              <a:rPr lang="es"/>
              <a:t> </a:t>
            </a:r>
            <a:r>
              <a:rPr b="1" lang="es"/>
              <a:t>y debilidades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/>
              <a:t>Finalmente, realizar un </a:t>
            </a:r>
            <a:r>
              <a:rPr b="1" lang="es"/>
              <a:t>breve informe</a:t>
            </a:r>
            <a:r>
              <a:rPr lang="es"/>
              <a:t> con las conclusiones a las que llegamos: ¿quién es mi competencia?, ¿quiénes son sus usuarios?, ¿cómo les hablan?, ¿en qué se diferencian?, ¿qué puedo ofrecer en mi App que ellos no tengan?, ¿cómo puedo superar su propuesta?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idx="1" type="body"/>
          </p:nvPr>
        </p:nvSpPr>
        <p:spPr>
          <a:xfrm>
            <a:off x="431800" y="680875"/>
            <a:ext cx="82806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b="1" lang="es"/>
              <a:t>Arquetipo de personas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Realizar </a:t>
            </a:r>
            <a:r>
              <a:rPr b="1" lang="es"/>
              <a:t>un</a:t>
            </a:r>
            <a:r>
              <a:rPr b="1" lang="es"/>
              <a:t> Mapa de Empatía </a:t>
            </a:r>
            <a:r>
              <a:rPr lang="es"/>
              <a:t>que nos ayudará a responder preguntas específicas sobre nuestros usuarios siempre teniendo en mente nuestra idea de app.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Realizar </a:t>
            </a:r>
            <a:r>
              <a:rPr b="1" lang="es"/>
              <a:t>dos fichas de Proto Persona</a:t>
            </a:r>
            <a:r>
              <a:rPr lang="es"/>
              <a:t>, incluyendo: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Datos personales y foto.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Datos demográficos.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Frase identificatoria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Biografía.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Objetivos, sueños, metas.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Relación con la tecnología.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sz="1400"/>
              <a:t>3 frustraciones y 3 motivaciones.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431800" y="680875"/>
            <a:ext cx="82806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b="1" lang="es"/>
              <a:t>Entrevistas cualitativas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"/>
              <a:t>Realizar 5 (cinco) entrevistas semiestructuradas</a:t>
            </a:r>
            <a:r>
              <a:rPr lang="es"/>
              <a:t> para validar a nuestras proto personas, recopilar información e insights de los usuarios y lograr empatizar con ellos.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/>
              <a:t>Para elegir a los entrevistados, tener en cuenta: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/>
              <a:t>Que sea </a:t>
            </a:r>
            <a:r>
              <a:rPr b="1" lang="es"/>
              <a:t>mayor de 18 años.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/>
              <a:t>Que entren en el grupo de usuarios que necesitamos validar </a:t>
            </a:r>
            <a:r>
              <a:rPr b="1" lang="es"/>
              <a:t>(proto persona)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/>
              <a:t>Que la</a:t>
            </a:r>
            <a:r>
              <a:rPr b="1" lang="es"/>
              <a:t> problemática </a:t>
            </a:r>
            <a:r>
              <a:rPr lang="es"/>
              <a:t>de mi proyecto los atraviesa directamente (¿La solución que voy a brindar en mi app influye en la vida de esta persona?).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/>
              <a:t>Que tenga</a:t>
            </a:r>
            <a:r>
              <a:rPr b="1" lang="es"/>
              <a:t> disponibilidad</a:t>
            </a:r>
            <a:r>
              <a:rPr lang="es"/>
              <a:t> para realizar la entrevista virtual y que permita que la misma sea </a:t>
            </a:r>
            <a:r>
              <a:rPr b="1" lang="es"/>
              <a:t>grabada</a:t>
            </a:r>
            <a:r>
              <a:rPr lang="es"/>
              <a:t> (sino la entrevista no será válida).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Realizar un informe</a:t>
            </a:r>
            <a:r>
              <a:rPr lang="es"/>
              <a:t> sobre los resultados de las entrevistas, los datos recopilados, los insights que consiguieron y especificar de qué forma los entrevistados validaron a la proto persona y se transformaron en user persona de ahora en más.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idx="1" type="body"/>
          </p:nvPr>
        </p:nvSpPr>
        <p:spPr>
          <a:xfrm>
            <a:off x="431800" y="680875"/>
            <a:ext cx="82806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b="1" lang="es"/>
              <a:t>Point of View (POV)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/>
              <a:t>Definir el POV de cada uno de nuestros usuarios.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Completar la frase </a:t>
            </a:r>
            <a:r>
              <a:rPr b="1" lang="es"/>
              <a:t>usuario-necesita-porque</a:t>
            </a:r>
            <a:r>
              <a:rPr lang="es"/>
              <a:t> para cada usuario.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Crear una narración (</a:t>
            </a:r>
            <a:r>
              <a:rPr b="1" lang="es" sz="1400"/>
              <a:t>storytelling</a:t>
            </a:r>
            <a:r>
              <a:rPr lang="es" sz="1400"/>
              <a:t>) sobre nuestro proyecto que cuente con un inicio, nudo y desenlace y que cree una conexión emocional.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Representar visualmente el POV de otro usuario con un </a:t>
            </a:r>
            <a:r>
              <a:rPr b="1" lang="es" sz="1400"/>
              <a:t>storyboard</a:t>
            </a:r>
            <a:r>
              <a:rPr lang="es" sz="1400"/>
              <a:t>, ilustrando los momentos clave (6 dibujos máximo). Puede ser a mano o digital.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431800" y="680875"/>
            <a:ext cx="82806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b="1" lang="es"/>
              <a:t>Most Viable Product (MVP)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/>
              <a:t>Definir el MVP de nuestra aplicación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Redactar una </a:t>
            </a:r>
            <a:r>
              <a:rPr b="1" lang="es"/>
              <a:t>lista de posibles tareas.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/>
              <a:t>Definir prioridades:</a:t>
            </a:r>
            <a:r>
              <a:rPr lang="es"/>
              <a:t> cuáles tareas son imprescindibles para el funcionamiento de la app y cuáles son las deseables para una versión 2.0 de la app.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s"/>
              <a:t>Realizar un informe</a:t>
            </a:r>
            <a:r>
              <a:rPr lang="es"/>
              <a:t> sobre las conclusiones del ejercicio (cuáles tareas se desarrollaran primero y por qué)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431800" y="680875"/>
            <a:ext cx="82806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b="1" lang="es"/>
              <a:t>Arquitectura de información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/>
              <a:t>Realizar un card sorting abierto o híbrido teniendo en cuenta</a:t>
            </a:r>
            <a:r>
              <a:rPr lang="es"/>
              <a:t>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El máximo de tarjetas permitido por la aplicación es de </a:t>
            </a:r>
            <a:r>
              <a:rPr b="1" lang="es" sz="1400"/>
              <a:t>20 totales</a:t>
            </a:r>
            <a:r>
              <a:rPr lang="es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Crear una </a:t>
            </a:r>
            <a:r>
              <a:rPr b="1" lang="es" sz="1400"/>
              <a:t>guía detallada</a:t>
            </a:r>
            <a:r>
              <a:rPr lang="es" sz="1400"/>
              <a:t> para los participantes: introducción, explicación de consignas, preguntas de segmentación y preguntas finales.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Enviar el link de participación al card sorting a</a:t>
            </a:r>
            <a:r>
              <a:rPr b="1" lang="es" sz="1400"/>
              <a:t> 10 posibles usuarios</a:t>
            </a:r>
            <a:r>
              <a:rPr lang="es" sz="1400"/>
              <a:t> de mi aplicación y recordarles que se realiza únicamente desde una PC.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Analizar e interpretar los resultados</a:t>
            </a:r>
            <a:r>
              <a:rPr lang="es" sz="1400"/>
              <a:t> (gráficos y respuestas) y realizar un informe con las conclusiones del estudio (aciertos, errores, correcciones, etc)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/>
              <a:t>Crear un mapa de sitio</a:t>
            </a:r>
            <a:r>
              <a:rPr lang="es"/>
              <a:t> en </a:t>
            </a:r>
            <a:r>
              <a:rPr b="1" lang="es"/>
              <a:t>Whimsical</a:t>
            </a:r>
            <a:r>
              <a:rPr lang="es"/>
              <a:t> utilizando la información obtenida de los usuarios. Tener en cuenta que debemos obtener un mapa lo más ordenado y coherente posible. Vamos a tratar de respetar al máximo las preferencias del usuario y a tener en cuenta nuestra interpretación de los resultados.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AFAFA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AFAFA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