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Montserrat"/>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a912f6619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a912f6619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a912f6619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a912f6619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a912f6619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a912f6619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a912f6619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a912f6619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a912f6619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a912f6619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a912f6619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a912f6619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a912f6619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a912f6619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a93f886566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a93f886566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912f661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912f661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912f6619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912f6619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a912f6619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a912f661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a912f6619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a912f6619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912f6619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912f6619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a912f6619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a912f6619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a912f6619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a912f6619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a912f6619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a912f6619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4.xml"/><Relationship Id="rId4" Type="http://schemas.openxmlformats.org/officeDocument/2006/relationships/slide" Target="/ppt/slides/slide5.xml"/><Relationship Id="rId10" Type="http://schemas.openxmlformats.org/officeDocument/2006/relationships/slide" Target="/ppt/slides/slide11.xml"/><Relationship Id="rId9" Type="http://schemas.openxmlformats.org/officeDocument/2006/relationships/slide" Target="/ppt/slides/slide10.xml"/><Relationship Id="rId5" Type="http://schemas.openxmlformats.org/officeDocument/2006/relationships/slide" Target="/ppt/slides/slide6.xml"/><Relationship Id="rId6" Type="http://schemas.openxmlformats.org/officeDocument/2006/relationships/slide" Target="/ppt/slides/slide7.xml"/><Relationship Id="rId7" Type="http://schemas.openxmlformats.org/officeDocument/2006/relationships/slide" Target="/ppt/slides/slide8.xml"/><Relationship Id="rId8" Type="http://schemas.openxmlformats.org/officeDocument/2006/relationships/slide" Target="/ppt/slid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80075" y="1053250"/>
            <a:ext cx="5784600" cy="1578900"/>
          </a:xfrm>
          <a:prstGeom prst="rect">
            <a:avLst/>
          </a:prstGeom>
        </p:spPr>
        <p:txBody>
          <a:bodyPr anchorCtr="0" anchor="t" bIns="91425" lIns="91425" spcFirstLastPara="1" rIns="91425" wrap="square" tIns="91425">
            <a:normAutofit fontScale="90000"/>
          </a:bodyPr>
          <a:lstStyle/>
          <a:p>
            <a:pPr indent="457200" lvl="0" marL="1828800" rtl="0" algn="l">
              <a:spcBef>
                <a:spcPts val="0"/>
              </a:spcBef>
              <a:spcAft>
                <a:spcPts val="0"/>
              </a:spcAft>
              <a:buNone/>
            </a:pPr>
            <a:r>
              <a:rPr lang="es"/>
              <a:t>GPS Project</a:t>
            </a:r>
            <a:endParaRPr/>
          </a:p>
          <a:p>
            <a:pPr indent="457200" lvl="0" marL="1828800" rtl="0" algn="l">
              <a:spcBef>
                <a:spcPts val="0"/>
              </a:spcBef>
              <a:spcAft>
                <a:spcPts val="0"/>
              </a:spcAft>
              <a:buNone/>
            </a:pPr>
            <a:r>
              <a:rPr lang="es"/>
              <a:t>Presentation</a:t>
            </a:r>
            <a:endParaRPr/>
          </a:p>
          <a:p>
            <a:pPr indent="457200" lvl="0" marL="1828800" rtl="0" algn="l">
              <a:spcBef>
                <a:spcPts val="0"/>
              </a:spcBef>
              <a:spcAft>
                <a:spcPts val="0"/>
              </a:spcAft>
              <a:buNone/>
            </a:pPr>
            <a:r>
              <a:rPr lang="es"/>
              <a:t>- </a:t>
            </a:r>
            <a:r>
              <a:rPr lang="es"/>
              <a:t>Goal Tracker</a:t>
            </a:r>
            <a:endParaRPr/>
          </a:p>
          <a:p>
            <a:pPr indent="457200" lvl="0" marL="1828800" rtl="0" algn="l">
              <a:spcBef>
                <a:spcPts val="0"/>
              </a:spcBef>
              <a:spcAft>
                <a:spcPts val="0"/>
              </a:spcAft>
              <a:buNone/>
            </a:pPr>
            <a:r>
              <a:t/>
            </a:r>
            <a:endParaRPr/>
          </a:p>
        </p:txBody>
      </p:sp>
      <p:sp>
        <p:nvSpPr>
          <p:cNvPr id="135" name="Google Shape;135;p13"/>
          <p:cNvSpPr txBox="1"/>
          <p:nvPr>
            <p:ph idx="1" type="subTitle"/>
          </p:nvPr>
        </p:nvSpPr>
        <p:spPr>
          <a:xfrm>
            <a:off x="5100400" y="3746000"/>
            <a:ext cx="3470700" cy="506100"/>
          </a:xfrm>
          <a:prstGeom prst="rect">
            <a:avLst/>
          </a:prstGeom>
        </p:spPr>
        <p:txBody>
          <a:bodyPr anchorCtr="0" anchor="t" bIns="91425" lIns="91425" spcFirstLastPara="1" rIns="91425" wrap="square" tIns="91425">
            <a:noAutofit/>
          </a:bodyPr>
          <a:lstStyle/>
          <a:p>
            <a:pPr indent="0" lvl="0" marL="0" rtl="0" algn="r">
              <a:lnSpc>
                <a:spcPct val="80000"/>
              </a:lnSpc>
              <a:spcBef>
                <a:spcPts val="0"/>
              </a:spcBef>
              <a:spcAft>
                <a:spcPts val="0"/>
              </a:spcAft>
              <a:buSzPts val="523"/>
              <a:buNone/>
            </a:pPr>
            <a:r>
              <a:rPr lang="es" sz="1617"/>
              <a:t>Gabriel Losada - 2023109148</a:t>
            </a:r>
            <a:endParaRPr sz="1617"/>
          </a:p>
          <a:p>
            <a:pPr indent="0" lvl="0" marL="0" rtl="0" algn="r">
              <a:lnSpc>
                <a:spcPct val="80000"/>
              </a:lnSpc>
              <a:spcBef>
                <a:spcPts val="0"/>
              </a:spcBef>
              <a:spcAft>
                <a:spcPts val="0"/>
              </a:spcAft>
              <a:buSzPts val="523"/>
              <a:buNone/>
            </a:pPr>
            <a:r>
              <a:rPr lang="es" sz="1617"/>
              <a:t>Pedro Paiva - 2021134625</a:t>
            </a:r>
            <a:endParaRPr sz="1617"/>
          </a:p>
          <a:p>
            <a:pPr indent="0" lvl="0" marL="0" rtl="0" algn="r">
              <a:lnSpc>
                <a:spcPct val="80000"/>
              </a:lnSpc>
              <a:spcBef>
                <a:spcPts val="0"/>
              </a:spcBef>
              <a:spcAft>
                <a:spcPts val="0"/>
              </a:spcAft>
              <a:buSzPts val="523"/>
              <a:buNone/>
            </a:pPr>
            <a:r>
              <a:rPr lang="es" sz="1617"/>
              <a:t>Tomás Ferreira - 2021130424</a:t>
            </a:r>
            <a:endParaRPr sz="1617"/>
          </a:p>
          <a:p>
            <a:pPr indent="0" lvl="0" marL="0" rtl="0" algn="r">
              <a:lnSpc>
                <a:spcPct val="80000"/>
              </a:lnSpc>
              <a:spcBef>
                <a:spcPts val="0"/>
              </a:spcBef>
              <a:spcAft>
                <a:spcPts val="0"/>
              </a:spcAft>
              <a:buSzPts val="523"/>
              <a:buNone/>
            </a:pPr>
            <a:r>
              <a:rPr lang="es" sz="1617"/>
              <a:t>João Carvalho - 2019131769</a:t>
            </a:r>
            <a:endParaRPr sz="1617"/>
          </a:p>
          <a:p>
            <a:pPr indent="0" lvl="0" marL="0" rtl="0" algn="r">
              <a:lnSpc>
                <a:spcPct val="80000"/>
              </a:lnSpc>
              <a:spcBef>
                <a:spcPts val="0"/>
              </a:spcBef>
              <a:spcAft>
                <a:spcPts val="0"/>
              </a:spcAft>
              <a:buSzPts val="523"/>
              <a:buNone/>
            </a:pPr>
            <a:r>
              <a:rPr lang="es" sz="1617"/>
              <a:t>Eliza Czaplicka - 2022110771</a:t>
            </a:r>
            <a:endParaRPr sz="1617"/>
          </a:p>
        </p:txBody>
      </p:sp>
      <p:sp>
        <p:nvSpPr>
          <p:cNvPr id="136" name="Google Shape;136;p13"/>
          <p:cNvSpPr txBox="1"/>
          <p:nvPr/>
        </p:nvSpPr>
        <p:spPr>
          <a:xfrm>
            <a:off x="0" y="0"/>
            <a:ext cx="60852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8. Lessons learned</a:t>
            </a:r>
            <a:endParaRPr/>
          </a:p>
        </p:txBody>
      </p:sp>
      <p:sp>
        <p:nvSpPr>
          <p:cNvPr id="198" name="Google Shape;198;p22"/>
          <p:cNvSpPr txBox="1"/>
          <p:nvPr>
            <p:ph idx="1" type="body"/>
          </p:nvPr>
        </p:nvSpPr>
        <p:spPr>
          <a:xfrm>
            <a:off x="166750" y="1648425"/>
            <a:ext cx="5319600" cy="310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00"/>
              <a:t> -The need for more detailed user stories.</a:t>
            </a:r>
            <a:endParaRPr sz="1400"/>
          </a:p>
          <a:p>
            <a:pPr indent="0" lvl="0" marL="0" rtl="0" algn="l">
              <a:spcBef>
                <a:spcPts val="1200"/>
              </a:spcBef>
              <a:spcAft>
                <a:spcPts val="0"/>
              </a:spcAft>
              <a:buNone/>
            </a:pPr>
            <a:r>
              <a:rPr lang="es" sz="1400"/>
              <a:t>-How to communicate between the group and help each other in different tasks. </a:t>
            </a:r>
            <a:endParaRPr sz="1400"/>
          </a:p>
          <a:p>
            <a:pPr indent="0" lvl="0" marL="0" rtl="0" algn="l">
              <a:spcBef>
                <a:spcPts val="1200"/>
              </a:spcBef>
              <a:spcAft>
                <a:spcPts val="0"/>
              </a:spcAft>
              <a:buNone/>
            </a:pPr>
            <a:r>
              <a:rPr lang="es" sz="1400"/>
              <a:t>-Agile methodologies enable adaptability to changing requirements.</a:t>
            </a:r>
            <a:endParaRPr sz="1400"/>
          </a:p>
          <a:p>
            <a:pPr indent="0" lvl="0" marL="0" rtl="0" algn="l">
              <a:spcBef>
                <a:spcPts val="1200"/>
              </a:spcBef>
              <a:spcAft>
                <a:spcPts val="0"/>
              </a:spcAft>
              <a:buNone/>
            </a:pPr>
            <a:r>
              <a:rPr lang="es" sz="1400"/>
              <a:t>-The use of gitlab and the other used platforms.</a:t>
            </a:r>
            <a:endParaRPr sz="1400"/>
          </a:p>
          <a:p>
            <a:pPr indent="0" lvl="0" marL="0" rtl="0" algn="l">
              <a:spcBef>
                <a:spcPts val="1200"/>
              </a:spcBef>
              <a:spcAft>
                <a:spcPts val="1200"/>
              </a:spcAft>
              <a:buNone/>
            </a:pPr>
            <a:r>
              <a:rPr lang="es" sz="1400"/>
              <a:t>-Documentation is </a:t>
            </a:r>
            <a:r>
              <a:rPr lang="es" sz="1400"/>
              <a:t>essential</a:t>
            </a:r>
            <a:r>
              <a:rPr lang="es" sz="1400"/>
              <a:t>  to follow a good path in the project and have a good base for future changes.</a:t>
            </a:r>
            <a:endParaRPr sz="1400"/>
          </a:p>
        </p:txBody>
      </p:sp>
      <p:pic>
        <p:nvPicPr>
          <p:cNvPr id="199" name="Google Shape;199;p22"/>
          <p:cNvPicPr preferRelativeResize="0"/>
          <p:nvPr/>
        </p:nvPicPr>
        <p:blipFill>
          <a:blip r:embed="rId3">
            <a:alphaModFix/>
          </a:blip>
          <a:stretch>
            <a:fillRect/>
          </a:stretch>
        </p:blipFill>
        <p:spPr>
          <a:xfrm>
            <a:off x="5486350" y="1648413"/>
            <a:ext cx="3399726" cy="268977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1135850" y="21147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5000"/>
              <a:t>Individual Analysis</a:t>
            </a:r>
            <a:endParaRPr sz="5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Tomás</a:t>
            </a:r>
            <a:endParaRPr/>
          </a:p>
        </p:txBody>
      </p:sp>
      <p:sp>
        <p:nvSpPr>
          <p:cNvPr id="210" name="Google Shape;210;p24"/>
          <p:cNvSpPr txBox="1"/>
          <p:nvPr>
            <p:ph idx="1" type="body"/>
          </p:nvPr>
        </p:nvSpPr>
        <p:spPr>
          <a:xfrm>
            <a:off x="1215300" y="1227000"/>
            <a:ext cx="7038900" cy="32637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SzPts val="1500"/>
              <a:buChar char="-"/>
            </a:pPr>
            <a:r>
              <a:rPr lang="es" sz="1500"/>
              <a:t>Main individual contributions during the project:</a:t>
            </a:r>
            <a:endParaRPr sz="1500"/>
          </a:p>
          <a:p>
            <a:pPr indent="-323850" lvl="0" marL="914400" rtl="0" algn="l">
              <a:spcBef>
                <a:spcPts val="1000"/>
              </a:spcBef>
              <a:spcAft>
                <a:spcPts val="0"/>
              </a:spcAft>
              <a:buSzPts val="1500"/>
              <a:buChar char="●"/>
            </a:pPr>
            <a:r>
              <a:rPr lang="es" sz="1500"/>
              <a:t>Implementing reminders to the tasks, Achievements.</a:t>
            </a:r>
            <a:endParaRPr sz="1500"/>
          </a:p>
          <a:p>
            <a:pPr indent="-323850" lvl="0" marL="457200" rtl="0" algn="l">
              <a:spcBef>
                <a:spcPts val="1000"/>
              </a:spcBef>
              <a:spcAft>
                <a:spcPts val="0"/>
              </a:spcAft>
              <a:buSzPts val="1500"/>
              <a:buChar char="-"/>
            </a:pPr>
            <a:r>
              <a:rPr lang="es" sz="1500"/>
              <a:t>Participation on the team results:</a:t>
            </a:r>
            <a:endParaRPr sz="1500"/>
          </a:p>
          <a:p>
            <a:pPr indent="-323850" lvl="0" marL="914400" rtl="0" algn="l">
              <a:spcBef>
                <a:spcPts val="1000"/>
              </a:spcBef>
              <a:spcAft>
                <a:spcPts val="0"/>
              </a:spcAft>
              <a:buSzPts val="1500"/>
              <a:buChar char="●"/>
            </a:pPr>
            <a:r>
              <a:rPr lang="es" sz="1500"/>
              <a:t>I actively participated by providing feedback, particularly in areas related to user experience and interface design.</a:t>
            </a:r>
            <a:endParaRPr sz="1500"/>
          </a:p>
          <a:p>
            <a:pPr indent="-323850" lvl="0" marL="457200" rtl="0" algn="l">
              <a:spcBef>
                <a:spcPts val="1000"/>
              </a:spcBef>
              <a:spcAft>
                <a:spcPts val="0"/>
              </a:spcAft>
              <a:buSzPts val="1500"/>
              <a:buChar char="-"/>
            </a:pPr>
            <a:r>
              <a:rPr lang="es" sz="1500"/>
              <a:t>Perception of the team performance:</a:t>
            </a:r>
            <a:endParaRPr sz="1500"/>
          </a:p>
          <a:p>
            <a:pPr indent="-323850" lvl="0" marL="914400" rtl="0" algn="l">
              <a:spcBef>
                <a:spcPts val="1000"/>
              </a:spcBef>
              <a:spcAft>
                <a:spcPts val="0"/>
              </a:spcAft>
              <a:buSzPts val="1500"/>
              <a:buChar char="●"/>
            </a:pPr>
            <a:r>
              <a:rPr lang="es" sz="1500"/>
              <a:t>The project began with some difficulties, but as we progressed, we saw an improvement, largely due to the collective contributions of the entire team.</a:t>
            </a:r>
            <a:endParaRPr sz="1500"/>
          </a:p>
          <a:p>
            <a:pPr indent="0" lvl="0" marL="0" rtl="0" algn="l">
              <a:spcBef>
                <a:spcPts val="10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Pedro</a:t>
            </a:r>
            <a:endParaRPr/>
          </a:p>
        </p:txBody>
      </p:sp>
      <p:sp>
        <p:nvSpPr>
          <p:cNvPr id="216" name="Google Shape;216;p25"/>
          <p:cNvSpPr txBox="1"/>
          <p:nvPr>
            <p:ph idx="1" type="body"/>
          </p:nvPr>
        </p:nvSpPr>
        <p:spPr>
          <a:xfrm>
            <a:off x="1297500" y="1240550"/>
            <a:ext cx="7038900" cy="35208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s" sz="1500"/>
              <a:t>Main individual contributions during the project </a:t>
            </a:r>
            <a:endParaRPr sz="1500"/>
          </a:p>
          <a:p>
            <a:pPr indent="-323850" lvl="0" marL="914400" rtl="0" algn="l">
              <a:spcBef>
                <a:spcPts val="0"/>
              </a:spcBef>
              <a:spcAft>
                <a:spcPts val="0"/>
              </a:spcAft>
              <a:buSzPts val="1500"/>
              <a:buChar char="●"/>
            </a:pPr>
            <a:r>
              <a:rPr lang="es" sz="1500"/>
              <a:t>Helped with the project's user interface design.</a:t>
            </a:r>
            <a:endParaRPr sz="1500"/>
          </a:p>
          <a:p>
            <a:pPr indent="-323850" lvl="0" marL="914400" rtl="0" algn="l">
              <a:spcBef>
                <a:spcPts val="0"/>
              </a:spcBef>
              <a:spcAft>
                <a:spcPts val="0"/>
              </a:spcAft>
              <a:buSzPts val="1500"/>
              <a:buChar char="●"/>
            </a:pPr>
            <a:r>
              <a:rPr lang="es" sz="1500"/>
              <a:t>Built features like task details, undo, and delete.</a:t>
            </a:r>
            <a:endParaRPr sz="1500"/>
          </a:p>
          <a:p>
            <a:pPr indent="-323850" lvl="0" marL="914400" rtl="0" algn="l">
              <a:spcBef>
                <a:spcPts val="0"/>
              </a:spcBef>
              <a:spcAft>
                <a:spcPts val="0"/>
              </a:spcAft>
              <a:buSzPts val="1500"/>
              <a:buChar char="●"/>
            </a:pPr>
            <a:r>
              <a:rPr lang="es" sz="1500"/>
              <a:t>Assisted in developing different parts of the project.</a:t>
            </a:r>
            <a:endParaRPr sz="1500"/>
          </a:p>
          <a:p>
            <a:pPr indent="-323850" lvl="0" marL="914400" rtl="0" algn="l">
              <a:spcBef>
                <a:spcPts val="0"/>
              </a:spcBef>
              <a:spcAft>
                <a:spcPts val="0"/>
              </a:spcAft>
              <a:buSzPts val="1500"/>
              <a:buChar char="●"/>
            </a:pPr>
            <a:r>
              <a:rPr lang="es" sz="1500"/>
              <a:t>Always available for testing and assisting teammates.</a:t>
            </a:r>
            <a:endParaRPr sz="1500"/>
          </a:p>
          <a:p>
            <a:pPr indent="-323850" lvl="0" marL="457200" rtl="0" algn="l">
              <a:spcBef>
                <a:spcPts val="0"/>
              </a:spcBef>
              <a:spcAft>
                <a:spcPts val="0"/>
              </a:spcAft>
              <a:buSzPts val="1500"/>
              <a:buChar char="-"/>
            </a:pPr>
            <a:r>
              <a:rPr lang="es" sz="1500"/>
              <a:t>Participation on the team results </a:t>
            </a:r>
            <a:endParaRPr sz="1500"/>
          </a:p>
          <a:p>
            <a:pPr indent="-323850" lvl="0" marL="914400" rtl="0" algn="l">
              <a:spcBef>
                <a:spcPts val="0"/>
              </a:spcBef>
              <a:spcAft>
                <a:spcPts val="0"/>
              </a:spcAft>
              <a:buSzPts val="1500"/>
              <a:buChar char="●"/>
            </a:pPr>
            <a:r>
              <a:rPr lang="es" sz="1500"/>
              <a:t>Provided consistent feedback, opinions, and hands-on support during testing.</a:t>
            </a:r>
            <a:endParaRPr sz="1500"/>
          </a:p>
          <a:p>
            <a:pPr indent="-323850" lvl="0" marL="914400" rtl="0" algn="l">
              <a:spcBef>
                <a:spcPts val="0"/>
              </a:spcBef>
              <a:spcAft>
                <a:spcPts val="0"/>
              </a:spcAft>
              <a:buSzPts val="1500"/>
              <a:buChar char="●"/>
            </a:pPr>
            <a:r>
              <a:rPr lang="es" sz="1500"/>
              <a:t>Played a key role in enhancing the project's user interface design.</a:t>
            </a:r>
            <a:endParaRPr sz="1500"/>
          </a:p>
          <a:p>
            <a:pPr indent="-323850" lvl="0" marL="457200" rtl="0" algn="l">
              <a:spcBef>
                <a:spcPts val="0"/>
              </a:spcBef>
              <a:spcAft>
                <a:spcPts val="0"/>
              </a:spcAft>
              <a:buSzPts val="1500"/>
              <a:buChar char="-"/>
            </a:pPr>
            <a:r>
              <a:rPr lang="es" sz="1500"/>
              <a:t>Perception of the team performance </a:t>
            </a:r>
            <a:endParaRPr sz="1500"/>
          </a:p>
          <a:p>
            <a:pPr indent="-323850" lvl="0" marL="914400" rtl="0" algn="l">
              <a:spcBef>
                <a:spcPts val="0"/>
              </a:spcBef>
              <a:spcAft>
                <a:spcPts val="0"/>
              </a:spcAft>
              <a:buSzPts val="1500"/>
              <a:buChar char="●"/>
            </a:pPr>
            <a:r>
              <a:rPr lang="es" sz="1500"/>
              <a:t>We had a rough start, but everyone put in a lot of effort to get things on the right track.</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João</a:t>
            </a:r>
            <a:endParaRPr/>
          </a:p>
        </p:txBody>
      </p:sp>
      <p:sp>
        <p:nvSpPr>
          <p:cNvPr id="222" name="Google Shape;222;p26"/>
          <p:cNvSpPr txBox="1"/>
          <p:nvPr>
            <p:ph idx="1" type="body"/>
          </p:nvPr>
        </p:nvSpPr>
        <p:spPr>
          <a:xfrm>
            <a:off x="1297500" y="1240550"/>
            <a:ext cx="7038900" cy="32379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SzPts val="1500"/>
              <a:buChar char="-"/>
            </a:pPr>
            <a:r>
              <a:rPr lang="es" sz="1500"/>
              <a:t>M</a:t>
            </a:r>
            <a:r>
              <a:rPr lang="es" sz="1500"/>
              <a:t>ain individual contributions during the project </a:t>
            </a:r>
            <a:endParaRPr sz="1500"/>
          </a:p>
          <a:p>
            <a:pPr indent="-323850" lvl="0" marL="914400" rtl="0" algn="l">
              <a:spcBef>
                <a:spcPts val="0"/>
              </a:spcBef>
              <a:spcAft>
                <a:spcPts val="0"/>
              </a:spcAft>
              <a:buSzPts val="1500"/>
              <a:buChar char="●"/>
            </a:pPr>
            <a:r>
              <a:rPr lang="es" sz="1500"/>
              <a:t>Managing the </a:t>
            </a:r>
            <a:r>
              <a:rPr lang="es" sz="1500"/>
              <a:t>repository, handling CI/CD pipeline.</a:t>
            </a:r>
            <a:endParaRPr sz="1500"/>
          </a:p>
          <a:p>
            <a:pPr indent="-323850" lvl="0" marL="914400" rtl="0" algn="l">
              <a:spcBef>
                <a:spcPts val="0"/>
              </a:spcBef>
              <a:spcAft>
                <a:spcPts val="0"/>
              </a:spcAft>
              <a:buSzPts val="1500"/>
              <a:buChar char="●"/>
            </a:pPr>
            <a:r>
              <a:rPr lang="es" sz="1500"/>
              <a:t>Helping </a:t>
            </a:r>
            <a:r>
              <a:rPr lang="es" sz="1500"/>
              <a:t>teammates</a:t>
            </a:r>
            <a:r>
              <a:rPr lang="es" sz="1500"/>
              <a:t> with coding, because they were less experienced in Java.</a:t>
            </a:r>
            <a:endParaRPr sz="1500"/>
          </a:p>
          <a:p>
            <a:pPr indent="-323850" lvl="0" marL="914400" rtl="0" algn="l">
              <a:spcBef>
                <a:spcPts val="0"/>
              </a:spcBef>
              <a:spcAft>
                <a:spcPts val="0"/>
              </a:spcAft>
              <a:buSzPts val="1500"/>
              <a:buChar char="●"/>
            </a:pPr>
            <a:r>
              <a:rPr lang="es" sz="1500"/>
              <a:t>Handled </a:t>
            </a:r>
            <a:r>
              <a:rPr lang="es" sz="1500"/>
              <a:t>the</a:t>
            </a:r>
            <a:r>
              <a:rPr lang="es" sz="1500"/>
              <a:t> biggest part of project structure, code wise.</a:t>
            </a:r>
            <a:endParaRPr sz="1500"/>
          </a:p>
          <a:p>
            <a:pPr indent="-323850" lvl="0" marL="914400" rtl="0" algn="l">
              <a:spcBef>
                <a:spcPts val="0"/>
              </a:spcBef>
              <a:spcAft>
                <a:spcPts val="0"/>
              </a:spcAft>
              <a:buSzPts val="1500"/>
              <a:buChar char="●"/>
            </a:pPr>
            <a:r>
              <a:rPr lang="es" sz="1500"/>
              <a:t>Solving bugs.</a:t>
            </a:r>
            <a:endParaRPr sz="1500"/>
          </a:p>
          <a:p>
            <a:pPr indent="-323850" lvl="0" marL="457200" rtl="0" algn="l">
              <a:spcBef>
                <a:spcPts val="0"/>
              </a:spcBef>
              <a:spcAft>
                <a:spcPts val="0"/>
              </a:spcAft>
              <a:buSzPts val="1500"/>
              <a:buChar char="-"/>
            </a:pPr>
            <a:r>
              <a:rPr lang="es" sz="1500"/>
              <a:t>Participation on the team results </a:t>
            </a:r>
            <a:endParaRPr sz="1500"/>
          </a:p>
          <a:p>
            <a:pPr indent="-323850" lvl="0" marL="914400" rtl="0" algn="l">
              <a:spcBef>
                <a:spcPts val="0"/>
              </a:spcBef>
              <a:spcAft>
                <a:spcPts val="0"/>
              </a:spcAft>
              <a:buSzPts val="1500"/>
              <a:buChar char="●"/>
            </a:pPr>
            <a:r>
              <a:rPr lang="es" sz="1500"/>
              <a:t>Big influence on the teams evolution.</a:t>
            </a:r>
            <a:endParaRPr sz="1500"/>
          </a:p>
          <a:p>
            <a:pPr indent="-323850" lvl="0" marL="457200" rtl="0" algn="l">
              <a:spcBef>
                <a:spcPts val="0"/>
              </a:spcBef>
              <a:spcAft>
                <a:spcPts val="0"/>
              </a:spcAft>
              <a:buSzPts val="1500"/>
              <a:buChar char="-"/>
            </a:pPr>
            <a:r>
              <a:rPr lang="es" sz="1500"/>
              <a:t>Perception of the team performance </a:t>
            </a:r>
            <a:endParaRPr sz="1500"/>
          </a:p>
          <a:p>
            <a:pPr indent="-323850" lvl="0" marL="914400" rtl="0" algn="l">
              <a:spcBef>
                <a:spcPts val="0"/>
              </a:spcBef>
              <a:spcAft>
                <a:spcPts val="0"/>
              </a:spcAft>
              <a:buSzPts val="1500"/>
              <a:buChar char="●"/>
            </a:pPr>
            <a:r>
              <a:rPr lang="es" sz="1500"/>
              <a:t>The team evolved quite well.</a:t>
            </a:r>
            <a:endParaRPr sz="1500"/>
          </a:p>
          <a:p>
            <a:pPr indent="-323850" lvl="0" marL="914400" rtl="0" algn="l">
              <a:spcBef>
                <a:spcPts val="0"/>
              </a:spcBef>
              <a:spcAft>
                <a:spcPts val="0"/>
              </a:spcAft>
              <a:buSzPts val="1500"/>
              <a:buChar char="●"/>
            </a:pPr>
            <a:r>
              <a:rPr lang="es" sz="1500"/>
              <a:t>Started with the wrong foot, but everyone worked hard to make things go the right direction.</a:t>
            </a:r>
            <a:endParaRPr sz="1500"/>
          </a:p>
          <a:p>
            <a:pPr indent="0" lvl="0" marL="0" rtl="0" algn="l">
              <a:spcBef>
                <a:spcPts val="0"/>
              </a:spcBef>
              <a:spcAft>
                <a:spcPts val="1200"/>
              </a:spcAft>
              <a:buNone/>
            </a:pPr>
            <a:r>
              <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Gabriel </a:t>
            </a:r>
            <a:endParaRPr/>
          </a:p>
        </p:txBody>
      </p:sp>
      <p:sp>
        <p:nvSpPr>
          <p:cNvPr id="228" name="Google Shape;228;p27"/>
          <p:cNvSpPr txBox="1"/>
          <p:nvPr>
            <p:ph idx="1" type="body"/>
          </p:nvPr>
        </p:nvSpPr>
        <p:spPr>
          <a:xfrm>
            <a:off x="1297500" y="1425300"/>
            <a:ext cx="7038900" cy="3171000"/>
          </a:xfrm>
          <a:prstGeom prst="rect">
            <a:avLst/>
          </a:prstGeom>
        </p:spPr>
        <p:txBody>
          <a:bodyPr anchorCtr="0" anchor="t" bIns="91425" lIns="91425" spcFirstLastPara="1" rIns="91425" wrap="square" tIns="91425">
            <a:normAutofit fontScale="25000" lnSpcReduction="20000"/>
          </a:bodyPr>
          <a:lstStyle/>
          <a:p>
            <a:pPr indent="-331115" lvl="0" marL="457200" rtl="0" algn="l">
              <a:lnSpc>
                <a:spcPct val="115000"/>
              </a:lnSpc>
              <a:spcBef>
                <a:spcPts val="0"/>
              </a:spcBef>
              <a:spcAft>
                <a:spcPts val="0"/>
              </a:spcAft>
              <a:buSzPct val="100000"/>
              <a:buChar char="-"/>
            </a:pPr>
            <a:r>
              <a:rPr lang="es" sz="6457"/>
              <a:t>Main individual contributions during the project :</a:t>
            </a:r>
            <a:endParaRPr sz="6457"/>
          </a:p>
          <a:p>
            <a:pPr indent="-331115" lvl="0" marL="914400" rtl="0" algn="l">
              <a:lnSpc>
                <a:spcPct val="115000"/>
              </a:lnSpc>
              <a:spcBef>
                <a:spcPts val="0"/>
              </a:spcBef>
              <a:spcAft>
                <a:spcPts val="0"/>
              </a:spcAft>
              <a:buSzPct val="100000"/>
              <a:buChar char="●"/>
            </a:pPr>
            <a:r>
              <a:rPr lang="es" sz="6457"/>
              <a:t>Build scenes to the application.</a:t>
            </a:r>
            <a:endParaRPr sz="6457"/>
          </a:p>
          <a:p>
            <a:pPr indent="-331115" lvl="0" marL="914400" rtl="0" algn="l">
              <a:lnSpc>
                <a:spcPct val="115000"/>
              </a:lnSpc>
              <a:spcBef>
                <a:spcPts val="0"/>
              </a:spcBef>
              <a:spcAft>
                <a:spcPts val="0"/>
              </a:spcAft>
              <a:buSzPct val="100000"/>
              <a:buChar char="●"/>
            </a:pPr>
            <a:r>
              <a:rPr lang="es" sz="6457"/>
              <a:t>Help the teammates with tasks or advices…</a:t>
            </a:r>
            <a:endParaRPr sz="6457"/>
          </a:p>
          <a:p>
            <a:pPr indent="-331115" lvl="0" marL="914400" rtl="0" algn="l">
              <a:lnSpc>
                <a:spcPct val="115000"/>
              </a:lnSpc>
              <a:spcBef>
                <a:spcPts val="0"/>
              </a:spcBef>
              <a:spcAft>
                <a:spcPts val="0"/>
              </a:spcAft>
              <a:buSzPct val="100000"/>
              <a:buChar char="●"/>
            </a:pPr>
            <a:r>
              <a:rPr lang="es" sz="6457"/>
              <a:t>Help to the evolution of the project.</a:t>
            </a:r>
            <a:endParaRPr sz="6457"/>
          </a:p>
          <a:p>
            <a:pPr indent="-331115" lvl="0" marL="457200" rtl="0" algn="l">
              <a:lnSpc>
                <a:spcPct val="115000"/>
              </a:lnSpc>
              <a:spcBef>
                <a:spcPts val="0"/>
              </a:spcBef>
              <a:spcAft>
                <a:spcPts val="0"/>
              </a:spcAft>
              <a:buSzPct val="100000"/>
              <a:buChar char="-"/>
            </a:pPr>
            <a:r>
              <a:rPr lang="es" sz="6457"/>
              <a:t>Participation on the team results </a:t>
            </a:r>
            <a:endParaRPr sz="6457"/>
          </a:p>
          <a:p>
            <a:pPr indent="-331115" lvl="0" marL="914400" rtl="0" algn="l">
              <a:lnSpc>
                <a:spcPct val="115000"/>
              </a:lnSpc>
              <a:spcBef>
                <a:spcPts val="0"/>
              </a:spcBef>
              <a:spcAft>
                <a:spcPts val="0"/>
              </a:spcAft>
              <a:buSzPct val="100000"/>
              <a:buChar char="●"/>
            </a:pPr>
            <a:r>
              <a:rPr lang="es" sz="6457"/>
              <a:t>Validation and communication to improve the result.</a:t>
            </a:r>
            <a:endParaRPr sz="6457"/>
          </a:p>
          <a:p>
            <a:pPr indent="-331115" lvl="0" marL="457200" rtl="0" algn="l">
              <a:lnSpc>
                <a:spcPct val="115000"/>
              </a:lnSpc>
              <a:spcBef>
                <a:spcPts val="0"/>
              </a:spcBef>
              <a:spcAft>
                <a:spcPts val="0"/>
              </a:spcAft>
              <a:buSzPct val="100000"/>
              <a:buChar char="-"/>
            </a:pPr>
            <a:r>
              <a:rPr lang="es" sz="6457"/>
              <a:t>Perception of the team performance :</a:t>
            </a:r>
            <a:endParaRPr sz="6457"/>
          </a:p>
          <a:p>
            <a:pPr indent="-331115" lvl="0" marL="914400" rtl="0" algn="l">
              <a:lnSpc>
                <a:spcPct val="115000"/>
              </a:lnSpc>
              <a:spcBef>
                <a:spcPts val="0"/>
              </a:spcBef>
              <a:spcAft>
                <a:spcPts val="0"/>
              </a:spcAft>
              <a:buSzPct val="100000"/>
              <a:buChar char="●"/>
            </a:pPr>
            <a:r>
              <a:rPr lang="es" sz="6457"/>
              <a:t>There were difficulties in communication at the beginning.</a:t>
            </a:r>
            <a:endParaRPr sz="6457"/>
          </a:p>
          <a:p>
            <a:pPr indent="-331115" lvl="0" marL="914400" rtl="0" algn="l">
              <a:lnSpc>
                <a:spcPct val="115000"/>
              </a:lnSpc>
              <a:spcBef>
                <a:spcPts val="0"/>
              </a:spcBef>
              <a:spcAft>
                <a:spcPts val="0"/>
              </a:spcAft>
              <a:buSzPct val="100000"/>
              <a:buChar char="●"/>
            </a:pPr>
            <a:r>
              <a:rPr lang="es" sz="6457"/>
              <a:t>In the sprint two,  there was a important evolution on the team and the project.</a:t>
            </a:r>
            <a:endParaRPr sz="6457"/>
          </a:p>
          <a:p>
            <a:pPr indent="-331115" lvl="0" marL="914400" rtl="0" algn="l">
              <a:lnSpc>
                <a:spcPct val="115000"/>
              </a:lnSpc>
              <a:spcBef>
                <a:spcPts val="0"/>
              </a:spcBef>
              <a:spcAft>
                <a:spcPts val="0"/>
              </a:spcAft>
              <a:buSzPct val="100000"/>
              <a:buChar char="●"/>
            </a:pPr>
            <a:r>
              <a:rPr lang="es" sz="6457"/>
              <a:t>It solves the problem that it was proposed.</a:t>
            </a:r>
            <a:endParaRPr sz="6457"/>
          </a:p>
          <a:p>
            <a:pPr indent="0" lvl="0" marL="0" rtl="0" algn="l">
              <a:lnSpc>
                <a:spcPct val="150000"/>
              </a:lnSpc>
              <a:spcBef>
                <a:spcPts val="0"/>
              </a:spcBef>
              <a:spcAft>
                <a:spcPts val="0"/>
              </a:spcAft>
              <a:buNone/>
            </a:pPr>
            <a:r>
              <a:t/>
            </a:r>
            <a:endParaRPr sz="375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Eliza</a:t>
            </a:r>
            <a:endParaRPr/>
          </a:p>
        </p:txBody>
      </p:sp>
      <p:pic>
        <p:nvPicPr>
          <p:cNvPr id="234" name="Google Shape;234;p28"/>
          <p:cNvPicPr preferRelativeResize="0"/>
          <p:nvPr/>
        </p:nvPicPr>
        <p:blipFill rotWithShape="1">
          <a:blip r:embed="rId3">
            <a:alphaModFix/>
          </a:blip>
          <a:srcRect b="0" l="9618" r="9350" t="0"/>
          <a:stretch/>
        </p:blipFill>
        <p:spPr>
          <a:xfrm>
            <a:off x="1902762" y="1307850"/>
            <a:ext cx="5338475" cy="3445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617525" y="2211425"/>
            <a:ext cx="58164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3400"/>
              <a:t>Thank you </a:t>
            </a:r>
            <a:endParaRPr sz="3400"/>
          </a:p>
          <a:p>
            <a:pPr indent="0" lvl="0" marL="0" rtl="0" algn="l">
              <a:spcBef>
                <a:spcPts val="0"/>
              </a:spcBef>
              <a:spcAft>
                <a:spcPts val="0"/>
              </a:spcAft>
              <a:buNone/>
            </a:pPr>
            <a:r>
              <a:rPr lang="es" sz="3400"/>
              <a:t>for your attention</a:t>
            </a:r>
            <a:endParaRPr sz="3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Index</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304165" lvl="0" marL="457200" rtl="0" algn="l">
              <a:spcBef>
                <a:spcPts val="1200"/>
              </a:spcBef>
              <a:spcAft>
                <a:spcPts val="0"/>
              </a:spcAft>
              <a:buClr>
                <a:schemeClr val="lt1"/>
              </a:buClr>
              <a:buSzPct val="100000"/>
              <a:buAutoNum type="arabicPeriod"/>
            </a:pPr>
            <a:r>
              <a:rPr b="1" lang="es" sz="1400" u="sng">
                <a:hlinkClick action="ppaction://hlinkshowjump?jump=nextslide"/>
              </a:rPr>
              <a:t>Introduction</a:t>
            </a:r>
            <a:r>
              <a:rPr lang="es" sz="1400"/>
              <a:t> with project goals, vision and team members  </a:t>
            </a:r>
            <a:endParaRPr sz="1400"/>
          </a:p>
          <a:p>
            <a:pPr indent="-304165" lvl="0" marL="457200" rtl="0" algn="l">
              <a:spcBef>
                <a:spcPts val="0"/>
              </a:spcBef>
              <a:spcAft>
                <a:spcPts val="0"/>
              </a:spcAft>
              <a:buClr>
                <a:schemeClr val="lt1"/>
              </a:buClr>
              <a:buSzPct val="100000"/>
              <a:buAutoNum type="arabicPeriod"/>
            </a:pPr>
            <a:r>
              <a:rPr b="1" lang="es" sz="1400" u="sng">
                <a:hlinkClick action="ppaction://hlinksldjump" r:id="rId3"/>
              </a:rPr>
              <a:t>Product</a:t>
            </a:r>
            <a:r>
              <a:rPr lang="es" sz="1400"/>
              <a:t> - planned + delivered, per sprint: Goals/increments, User Stories </a:t>
            </a:r>
            <a:endParaRPr sz="1400"/>
          </a:p>
          <a:p>
            <a:pPr indent="-304165" lvl="0" marL="457200" rtl="0" algn="l">
              <a:spcBef>
                <a:spcPts val="0"/>
              </a:spcBef>
              <a:spcAft>
                <a:spcPts val="0"/>
              </a:spcAft>
              <a:buClr>
                <a:schemeClr val="lt1"/>
              </a:buClr>
              <a:buSzPct val="100000"/>
              <a:buAutoNum type="arabicPeriod"/>
            </a:pPr>
            <a:r>
              <a:rPr b="1" lang="es" sz="1400" u="sng">
                <a:hlinkClick action="ppaction://hlinksldjump" r:id="rId4"/>
              </a:rPr>
              <a:t>Project management</a:t>
            </a:r>
            <a:r>
              <a:rPr lang="es" sz="1400"/>
              <a:t> - project lifecycle, sprints, releases, budget and effort per sprint and per release, project control, etc. </a:t>
            </a:r>
            <a:endParaRPr sz="1400"/>
          </a:p>
          <a:p>
            <a:pPr indent="-304165" lvl="0" marL="457200" rtl="0" algn="l">
              <a:spcBef>
                <a:spcPts val="0"/>
              </a:spcBef>
              <a:spcAft>
                <a:spcPts val="0"/>
              </a:spcAft>
              <a:buClr>
                <a:schemeClr val="lt1"/>
              </a:buClr>
              <a:buSzPct val="100000"/>
              <a:buAutoNum type="arabicPeriod"/>
            </a:pPr>
            <a:r>
              <a:rPr b="1" lang="es" sz="1400" u="sng">
                <a:hlinkClick action="ppaction://hlinksldjump" r:id="rId5"/>
              </a:rPr>
              <a:t>Risk plan</a:t>
            </a:r>
            <a:r>
              <a:rPr lang="es" sz="1400"/>
              <a:t> and evolution, Threshold of Success whether it has been reached </a:t>
            </a:r>
            <a:endParaRPr sz="1400"/>
          </a:p>
          <a:p>
            <a:pPr indent="-304165" lvl="0" marL="457200" rtl="0" algn="l">
              <a:spcBef>
                <a:spcPts val="0"/>
              </a:spcBef>
              <a:spcAft>
                <a:spcPts val="0"/>
              </a:spcAft>
              <a:buClr>
                <a:schemeClr val="lt1"/>
              </a:buClr>
              <a:buSzPct val="100000"/>
              <a:buAutoNum type="arabicPeriod"/>
            </a:pPr>
            <a:r>
              <a:rPr b="1" lang="es" sz="1400" u="sng">
                <a:hlinkClick action="ppaction://hlinksldjump" r:id="rId6"/>
              </a:rPr>
              <a:t>Quality</a:t>
            </a:r>
            <a:r>
              <a:rPr lang="es" sz="1400"/>
              <a:t> - unit tests, integration tests and acceptance tests that were done or not </a:t>
            </a:r>
            <a:endParaRPr sz="1400"/>
          </a:p>
          <a:p>
            <a:pPr indent="-304165" lvl="0" marL="457200" rtl="0" algn="l">
              <a:spcBef>
                <a:spcPts val="0"/>
              </a:spcBef>
              <a:spcAft>
                <a:spcPts val="0"/>
              </a:spcAft>
              <a:buClr>
                <a:schemeClr val="lt1"/>
              </a:buClr>
              <a:buSzPct val="100000"/>
              <a:buAutoNum type="arabicPeriod"/>
            </a:pPr>
            <a:r>
              <a:rPr b="1" lang="es" sz="1400" u="sng">
                <a:hlinkClick action="ppaction://hlinksldjump" r:id="rId7"/>
              </a:rPr>
              <a:t>DevOps</a:t>
            </a:r>
            <a:r>
              <a:rPr lang="es" sz="1400"/>
              <a:t> - Git Workflow, CI/CD pipeline that was done or not </a:t>
            </a:r>
            <a:endParaRPr sz="1400"/>
          </a:p>
          <a:p>
            <a:pPr indent="-304165" lvl="0" marL="457200" rtl="0" algn="l">
              <a:spcBef>
                <a:spcPts val="0"/>
              </a:spcBef>
              <a:spcAft>
                <a:spcPts val="0"/>
              </a:spcAft>
              <a:buClr>
                <a:schemeClr val="lt1"/>
              </a:buClr>
              <a:buSzPct val="100000"/>
              <a:buAutoNum type="arabicPeriod"/>
            </a:pPr>
            <a:r>
              <a:rPr lang="es" sz="1400"/>
              <a:t>Global </a:t>
            </a:r>
            <a:r>
              <a:rPr b="1" lang="es" sz="1400" u="sng">
                <a:hlinkClick action="ppaction://hlinksldjump" r:id="rId8"/>
              </a:rPr>
              <a:t>analysis</a:t>
            </a:r>
            <a:r>
              <a:rPr lang="es" sz="1400"/>
              <a:t> and conclusions  </a:t>
            </a:r>
            <a:endParaRPr sz="1400"/>
          </a:p>
          <a:p>
            <a:pPr indent="-304165" lvl="0" marL="457200" rtl="0" algn="l">
              <a:spcBef>
                <a:spcPts val="0"/>
              </a:spcBef>
              <a:spcAft>
                <a:spcPts val="0"/>
              </a:spcAft>
              <a:buClr>
                <a:schemeClr val="lt1"/>
              </a:buClr>
              <a:buSzPct val="100000"/>
              <a:buAutoNum type="arabicPeriod"/>
            </a:pPr>
            <a:r>
              <a:rPr b="1" lang="es" sz="1400" u="sng">
                <a:hlinkClick action="ppaction://hlinksldjump" r:id="rId9"/>
              </a:rPr>
              <a:t>Lessons learned</a:t>
            </a:r>
            <a:r>
              <a:rPr b="1" lang="es" sz="1400"/>
              <a:t> </a:t>
            </a:r>
            <a:r>
              <a:rPr lang="es" sz="1400"/>
              <a:t> </a:t>
            </a:r>
            <a:endParaRPr sz="1400"/>
          </a:p>
          <a:p>
            <a:pPr indent="-304165" lvl="0" marL="457200" rtl="0" algn="l">
              <a:spcBef>
                <a:spcPts val="0"/>
              </a:spcBef>
              <a:spcAft>
                <a:spcPts val="0"/>
              </a:spcAft>
              <a:buClr>
                <a:schemeClr val="lt1"/>
              </a:buClr>
              <a:buSzPct val="100000"/>
              <a:buAutoNum type="arabicPeriod"/>
            </a:pPr>
            <a:r>
              <a:rPr lang="es" sz="1400" u="sng">
                <a:hlinkClick action="ppaction://hlinksldjump" r:id="rId10"/>
              </a:rPr>
              <a:t>Individual analysis</a:t>
            </a:r>
            <a:r>
              <a:rPr lang="es" sz="1400"/>
              <a:t> and conclusions (1 slide per team member) </a:t>
            </a:r>
            <a:endParaRPr sz="1400"/>
          </a:p>
          <a:p>
            <a:pPr indent="-304165" lvl="1" marL="914400" rtl="0" algn="l">
              <a:spcBef>
                <a:spcPts val="0"/>
              </a:spcBef>
              <a:spcAft>
                <a:spcPts val="0"/>
              </a:spcAft>
              <a:buClr>
                <a:schemeClr val="lt1"/>
              </a:buClr>
              <a:buSzPct val="127272"/>
              <a:buChar char="○"/>
            </a:pPr>
            <a:r>
              <a:rPr lang="es"/>
              <a:t>main individual contributions during the project  </a:t>
            </a:r>
            <a:endParaRPr/>
          </a:p>
          <a:p>
            <a:pPr indent="-304165" lvl="1" marL="914400" rtl="0" algn="l">
              <a:spcBef>
                <a:spcPts val="0"/>
              </a:spcBef>
              <a:spcAft>
                <a:spcPts val="0"/>
              </a:spcAft>
              <a:buClr>
                <a:schemeClr val="lt1"/>
              </a:buClr>
              <a:buSzPct val="127272"/>
              <a:buChar char="○"/>
            </a:pPr>
            <a:r>
              <a:rPr lang="es"/>
              <a:t>participation on the team results  </a:t>
            </a:r>
            <a:endParaRPr/>
          </a:p>
          <a:p>
            <a:pPr indent="-304165" lvl="1" marL="914400" rtl="0" algn="l">
              <a:spcBef>
                <a:spcPts val="0"/>
              </a:spcBef>
              <a:spcAft>
                <a:spcPts val="0"/>
              </a:spcAft>
              <a:buClr>
                <a:schemeClr val="lt1"/>
              </a:buClr>
              <a:buSzPct val="127272"/>
              <a:buChar char="○"/>
            </a:pPr>
            <a:r>
              <a:rPr lang="es"/>
              <a:t>perception of the team performance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381000" lvl="0" marL="457200" rtl="0" algn="l">
              <a:lnSpc>
                <a:spcPct val="115000"/>
              </a:lnSpc>
              <a:spcBef>
                <a:spcPts val="1200"/>
              </a:spcBef>
              <a:spcAft>
                <a:spcPts val="0"/>
              </a:spcAft>
              <a:buSzPts val="2400"/>
              <a:buAutoNum type="arabicPeriod"/>
            </a:pPr>
            <a:r>
              <a:rPr lang="es"/>
              <a:t>Introduction</a:t>
            </a:r>
            <a:endParaRPr/>
          </a:p>
        </p:txBody>
      </p:sp>
      <p:sp>
        <p:nvSpPr>
          <p:cNvPr id="148" name="Google Shape;148;p15"/>
          <p:cNvSpPr txBox="1"/>
          <p:nvPr>
            <p:ph idx="1" type="body"/>
          </p:nvPr>
        </p:nvSpPr>
        <p:spPr>
          <a:xfrm>
            <a:off x="1297500" y="1307850"/>
            <a:ext cx="52128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sz="1700"/>
              <a:t>In a world full of challenges, our project brings a solution. We've made an app to help users set and handle daily, weekly, and monthly goals, highlighting the importance of forming positive habits for personal growth. </a:t>
            </a:r>
            <a:endParaRPr sz="1700"/>
          </a:p>
          <a:p>
            <a:pPr indent="0" lvl="0" marL="0" rtl="0" algn="l">
              <a:spcBef>
                <a:spcPts val="1200"/>
              </a:spcBef>
              <a:spcAft>
                <a:spcPts val="1200"/>
              </a:spcAft>
              <a:buNone/>
            </a:pPr>
            <a:r>
              <a:rPr lang="es" sz="1700"/>
              <a:t>Our goal is to inspire users to achieve doable goals, make positive changes, and feel good about themselves. This friendly app is here to assist everyone on their journey to self-improvement.</a:t>
            </a:r>
            <a:endParaRPr sz="1700"/>
          </a:p>
        </p:txBody>
      </p:sp>
      <p:pic>
        <p:nvPicPr>
          <p:cNvPr id="149" name="Google Shape;149;p15"/>
          <p:cNvPicPr preferRelativeResize="0"/>
          <p:nvPr/>
        </p:nvPicPr>
        <p:blipFill rotWithShape="1">
          <a:blip r:embed="rId3">
            <a:alphaModFix/>
          </a:blip>
          <a:srcRect b="0" l="23731" r="23857" t="0"/>
          <a:stretch/>
        </p:blipFill>
        <p:spPr>
          <a:xfrm>
            <a:off x="6581600" y="1462475"/>
            <a:ext cx="2105799" cy="2407712"/>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A="31000" stPos="0" sy="-100000" ky="0"/>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s"/>
              <a:t>2. Product</a:t>
            </a:r>
            <a:endParaRPr/>
          </a:p>
        </p:txBody>
      </p:sp>
      <p:sp>
        <p:nvSpPr>
          <p:cNvPr id="155" name="Google Shape;155;p16"/>
          <p:cNvSpPr txBox="1"/>
          <p:nvPr>
            <p:ph idx="1" type="body"/>
          </p:nvPr>
        </p:nvSpPr>
        <p:spPr>
          <a:xfrm>
            <a:off x="986750" y="1307850"/>
            <a:ext cx="2773200" cy="317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000"/>
              <a:t>Sprint 1</a:t>
            </a:r>
            <a:endParaRPr sz="2000"/>
          </a:p>
          <a:p>
            <a:pPr indent="-336550" lvl="0" marL="457200" rtl="0" algn="l">
              <a:spcBef>
                <a:spcPts val="1200"/>
              </a:spcBef>
              <a:spcAft>
                <a:spcPts val="0"/>
              </a:spcAft>
              <a:buSzPts val="1700"/>
              <a:buChar char="●"/>
            </a:pPr>
            <a:r>
              <a:rPr lang="es" sz="1700"/>
              <a:t>Basic GUI</a:t>
            </a:r>
            <a:endParaRPr sz="1700"/>
          </a:p>
          <a:p>
            <a:pPr indent="-336550" lvl="0" marL="457200" rtl="0" algn="l">
              <a:spcBef>
                <a:spcPts val="0"/>
              </a:spcBef>
              <a:spcAft>
                <a:spcPts val="0"/>
              </a:spcAft>
              <a:buSzPts val="1700"/>
              <a:buChar char="●"/>
            </a:pPr>
            <a:r>
              <a:rPr lang="es" sz="1700"/>
              <a:t>Adding and listing tasks</a:t>
            </a:r>
            <a:endParaRPr sz="1700"/>
          </a:p>
          <a:p>
            <a:pPr indent="-336550" lvl="0" marL="457200" rtl="0" algn="l">
              <a:spcBef>
                <a:spcPts val="0"/>
              </a:spcBef>
              <a:spcAft>
                <a:spcPts val="0"/>
              </a:spcAft>
              <a:buSzPts val="1700"/>
              <a:buChar char="●"/>
            </a:pPr>
            <a:r>
              <a:rPr lang="es" sz="1700"/>
              <a:t>Adding all task inputs</a:t>
            </a:r>
            <a:endParaRPr sz="1700"/>
          </a:p>
          <a:p>
            <a:pPr indent="-336550" lvl="0" marL="457200" rtl="0" algn="l">
              <a:spcBef>
                <a:spcPts val="0"/>
              </a:spcBef>
              <a:spcAft>
                <a:spcPts val="0"/>
              </a:spcAft>
              <a:buSzPts val="1700"/>
              <a:buChar char="●"/>
            </a:pPr>
            <a:r>
              <a:rPr lang="es" sz="1700"/>
              <a:t>Setting tasks to daily/weekly/monthly</a:t>
            </a:r>
            <a:endParaRPr sz="1700"/>
          </a:p>
        </p:txBody>
      </p:sp>
      <p:sp>
        <p:nvSpPr>
          <p:cNvPr id="156" name="Google Shape;156;p16"/>
          <p:cNvSpPr txBox="1"/>
          <p:nvPr>
            <p:ph idx="1" type="body"/>
          </p:nvPr>
        </p:nvSpPr>
        <p:spPr>
          <a:xfrm>
            <a:off x="3930738" y="1307850"/>
            <a:ext cx="2256300" cy="317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000"/>
              <a:t>Sprint 2</a:t>
            </a:r>
            <a:endParaRPr sz="2000"/>
          </a:p>
          <a:p>
            <a:pPr indent="-336550" lvl="0" marL="457200" rtl="0" algn="l">
              <a:spcBef>
                <a:spcPts val="1200"/>
              </a:spcBef>
              <a:spcAft>
                <a:spcPts val="0"/>
              </a:spcAft>
              <a:buSzPts val="1700"/>
              <a:buChar char="●"/>
            </a:pPr>
            <a:r>
              <a:rPr lang="es" sz="1700"/>
              <a:t>Finishing tasks from sprint 1</a:t>
            </a:r>
            <a:endParaRPr sz="1700"/>
          </a:p>
          <a:p>
            <a:pPr indent="-336550" lvl="0" marL="457200" rtl="0" algn="l">
              <a:spcBef>
                <a:spcPts val="0"/>
              </a:spcBef>
              <a:spcAft>
                <a:spcPts val="0"/>
              </a:spcAft>
              <a:buSzPts val="1700"/>
              <a:buChar char="●"/>
            </a:pPr>
            <a:r>
              <a:rPr lang="es" sz="1700"/>
              <a:t>Setting tasks for a specific day</a:t>
            </a:r>
            <a:endParaRPr sz="1700"/>
          </a:p>
          <a:p>
            <a:pPr indent="-336550" lvl="0" marL="457200" rtl="0" algn="l">
              <a:spcBef>
                <a:spcPts val="0"/>
              </a:spcBef>
              <a:spcAft>
                <a:spcPts val="0"/>
              </a:spcAft>
              <a:buSzPts val="1700"/>
              <a:buChar char="●"/>
            </a:pPr>
            <a:r>
              <a:rPr lang="es" sz="1700"/>
              <a:t>Improving GUI</a:t>
            </a:r>
            <a:endParaRPr sz="1700"/>
          </a:p>
        </p:txBody>
      </p:sp>
      <p:sp>
        <p:nvSpPr>
          <p:cNvPr id="157" name="Google Shape;157;p16"/>
          <p:cNvSpPr txBox="1"/>
          <p:nvPr>
            <p:ph idx="1" type="body"/>
          </p:nvPr>
        </p:nvSpPr>
        <p:spPr>
          <a:xfrm>
            <a:off x="6357850" y="1307850"/>
            <a:ext cx="2436600" cy="317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000"/>
              <a:t>Sprint 3</a:t>
            </a:r>
            <a:endParaRPr sz="2000"/>
          </a:p>
          <a:p>
            <a:pPr indent="-336550" lvl="0" marL="457200" rtl="0" algn="l">
              <a:spcBef>
                <a:spcPts val="1200"/>
              </a:spcBef>
              <a:spcAft>
                <a:spcPts val="0"/>
              </a:spcAft>
              <a:buSzPts val="1700"/>
              <a:buChar char="●"/>
            </a:pPr>
            <a:r>
              <a:rPr lang="es" sz="1700"/>
              <a:t>Streaks and achievements</a:t>
            </a:r>
            <a:endParaRPr sz="1700"/>
          </a:p>
          <a:p>
            <a:pPr indent="-336550" lvl="0" marL="457200" rtl="0" algn="l">
              <a:spcBef>
                <a:spcPts val="0"/>
              </a:spcBef>
              <a:spcAft>
                <a:spcPts val="0"/>
              </a:spcAft>
              <a:buSzPts val="1700"/>
              <a:buChar char="●"/>
            </a:pPr>
            <a:r>
              <a:rPr lang="es" sz="1700"/>
              <a:t>Reminders</a:t>
            </a:r>
            <a:endParaRPr sz="1700"/>
          </a:p>
          <a:p>
            <a:pPr indent="-336550" lvl="0" marL="457200" rtl="0" algn="l">
              <a:spcBef>
                <a:spcPts val="0"/>
              </a:spcBef>
              <a:spcAft>
                <a:spcPts val="0"/>
              </a:spcAft>
              <a:buSzPts val="1700"/>
              <a:buChar char="●"/>
            </a:pPr>
            <a:r>
              <a:rPr lang="es" sz="1700"/>
              <a:t>Doing tasks multiple times a day</a:t>
            </a:r>
            <a:endParaRPr sz="1700"/>
          </a:p>
          <a:p>
            <a:pPr indent="-336550" lvl="0" marL="457200" rtl="0" algn="l">
              <a:spcBef>
                <a:spcPts val="0"/>
              </a:spcBef>
              <a:spcAft>
                <a:spcPts val="0"/>
              </a:spcAft>
              <a:buSzPts val="1700"/>
              <a:buChar char="●"/>
            </a:pPr>
            <a:r>
              <a:rPr lang="es" sz="1700"/>
              <a:t>Improving GUI</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898225" y="2880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s"/>
              <a:t>3. Project management</a:t>
            </a:r>
            <a:endParaRPr/>
          </a:p>
        </p:txBody>
      </p:sp>
      <p:sp>
        <p:nvSpPr>
          <p:cNvPr id="163" name="Google Shape;163;p17"/>
          <p:cNvSpPr txBox="1"/>
          <p:nvPr>
            <p:ph idx="1" type="body"/>
          </p:nvPr>
        </p:nvSpPr>
        <p:spPr>
          <a:xfrm>
            <a:off x="898225" y="1037750"/>
            <a:ext cx="4793700" cy="3969000"/>
          </a:xfrm>
          <a:prstGeom prst="rect">
            <a:avLst/>
          </a:prstGeom>
        </p:spPr>
        <p:txBody>
          <a:bodyPr anchorCtr="0" anchor="t" bIns="91425" lIns="91425" spcFirstLastPara="1" rIns="91425" wrap="square" tIns="91425">
            <a:normAutofit fontScale="25000" lnSpcReduction="20000"/>
          </a:bodyPr>
          <a:lstStyle/>
          <a:p>
            <a:pPr indent="-322717" lvl="0" marL="457200" rtl="0" algn="l">
              <a:lnSpc>
                <a:spcPct val="150000"/>
              </a:lnSpc>
              <a:spcBef>
                <a:spcPts val="0"/>
              </a:spcBef>
              <a:spcAft>
                <a:spcPts val="0"/>
              </a:spcAft>
              <a:buSzPct val="100000"/>
              <a:buChar char="●"/>
            </a:pPr>
            <a:r>
              <a:rPr lang="es" sz="5928"/>
              <a:t>The project was structured into multiple sprints, each with specific goals and tasks. The lifecycle followed the agile methodology, allowing for iterative development and regular feedback.</a:t>
            </a:r>
            <a:endParaRPr sz="5928"/>
          </a:p>
          <a:p>
            <a:pPr indent="-322717" lvl="0" marL="457200" rtl="0" algn="l">
              <a:lnSpc>
                <a:spcPct val="150000"/>
              </a:lnSpc>
              <a:spcBef>
                <a:spcPts val="1000"/>
              </a:spcBef>
              <a:spcAft>
                <a:spcPts val="0"/>
              </a:spcAft>
              <a:buSzPct val="100000"/>
              <a:buChar char="●"/>
            </a:pPr>
            <a:r>
              <a:rPr lang="es" sz="5928"/>
              <a:t>Sprint 1:  Estimated 29.5 hours, actual 19.5 hours.</a:t>
            </a:r>
            <a:endParaRPr sz="5928"/>
          </a:p>
          <a:p>
            <a:pPr indent="-322717" lvl="0" marL="457200" rtl="0" algn="l">
              <a:lnSpc>
                <a:spcPct val="150000"/>
              </a:lnSpc>
              <a:spcBef>
                <a:spcPts val="1000"/>
              </a:spcBef>
              <a:spcAft>
                <a:spcPts val="0"/>
              </a:spcAft>
              <a:buSzPct val="100000"/>
              <a:buChar char="●"/>
            </a:pPr>
            <a:r>
              <a:rPr lang="es" sz="5928"/>
              <a:t>Sprint 2: Estimated 36.6 hours, actual 28.6 hours.</a:t>
            </a:r>
            <a:endParaRPr sz="5928"/>
          </a:p>
          <a:p>
            <a:pPr indent="-322717" lvl="0" marL="457200" marR="0" rtl="0" algn="l">
              <a:lnSpc>
                <a:spcPct val="150000"/>
              </a:lnSpc>
              <a:spcBef>
                <a:spcPts val="1000"/>
              </a:spcBef>
              <a:spcAft>
                <a:spcPts val="0"/>
              </a:spcAft>
              <a:buSzPct val="100000"/>
              <a:buChar char="●"/>
            </a:pPr>
            <a:r>
              <a:rPr lang="es" sz="5928"/>
              <a:t>Sprint 3: Estimated 64 hours, actual 57.7 hours.</a:t>
            </a:r>
            <a:endParaRPr sz="5928"/>
          </a:p>
          <a:p>
            <a:pPr indent="-322717" lvl="0" marL="457200" marR="0" rtl="0" algn="l">
              <a:lnSpc>
                <a:spcPct val="150000"/>
              </a:lnSpc>
              <a:spcBef>
                <a:spcPts val="1000"/>
              </a:spcBef>
              <a:spcAft>
                <a:spcPts val="0"/>
              </a:spcAft>
              <a:buSzPct val="100000"/>
              <a:buChar char="●"/>
            </a:pPr>
            <a:r>
              <a:rPr lang="es" sz="5928"/>
              <a:t>Release 1 (MVP) and Release 2</a:t>
            </a:r>
            <a:endParaRPr sz="5928"/>
          </a:p>
          <a:p>
            <a:pPr indent="-322717" lvl="0" marL="457200" marR="0" rtl="0" algn="l">
              <a:lnSpc>
                <a:spcPct val="150000"/>
              </a:lnSpc>
              <a:spcBef>
                <a:spcPts val="1000"/>
              </a:spcBef>
              <a:spcAft>
                <a:spcPts val="0"/>
              </a:spcAft>
              <a:buSzPct val="100000"/>
              <a:buChar char="●"/>
            </a:pPr>
            <a:r>
              <a:rPr lang="es" sz="5928"/>
              <a:t>Regular Sprint Reviews, ensured the project was on track and adjustments were made as necessary.</a:t>
            </a:r>
            <a:endParaRPr sz="2018"/>
          </a:p>
          <a:p>
            <a:pPr indent="0" lvl="0" marL="457200" rtl="0" algn="l">
              <a:lnSpc>
                <a:spcPct val="150000"/>
              </a:lnSpc>
              <a:spcBef>
                <a:spcPts val="1000"/>
              </a:spcBef>
              <a:spcAft>
                <a:spcPts val="0"/>
              </a:spcAft>
              <a:buNone/>
            </a:pPr>
            <a:r>
              <a:t/>
            </a:r>
            <a:endParaRPr sz="2018"/>
          </a:p>
          <a:p>
            <a:pPr indent="0" lvl="0" marL="0" rtl="0" algn="l">
              <a:spcBef>
                <a:spcPts val="1500"/>
              </a:spcBef>
              <a:spcAft>
                <a:spcPts val="1200"/>
              </a:spcAft>
              <a:buNone/>
            </a:pPr>
            <a:r>
              <a:t/>
            </a:r>
            <a:endParaRPr sz="1500"/>
          </a:p>
        </p:txBody>
      </p:sp>
      <p:pic>
        <p:nvPicPr>
          <p:cNvPr id="164" name="Google Shape;164;p17"/>
          <p:cNvPicPr preferRelativeResize="0"/>
          <p:nvPr/>
        </p:nvPicPr>
        <p:blipFill>
          <a:blip r:embed="rId3">
            <a:alphaModFix/>
          </a:blip>
          <a:stretch>
            <a:fillRect/>
          </a:stretch>
        </p:blipFill>
        <p:spPr>
          <a:xfrm>
            <a:off x="5958950" y="1410550"/>
            <a:ext cx="2993550" cy="2798200"/>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A="31000" stPos="0" sy="-100000" ky="0"/>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s"/>
              <a:t>4. Risk plan and evolution</a:t>
            </a:r>
            <a:endParaRPr/>
          </a:p>
        </p:txBody>
      </p:sp>
      <p:sp>
        <p:nvSpPr>
          <p:cNvPr id="170" name="Google Shape;170;p18"/>
          <p:cNvSpPr txBox="1"/>
          <p:nvPr>
            <p:ph idx="1" type="body"/>
          </p:nvPr>
        </p:nvSpPr>
        <p:spPr>
          <a:xfrm>
            <a:off x="1297500" y="1166925"/>
            <a:ext cx="4235100" cy="2911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s" sz="1500"/>
              <a:t>In our risk plan, success was defined by achieving "must" user stories, equal team contributions, and overall satisfaction. Anticipated risks included project management issues, code quality concerns, and potential integration issues.  </a:t>
            </a:r>
            <a:endParaRPr sz="1500"/>
          </a:p>
          <a:p>
            <a:pPr indent="0" lvl="0" marL="0" rtl="0" algn="l">
              <a:lnSpc>
                <a:spcPct val="105000"/>
              </a:lnSpc>
              <a:spcBef>
                <a:spcPts val="1200"/>
              </a:spcBef>
              <a:spcAft>
                <a:spcPts val="0"/>
              </a:spcAft>
              <a:buNone/>
            </a:pPr>
            <a:r>
              <a:rPr lang="es" sz="1500"/>
              <a:t>After completing the project we successfully developed all "must" user stories, with contributions distributed reasonably evenly and despite not achieving perfection, we are </a:t>
            </a:r>
            <a:r>
              <a:rPr lang="es" sz="1500"/>
              <a:t>overall </a:t>
            </a:r>
            <a:r>
              <a:rPr lang="es" sz="1500"/>
              <a:t>satisfied with the final result, having effectively overcome anticipated challenges.</a:t>
            </a:r>
            <a:endParaRPr sz="1500"/>
          </a:p>
          <a:p>
            <a:pPr indent="0" lvl="0" marL="0" rtl="0" algn="l">
              <a:lnSpc>
                <a:spcPct val="105000"/>
              </a:lnSpc>
              <a:spcBef>
                <a:spcPts val="1200"/>
              </a:spcBef>
              <a:spcAft>
                <a:spcPts val="1200"/>
              </a:spcAft>
              <a:buNone/>
            </a:pPr>
            <a:r>
              <a:t/>
            </a:r>
            <a:endParaRPr sz="1500"/>
          </a:p>
        </p:txBody>
      </p:sp>
      <p:pic>
        <p:nvPicPr>
          <p:cNvPr id="171" name="Google Shape;171;p18"/>
          <p:cNvPicPr preferRelativeResize="0"/>
          <p:nvPr/>
        </p:nvPicPr>
        <p:blipFill>
          <a:blip r:embed="rId3">
            <a:alphaModFix/>
          </a:blip>
          <a:stretch>
            <a:fillRect/>
          </a:stretch>
        </p:blipFill>
        <p:spPr>
          <a:xfrm>
            <a:off x="5623175" y="1470238"/>
            <a:ext cx="3306600" cy="2203022"/>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A="32000" stPos="0" sy="-100000" ky="0"/>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052550" y="358525"/>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s"/>
              <a:t>5. Quality</a:t>
            </a:r>
            <a:endParaRPr/>
          </a:p>
        </p:txBody>
      </p:sp>
      <p:sp>
        <p:nvSpPr>
          <p:cNvPr id="177" name="Google Shape;177;p19"/>
          <p:cNvSpPr txBox="1"/>
          <p:nvPr>
            <p:ph idx="1" type="body"/>
          </p:nvPr>
        </p:nvSpPr>
        <p:spPr>
          <a:xfrm>
            <a:off x="4338300" y="558675"/>
            <a:ext cx="4805700" cy="3452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 sz="6000"/>
              <a:t>Unit Tests:</a:t>
            </a:r>
            <a:endParaRPr sz="6000"/>
          </a:p>
          <a:p>
            <a:pPr indent="-323850" lvl="0" marL="457200" rtl="0" algn="l">
              <a:lnSpc>
                <a:spcPct val="175000"/>
              </a:lnSpc>
              <a:spcBef>
                <a:spcPts val="1200"/>
              </a:spcBef>
              <a:spcAft>
                <a:spcPts val="0"/>
              </a:spcAft>
              <a:buSzPct val="100000"/>
              <a:buChar char="●"/>
            </a:pPr>
            <a:r>
              <a:rPr lang="es" sz="6000"/>
              <a:t>Some unit tests were created but are not running optimally, as they are not automatically executed with each commit.</a:t>
            </a:r>
            <a:endParaRPr sz="6000"/>
          </a:p>
          <a:p>
            <a:pPr indent="-323850" lvl="0" marL="457200" rtl="0" algn="l">
              <a:spcBef>
                <a:spcPts val="0"/>
              </a:spcBef>
              <a:spcAft>
                <a:spcPts val="0"/>
              </a:spcAft>
              <a:buSzPct val="100000"/>
              <a:buChar char="●"/>
            </a:pPr>
            <a:r>
              <a:rPr lang="es" sz="6000"/>
              <a:t>Impact: The absence of unit tests can increase the risk of bugs in individual components of the code.</a:t>
            </a:r>
            <a:endParaRPr sz="6000"/>
          </a:p>
          <a:p>
            <a:pPr indent="0" lvl="0" marL="0" rtl="0" algn="l">
              <a:lnSpc>
                <a:spcPct val="160000"/>
              </a:lnSpc>
              <a:spcBef>
                <a:spcPts val="1400"/>
              </a:spcBef>
              <a:spcAft>
                <a:spcPts val="0"/>
              </a:spcAft>
              <a:buNone/>
            </a:pPr>
            <a:r>
              <a:rPr lang="es" sz="6000"/>
              <a:t>Acceptance Tests</a:t>
            </a:r>
            <a:r>
              <a:rPr lang="es" sz="6000"/>
              <a:t>:</a:t>
            </a:r>
            <a:endParaRPr sz="6000"/>
          </a:p>
          <a:p>
            <a:pPr indent="-323850" lvl="0" marL="457200" rtl="0" algn="l">
              <a:lnSpc>
                <a:spcPct val="160000"/>
              </a:lnSpc>
              <a:spcBef>
                <a:spcPts val="1400"/>
              </a:spcBef>
              <a:spcAft>
                <a:spcPts val="0"/>
              </a:spcAft>
              <a:buSzPct val="100000"/>
              <a:buChar char="●"/>
            </a:pPr>
            <a:r>
              <a:rPr lang="es" sz="6000"/>
              <a:t>Manual testing, focused on validating the app’s functionality against user requirements;</a:t>
            </a:r>
            <a:endParaRPr sz="6000"/>
          </a:p>
          <a:p>
            <a:pPr indent="-323850" lvl="0" marL="457200" rtl="0" algn="l">
              <a:lnSpc>
                <a:spcPct val="160000"/>
              </a:lnSpc>
              <a:spcBef>
                <a:spcPts val="0"/>
              </a:spcBef>
              <a:spcAft>
                <a:spcPts val="0"/>
              </a:spcAft>
              <a:buSzPct val="100000"/>
              <a:buChar char="●"/>
            </a:pPr>
            <a:r>
              <a:rPr lang="es" sz="6000"/>
              <a:t>All acceptance tests were successfully carried out; </a:t>
            </a:r>
            <a:endParaRPr sz="6000"/>
          </a:p>
          <a:p>
            <a:pPr indent="-323850" lvl="0" marL="457200" rtl="0" algn="l">
              <a:lnSpc>
                <a:spcPct val="160000"/>
              </a:lnSpc>
              <a:spcBef>
                <a:spcPts val="0"/>
              </a:spcBef>
              <a:spcAft>
                <a:spcPts val="0"/>
              </a:spcAft>
              <a:buSzPct val="100000"/>
              <a:buChar char="●"/>
            </a:pPr>
            <a:r>
              <a:rPr lang="es" sz="6000"/>
              <a:t>The acceptance tests ensured that the implemented functionalities aligned with the expectations and requirements of the end-users.</a:t>
            </a:r>
            <a:endParaRPr sz="6000"/>
          </a:p>
          <a:p>
            <a:pPr indent="0" lvl="0" marL="0" rtl="0" algn="l">
              <a:lnSpc>
                <a:spcPct val="160000"/>
              </a:lnSpc>
              <a:spcBef>
                <a:spcPts val="1400"/>
              </a:spcBef>
              <a:spcAft>
                <a:spcPts val="0"/>
              </a:spcAft>
              <a:buNone/>
            </a:pPr>
            <a:r>
              <a:t/>
            </a:r>
            <a:endParaRPr/>
          </a:p>
          <a:p>
            <a:pPr indent="0" lvl="0" marL="0" rtl="0" algn="l">
              <a:spcBef>
                <a:spcPts val="400"/>
              </a:spcBef>
              <a:spcAft>
                <a:spcPts val="0"/>
              </a:spcAft>
              <a:buNone/>
            </a:pPr>
            <a:r>
              <a:t/>
            </a:r>
            <a:endParaRPr/>
          </a:p>
          <a:p>
            <a:pPr indent="0" lvl="0" marL="457200" rtl="0" algn="l">
              <a:spcBef>
                <a:spcPts val="1200"/>
              </a:spcBef>
              <a:spcAft>
                <a:spcPts val="1200"/>
              </a:spcAft>
              <a:buNone/>
            </a:pPr>
            <a:r>
              <a:t/>
            </a:r>
            <a:endParaRPr sz="1200">
              <a:solidFill>
                <a:srgbClr val="D1D5DB"/>
              </a:solidFill>
              <a:highlight>
                <a:srgbClr val="343541"/>
              </a:highlight>
              <a:latin typeface="Roboto"/>
              <a:ea typeface="Roboto"/>
              <a:cs typeface="Roboto"/>
              <a:sym typeface="Roboto"/>
            </a:endParaRPr>
          </a:p>
        </p:txBody>
      </p:sp>
      <p:pic>
        <p:nvPicPr>
          <p:cNvPr id="178" name="Google Shape;178;p19"/>
          <p:cNvPicPr preferRelativeResize="0"/>
          <p:nvPr/>
        </p:nvPicPr>
        <p:blipFill>
          <a:blip r:embed="rId3">
            <a:alphaModFix/>
          </a:blip>
          <a:stretch>
            <a:fillRect/>
          </a:stretch>
        </p:blipFill>
        <p:spPr>
          <a:xfrm>
            <a:off x="446775" y="1656663"/>
            <a:ext cx="3736475" cy="2684325"/>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A="32000" stPos="0" sy="-100000" ky="0"/>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s"/>
              <a:t>6. DevOps - Git Workflow, CI/CD pipeline </a:t>
            </a:r>
            <a:endParaRPr/>
          </a:p>
          <a:p>
            <a:pPr indent="0" lvl="0" marL="0" rtl="0" algn="l">
              <a:lnSpc>
                <a:spcPct val="115000"/>
              </a:lnSpc>
              <a:spcBef>
                <a:spcPts val="1200"/>
              </a:spcBef>
              <a:spcAft>
                <a:spcPts val="1200"/>
              </a:spcAft>
              <a:buNone/>
            </a:pPr>
            <a:r>
              <a:t/>
            </a:r>
            <a:endParaRPr/>
          </a:p>
        </p:txBody>
      </p:sp>
      <p:sp>
        <p:nvSpPr>
          <p:cNvPr id="184" name="Google Shape;184;p20"/>
          <p:cNvSpPr txBox="1"/>
          <p:nvPr>
            <p:ph idx="1" type="body"/>
          </p:nvPr>
        </p:nvSpPr>
        <p:spPr>
          <a:xfrm>
            <a:off x="1297500" y="1567550"/>
            <a:ext cx="50007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s" sz="1700"/>
              <a:t>teal - dev</a:t>
            </a:r>
            <a:endParaRPr sz="1700"/>
          </a:p>
          <a:p>
            <a:pPr indent="-336550" lvl="0" marL="457200" rtl="0" algn="l">
              <a:spcBef>
                <a:spcPts val="0"/>
              </a:spcBef>
              <a:spcAft>
                <a:spcPts val="0"/>
              </a:spcAft>
              <a:buSzPts val="1700"/>
              <a:buChar char="●"/>
            </a:pPr>
            <a:r>
              <a:rPr lang="es" sz="1700"/>
              <a:t>purple - qa</a:t>
            </a:r>
            <a:endParaRPr sz="1700"/>
          </a:p>
          <a:p>
            <a:pPr indent="-336550" lvl="0" marL="457200" rtl="0" algn="l">
              <a:spcBef>
                <a:spcPts val="0"/>
              </a:spcBef>
              <a:spcAft>
                <a:spcPts val="0"/>
              </a:spcAft>
              <a:buSzPts val="1700"/>
              <a:buChar char="●"/>
            </a:pPr>
            <a:r>
              <a:rPr lang="es" sz="1700"/>
              <a:t>other - personal branches </a:t>
            </a:r>
            <a:endParaRPr sz="1700"/>
          </a:p>
          <a:p>
            <a:pPr indent="0" lvl="0" marL="0" rtl="0" algn="l">
              <a:spcBef>
                <a:spcPts val="1200"/>
              </a:spcBef>
              <a:spcAft>
                <a:spcPts val="1200"/>
              </a:spcAft>
              <a:buNone/>
            </a:pPr>
            <a:r>
              <a:rPr lang="es" sz="1700"/>
              <a:t>Basically, each team member worked on their own branch, pushed changes to the dev branch, resolved conflicts with other teammates, and then performed a merge to the qa branch.</a:t>
            </a:r>
            <a:endParaRPr sz="1700"/>
          </a:p>
        </p:txBody>
      </p:sp>
      <p:pic>
        <p:nvPicPr>
          <p:cNvPr id="185" name="Google Shape;185;p20"/>
          <p:cNvPicPr preferRelativeResize="0"/>
          <p:nvPr/>
        </p:nvPicPr>
        <p:blipFill>
          <a:blip r:embed="rId3">
            <a:alphaModFix/>
          </a:blip>
          <a:stretch>
            <a:fillRect/>
          </a:stretch>
        </p:blipFill>
        <p:spPr>
          <a:xfrm>
            <a:off x="7098025" y="1393750"/>
            <a:ext cx="1238375" cy="3258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7. Global analysis and conclusions</a:t>
            </a:r>
            <a:endParaRPr/>
          </a:p>
        </p:txBody>
      </p:sp>
      <p:sp>
        <p:nvSpPr>
          <p:cNvPr id="191" name="Google Shape;191;p21"/>
          <p:cNvSpPr txBox="1"/>
          <p:nvPr>
            <p:ph idx="1" type="body"/>
          </p:nvPr>
        </p:nvSpPr>
        <p:spPr>
          <a:xfrm>
            <a:off x="134925" y="1520600"/>
            <a:ext cx="51252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-The project didn’t start well in the first sprint, after that , the project advanced and evolved considerably.</a:t>
            </a:r>
            <a:endParaRPr/>
          </a:p>
          <a:p>
            <a:pPr indent="0" lvl="0" marL="0" rtl="0" algn="l">
              <a:spcBef>
                <a:spcPts val="1200"/>
              </a:spcBef>
              <a:spcAft>
                <a:spcPts val="0"/>
              </a:spcAft>
              <a:buNone/>
            </a:pPr>
            <a:r>
              <a:rPr lang="es"/>
              <a:t>-The project was a </a:t>
            </a:r>
            <a:r>
              <a:rPr lang="es"/>
              <a:t>success</a:t>
            </a:r>
            <a:r>
              <a:rPr lang="es"/>
              <a:t> due to: </a:t>
            </a:r>
            <a:endParaRPr/>
          </a:p>
          <a:p>
            <a:pPr indent="-311150" lvl="0" marL="457200" rtl="0" algn="l">
              <a:spcBef>
                <a:spcPts val="1200"/>
              </a:spcBef>
              <a:spcAft>
                <a:spcPts val="0"/>
              </a:spcAft>
              <a:buSzPts val="1300"/>
              <a:buAutoNum type="arabicPeriod"/>
            </a:pPr>
            <a:r>
              <a:rPr lang="es"/>
              <a:t>The problem that the team proposed is fixed due to the creation of the application.</a:t>
            </a:r>
            <a:endParaRPr/>
          </a:p>
          <a:p>
            <a:pPr indent="-311150" lvl="0" marL="457200" rtl="0" algn="l">
              <a:spcBef>
                <a:spcPts val="0"/>
              </a:spcBef>
              <a:spcAft>
                <a:spcPts val="0"/>
              </a:spcAft>
              <a:buSzPts val="1300"/>
              <a:buAutoNum type="arabicPeriod"/>
            </a:pPr>
            <a:r>
              <a:rPr lang="es"/>
              <a:t>The final product has been delivered on time.</a:t>
            </a:r>
            <a:endParaRPr/>
          </a:p>
          <a:p>
            <a:pPr indent="-311150" lvl="0" marL="457200" rtl="0" algn="l">
              <a:spcBef>
                <a:spcPts val="0"/>
              </a:spcBef>
              <a:spcAft>
                <a:spcPts val="0"/>
              </a:spcAft>
              <a:buSzPts val="1300"/>
              <a:buAutoNum type="arabicPeriod"/>
            </a:pPr>
            <a:r>
              <a:rPr lang="es"/>
              <a:t>All of the requirements have been met.</a:t>
            </a:r>
            <a:endParaRPr/>
          </a:p>
          <a:p>
            <a:pPr indent="-311150" lvl="0" marL="457200" rtl="0" algn="l">
              <a:spcBef>
                <a:spcPts val="0"/>
              </a:spcBef>
              <a:spcAft>
                <a:spcPts val="0"/>
              </a:spcAft>
              <a:buSzPts val="1300"/>
              <a:buAutoNum type="arabicPeriod"/>
            </a:pPr>
            <a:r>
              <a:rPr lang="es"/>
              <a:t>Almost all problems and setbacks have been solved (errors, bugs…) apart from multiple tasks US.</a:t>
            </a:r>
            <a:endParaRPr/>
          </a:p>
          <a:p>
            <a:pPr indent="0" lvl="0" marL="0" rtl="0" algn="l">
              <a:spcBef>
                <a:spcPts val="1200"/>
              </a:spcBef>
              <a:spcAft>
                <a:spcPts val="0"/>
              </a:spcAft>
              <a:buNone/>
            </a:pPr>
            <a:r>
              <a:rPr lang="es"/>
              <a:t>- </a:t>
            </a:r>
            <a:r>
              <a:rPr lang="es"/>
              <a:t>These challenges have served to learn and improve.</a:t>
            </a:r>
            <a:endParaRPr/>
          </a:p>
          <a:p>
            <a:pPr indent="0" lvl="0" marL="0" rtl="0" algn="l">
              <a:spcBef>
                <a:spcPts val="1200"/>
              </a:spcBef>
              <a:spcAft>
                <a:spcPts val="1200"/>
              </a:spcAft>
              <a:buNone/>
            </a:pPr>
            <a:r>
              <a:rPr lang="es"/>
              <a:t>-It helped to gain experience with these types of projects</a:t>
            </a:r>
            <a:endParaRPr/>
          </a:p>
        </p:txBody>
      </p:sp>
      <p:pic>
        <p:nvPicPr>
          <p:cNvPr id="192" name="Google Shape;192;p21"/>
          <p:cNvPicPr preferRelativeResize="0"/>
          <p:nvPr/>
        </p:nvPicPr>
        <p:blipFill>
          <a:blip r:embed="rId3">
            <a:alphaModFix/>
          </a:blip>
          <a:stretch>
            <a:fillRect/>
          </a:stretch>
        </p:blipFill>
        <p:spPr>
          <a:xfrm>
            <a:off x="5375700" y="1520600"/>
            <a:ext cx="3624174" cy="25614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