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6c02714f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6c02714f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6c02714f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6c02714f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6c02714f2_2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6c02714f2_2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6c02714f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6c02714f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6c02714f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6c02714f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6c02714f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6c02714f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6c02714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6c02714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6c02714f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6c02714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6c02714f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6c02714f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6c02714f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6c02714f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6c02714f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6c02714f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6c02714f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6c02714f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6c02714f2_2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6c02714f2_2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Hypertension Predictor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s-419"/>
              <a:t>Tomas Giovanny Gonzalez Romero</a:t>
            </a:r>
            <a:endParaRPr/>
          </a:p>
          <a:p>
            <a:pPr indent="0" lvl="0" marL="0" rtl="0" algn="ctr">
              <a:spcBef>
                <a:spcPts val="0"/>
              </a:spcBef>
              <a:spcAft>
                <a:spcPts val="0"/>
              </a:spcAft>
              <a:buNone/>
            </a:pPr>
            <a:r>
              <a:rPr lang="es-419"/>
              <a:t>Ashley Michelle Calder</a:t>
            </a:r>
            <a:r>
              <a:rPr lang="es-419"/>
              <a:t>ón Villamizar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56410"/>
              <a:buFont typeface="Arial"/>
              <a:buNone/>
            </a:pPr>
            <a:r>
              <a:rPr lang="es-419" sz="1950">
                <a:solidFill>
                  <a:srgbClr val="1F1F1F"/>
                </a:solidFill>
                <a:highlight>
                  <a:srgbClr val="FFFFFF"/>
                </a:highlight>
                <a:latin typeface="Roboto"/>
                <a:ea typeface="Roboto"/>
                <a:cs typeface="Roboto"/>
                <a:sym typeface="Roboto"/>
              </a:rPr>
              <a:t>Random Forest </a:t>
            </a:r>
            <a:r>
              <a:rPr lang="es-419" sz="1950">
                <a:solidFill>
                  <a:srgbClr val="1F1F1F"/>
                </a:solidFill>
                <a:highlight>
                  <a:srgbClr val="FFFFFF"/>
                </a:highlight>
                <a:latin typeface="Roboto"/>
                <a:ea typeface="Roboto"/>
                <a:cs typeface="Roboto"/>
                <a:sym typeface="Roboto"/>
              </a:rPr>
              <a:t>variando </a:t>
            </a:r>
            <a:r>
              <a:rPr lang="es-419" sz="1950">
                <a:solidFill>
                  <a:srgbClr val="1F1F1F"/>
                </a:solidFill>
                <a:highlight>
                  <a:srgbClr val="FFFFFF"/>
                </a:highlight>
                <a:latin typeface="Roboto"/>
                <a:ea typeface="Roboto"/>
                <a:cs typeface="Roboto"/>
                <a:sym typeface="Roboto"/>
              </a:rPr>
              <a:t>número</a:t>
            </a:r>
            <a:r>
              <a:rPr lang="es-419" sz="1950">
                <a:solidFill>
                  <a:srgbClr val="1F1F1F"/>
                </a:solidFill>
                <a:highlight>
                  <a:srgbClr val="FFFFFF"/>
                </a:highlight>
                <a:latin typeface="Roboto"/>
                <a:ea typeface="Roboto"/>
                <a:cs typeface="Roboto"/>
                <a:sym typeface="Roboto"/>
              </a:rPr>
              <a:t> de Folds</a:t>
            </a:r>
            <a:endParaRPr sz="1950">
              <a:solidFill>
                <a:srgbClr val="1F1F1F"/>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pic>
        <p:nvPicPr>
          <p:cNvPr id="110" name="Google Shape;110;p22"/>
          <p:cNvPicPr preferRelativeResize="0"/>
          <p:nvPr/>
        </p:nvPicPr>
        <p:blipFill>
          <a:blip r:embed="rId3">
            <a:alphaModFix/>
          </a:blip>
          <a:stretch>
            <a:fillRect/>
          </a:stretch>
        </p:blipFill>
        <p:spPr>
          <a:xfrm>
            <a:off x="2019275" y="1182637"/>
            <a:ext cx="5410825" cy="3356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56410"/>
              <a:buFont typeface="Arial"/>
              <a:buNone/>
            </a:pPr>
            <a:r>
              <a:rPr lang="es-419" sz="1950">
                <a:solidFill>
                  <a:srgbClr val="1F1F1F"/>
                </a:solidFill>
                <a:highlight>
                  <a:srgbClr val="FFFFFF"/>
                </a:highlight>
                <a:latin typeface="Roboto"/>
                <a:ea typeface="Roboto"/>
                <a:cs typeface="Roboto"/>
                <a:sym typeface="Roboto"/>
              </a:rPr>
              <a:t>Support Vector Machine</a:t>
            </a:r>
            <a:r>
              <a:rPr lang="es-419" sz="1950">
                <a:solidFill>
                  <a:srgbClr val="1F1F1F"/>
                </a:solidFill>
                <a:highlight>
                  <a:srgbClr val="FFFFFF"/>
                </a:highlight>
                <a:latin typeface="Roboto"/>
                <a:ea typeface="Roboto"/>
                <a:cs typeface="Roboto"/>
                <a:sym typeface="Roboto"/>
              </a:rPr>
              <a:t> variando número de Folds</a:t>
            </a:r>
            <a:endParaRPr sz="1950">
              <a:solidFill>
                <a:srgbClr val="1F1F1F"/>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pic>
        <p:nvPicPr>
          <p:cNvPr id="116" name="Google Shape;116;p23"/>
          <p:cNvPicPr preferRelativeResize="0"/>
          <p:nvPr/>
        </p:nvPicPr>
        <p:blipFill>
          <a:blip r:embed="rId3">
            <a:alphaModFix/>
          </a:blip>
          <a:stretch>
            <a:fillRect/>
          </a:stretch>
        </p:blipFill>
        <p:spPr>
          <a:xfrm>
            <a:off x="1701112" y="1255500"/>
            <a:ext cx="5741775" cy="3561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198025"/>
            <a:ext cx="8520600" cy="616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s-419" sz="2394">
                <a:solidFill>
                  <a:srgbClr val="1F1F1F"/>
                </a:solidFill>
                <a:highlight>
                  <a:srgbClr val="FFFFFF"/>
                </a:highlight>
                <a:latin typeface="Roboto"/>
                <a:ea typeface="Roboto"/>
                <a:cs typeface="Roboto"/>
                <a:sym typeface="Roboto"/>
              </a:rPr>
              <a:t>                                            Cross_val_score </a:t>
            </a:r>
            <a:endParaRPr sz="2394">
              <a:solidFill>
                <a:srgbClr val="1F1F1F"/>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ct val="56410"/>
              <a:buFont typeface="Arial"/>
              <a:buNone/>
            </a:pPr>
            <a:r>
              <a:t/>
            </a:r>
            <a:endParaRPr sz="1950">
              <a:solidFill>
                <a:srgbClr val="1F1F1F"/>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pic>
        <p:nvPicPr>
          <p:cNvPr id="122" name="Google Shape;122;p24"/>
          <p:cNvPicPr preferRelativeResize="0"/>
          <p:nvPr/>
        </p:nvPicPr>
        <p:blipFill>
          <a:blip r:embed="rId3">
            <a:alphaModFix/>
          </a:blip>
          <a:stretch>
            <a:fillRect/>
          </a:stretch>
        </p:blipFill>
        <p:spPr>
          <a:xfrm>
            <a:off x="1637625" y="712000"/>
            <a:ext cx="5652926" cy="3372325"/>
          </a:xfrm>
          <a:prstGeom prst="rect">
            <a:avLst/>
          </a:prstGeom>
          <a:noFill/>
          <a:ln>
            <a:noFill/>
          </a:ln>
        </p:spPr>
      </p:pic>
      <p:pic>
        <p:nvPicPr>
          <p:cNvPr id="123" name="Google Shape;123;p24"/>
          <p:cNvPicPr preferRelativeResize="0"/>
          <p:nvPr/>
        </p:nvPicPr>
        <p:blipFill>
          <a:blip r:embed="rId4">
            <a:alphaModFix/>
          </a:blip>
          <a:stretch>
            <a:fillRect/>
          </a:stretch>
        </p:blipFill>
        <p:spPr>
          <a:xfrm>
            <a:off x="771275" y="4243250"/>
            <a:ext cx="6733801" cy="90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2426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Perceptron multicapa variando el numero de capas ocultas </a:t>
            </a:r>
            <a:endParaRPr/>
          </a:p>
        </p:txBody>
      </p:sp>
      <p:sp>
        <p:nvSpPr>
          <p:cNvPr id="129" name="Google Shape;129;p25"/>
          <p:cNvSpPr txBox="1"/>
          <p:nvPr>
            <p:ph idx="1" type="body"/>
          </p:nvPr>
        </p:nvSpPr>
        <p:spPr>
          <a:xfrm>
            <a:off x="26112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3 capas -&gt; 0.337</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6 capas -&gt; 0.406</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419"/>
              <a:t>9 capas -&gt; 0.779</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Gracias 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DATASET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endParaRPr>
          </a:p>
          <a:p>
            <a:pPr indent="0" lvl="0" marL="0" rtl="0" algn="l">
              <a:spcBef>
                <a:spcPts val="1200"/>
              </a:spcBef>
              <a:spcAft>
                <a:spcPts val="1200"/>
              </a:spcAft>
              <a:buNone/>
            </a:pPr>
            <a:r>
              <a:rPr lang="es-419">
                <a:solidFill>
                  <a:srgbClr val="000000"/>
                </a:solidFill>
              </a:rPr>
              <a:t>En este proyecto, trabajamos con un dataset médico que contiene mediciones de múltiples pacientes. La idea principal fue aplicar un modelo de regresión lineal para estudiar los factores que influyen en la hipertensión. Además, exploramos y evaluamos el desempeño de otros modelos, como árboles de decisión y bosques aleatorios, para enriquecer el análisis.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DATASET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s-419">
                <a:solidFill>
                  <a:srgbClr val="000000"/>
                </a:solidFill>
              </a:rPr>
              <a:t>Se cuenta con 46 columnas y 428 registros sin valores nulos</a:t>
            </a:r>
            <a:br>
              <a:rPr lang="es-419">
                <a:solidFill>
                  <a:srgbClr val="000000"/>
                </a:solidFill>
              </a:rPr>
            </a:br>
            <a:br>
              <a:rPr lang="es-419">
                <a:solidFill>
                  <a:srgbClr val="000000"/>
                </a:solidFill>
              </a:rPr>
            </a:br>
            <a:br>
              <a:rPr lang="es-419">
                <a:solidFill>
                  <a:srgbClr val="000000"/>
                </a:solidFill>
              </a:rPr>
            </a:br>
            <a:r>
              <a:rPr lang="es-419">
                <a:solidFill>
                  <a:srgbClr val="000000"/>
                </a:solidFill>
              </a:rPr>
              <a:t>age, gendera, BMI, hypertensive, atrialfibrillation,CHD with no MI, diabetes, deficiencyanemias, depression,Hyperlipemia, Renal failure, heart rate,Systolic blood pressure, Diastolic blood pressure,Respiratory rate, temperature, SP O2, Urine output,hematocrit, RBC, MCH, MCHC, MCV, RDW, Leucocyte,Platelets, Neutrophils, Basophils, Lymphocyte, PT, INR,NT-proBNP, Creatine kinase, Creatinine, Urea nitrogen,glucose, Blood potassium, Blood sodium, Blood calcium,Chloride, Anion gap, Magnesium ion, PH, Bicarbonate,Lactic acid, PCO2</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Comparativa de </a:t>
            </a:r>
            <a:r>
              <a:rPr lang="es-419"/>
              <a:t>métodos con parámetros por default </a:t>
            </a:r>
            <a:endParaRPr/>
          </a:p>
        </p:txBody>
      </p:sp>
      <p:sp>
        <p:nvSpPr>
          <p:cNvPr id="73" name="Google Shape;73;p16"/>
          <p:cNvSpPr txBox="1"/>
          <p:nvPr>
            <p:ph idx="1" type="body"/>
          </p:nvPr>
        </p:nvSpPr>
        <p:spPr>
          <a:xfrm>
            <a:off x="26112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Desition Tree Classifier -&gt; 0.546</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Random Forest Classifier -&gt; 0.755</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419"/>
              <a:t>Support Vector Machine -&gt; 0.779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Comparativa de métodos con parámetros personalizados </a:t>
            </a:r>
            <a:endParaRPr/>
          </a:p>
        </p:txBody>
      </p:sp>
      <p:sp>
        <p:nvSpPr>
          <p:cNvPr id="79" name="Google Shape;79;p17"/>
          <p:cNvSpPr txBox="1"/>
          <p:nvPr>
            <p:ph idx="1" type="body"/>
          </p:nvPr>
        </p:nvSpPr>
        <p:spPr>
          <a:xfrm>
            <a:off x="26112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Desition Tree Classifier -&gt; </a:t>
            </a:r>
            <a:r>
              <a:rPr lang="es-419"/>
              <a:t>0.7</a:t>
            </a:r>
            <a:r>
              <a:rPr lang="es-419"/>
              <a:t>90</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Random Forest Classifier -&gt; </a:t>
            </a:r>
            <a:r>
              <a:rPr lang="es-419"/>
              <a:t>0.790</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419"/>
              <a:t>Support Vector Machine -&gt; …</a:t>
            </a:r>
            <a:endParaRPr/>
          </a:p>
        </p:txBody>
      </p:sp>
      <p:pic>
        <p:nvPicPr>
          <p:cNvPr id="80" name="Google Shape;80;p17"/>
          <p:cNvPicPr preferRelativeResize="0"/>
          <p:nvPr/>
        </p:nvPicPr>
        <p:blipFill>
          <a:blip r:embed="rId3">
            <a:alphaModFix/>
          </a:blip>
          <a:stretch>
            <a:fillRect/>
          </a:stretch>
        </p:blipFill>
        <p:spPr>
          <a:xfrm>
            <a:off x="3410881" y="2668574"/>
            <a:ext cx="1016076" cy="99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Rendimiento de</a:t>
            </a:r>
            <a:r>
              <a:rPr lang="es-419"/>
              <a:t> decision tree variando max_depth</a:t>
            </a:r>
            <a:r>
              <a:rPr lang="es-419"/>
              <a:t> </a:t>
            </a:r>
            <a:endParaRPr/>
          </a:p>
        </p:txBody>
      </p:sp>
      <p:pic>
        <p:nvPicPr>
          <p:cNvPr id="86" name="Google Shape;86;p18"/>
          <p:cNvPicPr preferRelativeResize="0"/>
          <p:nvPr/>
        </p:nvPicPr>
        <p:blipFill>
          <a:blip r:embed="rId3">
            <a:alphaModFix/>
          </a:blip>
          <a:stretch>
            <a:fillRect/>
          </a:stretch>
        </p:blipFill>
        <p:spPr>
          <a:xfrm>
            <a:off x="1817875" y="1338200"/>
            <a:ext cx="4508100" cy="338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Rendimiento de random forest variando n_stimators </a:t>
            </a:r>
            <a:endParaRPr/>
          </a:p>
        </p:txBody>
      </p:sp>
      <p:pic>
        <p:nvPicPr>
          <p:cNvPr id="92" name="Google Shape;92;p19"/>
          <p:cNvPicPr preferRelativeResize="0"/>
          <p:nvPr/>
        </p:nvPicPr>
        <p:blipFill>
          <a:blip r:embed="rId3">
            <a:alphaModFix/>
          </a:blip>
          <a:stretch>
            <a:fillRect/>
          </a:stretch>
        </p:blipFill>
        <p:spPr>
          <a:xfrm>
            <a:off x="2276525" y="1193800"/>
            <a:ext cx="4922999" cy="368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30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Rendimiento de suport vector machine variando el kernel </a:t>
            </a:r>
            <a:endParaRPr/>
          </a:p>
        </p:txBody>
      </p:sp>
      <p:pic>
        <p:nvPicPr>
          <p:cNvPr id="98" name="Google Shape;98;p20"/>
          <p:cNvPicPr preferRelativeResize="0"/>
          <p:nvPr/>
        </p:nvPicPr>
        <p:blipFill>
          <a:blip r:embed="rId3">
            <a:alphaModFix/>
          </a:blip>
          <a:stretch>
            <a:fillRect/>
          </a:stretch>
        </p:blipFill>
        <p:spPr>
          <a:xfrm>
            <a:off x="3593800" y="1703150"/>
            <a:ext cx="2095500" cy="201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56410"/>
              <a:buFont typeface="Arial"/>
              <a:buNone/>
            </a:pPr>
            <a:r>
              <a:rPr lang="es-419" sz="1950">
                <a:solidFill>
                  <a:srgbClr val="1F1F1F"/>
                </a:solidFill>
                <a:highlight>
                  <a:srgbClr val="FFFFFF"/>
                </a:highlight>
                <a:latin typeface="Roboto"/>
                <a:ea typeface="Roboto"/>
                <a:cs typeface="Roboto"/>
                <a:sym typeface="Roboto"/>
              </a:rPr>
              <a:t>Decision</a:t>
            </a:r>
            <a:r>
              <a:rPr lang="es-419" sz="1950">
                <a:solidFill>
                  <a:srgbClr val="1F1F1F"/>
                </a:solidFill>
                <a:highlight>
                  <a:srgbClr val="FFFFFF"/>
                </a:highlight>
                <a:latin typeface="Roboto"/>
                <a:ea typeface="Roboto"/>
                <a:cs typeface="Roboto"/>
                <a:sym typeface="Roboto"/>
              </a:rPr>
              <a:t> Tree variando numero de Folds</a:t>
            </a:r>
            <a:endParaRPr sz="1950">
              <a:solidFill>
                <a:srgbClr val="1F1F1F"/>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pic>
        <p:nvPicPr>
          <p:cNvPr id="104" name="Google Shape;104;p21"/>
          <p:cNvPicPr preferRelativeResize="0"/>
          <p:nvPr/>
        </p:nvPicPr>
        <p:blipFill>
          <a:blip r:embed="rId3">
            <a:alphaModFix/>
          </a:blip>
          <a:stretch>
            <a:fillRect/>
          </a:stretch>
        </p:blipFill>
        <p:spPr>
          <a:xfrm>
            <a:off x="1995213" y="1291475"/>
            <a:ext cx="5153575" cy="319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