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87535"/>
  </p:normalViewPr>
  <p:slideViewPr>
    <p:cSldViewPr snapToGrid="0">
      <p:cViewPr>
        <p:scale>
          <a:sx n="101" d="100"/>
          <a:sy n="101" d="100"/>
        </p:scale>
        <p:origin x="10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AE8EB-3799-E14A-96E4-8442F876D760}" type="datetimeFigureOut">
              <a:rPr lang="en-PT" smtClean="0"/>
              <a:t>05/07/2023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CF2FD-0F5A-7844-9AC5-C74C23AE96C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875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Tomas santos infoweb, apresentar o meu projeto final de licenciatura que tem como tema a criação de um painel médico para pacientes para a auto gestao da DPOC.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7515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Arquitetura básica de funcionamento do sistema, que envolve todas as partes de stack, o frontend e o backend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6177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04920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utilização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um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bem-estar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combina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múltiplos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fatores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médicos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estado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paciente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 testes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físicos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maneira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simples 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sucinta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mostrar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pacientes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seu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estado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saúde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Essa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abordagem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condensa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informações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complexas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medida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única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permitindo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pacientes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entender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facilmente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condição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pulmonar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valor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bem-estar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promove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maior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participação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paciente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no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autocuidado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facilita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comunicação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com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profissionais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saúde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forma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eficaz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fornecer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visão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abrangente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simplificada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estado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saúde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dos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pacientes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com DPOC,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ajudando-os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tomar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decisões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informadas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gerenciar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melhor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doença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."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9855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Neste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projeto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análise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dados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pacientes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com DPOC,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são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consideradas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variáveis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como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temperatura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frequência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respiratória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Pressão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arterial do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17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Oxigénio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(PaO2) 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Pressão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arterial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Dióxido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Carbono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(PaCO2).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Estas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informações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juntamente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com dados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como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frequência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cardíaca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resultados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detestes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função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pulmonar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apitadão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física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são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avaliadas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por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meio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testes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físicos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realizados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aplicação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desenvolvida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pelo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colega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João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Martins.É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necessário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levar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tambem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consideração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maneira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como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o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paciente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se sente, logo 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implementação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do COPD Assessment Test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foi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natural. A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evolução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desses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dados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longo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do tempo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pode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ser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visualizada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no dashboard. O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valor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bem-estar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da DPOC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é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calculado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por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meio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normalização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das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variáveis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e da soma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ponderada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das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diferentes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partes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seguindo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a formula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simplificada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: (Vars * 0.4) + (Testes * 0.3) + (CAT * 0.3)</a:t>
            </a:r>
            <a:endParaRPr lang="en-GB" b="0" i="0" dirty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7901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</a:rPr>
              <a:t>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Doença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Pulmonar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Obstrutiva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Crónica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é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uma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condição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saúde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que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afeta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um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número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significativo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pessoas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causando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uma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redução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na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qualidade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devida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limitando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sua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capacidade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realizar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atividades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quotidianas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Atualmente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gestão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da DPOC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enfrenta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desafios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significativos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uma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vez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que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não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existem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aplicações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eficazes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para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ajudar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pacientes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a auto-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gerirem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doença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GB" b="0" i="0" dirty="0">
              <a:effectLst/>
              <a:latin typeface="Times New Roman" panose="02020603050405020304" pitchFamily="18" charset="0"/>
            </a:endParaRPr>
          </a:p>
          <a:p>
            <a:r>
              <a:rPr lang="en-GB" b="0" i="0" dirty="0">
                <a:effectLst/>
                <a:latin typeface="Times New Roman" panose="02020603050405020304" pitchFamily="18" charset="0"/>
              </a:rPr>
              <a:t>Este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projeto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traz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benefícios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significativos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pois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contribui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para 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sensibilização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da DPOC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na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sociedade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um modo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geral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Além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disso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capacita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os</a:t>
            </a:r>
            <a:br>
              <a:rPr lang="en-GB" dirty="0"/>
            </a:br>
            <a:r>
              <a:rPr lang="en-GB" b="0" i="0" dirty="0" err="1">
                <a:effectLst/>
                <a:latin typeface="Times New Roman" panose="02020603050405020304" pitchFamily="18" charset="0"/>
              </a:rPr>
              <a:t>pacientes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permitindo-lhes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ter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um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papel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ativo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na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gestão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sua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doença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4930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Estas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aplicações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destacam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-se pela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sua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acessibilidade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disponibilidade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mas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apresentam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bastantes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limitações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termos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funcionalidades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auto-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monitorização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integração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dispositivos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médicos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facilidade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conveniência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utilização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b="0" i="0" dirty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pPr algn="l"/>
            <a:br>
              <a:rPr lang="en-GB" b="0" i="0" dirty="0">
                <a:solidFill>
                  <a:srgbClr val="5D6879"/>
                </a:solidFill>
                <a:effectLst/>
                <a:latin typeface="Lato" panose="020F0502020204030204" pitchFamily="34" charset="0"/>
              </a:rPr>
            </a:br>
            <a:endParaRPr lang="en-GB" b="0" i="0" dirty="0">
              <a:solidFill>
                <a:srgbClr val="5D6879"/>
              </a:solidFill>
              <a:effectLst/>
              <a:latin typeface="Lato" panose="020F0502020204030204" pitchFamily="34" charset="0"/>
            </a:endParaRPr>
          </a:p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7927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Como Podemos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ver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neste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exemplo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o interface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é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antiquado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desnecessariamente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complexo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dependente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inserção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dados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manualmente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por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parte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paciente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o que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é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inconveniente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sucsetível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erros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 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consome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muito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tempo.</a:t>
            </a:r>
            <a:endParaRPr lang="en-GB" b="0" i="0" dirty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pPr algn="l"/>
            <a:b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GB" b="0" i="0" dirty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085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Para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além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das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aplicações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é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importante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considerar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outras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fontes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dados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relevantes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para 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gestão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da DPOC.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Embora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disponibilidade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datasets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específicos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para a DPOC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seja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limitada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existe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um conjunto de dados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chamado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"The COPD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Dataset"disponível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no Kaggle [7]. Este dataset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oferece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uma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variedade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variáveis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relacionadas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à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DPOC,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como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idade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histórico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tabagismo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volume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expiratório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forçado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(VEF1),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capacidade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vital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forçada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(CVF),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dispneia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saturação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oxigênio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comorbidades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distância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percorrida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num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teste de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caminhada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de 6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minutos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(6MWT).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Estas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variáveis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são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relevantes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para o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estudo</a:t>
            </a:r>
            <a: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da DPOC e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podem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ser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utilizadas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no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desenvolvimento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projeto</a:t>
            </a:r>
            <a:r>
              <a:rPr lang="en-GB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b="0" i="0" dirty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pPr algn="l"/>
            <a:br>
              <a:rPr lang="en-GB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GB" b="0" i="0" dirty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5026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</a:rPr>
              <a:t>Como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queremos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criar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um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painel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medico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totalmente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funcional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serão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necessárias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tecnologias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para o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desenvolvimento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full-stack: Para o Desenvolvimento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uma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aplicação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web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completa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é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necessário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utilizar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tecnologias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como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HTML, CSS e JavaScript para o frontend,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além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um framework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desenvolvimento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web,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como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React, Angular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ou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Vue.js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 Para o backend,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é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possível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utilizar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tecnologias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como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Node.js, Python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ou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Java,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juntamente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com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uma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base de dados para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armazenamento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recuperação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dos dados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como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mySQL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ou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PostgresSQL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9599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 err="1">
                <a:effectLst/>
                <a:latin typeface="Times New Roman" panose="02020603050405020304" pitchFamily="18" charset="0"/>
              </a:rPr>
              <a:t>Alguns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dos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principais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desafios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incluem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falta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informação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sobre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o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tema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integração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dispositivos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médicos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segurança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privacidade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dos dados dos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pacientes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além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necessidade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uma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interface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amigável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e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fácil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utilização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9026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MEAN Stack – Mongo Express Angular Node</a:t>
            </a:r>
          </a:p>
          <a:p>
            <a:endParaRPr lang="en-PT" dirty="0"/>
          </a:p>
          <a:p>
            <a:r>
              <a:rPr lang="en-PT" dirty="0"/>
              <a:t>LAMP- Linux Apache MySQL PHP</a:t>
            </a:r>
          </a:p>
          <a:p>
            <a:endParaRPr lang="en-PT" dirty="0"/>
          </a:p>
          <a:p>
            <a:r>
              <a:rPr lang="en-PT" dirty="0"/>
              <a:t>Django.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99564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</a:rPr>
              <a:t>No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desenvolvimento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do frontend, as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tecnologias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principais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utilizadas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foram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o HTML, CSS e JavaScript,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combinadas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com o framework React e o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ambiente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execução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Node.js.</a:t>
            </a:r>
          </a:p>
          <a:p>
            <a:endParaRPr lang="en-GB" b="0" i="0" dirty="0">
              <a:effectLst/>
              <a:latin typeface="Times New Roman" panose="02020603050405020304" pitchFamily="18" charset="0"/>
            </a:endParaRPr>
          </a:p>
          <a:p>
            <a:r>
              <a:rPr lang="en-GB" b="0" i="0" dirty="0">
                <a:effectLst/>
                <a:latin typeface="Times New Roman" panose="02020603050405020304" pitchFamily="18" charset="0"/>
              </a:rPr>
              <a:t>Para o backend,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foi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utilizado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a base de dados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relacional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PostgresSQL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aproveitando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suas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vantagens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em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projetos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desse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tipo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serviços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AWS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foram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escolhidos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para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hospedar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a base de dados,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garantindo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escalabilidade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segurança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disponibilidade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 O PgAdmin4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foi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adotado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como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sistema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gestão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de base de dados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devido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ao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seu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interface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amigável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e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recursos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effectLst/>
                <a:latin typeface="Times New Roman" panose="02020603050405020304" pitchFamily="18" charset="0"/>
              </a:rPr>
              <a:t>abrangentes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.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CF2FD-0F5A-7844-9AC5-C74C23AE96C1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914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77CF-BF89-EF0C-CAA8-03EAC744E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2083" y="1964267"/>
            <a:ext cx="8028042" cy="2421464"/>
          </a:xfrm>
        </p:spPr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Auto -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gestão</a:t>
            </a:r>
            <a:r>
              <a:rPr lang="en-GB" b="0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 da DPOC</a:t>
            </a:r>
            <a:endParaRPr lang="en-PT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7F417-A0C9-D45B-C3CF-E2C264DA5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Desenvolvimento de um Website Dashboard para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Melhoria</a:t>
            </a:r>
            <a:r>
              <a:rPr lang="en-GB" b="0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 da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Qualidade</a:t>
            </a:r>
            <a:r>
              <a:rPr lang="en-GB" b="0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 de Vida dos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Pacientes</a:t>
            </a:r>
            <a:endParaRPr lang="en-PT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45031-60AC-E516-5E2A-9CAF9778197F}"/>
              </a:ext>
            </a:extLst>
          </p:cNvPr>
          <p:cNvSpPr txBox="1"/>
          <p:nvPr/>
        </p:nvSpPr>
        <p:spPr>
          <a:xfrm>
            <a:off x="420414" y="5307724"/>
            <a:ext cx="342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Elaborado por:</a:t>
            </a:r>
            <a:br>
              <a:rPr lang="en-PT" dirty="0"/>
            </a:br>
            <a:r>
              <a:rPr lang="en-PT" dirty="0"/>
              <a:t>Tomás Santos nº47050</a:t>
            </a:r>
          </a:p>
        </p:txBody>
      </p:sp>
    </p:spTree>
    <p:extLst>
      <p:ext uri="{BB962C8B-B14F-4D97-AF65-F5344CB8AC3E}">
        <p14:creationId xmlns:p14="http://schemas.microsoft.com/office/powerpoint/2010/main" val="254139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D457-F1C5-CE2B-9593-1D264A84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900" y="674914"/>
            <a:ext cx="5649685" cy="1456267"/>
          </a:xfrm>
        </p:spPr>
        <p:txBody>
          <a:bodyPr/>
          <a:lstStyle/>
          <a:p>
            <a:r>
              <a:rPr lang="en-PT" dirty="0"/>
              <a:t>Desafios e oportunidades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48051-690B-5B61-7449-33EACB23C1D7}"/>
              </a:ext>
            </a:extLst>
          </p:cNvPr>
          <p:cNvSpPr txBox="1"/>
          <p:nvPr/>
        </p:nvSpPr>
        <p:spPr>
          <a:xfrm>
            <a:off x="6982973" y="2967335"/>
            <a:ext cx="4561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O principal desafio encontrado durante o desenvolvimento deste projeto foi a falta de informação acerca do tema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89589-16B7-1040-D1DC-1C3B28636C74}"/>
              </a:ext>
            </a:extLst>
          </p:cNvPr>
          <p:cNvSpPr txBox="1"/>
          <p:nvPr/>
        </p:nvSpPr>
        <p:spPr>
          <a:xfrm>
            <a:off x="7105437" y="4854634"/>
            <a:ext cx="431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Embora o mesmo também possa ser considerado como uma oportunidade …</a:t>
            </a:r>
          </a:p>
        </p:txBody>
      </p:sp>
      <p:pic>
        <p:nvPicPr>
          <p:cNvPr id="4098" name="Picture 2" descr="10 Ways to Challenge Yourself for Personal Growth - Loving Life">
            <a:extLst>
              <a:ext uri="{FF2B5EF4-FFF2-40B4-BE49-F238E27FC236}">
                <a16:creationId xmlns:a16="http://schemas.microsoft.com/office/drawing/2014/main" id="{E41523DE-FF4C-D155-514C-E055733B2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593" r="17468" b="-593"/>
          <a:stretch/>
        </p:blipFill>
        <p:spPr bwMode="auto">
          <a:xfrm>
            <a:off x="0" y="0"/>
            <a:ext cx="58037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4" name="Picture 522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314" name="Rectangle 522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15" name="Picture 522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B24D5-F4A8-FDD4-F471-B1E6B8D2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Tecnologias</a:t>
            </a:r>
            <a:r>
              <a:rPr lang="en-US" sz="4800" dirty="0">
                <a:solidFill>
                  <a:srgbClr val="FFFFFF"/>
                </a:solidFill>
              </a:rPr>
              <a:t> e Ferramentas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</a:rPr>
              <a:t>Utilizadas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531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23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35" name="Group 523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5236" name="Straight Connector 523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7" name="Straight Connector 523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8" name="Straight Connector 523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9" name="Straight Connector 523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0" name="Straight Connector 523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1" name="Straight Connector 524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2" name="Straight Connector 524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3" name="Straight Connector 524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4" name="Straight Connector 524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5" name="Straight Connector 524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6" name="Straight Connector 524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7" name="Straight Connector 524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8" name="Straight Connector 524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9" name="Straight Connector 524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0" name="Straight Connector 524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1" name="Straight Connector 525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2" name="Straight Connector 525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3" name="Straight Connector 525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4" name="Straight Connector 525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5" name="Straight Connector 525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6" name="Straight Connector 525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7" name="Straight Connector 525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8" name="Straight Connector 525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9" name="Straight Connector 525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0" name="Straight Connector 525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1" name="Straight Connector 526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2" name="Straight Connector 526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3" name="Straight Connector 526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4" name="Straight Connector 526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5" name="Straight Connector 526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6" name="Straight Connector 526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7" name="Straight Connector 526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8" name="Straight Connector 526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9" name="Straight Connector 526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0" name="Straight Connector 526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1" name="Straight Connector 527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2" name="Straight Connector 527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3" name="Straight Connector 527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4" name="Straight Connector 527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5" name="Straight Connector 527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6" name="Straight Connector 527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7" name="Straight Connector 527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8" name="Straight Connector 527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9" name="Straight Connector 527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0" name="Straight Connector 527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1" name="Straight Connector 528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2" name="Straight Connector 528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3" name="Straight Connector 528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4" name="Straight Connector 528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5" name="Straight Connector 528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6" name="Straight Connector 528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7" name="Straight Connector 528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8" name="Straight Connector 528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9" name="Straight Connector 528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0" name="Straight Connector 528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1" name="Straight Connector 529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2" name="Straight Connector 529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3" name="Straight Connector 529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4" name="Straight Connector 529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5" name="Straight Connector 529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6" name="Straight Connector 529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7" name="Straight Connector 529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8" name="Straight Connector 529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9" name="Straight Connector 529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0" name="Straight Connector 529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1" name="Straight Connector 530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2" name="Straight Connector 530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3" name="Straight Connector 530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4" name="Straight Connector 530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5" name="Straight Connector 530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6" name="Straight Connector 530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7" name="Straight Connector 530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8" name="Straight Connector 530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9" name="Straight Connector 530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0" name="Straight Connector 530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1" name="Straight Connector 531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2" name="Straight Connector 531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3" name="Straight Connector 531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Learn the PERN Stack by building a web app - Full video course">
            <a:extLst>
              <a:ext uri="{FF2B5EF4-FFF2-40B4-BE49-F238E27FC236}">
                <a16:creationId xmlns:a16="http://schemas.microsoft.com/office/drawing/2014/main" id="{5A8C37A4-71C6-7B39-C047-42C028AB6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664679" y="2598282"/>
            <a:ext cx="5124328" cy="28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7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56B4-68EA-58AA-B33F-EB75D290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7778"/>
            <a:ext cx="10131425" cy="1456267"/>
          </a:xfrm>
        </p:spPr>
        <p:txBody>
          <a:bodyPr/>
          <a:lstStyle/>
          <a:p>
            <a:r>
              <a:rPr lang="en-PT" dirty="0"/>
              <a:t>Fullstack Development</a:t>
            </a:r>
          </a:p>
        </p:txBody>
      </p:sp>
      <p:pic>
        <p:nvPicPr>
          <p:cNvPr id="7170" name="Picture 2" descr="Get Started with the PERN Stack: An Introduction and Implementation Guide |  by Rita Alves | Medium">
            <a:extLst>
              <a:ext uri="{FF2B5EF4-FFF2-40B4-BE49-F238E27FC236}">
                <a16:creationId xmlns:a16="http://schemas.microsoft.com/office/drawing/2014/main" id="{B6BCB1F4-C2FF-7F61-BCC7-4D774A67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73" y="1644045"/>
            <a:ext cx="9545353" cy="492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53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2FC9-AA97-4AA6-6C48-843E4F75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</a:t>
            </a:r>
            <a:endParaRPr lang="en-PT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0312EE-1E5F-B775-3AE1-97F3C564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22" y="2002367"/>
            <a:ext cx="10215156" cy="42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6879-CEEF-4AAB-5264-34D72632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Arquitetura da base de dados</a:t>
            </a:r>
          </a:p>
        </p:txBody>
      </p:sp>
      <p:pic>
        <p:nvPicPr>
          <p:cNvPr id="4" name="Picture 3" descr="A diagram of a patient&#10;&#10;Description automatically generated">
            <a:extLst>
              <a:ext uri="{FF2B5EF4-FFF2-40B4-BE49-F238E27FC236}">
                <a16:creationId xmlns:a16="http://schemas.microsoft.com/office/drawing/2014/main" id="{7F2F0A7D-6DEC-B5A7-918A-6E580FC4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19" y="1730828"/>
            <a:ext cx="8118361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3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ECDA-BF54-09A0-F5AB-D26802B2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0111"/>
            <a:ext cx="10131425" cy="1456267"/>
          </a:xfrm>
        </p:spPr>
        <p:txBody>
          <a:bodyPr/>
          <a:lstStyle/>
          <a:p>
            <a:r>
              <a:rPr lang="en-GB" dirty="0"/>
              <a:t>E</a:t>
            </a:r>
            <a:r>
              <a:rPr lang="en-PT" dirty="0"/>
              <a:t>ngenharia do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04454-A7D8-7471-78B8-CA96DDF92984}"/>
              </a:ext>
            </a:extLst>
          </p:cNvPr>
          <p:cNvSpPr txBox="1"/>
          <p:nvPr/>
        </p:nvSpPr>
        <p:spPr>
          <a:xfrm>
            <a:off x="685801" y="2779272"/>
            <a:ext cx="3251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400" dirty="0">
                <a:latin typeface="+mj-lt"/>
              </a:rPr>
              <a:t>Diagrama de caso de uso</a:t>
            </a:r>
          </a:p>
        </p:txBody>
      </p:sp>
      <p:pic>
        <p:nvPicPr>
          <p:cNvPr id="5" name="Picture 4" descr="A diagram of a copd dashboard&#10;&#10;Description automatically generated">
            <a:extLst>
              <a:ext uri="{FF2B5EF4-FFF2-40B4-BE49-F238E27FC236}">
                <a16:creationId xmlns:a16="http://schemas.microsoft.com/office/drawing/2014/main" id="{CAEC74A4-12D2-410A-41F1-23245F35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671" y="1686378"/>
            <a:ext cx="7772400" cy="49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3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580997-46DA-48C1-9929-FE4F5CE96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18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F92867-10AA-410C-8AD1-2D2DBFE3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5D280-0268-2999-3215-78AFABFB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70" y="639097"/>
            <a:ext cx="3462530" cy="55754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Engenharia do software</a:t>
            </a:r>
          </a:p>
        </p:txBody>
      </p:sp>
      <p:sp useBgFill="1">
        <p:nvSpPr>
          <p:cNvPr id="16" name="Rounded Rectangle 3">
            <a:extLst>
              <a:ext uri="{FF2B5EF4-FFF2-40B4-BE49-F238E27FC236}">
                <a16:creationId xmlns:a16="http://schemas.microsoft.com/office/drawing/2014/main" id="{80A7F0DD-3DB5-48D0-A338-52932ECF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471" y="639097"/>
            <a:ext cx="6881185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77ECCC02-3E05-3AD4-FF3A-DC119BF8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95" y="2327708"/>
            <a:ext cx="6645535" cy="3232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8491F-AAF5-253C-45B5-B0283B3CC0A4}"/>
              </a:ext>
            </a:extLst>
          </p:cNvPr>
          <p:cNvSpPr txBox="1"/>
          <p:nvPr/>
        </p:nvSpPr>
        <p:spPr>
          <a:xfrm>
            <a:off x="1286934" y="1881589"/>
            <a:ext cx="1435008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74320">
              <a:spcAft>
                <a:spcPts val="600"/>
              </a:spcAft>
            </a:pPr>
            <a:r>
              <a:rPr lang="en-PT" sz="108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Diagrama de atividade</a:t>
            </a:r>
            <a:endParaRPr lang="en-P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001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961B61-03D2-49E9-BD4B-B3A93E5A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9563D-93CB-4148-9B1C-AB39FA11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4" name="Picture 3" descr="A number on a purple background&#10;&#10;Description automatically generated">
            <a:extLst>
              <a:ext uri="{FF2B5EF4-FFF2-40B4-BE49-F238E27FC236}">
                <a16:creationId xmlns:a16="http://schemas.microsoft.com/office/drawing/2014/main" id="{D389A797-C407-478A-B109-C3270DE561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</a:blip>
          <a:srcRect t="22582" b="143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AF3458-709F-4682-8E3C-FA8FECC8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F3D42-203E-4E01-3014-5B2C8209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91" y="2298700"/>
            <a:ext cx="8347076" cy="1595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Valor de bem estar</a:t>
            </a:r>
          </a:p>
        </p:txBody>
      </p:sp>
    </p:spTree>
    <p:extLst>
      <p:ext uri="{BB962C8B-B14F-4D97-AF65-F5344CB8AC3E}">
        <p14:creationId xmlns:p14="http://schemas.microsoft.com/office/powerpoint/2010/main" val="421105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D940-95FF-E2A9-B801-D4A54BFF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Cálculo do Valor de Bem estar</a:t>
            </a:r>
          </a:p>
        </p:txBody>
      </p:sp>
      <p:pic>
        <p:nvPicPr>
          <p:cNvPr id="8194" name="Picture 2" descr="6-Minute Walk Test for PAH - YouTube">
            <a:extLst>
              <a:ext uri="{FF2B5EF4-FFF2-40B4-BE49-F238E27FC236}">
                <a16:creationId xmlns:a16="http://schemas.microsoft.com/office/drawing/2014/main" id="{F1E7FE7B-2006-046E-4577-0C030DB61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7038" b="62037"/>
          <a:stretch/>
        </p:blipFill>
        <p:spPr bwMode="auto">
          <a:xfrm>
            <a:off x="602039" y="2065867"/>
            <a:ext cx="4139395" cy="18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MediBioSense Health Care - Medical Wearable Technologies">
            <a:extLst>
              <a:ext uri="{FF2B5EF4-FFF2-40B4-BE49-F238E27FC236}">
                <a16:creationId xmlns:a16="http://schemas.microsoft.com/office/drawing/2014/main" id="{DF36FE00-C345-0B36-E48D-1F57A931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82" y="2065867"/>
            <a:ext cx="6075792" cy="405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AT User Guide &amp; FAQs">
            <a:extLst>
              <a:ext uri="{FF2B5EF4-FFF2-40B4-BE49-F238E27FC236}">
                <a16:creationId xmlns:a16="http://schemas.microsoft.com/office/drawing/2014/main" id="{6B5DD574-7EFC-D102-EA85-DADAB206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95" y="4078110"/>
            <a:ext cx="2388817" cy="20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9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with a circle in the middle&#10;&#10;Description automatically generated">
            <a:extLst>
              <a:ext uri="{FF2B5EF4-FFF2-40B4-BE49-F238E27FC236}">
                <a16:creationId xmlns:a16="http://schemas.microsoft.com/office/drawing/2014/main" id="{5A674C7B-6331-F489-C77D-1DB519AB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061956"/>
            <a:ext cx="5429250" cy="39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B648C-E667-98C9-FE85-E1A41F33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PT" dirty="0">
                <a:solidFill>
                  <a:srgbClr val="FFFFFF"/>
                </a:solidFill>
              </a:rPr>
              <a:t>Tabela de Conteúdos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F60351-738E-1589-98F1-946D34920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685104"/>
              </p:ext>
            </p:extLst>
          </p:nvPr>
        </p:nvGraphicFramePr>
        <p:xfrm>
          <a:off x="4322618" y="2141537"/>
          <a:ext cx="6494607" cy="4164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94607">
                  <a:extLst>
                    <a:ext uri="{9D8B030D-6E8A-4147-A177-3AD203B41FA5}">
                      <a16:colId xmlns:a16="http://schemas.microsoft.com/office/drawing/2014/main" val="2550938336"/>
                    </a:ext>
                  </a:extLst>
                </a:gridCol>
              </a:tblGrid>
              <a:tr h="832852"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O que é a DPOC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874167"/>
                  </a:ext>
                </a:extLst>
              </a:tr>
              <a:tr h="832852">
                <a:tc>
                  <a:txBody>
                    <a:bodyPr/>
                    <a:lstStyle/>
                    <a:p>
                      <a:pPr algn="ctr"/>
                      <a:r>
                        <a:rPr lang="en-PT" b="1" dirty="0"/>
                        <a:t>Estado da Arte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6215"/>
                  </a:ext>
                </a:extLst>
              </a:tr>
              <a:tr h="832852">
                <a:tc>
                  <a:txBody>
                    <a:bodyPr/>
                    <a:lstStyle/>
                    <a:p>
                      <a:pPr algn="ctr"/>
                      <a:r>
                        <a:rPr lang="en-PT" b="1" dirty="0"/>
                        <a:t>Tecnologias Utilizadas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901981"/>
                  </a:ext>
                </a:extLst>
              </a:tr>
              <a:tr h="832852">
                <a:tc>
                  <a:txBody>
                    <a:bodyPr/>
                    <a:lstStyle/>
                    <a:p>
                      <a:pPr algn="ctr"/>
                      <a:r>
                        <a:rPr lang="en-PT" b="1" dirty="0"/>
                        <a:t>Implementação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519237"/>
                  </a:ext>
                </a:extLst>
              </a:tr>
              <a:tr h="832852">
                <a:tc>
                  <a:txBody>
                    <a:bodyPr/>
                    <a:lstStyle/>
                    <a:p>
                      <a:pPr algn="ctr"/>
                      <a:r>
                        <a:rPr lang="en-PT" b="1" dirty="0"/>
                        <a:t>Conclusão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08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645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D0E5-1034-E3C7-42BE-5E4299C4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8368"/>
            <a:ext cx="10131425" cy="1456267"/>
          </a:xfrm>
        </p:spPr>
        <p:txBody>
          <a:bodyPr/>
          <a:lstStyle/>
          <a:p>
            <a:r>
              <a:rPr lang="en-PT" dirty="0"/>
              <a:t>Conclusões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4E083-AFEB-DF08-BF1D-737B4B3CB756}"/>
              </a:ext>
            </a:extLst>
          </p:cNvPr>
          <p:cNvSpPr txBox="1"/>
          <p:nvPr/>
        </p:nvSpPr>
        <p:spPr>
          <a:xfrm>
            <a:off x="444500" y="1784635"/>
            <a:ext cx="453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 </a:t>
            </a:r>
            <a:r>
              <a:rPr lang="en-GB" dirty="0" err="1"/>
              <a:t>painel</a:t>
            </a:r>
            <a:r>
              <a:rPr lang="en-GB" dirty="0"/>
              <a:t> </a:t>
            </a:r>
            <a:r>
              <a:rPr lang="en-GB" dirty="0" err="1"/>
              <a:t>médico</a:t>
            </a:r>
            <a:r>
              <a:rPr lang="en-GB" dirty="0"/>
              <a:t> web </a:t>
            </a:r>
            <a:r>
              <a:rPr lang="en-GB" dirty="0" err="1"/>
              <a:t>fornece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pacientes</a:t>
            </a:r>
            <a:r>
              <a:rPr lang="en-GB" dirty="0"/>
              <a:t> com DPOC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plataforma</a:t>
            </a:r>
            <a:r>
              <a:rPr lang="en-GB" dirty="0"/>
              <a:t> </a:t>
            </a:r>
            <a:r>
              <a:rPr lang="en-GB" dirty="0" err="1"/>
              <a:t>centralizada</a:t>
            </a:r>
            <a:r>
              <a:rPr lang="en-GB" dirty="0"/>
              <a:t> para </a:t>
            </a:r>
            <a:r>
              <a:rPr lang="en-GB" dirty="0" err="1"/>
              <a:t>aceder</a:t>
            </a:r>
            <a:r>
              <a:rPr lang="en-GB" dirty="0"/>
              <a:t> a </a:t>
            </a:r>
            <a:r>
              <a:rPr lang="en-GB" dirty="0" err="1"/>
              <a:t>informações</a:t>
            </a:r>
            <a:r>
              <a:rPr lang="en-GB" dirty="0"/>
              <a:t> </a:t>
            </a:r>
            <a:r>
              <a:rPr lang="en-GB" dirty="0" err="1"/>
              <a:t>relevantes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condição</a:t>
            </a:r>
            <a:r>
              <a:rPr lang="en-GB" dirty="0"/>
              <a:t>, </a:t>
            </a:r>
            <a:r>
              <a:rPr lang="en-GB" dirty="0" err="1"/>
              <a:t>realizar</a:t>
            </a:r>
            <a:r>
              <a:rPr lang="en-GB" dirty="0"/>
              <a:t> a </a:t>
            </a:r>
            <a:r>
              <a:rPr lang="en-GB" dirty="0" err="1"/>
              <a:t>monitorização</a:t>
            </a:r>
            <a:r>
              <a:rPr lang="en-GB" dirty="0"/>
              <a:t> dos </a:t>
            </a:r>
            <a:r>
              <a:rPr lang="en-GB" dirty="0" err="1"/>
              <a:t>seus</a:t>
            </a:r>
            <a:r>
              <a:rPr lang="en-GB" dirty="0"/>
              <a:t> dados e </a:t>
            </a:r>
            <a:r>
              <a:rPr lang="en-GB" dirty="0" err="1"/>
              <a:t>receber</a:t>
            </a:r>
            <a:r>
              <a:rPr lang="en-GB" dirty="0"/>
              <a:t> </a:t>
            </a:r>
            <a:r>
              <a:rPr lang="en-GB" dirty="0" err="1"/>
              <a:t>recomendações</a:t>
            </a:r>
            <a:r>
              <a:rPr lang="en-GB" dirty="0"/>
              <a:t>. </a:t>
            </a:r>
            <a:r>
              <a:rPr lang="en-GB" dirty="0" err="1"/>
              <a:t>Tudo</a:t>
            </a:r>
            <a:r>
              <a:rPr lang="en-GB" dirty="0"/>
              <a:t> </a:t>
            </a:r>
            <a:r>
              <a:rPr lang="en-GB" dirty="0" err="1"/>
              <a:t>isto</a:t>
            </a:r>
            <a:r>
              <a:rPr lang="en-GB" dirty="0"/>
              <a:t> </a:t>
            </a:r>
            <a:r>
              <a:rPr lang="en-GB" dirty="0" err="1"/>
              <a:t>contribui</a:t>
            </a:r>
            <a:r>
              <a:rPr lang="en-GB" dirty="0"/>
              <a:t> para o </a:t>
            </a:r>
            <a:r>
              <a:rPr lang="en-GB" dirty="0" err="1"/>
              <a:t>empoderamento</a:t>
            </a:r>
            <a:r>
              <a:rPr lang="en-GB" dirty="0"/>
              <a:t> do </a:t>
            </a:r>
            <a:r>
              <a:rPr lang="en-GB" dirty="0" err="1"/>
              <a:t>paciente</a:t>
            </a:r>
            <a:r>
              <a:rPr lang="en-GB" dirty="0"/>
              <a:t> e para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compreensão</a:t>
            </a:r>
            <a:r>
              <a:rPr lang="en-GB" dirty="0"/>
              <a:t> da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saúde</a:t>
            </a:r>
            <a:r>
              <a:rPr lang="en-GB" dirty="0"/>
              <a:t> e </a:t>
            </a:r>
            <a:r>
              <a:rPr lang="en-GB" dirty="0" err="1"/>
              <a:t>condição</a:t>
            </a:r>
            <a:r>
              <a:rPr lang="en-GB" dirty="0"/>
              <a:t>.</a:t>
            </a:r>
            <a:endParaRPr lang="en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793C8-D21D-50E0-0574-345A6C6631BF}"/>
              </a:ext>
            </a:extLst>
          </p:cNvPr>
          <p:cNvSpPr txBox="1"/>
          <p:nvPr/>
        </p:nvSpPr>
        <p:spPr>
          <a:xfrm>
            <a:off x="7213599" y="1784635"/>
            <a:ext cx="429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entrada e </a:t>
            </a:r>
            <a:r>
              <a:rPr lang="en-GB" dirty="0" err="1"/>
              <a:t>análise</a:t>
            </a:r>
            <a:r>
              <a:rPr lang="en-GB" dirty="0"/>
              <a:t> de dados </a:t>
            </a:r>
            <a:r>
              <a:rPr lang="en-GB" dirty="0" err="1"/>
              <a:t>provenientes</a:t>
            </a:r>
            <a:r>
              <a:rPr lang="en-GB" dirty="0"/>
              <a:t> do </a:t>
            </a:r>
            <a:r>
              <a:rPr lang="en-GB" dirty="0" err="1"/>
              <a:t>dispositivo</a:t>
            </a:r>
            <a:r>
              <a:rPr lang="en-GB" dirty="0"/>
              <a:t> </a:t>
            </a:r>
            <a:r>
              <a:rPr lang="en-GB" dirty="0" err="1"/>
              <a:t>instalado</a:t>
            </a:r>
            <a:r>
              <a:rPr lang="en-GB" dirty="0"/>
              <a:t> no </a:t>
            </a:r>
            <a:r>
              <a:rPr lang="en-GB" dirty="0" err="1"/>
              <a:t>corpo</a:t>
            </a:r>
            <a:r>
              <a:rPr lang="en-GB" dirty="0"/>
              <a:t> do </a:t>
            </a:r>
            <a:r>
              <a:rPr lang="en-GB" dirty="0" err="1"/>
              <a:t>paciente</a:t>
            </a:r>
            <a:r>
              <a:rPr lang="en-GB" dirty="0"/>
              <a:t>, </a:t>
            </a:r>
            <a:r>
              <a:rPr lang="en-GB" dirty="0" err="1"/>
              <a:t>juntamente</a:t>
            </a:r>
            <a:r>
              <a:rPr lang="en-GB" dirty="0"/>
              <a:t> com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inseridos</a:t>
            </a:r>
            <a:r>
              <a:rPr lang="en-GB" dirty="0"/>
              <a:t> </a:t>
            </a:r>
            <a:r>
              <a:rPr lang="en-GB" dirty="0" err="1"/>
              <a:t>manualmente</a:t>
            </a:r>
            <a:r>
              <a:rPr lang="en-GB" dirty="0"/>
              <a:t>, </a:t>
            </a:r>
            <a:r>
              <a:rPr lang="en-GB" dirty="0" err="1"/>
              <a:t>permitem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avaliação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abrangente</a:t>
            </a:r>
            <a:r>
              <a:rPr lang="en-GB" dirty="0"/>
              <a:t> e simples do </a:t>
            </a:r>
            <a:r>
              <a:rPr lang="en-GB" dirty="0" err="1"/>
              <a:t>estado</a:t>
            </a:r>
            <a:r>
              <a:rPr lang="en-GB" dirty="0"/>
              <a:t> de </a:t>
            </a:r>
            <a:r>
              <a:rPr lang="en-GB" dirty="0" err="1"/>
              <a:t>saúde</a:t>
            </a:r>
            <a:r>
              <a:rPr lang="en-GB" dirty="0"/>
              <a:t>.</a:t>
            </a:r>
            <a:endParaRPr lang="en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BF475-34E1-C9FA-341F-2F551F1699AD}"/>
              </a:ext>
            </a:extLst>
          </p:cNvPr>
          <p:cNvSpPr txBox="1"/>
          <p:nvPr/>
        </p:nvSpPr>
        <p:spPr>
          <a:xfrm>
            <a:off x="1219200" y="4676295"/>
            <a:ext cx="919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Resumindo</a:t>
            </a:r>
            <a:r>
              <a:rPr lang="en-GB" dirty="0"/>
              <a:t>, o </a:t>
            </a:r>
            <a:r>
              <a:rPr lang="en-GB" dirty="0" err="1"/>
              <a:t>painel</a:t>
            </a:r>
            <a:r>
              <a:rPr lang="en-GB" dirty="0"/>
              <a:t> </a:t>
            </a:r>
            <a:r>
              <a:rPr lang="en-GB" dirty="0" err="1"/>
              <a:t>médico</a:t>
            </a:r>
            <a:r>
              <a:rPr lang="en-GB" dirty="0"/>
              <a:t> web </a:t>
            </a:r>
            <a:r>
              <a:rPr lang="en-GB" dirty="0" err="1"/>
              <a:t>desenvolvido</a:t>
            </a:r>
            <a:r>
              <a:rPr lang="en-GB" dirty="0"/>
              <a:t> </a:t>
            </a:r>
            <a:r>
              <a:rPr lang="en-GB" dirty="0" err="1"/>
              <a:t>neste</a:t>
            </a:r>
            <a:r>
              <a:rPr lang="en-GB" dirty="0"/>
              <a:t> </a:t>
            </a: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apresenta</a:t>
            </a:r>
            <a:r>
              <a:rPr lang="en-GB" dirty="0"/>
              <a:t> um </a:t>
            </a:r>
            <a:r>
              <a:rPr lang="en-GB" dirty="0" err="1"/>
              <a:t>grande</a:t>
            </a:r>
            <a:r>
              <a:rPr lang="en-GB" dirty="0"/>
              <a:t> </a:t>
            </a:r>
            <a:r>
              <a:rPr lang="en-GB" dirty="0" err="1"/>
              <a:t>potencial</a:t>
            </a:r>
            <a:r>
              <a:rPr lang="en-GB" dirty="0"/>
              <a:t> para </a:t>
            </a:r>
            <a:r>
              <a:rPr lang="en-GB" dirty="0" err="1"/>
              <a:t>melhorar</a:t>
            </a:r>
            <a:r>
              <a:rPr lang="en-GB" dirty="0"/>
              <a:t> a </a:t>
            </a:r>
            <a:r>
              <a:rPr lang="en-GB" dirty="0" err="1"/>
              <a:t>gestão</a:t>
            </a:r>
            <a:r>
              <a:rPr lang="en-GB" dirty="0"/>
              <a:t> da DPOC e o </a:t>
            </a:r>
            <a:r>
              <a:rPr lang="en-GB" dirty="0" err="1"/>
              <a:t>bem-estar</a:t>
            </a:r>
            <a:r>
              <a:rPr lang="en-GB" dirty="0"/>
              <a:t> dos </a:t>
            </a:r>
            <a:r>
              <a:rPr lang="en-GB" dirty="0" err="1"/>
              <a:t>pacientes</a:t>
            </a:r>
            <a:r>
              <a:rPr lang="en-GB" dirty="0"/>
              <a:t>. O </a:t>
            </a: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futuro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concentrar</a:t>
            </a:r>
            <a:r>
              <a:rPr lang="en-GB" dirty="0"/>
              <a:t>-se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expansão</a:t>
            </a:r>
            <a:r>
              <a:rPr lang="en-GB" dirty="0"/>
              <a:t> das </a:t>
            </a:r>
            <a:r>
              <a:rPr lang="en-GB" dirty="0" err="1"/>
              <a:t>funcionalidades</a:t>
            </a:r>
            <a:r>
              <a:rPr lang="en-GB" dirty="0"/>
              <a:t>, </a:t>
            </a:r>
            <a:r>
              <a:rPr lang="en-GB" dirty="0" err="1"/>
              <a:t>integração</a:t>
            </a:r>
            <a:r>
              <a:rPr lang="en-GB" dirty="0"/>
              <a:t> com </a:t>
            </a:r>
            <a:r>
              <a:rPr lang="en-GB" dirty="0" err="1"/>
              <a:t>dispositivos</a:t>
            </a:r>
            <a:r>
              <a:rPr lang="en-GB" dirty="0"/>
              <a:t> </a:t>
            </a:r>
            <a:r>
              <a:rPr lang="en-GB" i="1" dirty="0"/>
              <a:t>wearable</a:t>
            </a:r>
            <a:r>
              <a:rPr lang="en-GB" dirty="0"/>
              <a:t>, </a:t>
            </a:r>
            <a:r>
              <a:rPr lang="en-GB" dirty="0" err="1"/>
              <a:t>análise</a:t>
            </a:r>
            <a:r>
              <a:rPr lang="en-GB" dirty="0"/>
              <a:t> </a:t>
            </a:r>
            <a:r>
              <a:rPr lang="en-GB" dirty="0" err="1"/>
              <a:t>avançada</a:t>
            </a:r>
            <a:r>
              <a:rPr lang="en-GB" dirty="0"/>
              <a:t> de dados e </a:t>
            </a:r>
            <a:r>
              <a:rPr lang="en-GB" dirty="0" err="1"/>
              <a:t>exploração</a:t>
            </a:r>
            <a:r>
              <a:rPr lang="en-GB" dirty="0"/>
              <a:t> de </a:t>
            </a:r>
            <a:r>
              <a:rPr lang="en-GB" dirty="0" err="1"/>
              <a:t>outras</a:t>
            </a:r>
            <a:r>
              <a:rPr lang="en-GB" dirty="0"/>
              <a:t> </a:t>
            </a:r>
            <a:r>
              <a:rPr lang="en-GB" dirty="0" err="1"/>
              <a:t>doenças</a:t>
            </a:r>
            <a:r>
              <a:rPr lang="en-GB" dirty="0"/>
              <a:t> </a:t>
            </a:r>
            <a:r>
              <a:rPr lang="en-GB" dirty="0" err="1"/>
              <a:t>respiratórias</a:t>
            </a:r>
            <a:r>
              <a:rPr lang="en-GB" dirty="0"/>
              <a:t>.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abordar</a:t>
            </a:r>
            <a:r>
              <a:rPr lang="en-GB" dirty="0"/>
              <a:t> </a:t>
            </a: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áreas</a:t>
            </a:r>
            <a:r>
              <a:rPr lang="en-GB" dirty="0"/>
              <a:t>, </a:t>
            </a:r>
            <a:r>
              <a:rPr lang="en-GB" dirty="0" err="1"/>
              <a:t>será</a:t>
            </a:r>
            <a:r>
              <a:rPr lang="en-GB" dirty="0"/>
              <a:t> </a:t>
            </a:r>
            <a:r>
              <a:rPr lang="en-GB" dirty="0" err="1"/>
              <a:t>possível</a:t>
            </a:r>
            <a:r>
              <a:rPr lang="en-GB" dirty="0"/>
              <a:t> </a:t>
            </a:r>
            <a:r>
              <a:rPr lang="en-GB" dirty="0" err="1"/>
              <a:t>aprimorar</a:t>
            </a:r>
            <a:r>
              <a:rPr lang="en-GB" dirty="0"/>
              <a:t> </a:t>
            </a:r>
            <a:r>
              <a:rPr lang="en-GB" dirty="0" err="1"/>
              <a:t>ainda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a </a:t>
            </a:r>
            <a:r>
              <a:rPr lang="en-GB" dirty="0" err="1"/>
              <a:t>experiência</a:t>
            </a:r>
            <a:r>
              <a:rPr lang="en-GB" dirty="0"/>
              <a:t> dos </a:t>
            </a:r>
            <a:r>
              <a:rPr lang="en-GB" dirty="0" err="1"/>
              <a:t>pacientes</a:t>
            </a:r>
            <a:r>
              <a:rPr lang="en-GB" dirty="0"/>
              <a:t> e </a:t>
            </a:r>
            <a:r>
              <a:rPr lang="en-GB" dirty="0" err="1"/>
              <a:t>promover</a:t>
            </a:r>
            <a:r>
              <a:rPr lang="en-GB" dirty="0"/>
              <a:t> um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cuidado</a:t>
            </a:r>
            <a:r>
              <a:rPr lang="en-GB" dirty="0"/>
              <a:t> de </a:t>
            </a:r>
            <a:r>
              <a:rPr lang="en-GB" dirty="0" err="1"/>
              <a:t>saúde</a:t>
            </a:r>
            <a:r>
              <a:rPr lang="en-GB" dirty="0"/>
              <a:t> </a:t>
            </a:r>
            <a:r>
              <a:rPr lang="en-GB" dirty="0" err="1"/>
              <a:t>respiratória</a:t>
            </a:r>
            <a:r>
              <a:rPr lang="en-GB" dirty="0"/>
              <a:t>.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50492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08D5-CFB3-0DFC-84C5-30A28682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PT"/>
              <a:t>Doença Pulmonar Obstrutiva Crónica</a:t>
            </a:r>
            <a:endParaRPr lang="en-PT" dirty="0"/>
          </a:p>
        </p:txBody>
      </p:sp>
      <p:pic>
        <p:nvPicPr>
          <p:cNvPr id="4" name="Picture 2" descr="DPOC: é possível conviver com a doença e ter qualidade de vida | CLAUDIA">
            <a:extLst>
              <a:ext uri="{FF2B5EF4-FFF2-40B4-BE49-F238E27FC236}">
                <a16:creationId xmlns:a16="http://schemas.microsoft.com/office/drawing/2014/main" id="{2383C61C-737A-357A-0467-B12DB76D7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342"/>
          <a:stretch/>
        </p:blipFill>
        <p:spPr bwMode="auto">
          <a:xfrm>
            <a:off x="20" y="975"/>
            <a:ext cx="6095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04B2-0A42-C289-2E88-0C55A38E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Doença</a:t>
            </a:r>
            <a:r>
              <a:rPr lang="en-GB" dirty="0"/>
              <a:t> </a:t>
            </a:r>
            <a:r>
              <a:rPr lang="en-GB" dirty="0" err="1"/>
              <a:t>Pulmonar</a:t>
            </a:r>
            <a:r>
              <a:rPr lang="en-GB" dirty="0"/>
              <a:t> </a:t>
            </a:r>
            <a:r>
              <a:rPr lang="en-GB" dirty="0" err="1"/>
              <a:t>Obstrutiva</a:t>
            </a:r>
            <a:r>
              <a:rPr lang="en-GB" dirty="0"/>
              <a:t> </a:t>
            </a:r>
            <a:r>
              <a:rPr lang="en-GB" dirty="0" err="1"/>
              <a:t>Crónica</a:t>
            </a:r>
            <a:r>
              <a:rPr lang="en-GB" dirty="0"/>
              <a:t> (DPOC)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condição</a:t>
            </a:r>
            <a:r>
              <a:rPr lang="en-GB" dirty="0"/>
              <a:t> de </a:t>
            </a:r>
            <a:r>
              <a:rPr lang="en-GB" dirty="0" err="1"/>
              <a:t>saúde</a:t>
            </a:r>
            <a:r>
              <a:rPr lang="en-GB" dirty="0"/>
              <a:t> </a:t>
            </a:r>
            <a:r>
              <a:rPr lang="en-GB" dirty="0" err="1"/>
              <a:t>caracterizada</a:t>
            </a:r>
            <a:r>
              <a:rPr lang="en-GB" dirty="0"/>
              <a:t> pela </a:t>
            </a:r>
            <a:r>
              <a:rPr lang="en-GB" dirty="0" err="1"/>
              <a:t>obstrução</a:t>
            </a:r>
            <a:r>
              <a:rPr lang="en-GB" dirty="0"/>
              <a:t> </a:t>
            </a:r>
            <a:r>
              <a:rPr lang="en-GB" dirty="0" err="1"/>
              <a:t>persistente</a:t>
            </a:r>
            <a:r>
              <a:rPr lang="en-GB" dirty="0"/>
              <a:t> e </a:t>
            </a:r>
            <a:r>
              <a:rPr lang="en-GB" dirty="0" err="1"/>
              <a:t>progressiva</a:t>
            </a:r>
            <a:r>
              <a:rPr lang="en-GB" dirty="0"/>
              <a:t> do </a:t>
            </a:r>
            <a:r>
              <a:rPr lang="en-GB" dirty="0" err="1"/>
              <a:t>fluxo</a:t>
            </a:r>
            <a:r>
              <a:rPr lang="en-GB" dirty="0"/>
              <a:t> de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pulmões</a:t>
            </a:r>
            <a:r>
              <a:rPr lang="en-GB" dirty="0"/>
              <a:t>.</a:t>
            </a:r>
          </a:p>
          <a:p>
            <a:r>
              <a:rPr lang="en-GB" dirty="0" err="1"/>
              <a:t>É</a:t>
            </a:r>
            <a:r>
              <a:rPr lang="en-GB" dirty="0"/>
              <a:t> a </a:t>
            </a:r>
            <a:r>
              <a:rPr lang="en-GB" dirty="0" err="1"/>
              <a:t>terceira</a:t>
            </a:r>
            <a:r>
              <a:rPr lang="en-GB" dirty="0"/>
              <a:t> causa de </a:t>
            </a:r>
            <a:r>
              <a:rPr lang="en-GB" dirty="0" err="1"/>
              <a:t>morte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comum</a:t>
            </a:r>
            <a:r>
              <a:rPr lang="en-GB" dirty="0"/>
              <a:t> no </a:t>
            </a:r>
            <a:r>
              <a:rPr lang="en-GB" dirty="0" err="1"/>
              <a:t>mundo</a:t>
            </a:r>
            <a:r>
              <a:rPr lang="en-GB" dirty="0"/>
              <a:t>, </a:t>
            </a:r>
            <a:r>
              <a:rPr lang="en-GB" dirty="0" err="1"/>
              <a:t>causou</a:t>
            </a:r>
            <a:r>
              <a:rPr lang="en-GB" dirty="0"/>
              <a:t> 3.23 </a:t>
            </a:r>
            <a:r>
              <a:rPr lang="en-GB" dirty="0" err="1"/>
              <a:t>milhões</a:t>
            </a:r>
            <a:r>
              <a:rPr lang="en-GB" dirty="0"/>
              <a:t> de </a:t>
            </a:r>
            <a:r>
              <a:rPr lang="en-GB" dirty="0" err="1"/>
              <a:t>mortes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2019.</a:t>
            </a:r>
          </a:p>
          <a:p>
            <a:r>
              <a:rPr lang="en-GB" dirty="0"/>
              <a:t>DPOC causa </a:t>
            </a:r>
            <a:r>
              <a:rPr lang="en-GB" dirty="0" err="1"/>
              <a:t>sintomas</a:t>
            </a:r>
            <a:r>
              <a:rPr lang="en-GB" dirty="0"/>
              <a:t> </a:t>
            </a:r>
            <a:r>
              <a:rPr lang="en-GB" dirty="0" err="1"/>
              <a:t>progressivos</a:t>
            </a:r>
            <a:r>
              <a:rPr lang="en-GB" dirty="0"/>
              <a:t> e </a:t>
            </a:r>
            <a:r>
              <a:rPr lang="en-GB" dirty="0" err="1"/>
              <a:t>persistentes</a:t>
            </a:r>
            <a:r>
              <a:rPr lang="en-GB" dirty="0"/>
              <a:t>, </a:t>
            </a:r>
            <a:r>
              <a:rPr lang="en-GB" dirty="0" err="1"/>
              <a:t>incluindo</a:t>
            </a:r>
            <a:r>
              <a:rPr lang="en-GB" dirty="0"/>
              <a:t> </a:t>
            </a:r>
            <a:r>
              <a:rPr lang="en-GB" dirty="0" err="1"/>
              <a:t>dificuldade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respirar</a:t>
            </a:r>
            <a:r>
              <a:rPr lang="en-GB" dirty="0"/>
              <a:t>, </a:t>
            </a:r>
            <a:r>
              <a:rPr lang="en-GB" dirty="0" err="1"/>
              <a:t>tosse</a:t>
            </a:r>
            <a:r>
              <a:rPr lang="en-GB" dirty="0"/>
              <a:t> e </a:t>
            </a:r>
            <a:r>
              <a:rPr lang="en-GB" dirty="0" err="1"/>
              <a:t>produção</a:t>
            </a:r>
            <a:r>
              <a:rPr lang="en-GB" dirty="0"/>
              <a:t> de </a:t>
            </a:r>
            <a:r>
              <a:rPr lang="en-GB" dirty="0" err="1"/>
              <a:t>muco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43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037">
            <a:extLst>
              <a:ext uri="{FF2B5EF4-FFF2-40B4-BE49-F238E27FC236}">
                <a16:creationId xmlns:a16="http://schemas.microsoft.com/office/drawing/2014/main" id="{E3FC1144-BD64-4C61-ACB8-497711C41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9739D-0559-710B-650E-B4CBC98B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Motivação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5953F-32F8-B5D2-A30E-7286BC914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6"/>
            <a:ext cx="7752920" cy="4457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Doença</a:t>
            </a:r>
            <a:r>
              <a:rPr lang="en-US" sz="2000" dirty="0"/>
              <a:t> </a:t>
            </a:r>
            <a:r>
              <a:rPr lang="en-US" sz="2000" dirty="0" err="1"/>
              <a:t>Pulmonar</a:t>
            </a:r>
            <a:r>
              <a:rPr lang="en-US" sz="2000" dirty="0"/>
              <a:t> </a:t>
            </a:r>
            <a:r>
              <a:rPr lang="en-US" sz="2000" dirty="0" err="1"/>
              <a:t>Obstrutiva</a:t>
            </a:r>
            <a:r>
              <a:rPr lang="en-US" sz="2000" dirty="0"/>
              <a:t> </a:t>
            </a:r>
            <a:r>
              <a:rPr lang="en-US" sz="2000" dirty="0" err="1"/>
              <a:t>Crónica</a:t>
            </a:r>
            <a:r>
              <a:rPr lang="en-US" sz="2000" dirty="0"/>
              <a:t> </a:t>
            </a:r>
            <a:r>
              <a:rPr lang="en-US" sz="2000" dirty="0" err="1"/>
              <a:t>é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condição</a:t>
            </a:r>
            <a:r>
              <a:rPr lang="en-US" sz="2000" dirty="0"/>
              <a:t> de </a:t>
            </a:r>
            <a:r>
              <a:rPr lang="en-US" sz="2000" dirty="0" err="1"/>
              <a:t>saúde</a:t>
            </a:r>
            <a:r>
              <a:rPr lang="en-US" sz="2000" dirty="0"/>
              <a:t> que </a:t>
            </a:r>
            <a:r>
              <a:rPr lang="en-US" sz="2000" dirty="0" err="1"/>
              <a:t>afeta</a:t>
            </a:r>
            <a:r>
              <a:rPr lang="en-US" sz="2000" dirty="0"/>
              <a:t> um </a:t>
            </a:r>
            <a:r>
              <a:rPr lang="en-US" sz="2000" dirty="0" err="1"/>
              <a:t>número</a:t>
            </a:r>
            <a:r>
              <a:rPr lang="en-US" sz="2000" dirty="0"/>
              <a:t> </a:t>
            </a:r>
            <a:r>
              <a:rPr lang="en-US" sz="2000" dirty="0" err="1"/>
              <a:t>significativo</a:t>
            </a:r>
            <a:r>
              <a:rPr lang="en-US" sz="2000" dirty="0"/>
              <a:t> de </a:t>
            </a:r>
            <a:r>
              <a:rPr lang="en-US" sz="2000" dirty="0" err="1"/>
              <a:t>pessoas</a:t>
            </a:r>
            <a:r>
              <a:rPr lang="en-US" sz="2000" dirty="0"/>
              <a:t>.</a:t>
            </a:r>
          </a:p>
          <a:p>
            <a:pPr>
              <a:buFont typeface="Arial"/>
              <a:buChar char="•"/>
            </a:pPr>
            <a:r>
              <a:rPr lang="en-US" sz="2000" dirty="0" err="1"/>
              <a:t>Limita</a:t>
            </a:r>
            <a:r>
              <a:rPr lang="en-US" sz="2000" dirty="0"/>
              <a:t> as </a:t>
            </a:r>
            <a:r>
              <a:rPr lang="en-US" sz="2000" dirty="0" err="1"/>
              <a:t>capacidade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atividades</a:t>
            </a:r>
            <a:r>
              <a:rPr lang="en-US" sz="2000" dirty="0"/>
              <a:t> do </a:t>
            </a:r>
            <a:r>
              <a:rPr lang="en-US" sz="2000" dirty="0" err="1"/>
              <a:t>quotidiano</a:t>
            </a:r>
            <a:r>
              <a:rPr lang="en-US" sz="2000" dirty="0"/>
              <a:t> e </a:t>
            </a:r>
            <a:r>
              <a:rPr lang="en-US" sz="2000" dirty="0" err="1"/>
              <a:t>reduz</a:t>
            </a:r>
            <a:r>
              <a:rPr lang="en-US" sz="2000" dirty="0"/>
              <a:t> </a:t>
            </a:r>
            <a:r>
              <a:rPr lang="en-US" sz="2000" dirty="0" err="1"/>
              <a:t>drasticamente</a:t>
            </a:r>
            <a:r>
              <a:rPr lang="en-US" sz="2000" dirty="0"/>
              <a:t> </a:t>
            </a:r>
            <a:r>
              <a:rPr lang="en-US" sz="2000" dirty="0" err="1"/>
              <a:t>qualidade</a:t>
            </a:r>
            <a:r>
              <a:rPr lang="en-US" sz="2000" dirty="0"/>
              <a:t> de </a:t>
            </a:r>
            <a:r>
              <a:rPr lang="en-US" sz="2000" dirty="0" err="1"/>
              <a:t>vida</a:t>
            </a:r>
            <a:r>
              <a:rPr lang="en-US" sz="2000" dirty="0"/>
              <a:t> dos </a:t>
            </a:r>
            <a:r>
              <a:rPr lang="en-US" sz="2000" dirty="0" err="1"/>
              <a:t>pacientes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Falta de ferramentas </a:t>
            </a:r>
            <a:r>
              <a:rPr lang="en-US" sz="2000" dirty="0" err="1"/>
              <a:t>adequadas</a:t>
            </a:r>
            <a:r>
              <a:rPr lang="en-US" sz="2000" dirty="0"/>
              <a:t> de auto-</a:t>
            </a:r>
            <a:r>
              <a:rPr lang="en-US" sz="2000" dirty="0" err="1"/>
              <a:t>gestão</a:t>
            </a:r>
            <a:r>
              <a:rPr lang="en-US" sz="2000" dirty="0"/>
              <a:t> e </a:t>
            </a:r>
            <a:r>
              <a:rPr lang="en-US" sz="2000" dirty="0" err="1"/>
              <a:t>monitorização</a:t>
            </a:r>
            <a:r>
              <a:rPr lang="en-US" sz="2000" dirty="0"/>
              <a:t> da DPOC </a:t>
            </a:r>
            <a:r>
              <a:rPr lang="en-US" sz="2000" dirty="0" err="1"/>
              <a:t>é</a:t>
            </a:r>
            <a:r>
              <a:rPr lang="en-US" sz="2000" dirty="0"/>
              <a:t> um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pPr>
              <a:buFont typeface="Arial"/>
              <a:buChar char="•"/>
            </a:pPr>
            <a:r>
              <a:rPr lang="en-US" sz="2000" dirty="0"/>
              <a:t>Este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o Desenvolvimento de um website dashboard para a </a:t>
            </a:r>
            <a:r>
              <a:rPr lang="en-US" sz="2000" dirty="0" err="1"/>
              <a:t>gestão</a:t>
            </a:r>
            <a:r>
              <a:rPr lang="en-US" sz="2000" dirty="0"/>
              <a:t> da DPOC, </a:t>
            </a:r>
            <a:r>
              <a:rPr lang="en-US" sz="2000" dirty="0" err="1"/>
              <a:t>dando</a:t>
            </a:r>
            <a:r>
              <a:rPr lang="en-US" sz="2000" dirty="0"/>
              <a:t> o </a:t>
            </a:r>
            <a:r>
              <a:rPr lang="en-US" sz="2000" dirty="0" err="1"/>
              <a:t>poder</a:t>
            </a:r>
            <a:r>
              <a:rPr lang="en-US" sz="2000" dirty="0"/>
              <a:t> de </a:t>
            </a:r>
            <a:r>
              <a:rPr lang="en-US" sz="2000" dirty="0" err="1"/>
              <a:t>mudança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paciente</a:t>
            </a:r>
            <a:r>
              <a:rPr lang="en-US" sz="2000" dirty="0"/>
              <a:t>.</a:t>
            </a:r>
          </a:p>
        </p:txBody>
      </p:sp>
      <p:pic>
        <p:nvPicPr>
          <p:cNvPr id="1028" name="Picture 4" descr="Data Analysis Icon Vector Art, Icons, and Graphics for Free Download">
            <a:extLst>
              <a:ext uri="{FF2B5EF4-FFF2-40B4-BE49-F238E27FC236}">
                <a16:creationId xmlns:a16="http://schemas.microsoft.com/office/drawing/2014/main" id="{69E011CE-9768-C516-E1CE-971650D6A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r="11016" b="-4"/>
          <a:stretch/>
        </p:blipFill>
        <p:spPr bwMode="auto"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041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Straight Connector 1075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123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3" name="Straight Connector 1152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Connector 1157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3" name="Straight Connector 1162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5" name="Straight Connector 1184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9" name="Straight Connector 1188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0" name="Picture 6" descr="Patient Empowerment">
            <a:extLst>
              <a:ext uri="{FF2B5EF4-FFF2-40B4-BE49-F238E27FC236}">
                <a16:creationId xmlns:a16="http://schemas.microsoft.com/office/drawing/2014/main" id="{CB9D9D08-B4FB-3396-98EF-199C81985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12023" r="150" b="4597"/>
          <a:stretch/>
        </p:blipFill>
        <p:spPr bwMode="auto">
          <a:xfrm>
            <a:off x="8205348" y="-3863"/>
            <a:ext cx="3982993" cy="3321073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72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86F1-7DF9-CE05-E04E-79D0477A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1379-D47C-AF3C-96A6-4CAAE015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T" sz="2400" dirty="0"/>
              <a:t>Desenvolver um painel médico para a auto-gestão da DPOC.</a:t>
            </a:r>
          </a:p>
          <a:p>
            <a:r>
              <a:rPr lang="en-PT" sz="2400" dirty="0"/>
              <a:t>Oportunidade de crescimento pessoal e profissional.</a:t>
            </a:r>
          </a:p>
          <a:p>
            <a:r>
              <a:rPr lang="en-PT" sz="2400" dirty="0"/>
              <a:t>Sensibilização da falta de ferramentas de gestão da DPOC.</a:t>
            </a:r>
          </a:p>
          <a:p>
            <a:endParaRPr lang="en-PT" sz="2400" dirty="0"/>
          </a:p>
        </p:txBody>
      </p:sp>
    </p:spTree>
    <p:extLst>
      <p:ext uri="{BB962C8B-B14F-4D97-AF65-F5344CB8AC3E}">
        <p14:creationId xmlns:p14="http://schemas.microsoft.com/office/powerpoint/2010/main" val="143638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CE5B-173D-9393-1FF7-BA91BB56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5" y="413989"/>
            <a:ext cx="4812897" cy="1035579"/>
          </a:xfrm>
        </p:spPr>
        <p:txBody>
          <a:bodyPr>
            <a:normAutofit/>
          </a:bodyPr>
          <a:lstStyle/>
          <a:p>
            <a:r>
              <a:rPr lang="en-GB" dirty="0"/>
              <a:t>E</a:t>
            </a:r>
            <a:r>
              <a:rPr lang="en-PT" dirty="0"/>
              <a:t>stado da arte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0813-7506-FDA0-BFC9-390ACCB6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Existem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poucas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aplicações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disponíveis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 mercado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destinadas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gestão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DPOC.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são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principais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aplicações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COPD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MyMHealth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COPD Manager</a:t>
            </a:r>
          </a:p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Epa’s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Air Now</a:t>
            </a:r>
          </a:p>
        </p:txBody>
      </p:sp>
      <p:sp>
        <p:nvSpPr>
          <p:cNvPr id="3081" name="Rounded Rectangle 10">
            <a:extLst>
              <a:ext uri="{FF2B5EF4-FFF2-40B4-BE49-F238E27FC236}">
                <a16:creationId xmlns:a16="http://schemas.microsoft.com/office/drawing/2014/main" id="{091EC05A-89DB-4492-8034-80B7A313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5" y="626261"/>
            <a:ext cx="5433751" cy="3284719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y mhealth">
            <a:extLst>
              <a:ext uri="{FF2B5EF4-FFF2-40B4-BE49-F238E27FC236}">
                <a16:creationId xmlns:a16="http://schemas.microsoft.com/office/drawing/2014/main" id="{5AA8D579-29C4-2E97-ED48-B30A4003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876" y="1623782"/>
            <a:ext cx="5204358" cy="12750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ounded Rectangle 12">
            <a:extLst>
              <a:ext uri="{FF2B5EF4-FFF2-40B4-BE49-F238E27FC236}">
                <a16:creationId xmlns:a16="http://schemas.microsoft.com/office/drawing/2014/main" id="{F26FC45A-52BC-4102-84DD-911303AD3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con image">
            <a:extLst>
              <a:ext uri="{FF2B5EF4-FFF2-40B4-BE49-F238E27FC236}">
                <a16:creationId xmlns:a16="http://schemas.microsoft.com/office/drawing/2014/main" id="{B28D4254-ED16-2839-2B74-34EC2C244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2277" y="4203079"/>
            <a:ext cx="1912176" cy="1912176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ounded Rectangle 14">
            <a:extLst>
              <a:ext uri="{FF2B5EF4-FFF2-40B4-BE49-F238E27FC236}">
                <a16:creationId xmlns:a16="http://schemas.microsoft.com/office/drawing/2014/main" id="{0263BACB-325F-4E89-9AE5-E5E4B14AE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F0FAF51C-E3CC-A6FC-8CE8-000E4E760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3210" y="4203079"/>
            <a:ext cx="1912176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02DB5-3849-34A9-DB45-E40435CDE5E9}"/>
              </a:ext>
            </a:extLst>
          </p:cNvPr>
          <p:cNvSpPr txBox="1"/>
          <p:nvPr/>
        </p:nvSpPr>
        <p:spPr>
          <a:xfrm>
            <a:off x="650845" y="1449568"/>
            <a:ext cx="2922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Aplicações já existentes</a:t>
            </a:r>
          </a:p>
        </p:txBody>
      </p:sp>
    </p:spTree>
    <p:extLst>
      <p:ext uri="{BB962C8B-B14F-4D97-AF65-F5344CB8AC3E}">
        <p14:creationId xmlns:p14="http://schemas.microsoft.com/office/powerpoint/2010/main" val="15111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F91F-448F-845D-54B5-5DF8509D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3728"/>
            <a:ext cx="10131425" cy="1456267"/>
          </a:xfrm>
        </p:spPr>
        <p:txBody>
          <a:bodyPr/>
          <a:lstStyle/>
          <a:p>
            <a:r>
              <a:rPr lang="en-PT" dirty="0"/>
              <a:t>Estado da arte</a:t>
            </a:r>
          </a:p>
        </p:txBody>
      </p:sp>
      <p:pic>
        <p:nvPicPr>
          <p:cNvPr id="8" name="Content Placeholder 7" descr="A screenshot of a medical application&#10;&#10;Description automatically generated">
            <a:extLst>
              <a:ext uri="{FF2B5EF4-FFF2-40B4-BE49-F238E27FC236}">
                <a16:creationId xmlns:a16="http://schemas.microsoft.com/office/drawing/2014/main" id="{93848D02-2C25-7CF0-9B78-C63E16CF23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29072"/>
          <a:stretch/>
        </p:blipFill>
        <p:spPr>
          <a:xfrm>
            <a:off x="685801" y="1918910"/>
            <a:ext cx="4667148" cy="4417180"/>
          </a:xfrm>
        </p:spPr>
      </p:pic>
      <p:pic>
        <p:nvPicPr>
          <p:cNvPr id="10" name="Content Placeholder 9" descr="A screenshot of a medical application&#10;&#10;Description automatically generated">
            <a:extLst>
              <a:ext uri="{FF2B5EF4-FFF2-40B4-BE49-F238E27FC236}">
                <a16:creationId xmlns:a16="http://schemas.microsoft.com/office/drawing/2014/main" id="{73A8754F-12CE-1290-DA52-694556C9C8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b="21056"/>
          <a:stretch/>
        </p:blipFill>
        <p:spPr>
          <a:xfrm>
            <a:off x="6839053" y="1918910"/>
            <a:ext cx="4300016" cy="4417180"/>
          </a:xfrm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034C6C34-749D-9BD7-5544-C4F913137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771" y="425537"/>
            <a:ext cx="1354458" cy="135445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4118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89FA9B-7E13-98C2-F160-68D35500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dirty="0"/>
              <a:t>Estado da </a:t>
            </a:r>
            <a:r>
              <a:rPr lang="en-US" sz="4800" dirty="0" err="1"/>
              <a:t>aRTe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EEC85-C6C7-07A5-66F6-0EA5D95A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4265" y="674327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cap="all" dirty="0"/>
              <a:t>COPD Dataset</a:t>
            </a:r>
          </a:p>
        </p:txBody>
      </p:sp>
      <p:pic>
        <p:nvPicPr>
          <p:cNvPr id="8" name="Content Placeholder 7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C4AACAFF-C71C-C514-E5F0-7DEB62223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82768" y="1630173"/>
            <a:ext cx="7371457" cy="45887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77713-0477-55FB-E6B6-D844E70B2399}"/>
              </a:ext>
            </a:extLst>
          </p:cNvPr>
          <p:cNvSpPr txBox="1"/>
          <p:nvPr/>
        </p:nvSpPr>
        <p:spPr>
          <a:xfrm>
            <a:off x="597551" y="2008415"/>
            <a:ext cx="3487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b="0" i="0" dirty="0" err="1">
                <a:effectLst/>
              </a:rPr>
              <a:t>disponibilidade</a:t>
            </a:r>
            <a:r>
              <a:rPr lang="en-GB" b="0" i="0" dirty="0">
                <a:effectLst/>
              </a:rPr>
              <a:t> de datasets </a:t>
            </a:r>
            <a:r>
              <a:rPr lang="en-GB" b="0" i="0" dirty="0" err="1">
                <a:effectLst/>
              </a:rPr>
              <a:t>específicos</a:t>
            </a:r>
            <a:r>
              <a:rPr lang="en-GB" b="0" i="0" dirty="0">
                <a:effectLst/>
              </a:rPr>
              <a:t> a DPOC </a:t>
            </a:r>
            <a:r>
              <a:rPr lang="en-GB" b="0" i="0" dirty="0" err="1">
                <a:effectLst/>
              </a:rPr>
              <a:t>é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bastante</a:t>
            </a:r>
            <a:r>
              <a:rPr lang="en-GB" b="0" i="0" dirty="0">
                <a:effectLst/>
              </a:rPr>
              <a:t> </a:t>
            </a:r>
            <a:r>
              <a:rPr lang="en-GB" b="0" i="0" dirty="0" err="1">
                <a:effectLst/>
              </a:rPr>
              <a:t>limitada</a:t>
            </a:r>
            <a:r>
              <a:rPr lang="en-GB" b="0" i="0" dirty="0">
                <a:effectLst/>
              </a:rPr>
              <a:t>, no </a:t>
            </a:r>
            <a:r>
              <a:rPr lang="en-GB" b="0" i="0" dirty="0" err="1">
                <a:effectLst/>
              </a:rPr>
              <a:t>entanto</a:t>
            </a:r>
            <a:r>
              <a:rPr lang="en-GB" b="0" i="0" dirty="0">
                <a:effectLst/>
              </a:rPr>
              <a:t>, </a:t>
            </a:r>
            <a:r>
              <a:rPr lang="en-GB" b="0" i="0" dirty="0" err="1">
                <a:effectLst/>
              </a:rPr>
              <a:t>existe</a:t>
            </a:r>
            <a:r>
              <a:rPr lang="en-GB" b="0" i="0" dirty="0">
                <a:effectLst/>
              </a:rPr>
              <a:t> um conjunto de dados </a:t>
            </a:r>
            <a:r>
              <a:rPr lang="en-GB" b="0" i="0" dirty="0" err="1">
                <a:effectLst/>
              </a:rPr>
              <a:t>chamado</a:t>
            </a:r>
            <a:br>
              <a:rPr lang="en-GB" dirty="0"/>
            </a:br>
            <a:r>
              <a:rPr lang="en-GB" b="0" i="0" dirty="0">
                <a:effectLst/>
              </a:rPr>
              <a:t>"The COPD Dataset” </a:t>
            </a:r>
            <a:r>
              <a:rPr lang="en-GB" b="0" i="0" dirty="0" err="1">
                <a:effectLst/>
              </a:rPr>
              <a:t>disponível</a:t>
            </a:r>
            <a:r>
              <a:rPr lang="en-GB" b="0" i="0" dirty="0">
                <a:effectLst/>
              </a:rPr>
              <a:t> no Kaggle.</a:t>
            </a:r>
          </a:p>
          <a:p>
            <a:endParaRPr lang="en-GB" dirty="0"/>
          </a:p>
          <a:p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denotar</a:t>
            </a:r>
            <a:r>
              <a:rPr lang="en-GB" dirty="0"/>
              <a:t> que </a:t>
            </a:r>
            <a:r>
              <a:rPr lang="en-GB" dirty="0" err="1"/>
              <a:t>este</a:t>
            </a:r>
            <a:r>
              <a:rPr lang="en-GB" dirty="0"/>
              <a:t> dataset </a:t>
            </a:r>
            <a:r>
              <a:rPr lang="en-GB" dirty="0" err="1"/>
              <a:t>contém</a:t>
            </a:r>
            <a:r>
              <a:rPr lang="en-GB" dirty="0"/>
              <a:t> </a:t>
            </a:r>
            <a:r>
              <a:rPr lang="en-GB" dirty="0" err="1"/>
              <a:t>algumas</a:t>
            </a:r>
            <a:r>
              <a:rPr lang="en-GB" dirty="0"/>
              <a:t> </a:t>
            </a:r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relevantes</a:t>
            </a:r>
            <a:r>
              <a:rPr lang="en-GB" dirty="0"/>
              <a:t> para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projeto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COPD SEVERITY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MWT (Minute Walk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CAT (COPD Assessment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Entre </a:t>
            </a:r>
            <a:r>
              <a:rPr lang="en-GB" dirty="0" err="1"/>
              <a:t>outras</a:t>
            </a:r>
            <a:r>
              <a:rPr lang="en-GB" dirty="0"/>
              <a:t>…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5117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3" name="Picture 6152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148" name="Picture 4" descr="Top 10 Full Stack Web Development Tools To Use In 2020">
            <a:extLst>
              <a:ext uri="{FF2B5EF4-FFF2-40B4-BE49-F238E27FC236}">
                <a16:creationId xmlns:a16="http://schemas.microsoft.com/office/drawing/2014/main" id="{CE23D59E-BBE6-DF20-FF4C-051C1A059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" t="-1" r="203" b="-1"/>
          <a:stretch/>
        </p:blipFill>
        <p:spPr bwMode="auto">
          <a:xfrm>
            <a:off x="-1" y="-1786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4" name="Picture 6154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9F2F95-ABD0-1809-065D-0A6D6073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410" y="620514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200" dirty="0" err="1"/>
              <a:t>Tecnologias</a:t>
            </a:r>
            <a:r>
              <a:rPr lang="en-US" sz="3200" dirty="0"/>
              <a:t> e Ferramentas</a:t>
            </a:r>
          </a:p>
        </p:txBody>
      </p:sp>
    </p:spTree>
    <p:extLst>
      <p:ext uri="{BB962C8B-B14F-4D97-AF65-F5344CB8AC3E}">
        <p14:creationId xmlns:p14="http://schemas.microsoft.com/office/powerpoint/2010/main" val="221974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4455</TotalTime>
  <Words>1392</Words>
  <Application>Microsoft Macintosh PowerPoint</Application>
  <PresentationFormat>Widescreen</PresentationFormat>
  <Paragraphs>95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Lato</vt:lpstr>
      <vt:lpstr>Söhne</vt:lpstr>
      <vt:lpstr>Times New Roman</vt:lpstr>
      <vt:lpstr>Celestial</vt:lpstr>
      <vt:lpstr>Auto - gestão da DPOC</vt:lpstr>
      <vt:lpstr>Tabela de Conteúdos</vt:lpstr>
      <vt:lpstr>Doença Pulmonar Obstrutiva Crónica</vt:lpstr>
      <vt:lpstr>Motivação</vt:lpstr>
      <vt:lpstr>Objetivos</vt:lpstr>
      <vt:lpstr>Estado da arte</vt:lpstr>
      <vt:lpstr>Estado da arte</vt:lpstr>
      <vt:lpstr>Estado da aRTe</vt:lpstr>
      <vt:lpstr>Tecnologias e Ferramentas</vt:lpstr>
      <vt:lpstr>Desafios e oportunidades</vt:lpstr>
      <vt:lpstr>Tecnologias e Ferramentas Utilizadas</vt:lpstr>
      <vt:lpstr>Fullstack Development</vt:lpstr>
      <vt:lpstr>Diagramas</vt:lpstr>
      <vt:lpstr>Arquitetura da base de dados</vt:lpstr>
      <vt:lpstr>Engenharia do software</vt:lpstr>
      <vt:lpstr>Engenharia do software</vt:lpstr>
      <vt:lpstr>Valor de bem estar</vt:lpstr>
      <vt:lpstr>Cálculo do Valor de Bem estar</vt:lpstr>
      <vt:lpstr>PowerPoint Presentation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- gestão da DPOC</dc:title>
  <dc:creator>TOMÁS GOMES SANTOS</dc:creator>
  <cp:lastModifiedBy>TOMÁS GOMES SANTOS</cp:lastModifiedBy>
  <cp:revision>3</cp:revision>
  <dcterms:created xsi:type="dcterms:W3CDTF">2023-07-05T00:13:34Z</dcterms:created>
  <dcterms:modified xsi:type="dcterms:W3CDTF">2023-07-08T02:29:12Z</dcterms:modified>
</cp:coreProperties>
</file>