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fPVYpSRLok+z1NIdLet/OMPoM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5" name="Shape 65"/>
        <p:cNvGrpSpPr/>
        <p:nvPr/>
      </p:nvGrpSpPr>
      <p:grpSpPr>
        <a:xfrm>
          <a:off x="0" y="0"/>
          <a:ext cx="0" cy="0"/>
          <a:chOff x="0" y="0"/>
          <a:chExt cx="0" cy="0"/>
        </a:xfrm>
      </p:grpSpPr>
      <p:sp>
        <p:nvSpPr>
          <p:cNvPr id="66" name="Google Shape;66;p36"/>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1" name="Shape 71"/>
        <p:cNvGrpSpPr/>
        <p:nvPr/>
      </p:nvGrpSpPr>
      <p:grpSpPr>
        <a:xfrm>
          <a:off x="0" y="0"/>
          <a:ext cx="0" cy="0"/>
          <a:chOff x="0" y="0"/>
          <a:chExt cx="0" cy="0"/>
        </a:xfrm>
      </p:grpSpPr>
      <p:sp>
        <p:nvSpPr>
          <p:cNvPr id="72" name="Google Shape;72;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18627"/>
              </a:buClr>
              <a:buSzPts val="4400"/>
              <a:buFont typeface="Montserrat"/>
              <a:buNone/>
              <a:defRPr b="1" i="1" sz="4400">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rgbClr val="000000"/>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18627"/>
              </a:buClr>
              <a:buSzPts val="3500"/>
              <a:buFont typeface="Montserrat"/>
              <a:buNone/>
              <a:defRPr sz="3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just">
              <a:lnSpc>
                <a:spcPct val="150000"/>
              </a:lnSpc>
              <a:spcBef>
                <a:spcPts val="1000"/>
              </a:spcBef>
              <a:spcAft>
                <a:spcPts val="0"/>
              </a:spcAft>
              <a:buClr>
                <a:srgbClr val="888888"/>
              </a:buClr>
              <a:buSzPts val="2000"/>
              <a:buNone/>
              <a:defRPr sz="20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40" name="Shape 40"/>
        <p:cNvGrpSpPr/>
        <p:nvPr/>
      </p:nvGrpSpPr>
      <p:grpSpPr>
        <a:xfrm>
          <a:off x="0" y="0"/>
          <a:ext cx="0" cy="0"/>
          <a:chOff x="0" y="0"/>
          <a:chExt cx="0" cy="0"/>
        </a:xfrm>
      </p:grpSpPr>
      <p:sp>
        <p:nvSpPr>
          <p:cNvPr id="41" name="Google Shape;41;p32"/>
          <p:cNvSpPr txBox="1"/>
          <p:nvPr>
            <p:ph type="title"/>
          </p:nvPr>
        </p:nvSpPr>
        <p:spPr>
          <a:xfrm>
            <a:off x="838200" y="69169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839788" y="2183946"/>
            <a:ext cx="5157787" cy="4005717"/>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2"/>
          <p:cNvSpPr txBox="1"/>
          <p:nvPr>
            <p:ph idx="2" type="body"/>
          </p:nvPr>
        </p:nvSpPr>
        <p:spPr>
          <a:xfrm>
            <a:off x="6172200" y="2183946"/>
            <a:ext cx="5183188" cy="4005717"/>
          </a:xfrm>
          <a:prstGeom prst="rect">
            <a:avLst/>
          </a:prstGeom>
          <a:noFill/>
          <a:ln>
            <a:noFill/>
          </a:ln>
        </p:spPr>
        <p:txBody>
          <a:bodyPr anchorCtr="0" anchor="t" bIns="45700" lIns="91425" spcFirstLastPara="1" rIns="91425" wrap="square" tIns="45700">
            <a:normAutofit/>
          </a:bodyPr>
          <a:lstStyle>
            <a:lvl1pPr indent="-342900" lvl="0" marL="457200" algn="just">
              <a:lnSpc>
                <a:spcPct val="150000"/>
              </a:lnSpc>
              <a:spcBef>
                <a:spcPts val="1000"/>
              </a:spcBef>
              <a:spcAft>
                <a:spcPts val="0"/>
              </a:spcAft>
              <a:buClr>
                <a:srgbClr val="000000"/>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33"/>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186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52" name="Shape 52"/>
        <p:cNvGrpSpPr/>
        <p:nvPr/>
      </p:nvGrpSpPr>
      <p:grpSpPr>
        <a:xfrm>
          <a:off x="0" y="0"/>
          <a:ext cx="0" cy="0"/>
          <a:chOff x="0" y="0"/>
          <a:chExt cx="0" cy="0"/>
        </a:xfrm>
      </p:grpSpPr>
      <p:sp>
        <p:nvSpPr>
          <p:cNvPr id="53" name="Google Shape;53;p34"/>
          <p:cNvSpPr txBox="1"/>
          <p:nvPr>
            <p:ph type="title"/>
          </p:nvPr>
        </p:nvSpPr>
        <p:spPr>
          <a:xfrm>
            <a:off x="762000" y="1453242"/>
            <a:ext cx="3932237" cy="28901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18627"/>
              </a:buClr>
              <a:buSzPts val="3500"/>
              <a:buFont typeface="Montserrat"/>
              <a:buNone/>
              <a:defRPr sz="3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55600" lvl="0" marL="457200" algn="just">
              <a:lnSpc>
                <a:spcPct val="150000"/>
              </a:lnSpc>
              <a:spcBef>
                <a:spcPts val="1000"/>
              </a:spcBef>
              <a:spcAft>
                <a:spcPts val="0"/>
              </a:spcAft>
              <a:buClr>
                <a:srgbClr val="000000"/>
              </a:buClr>
              <a:buSzPts val="2000"/>
              <a:buChar char="•"/>
              <a:defRPr sz="20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18627"/>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just">
              <a:lnSpc>
                <a:spcPct val="150000"/>
              </a:lnSpc>
              <a:spcBef>
                <a:spcPts val="100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just">
              <a:lnSpc>
                <a:spcPct val="150000"/>
              </a:lnSpc>
              <a:spcBef>
                <a:spcPts val="1000"/>
              </a:spcBef>
              <a:spcAft>
                <a:spcPts val="0"/>
              </a:spcAft>
              <a:buClr>
                <a:srgbClr val="000000"/>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18627"/>
              </a:buClr>
              <a:buSzPts val="3500"/>
              <a:buFont typeface="Montserrat"/>
              <a:buNone/>
              <a:defRPr b="0" i="0" sz="3500" u="none" cap="none" strike="noStrike">
                <a:solidFill>
                  <a:srgbClr val="F18627"/>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marR="0" rtl="0" algn="just">
              <a:lnSpc>
                <a:spcPct val="150000"/>
              </a:lnSpc>
              <a:spcBef>
                <a:spcPts val="10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ecologistasenaccion.org/9844/que-entendemos-por-movilid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2225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2" name="Google Shape;82;p1"/>
          <p:cNvGrpSpPr/>
          <p:nvPr/>
        </p:nvGrpSpPr>
        <p:grpSpPr>
          <a:xfrm>
            <a:off x="1360164" y="1846731"/>
            <a:ext cx="9471671" cy="3638440"/>
            <a:chOff x="3074438" y="3264858"/>
            <a:chExt cx="7186128" cy="2363747"/>
          </a:xfrm>
        </p:grpSpPr>
        <p:sp>
          <p:nvSpPr>
            <p:cNvPr id="83" name="Google Shape;83;p1"/>
            <p:cNvSpPr/>
            <p:nvPr/>
          </p:nvSpPr>
          <p:spPr>
            <a:xfrm>
              <a:off x="5737383" y="5296259"/>
              <a:ext cx="227329" cy="327025"/>
            </a:xfrm>
            <a:custGeom>
              <a:rect b="b" l="l" r="r" t="t"/>
              <a:pathLst>
                <a:path extrusionOk="0" h="327025" w="227329">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extrusionOk="0" h="327025" w="227329">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extrusionOk="0" h="327025" w="227329">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1"/>
            <p:cNvSpPr/>
            <p:nvPr/>
          </p:nvSpPr>
          <p:spPr>
            <a:xfrm>
              <a:off x="6034023" y="5295341"/>
              <a:ext cx="60960" cy="327660"/>
            </a:xfrm>
            <a:custGeom>
              <a:rect b="b" l="l" r="r" t="t"/>
              <a:pathLst>
                <a:path extrusionOk="0" h="327660" w="60960">
                  <a:moveTo>
                    <a:pt x="51206" y="108877"/>
                  </a:moveTo>
                  <a:lnTo>
                    <a:pt x="9690" y="108877"/>
                  </a:lnTo>
                  <a:lnTo>
                    <a:pt x="9690" y="327571"/>
                  </a:lnTo>
                  <a:lnTo>
                    <a:pt x="51206" y="327571"/>
                  </a:lnTo>
                  <a:lnTo>
                    <a:pt x="51206" y="108877"/>
                  </a:lnTo>
                  <a:close/>
                </a:path>
                <a:path extrusionOk="0" h="327660" w="609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163671" y="5399132"/>
              <a:ext cx="198374" cy="229311"/>
            </a:xfrm>
            <a:prstGeom prst="rect">
              <a:avLst/>
            </a:prstGeom>
            <a:noFill/>
            <a:ln>
              <a:noFill/>
            </a:ln>
          </p:spPr>
        </p:pic>
        <p:sp>
          <p:nvSpPr>
            <p:cNvPr id="86" name="Google Shape;86;p1"/>
            <p:cNvSpPr/>
            <p:nvPr/>
          </p:nvSpPr>
          <p:spPr>
            <a:xfrm>
              <a:off x="6413246" y="5295341"/>
              <a:ext cx="60960" cy="327660"/>
            </a:xfrm>
            <a:custGeom>
              <a:rect b="b" l="l" r="r" t="t"/>
              <a:pathLst>
                <a:path extrusionOk="0" h="327660" w="60960">
                  <a:moveTo>
                    <a:pt x="51219" y="108877"/>
                  </a:moveTo>
                  <a:lnTo>
                    <a:pt x="9702" y="108877"/>
                  </a:lnTo>
                  <a:lnTo>
                    <a:pt x="9702" y="327571"/>
                  </a:lnTo>
                  <a:lnTo>
                    <a:pt x="51219" y="327571"/>
                  </a:lnTo>
                  <a:lnTo>
                    <a:pt x="51219" y="108877"/>
                  </a:lnTo>
                  <a:close/>
                </a:path>
                <a:path extrusionOk="0" h="327660" w="609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a:off x="6540582" y="5398689"/>
              <a:ext cx="219621" cy="229755"/>
            </a:xfrm>
            <a:prstGeom prst="rect">
              <a:avLst/>
            </a:prstGeom>
            <a:noFill/>
            <a:ln>
              <a:noFill/>
            </a:ln>
          </p:spPr>
        </p:pic>
        <p:grpSp>
          <p:nvGrpSpPr>
            <p:cNvPr id="88" name="Google Shape;88;p1"/>
            <p:cNvGrpSpPr/>
            <p:nvPr/>
          </p:nvGrpSpPr>
          <p:grpSpPr>
            <a:xfrm>
              <a:off x="6814658" y="5342855"/>
              <a:ext cx="364999" cy="285750"/>
              <a:chOff x="6814658" y="5342855"/>
              <a:chExt cx="364999" cy="285750"/>
            </a:xfrm>
          </p:grpSpPr>
          <p:pic>
            <p:nvPicPr>
              <p:cNvPr id="89" name="Google Shape;89;p1"/>
              <p:cNvPicPr preferRelativeResize="0"/>
              <p:nvPr/>
            </p:nvPicPr>
            <p:blipFill rotWithShape="1">
              <a:blip r:embed="rId5">
                <a:alphaModFix/>
              </a:blip>
              <a:srcRect b="0" l="0" r="0" t="0"/>
              <a:stretch/>
            </p:blipFill>
            <p:spPr>
              <a:xfrm>
                <a:off x="6814658" y="5398687"/>
                <a:ext cx="173012" cy="229755"/>
              </a:xfrm>
              <a:prstGeom prst="rect">
                <a:avLst/>
              </a:prstGeom>
              <a:noFill/>
              <a:ln>
                <a:noFill/>
              </a:ln>
            </p:spPr>
          </p:pic>
          <p:sp>
            <p:nvSpPr>
              <p:cNvPr id="90" name="Google Shape;90;p1"/>
              <p:cNvSpPr/>
              <p:nvPr/>
            </p:nvSpPr>
            <p:spPr>
              <a:xfrm>
                <a:off x="7029162"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91" name="Google Shape;91;p1"/>
            <p:cNvPicPr preferRelativeResize="0"/>
            <p:nvPr/>
          </p:nvPicPr>
          <p:blipFill rotWithShape="1">
            <a:blip r:embed="rId6">
              <a:alphaModFix/>
            </a:blip>
            <a:srcRect b="0" l="0" r="0" t="0"/>
            <a:stretch/>
          </p:blipFill>
          <p:spPr>
            <a:xfrm>
              <a:off x="7244174" y="5398691"/>
              <a:ext cx="191465" cy="229755"/>
            </a:xfrm>
            <a:prstGeom prst="rect">
              <a:avLst/>
            </a:prstGeom>
            <a:noFill/>
            <a:ln>
              <a:noFill/>
            </a:ln>
          </p:spPr>
        </p:pic>
        <p:pic>
          <p:nvPicPr>
            <p:cNvPr id="92" name="Google Shape;92;p1"/>
            <p:cNvPicPr preferRelativeResize="0"/>
            <p:nvPr/>
          </p:nvPicPr>
          <p:blipFill rotWithShape="1">
            <a:blip r:embed="rId3">
              <a:alphaModFix/>
            </a:blip>
            <a:srcRect b="0" l="0" r="0" t="0"/>
            <a:stretch/>
          </p:blipFill>
          <p:spPr>
            <a:xfrm>
              <a:off x="7506703" y="5399132"/>
              <a:ext cx="198374" cy="229311"/>
            </a:xfrm>
            <a:prstGeom prst="rect">
              <a:avLst/>
            </a:prstGeom>
            <a:noFill/>
            <a:ln>
              <a:noFill/>
            </a:ln>
          </p:spPr>
        </p:pic>
        <p:sp>
          <p:nvSpPr>
            <p:cNvPr id="93" name="Google Shape;93;p1"/>
            <p:cNvSpPr/>
            <p:nvPr/>
          </p:nvSpPr>
          <p:spPr>
            <a:xfrm>
              <a:off x="7756283" y="5295341"/>
              <a:ext cx="60960" cy="327660"/>
            </a:xfrm>
            <a:custGeom>
              <a:rect b="b" l="l" r="r" t="t"/>
              <a:pathLst>
                <a:path extrusionOk="0" h="327660" w="60959">
                  <a:moveTo>
                    <a:pt x="51219" y="108877"/>
                  </a:moveTo>
                  <a:lnTo>
                    <a:pt x="9702" y="108877"/>
                  </a:lnTo>
                  <a:lnTo>
                    <a:pt x="9702" y="327571"/>
                  </a:lnTo>
                  <a:lnTo>
                    <a:pt x="51219" y="327571"/>
                  </a:lnTo>
                  <a:lnTo>
                    <a:pt x="51219" y="108877"/>
                  </a:lnTo>
                  <a:close/>
                </a:path>
                <a:path extrusionOk="0" h="327660" w="60959">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4" name="Google Shape;94;p1"/>
            <p:cNvPicPr preferRelativeResize="0"/>
            <p:nvPr/>
          </p:nvPicPr>
          <p:blipFill rotWithShape="1">
            <a:blip r:embed="rId7">
              <a:alphaModFix/>
            </a:blip>
            <a:srcRect b="0" l="0" r="0" t="0"/>
            <a:stretch/>
          </p:blipFill>
          <p:spPr>
            <a:xfrm>
              <a:off x="7885935" y="5398689"/>
              <a:ext cx="232524" cy="229755"/>
            </a:xfrm>
            <a:prstGeom prst="rect">
              <a:avLst/>
            </a:prstGeom>
            <a:noFill/>
            <a:ln>
              <a:noFill/>
            </a:ln>
          </p:spPr>
        </p:pic>
        <p:pic>
          <p:nvPicPr>
            <p:cNvPr id="95" name="Google Shape;95;p1"/>
            <p:cNvPicPr preferRelativeResize="0"/>
            <p:nvPr/>
          </p:nvPicPr>
          <p:blipFill rotWithShape="1">
            <a:blip r:embed="rId8">
              <a:alphaModFix/>
            </a:blip>
            <a:srcRect b="0" l="0" r="0" t="0"/>
            <a:stretch/>
          </p:blipFill>
          <p:spPr>
            <a:xfrm>
              <a:off x="8193644" y="5398684"/>
              <a:ext cx="193776" cy="224231"/>
            </a:xfrm>
            <a:prstGeom prst="rect">
              <a:avLst/>
            </a:prstGeom>
            <a:noFill/>
            <a:ln>
              <a:noFill/>
            </a:ln>
          </p:spPr>
        </p:pic>
        <p:pic>
          <p:nvPicPr>
            <p:cNvPr id="96" name="Google Shape;96;p1"/>
            <p:cNvPicPr preferRelativeResize="0"/>
            <p:nvPr/>
          </p:nvPicPr>
          <p:blipFill rotWithShape="1">
            <a:blip r:embed="rId9">
              <a:alphaModFix/>
            </a:blip>
            <a:srcRect b="0" l="0" r="0" t="0"/>
            <a:stretch/>
          </p:blipFill>
          <p:spPr>
            <a:xfrm>
              <a:off x="8462650" y="5398691"/>
              <a:ext cx="191452" cy="229755"/>
            </a:xfrm>
            <a:prstGeom prst="rect">
              <a:avLst/>
            </a:prstGeom>
            <a:noFill/>
            <a:ln>
              <a:noFill/>
            </a:ln>
          </p:spPr>
        </p:pic>
        <p:sp>
          <p:nvSpPr>
            <p:cNvPr id="97" name="Google Shape;97;p1"/>
            <p:cNvSpPr/>
            <p:nvPr/>
          </p:nvSpPr>
          <p:spPr>
            <a:xfrm>
              <a:off x="8735745" y="5398684"/>
              <a:ext cx="330835" cy="224790"/>
            </a:xfrm>
            <a:custGeom>
              <a:rect b="b" l="l" r="r" t="t"/>
              <a:pathLst>
                <a:path extrusionOk="0" h="224789" w="330834">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9145447" y="5295341"/>
              <a:ext cx="60960" cy="327660"/>
            </a:xfrm>
            <a:custGeom>
              <a:rect b="b" l="l" r="r" t="t"/>
              <a:pathLst>
                <a:path extrusionOk="0" h="327660" w="60959">
                  <a:moveTo>
                    <a:pt x="51206" y="108877"/>
                  </a:moveTo>
                  <a:lnTo>
                    <a:pt x="9690" y="108877"/>
                  </a:lnTo>
                  <a:lnTo>
                    <a:pt x="9690" y="327571"/>
                  </a:lnTo>
                  <a:lnTo>
                    <a:pt x="51206" y="327571"/>
                  </a:lnTo>
                  <a:lnTo>
                    <a:pt x="51206" y="108877"/>
                  </a:lnTo>
                  <a:close/>
                </a:path>
                <a:path extrusionOk="0" h="327660" w="60959">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9" name="Google Shape;99;p1"/>
            <p:cNvPicPr preferRelativeResize="0"/>
            <p:nvPr/>
          </p:nvPicPr>
          <p:blipFill rotWithShape="1">
            <a:blip r:embed="rId10">
              <a:alphaModFix/>
            </a:blip>
            <a:srcRect b="0" l="0" r="0" t="0"/>
            <a:stretch/>
          </p:blipFill>
          <p:spPr>
            <a:xfrm>
              <a:off x="9272775" y="5398689"/>
              <a:ext cx="219621" cy="229755"/>
            </a:xfrm>
            <a:prstGeom prst="rect">
              <a:avLst/>
            </a:prstGeom>
            <a:noFill/>
            <a:ln>
              <a:noFill/>
            </a:ln>
          </p:spPr>
        </p:pic>
        <p:pic>
          <p:nvPicPr>
            <p:cNvPr id="100" name="Google Shape;100;p1"/>
            <p:cNvPicPr preferRelativeResize="0"/>
            <p:nvPr/>
          </p:nvPicPr>
          <p:blipFill rotWithShape="1">
            <a:blip r:embed="rId8">
              <a:alphaModFix/>
            </a:blip>
            <a:srcRect b="0" l="0" r="0" t="0"/>
            <a:stretch/>
          </p:blipFill>
          <p:spPr>
            <a:xfrm>
              <a:off x="9565276" y="5398684"/>
              <a:ext cx="193776" cy="224231"/>
            </a:xfrm>
            <a:prstGeom prst="rect">
              <a:avLst/>
            </a:prstGeom>
            <a:noFill/>
            <a:ln>
              <a:noFill/>
            </a:ln>
          </p:spPr>
        </p:pic>
        <p:sp>
          <p:nvSpPr>
            <p:cNvPr id="101" name="Google Shape;101;p1"/>
            <p:cNvSpPr/>
            <p:nvPr/>
          </p:nvSpPr>
          <p:spPr>
            <a:xfrm>
              <a:off x="9813018"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2" name="Google Shape;102;p1"/>
            <p:cNvPicPr preferRelativeResize="0"/>
            <p:nvPr/>
          </p:nvPicPr>
          <p:blipFill rotWithShape="1">
            <a:blip r:embed="rId11">
              <a:alphaModFix/>
            </a:blip>
            <a:srcRect b="0" l="0" r="0" t="0"/>
            <a:stretch/>
          </p:blipFill>
          <p:spPr>
            <a:xfrm>
              <a:off x="10028030" y="5398689"/>
              <a:ext cx="232536" cy="229755"/>
            </a:xfrm>
            <a:prstGeom prst="rect">
              <a:avLst/>
            </a:prstGeom>
            <a:noFill/>
            <a:ln>
              <a:noFill/>
            </a:ln>
          </p:spPr>
        </p:pic>
        <p:sp>
          <p:nvSpPr>
            <p:cNvPr id="103" name="Google Shape;103;p1"/>
            <p:cNvSpPr/>
            <p:nvPr/>
          </p:nvSpPr>
          <p:spPr>
            <a:xfrm>
              <a:off x="4565596" y="3264858"/>
              <a:ext cx="754380" cy="2336800"/>
            </a:xfrm>
            <a:custGeom>
              <a:rect b="b" l="l" r="r" t="t"/>
              <a:pathLst>
                <a:path extrusionOk="0" h="2336800" w="754379">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extrusionOk="0" h="2336800" w="754379">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extrusionOk="0" h="2336800" w="754379">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extrusionOk="0" h="2336800" w="754379">
                  <a:moveTo>
                    <a:pt x="754367" y="2032000"/>
                  </a:moveTo>
                  <a:lnTo>
                    <a:pt x="739622" y="2044700"/>
                  </a:lnTo>
                  <a:lnTo>
                    <a:pt x="754367" y="2044700"/>
                  </a:lnTo>
                  <a:lnTo>
                    <a:pt x="754367" y="2032000"/>
                  </a:lnTo>
                  <a:close/>
                </a:path>
                <a:path extrusionOk="0" h="2336800" w="754379">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extrusionOk="0" h="2336800" w="754379">
                  <a:moveTo>
                    <a:pt x="754367" y="1892300"/>
                  </a:moveTo>
                  <a:lnTo>
                    <a:pt x="739788" y="1905000"/>
                  </a:lnTo>
                  <a:lnTo>
                    <a:pt x="754367" y="1905000"/>
                  </a:lnTo>
                  <a:lnTo>
                    <a:pt x="754367" y="1892300"/>
                  </a:lnTo>
                  <a:close/>
                </a:path>
                <a:path extrusionOk="0" h="2336800" w="754379">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extrusionOk="0" h="2336800" w="754379">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extrusionOk="0" h="2336800" w="754379">
                  <a:moveTo>
                    <a:pt x="754367" y="1219199"/>
                  </a:moveTo>
                  <a:lnTo>
                    <a:pt x="724625" y="1219199"/>
                  </a:lnTo>
                  <a:lnTo>
                    <a:pt x="709584" y="1231899"/>
                  </a:lnTo>
                  <a:lnTo>
                    <a:pt x="754367" y="1231899"/>
                  </a:lnTo>
                  <a:lnTo>
                    <a:pt x="754367" y="1219199"/>
                  </a:lnTo>
                  <a:close/>
                </a:path>
                <a:path extrusionOk="0" h="2336800" w="754379">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extrusionOk="0" h="2336800" w="754379">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extrusionOk="0" h="2336800" w="754379">
                  <a:moveTo>
                    <a:pt x="754367" y="1079499"/>
                  </a:moveTo>
                  <a:lnTo>
                    <a:pt x="739623" y="1092199"/>
                  </a:lnTo>
                  <a:lnTo>
                    <a:pt x="754367" y="1092199"/>
                  </a:lnTo>
                  <a:lnTo>
                    <a:pt x="754367" y="1079499"/>
                  </a:lnTo>
                  <a:close/>
                </a:path>
                <a:path extrusionOk="0" h="2336800" w="754379">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extrusionOk="0" h="2336800" w="754379">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extrusionOk="0" h="2336800" w="754379">
                  <a:moveTo>
                    <a:pt x="754367" y="977899"/>
                  </a:moveTo>
                  <a:lnTo>
                    <a:pt x="694436" y="977899"/>
                  </a:lnTo>
                  <a:lnTo>
                    <a:pt x="709547" y="990599"/>
                  </a:lnTo>
                  <a:lnTo>
                    <a:pt x="754367" y="990599"/>
                  </a:lnTo>
                  <a:lnTo>
                    <a:pt x="754367" y="977899"/>
                  </a:lnTo>
                  <a:close/>
                </a:path>
                <a:path extrusionOk="0" h="2336800" w="754379">
                  <a:moveTo>
                    <a:pt x="724854" y="406399"/>
                  </a:moveTo>
                  <a:lnTo>
                    <a:pt x="694436" y="406399"/>
                  </a:lnTo>
                  <a:lnTo>
                    <a:pt x="647984" y="419099"/>
                  </a:lnTo>
                  <a:lnTo>
                    <a:pt x="739732" y="419099"/>
                  </a:lnTo>
                  <a:lnTo>
                    <a:pt x="724854" y="406399"/>
                  </a:lnTo>
                  <a:close/>
                </a:path>
                <a:path extrusionOk="0" h="2336800" w="754379">
                  <a:moveTo>
                    <a:pt x="754367" y="165099"/>
                  </a:moveTo>
                  <a:lnTo>
                    <a:pt x="739548" y="165099"/>
                  </a:lnTo>
                  <a:lnTo>
                    <a:pt x="754367" y="177799"/>
                  </a:lnTo>
                  <a:lnTo>
                    <a:pt x="754367" y="165099"/>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
            <p:cNvSpPr/>
            <p:nvPr/>
          </p:nvSpPr>
          <p:spPr>
            <a:xfrm>
              <a:off x="3074438" y="3264860"/>
              <a:ext cx="1099185" cy="2336800"/>
            </a:xfrm>
            <a:custGeom>
              <a:rect b="b" l="l" r="r" t="t"/>
              <a:pathLst>
                <a:path extrusionOk="0" h="2336800" w="1099185">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extrusionOk="0" h="2336800" w="1099185">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extrusionOk="0" h="2336800" w="1099185">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extrusionOk="0" h="2336800" w="1099185">
                  <a:moveTo>
                    <a:pt x="132880" y="1397000"/>
                  </a:moveTo>
                  <a:lnTo>
                    <a:pt x="102920" y="1397000"/>
                  </a:lnTo>
                  <a:lnTo>
                    <a:pt x="102920" y="2044700"/>
                  </a:lnTo>
                  <a:lnTo>
                    <a:pt x="132880" y="2044700"/>
                  </a:lnTo>
                  <a:lnTo>
                    <a:pt x="132880" y="1397000"/>
                  </a:lnTo>
                  <a:close/>
                </a:path>
                <a:path extrusionOk="0" h="2336800" w="1099185">
                  <a:moveTo>
                    <a:pt x="268770" y="1397000"/>
                  </a:moveTo>
                  <a:lnTo>
                    <a:pt x="238810" y="1397000"/>
                  </a:lnTo>
                  <a:lnTo>
                    <a:pt x="238810" y="2044700"/>
                  </a:lnTo>
                  <a:lnTo>
                    <a:pt x="268770" y="2044700"/>
                  </a:lnTo>
                  <a:lnTo>
                    <a:pt x="268770" y="1397000"/>
                  </a:lnTo>
                  <a:close/>
                </a:path>
                <a:path extrusionOk="0" h="2336800" w="1099185">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extrusionOk="0" h="2336800" w="1099185">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extrusionOk="0" h="2336800" w="1099185">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extrusionOk="0" h="2336800" w="1099185">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extrusionOk="0" h="2336800" w="1099185">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extrusionOk="0" h="2336800" w="1099185">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extrusionOk="0" h="2336800" w="1099185">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extrusionOk="0" h="2336800" w="1099185">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extrusionOk="0" h="2336800" w="1099185">
                  <a:moveTo>
                    <a:pt x="135890" y="977900"/>
                  </a:moveTo>
                  <a:lnTo>
                    <a:pt x="102920" y="977900"/>
                  </a:lnTo>
                  <a:lnTo>
                    <a:pt x="102920" y="990600"/>
                  </a:lnTo>
                  <a:lnTo>
                    <a:pt x="135890" y="990600"/>
                  </a:lnTo>
                  <a:lnTo>
                    <a:pt x="135890" y="977900"/>
                  </a:lnTo>
                  <a:close/>
                </a:path>
                <a:path extrusionOk="0" h="2336800" w="1099185">
                  <a:moveTo>
                    <a:pt x="268770" y="977900"/>
                  </a:moveTo>
                  <a:lnTo>
                    <a:pt x="238810" y="977900"/>
                  </a:lnTo>
                  <a:lnTo>
                    <a:pt x="238810" y="990600"/>
                  </a:lnTo>
                  <a:lnTo>
                    <a:pt x="268770" y="990600"/>
                  </a:lnTo>
                  <a:lnTo>
                    <a:pt x="268770" y="977900"/>
                  </a:lnTo>
                  <a:close/>
                </a:path>
                <a:path extrusionOk="0" h="2336800" w="1099185">
                  <a:moveTo>
                    <a:pt x="135890" y="304800"/>
                  </a:moveTo>
                  <a:lnTo>
                    <a:pt x="102920" y="304800"/>
                  </a:lnTo>
                  <a:lnTo>
                    <a:pt x="102920" y="952500"/>
                  </a:lnTo>
                  <a:lnTo>
                    <a:pt x="135890" y="952500"/>
                  </a:lnTo>
                  <a:lnTo>
                    <a:pt x="135890" y="304800"/>
                  </a:lnTo>
                  <a:close/>
                </a:path>
                <a:path extrusionOk="0" h="2336800" w="1099185">
                  <a:moveTo>
                    <a:pt x="268770" y="304800"/>
                  </a:moveTo>
                  <a:lnTo>
                    <a:pt x="238810" y="304800"/>
                  </a:lnTo>
                  <a:lnTo>
                    <a:pt x="238810" y="952500"/>
                  </a:lnTo>
                  <a:lnTo>
                    <a:pt x="268770" y="952500"/>
                  </a:lnTo>
                  <a:lnTo>
                    <a:pt x="268770" y="304800"/>
                  </a:lnTo>
                  <a:close/>
                </a:path>
                <a:path extrusionOk="0" h="2336800" w="1099185">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10"/>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0"/>
          <p:cNvSpPr txBox="1"/>
          <p:nvPr>
            <p:ph type="title"/>
          </p:nvPr>
        </p:nvSpPr>
        <p:spPr>
          <a:xfrm>
            <a:off x="816429" y="1188637"/>
            <a:ext cx="3559628"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5100"/>
              <a:buFont typeface="Montserrat"/>
              <a:buNone/>
            </a:pPr>
            <a:r>
              <a:rPr lang="es-MX" sz="5100"/>
              <a:t>Movilidad</a:t>
            </a:r>
            <a:endParaRPr/>
          </a:p>
        </p:txBody>
      </p:sp>
      <p:cxnSp>
        <p:nvCxnSpPr>
          <p:cNvPr id="197" name="Google Shape;197;p10"/>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198" name="Google Shape;198;p10"/>
          <p:cNvSpPr txBox="1"/>
          <p:nvPr>
            <p:ph idx="1" type="body"/>
          </p:nvPr>
        </p:nvSpPr>
        <p:spPr>
          <a:xfrm>
            <a:off x="5255260" y="1648870"/>
            <a:ext cx="4702848" cy="356026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Clr>
                <a:srgbClr val="000000"/>
              </a:buClr>
              <a:buSzPts val="1900"/>
              <a:buChar char="•"/>
            </a:pPr>
            <a:r>
              <a:rPr lang="es-MX" sz="1900"/>
              <a:t>Por </a:t>
            </a:r>
            <a:r>
              <a:rPr b="1" lang="es-MX" sz="1900"/>
              <a:t>movilidad</a:t>
            </a:r>
            <a:r>
              <a:rPr lang="es-MX" sz="1900"/>
              <a:t> se entiende el conjunto de desplazamientos, de personas y mercancías, que se producen en un entorno físico. </a:t>
            </a:r>
            <a:endParaRPr/>
          </a:p>
          <a:p>
            <a:pPr indent="-228600" lvl="0" marL="228600" rtl="0" algn="just">
              <a:lnSpc>
                <a:spcPct val="140000"/>
              </a:lnSpc>
              <a:spcBef>
                <a:spcPts val="1000"/>
              </a:spcBef>
              <a:spcAft>
                <a:spcPts val="0"/>
              </a:spcAft>
              <a:buClr>
                <a:srgbClr val="000000"/>
              </a:buClr>
              <a:buSzPts val="1900"/>
              <a:buChar char="•"/>
            </a:pPr>
            <a:r>
              <a:rPr lang="es-MX" sz="1900"/>
              <a:t>Cuando hablamos de </a:t>
            </a:r>
            <a:r>
              <a:rPr b="1" lang="es-MX" sz="1900"/>
              <a:t>movilidad urbana </a:t>
            </a:r>
            <a:r>
              <a:rPr lang="es-MX" sz="1900"/>
              <a:t>nos referimos a la totalidad de desplazamientos que se realizan en la ciudad.</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1"/>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11"/>
          <p:cNvSpPr txBox="1"/>
          <p:nvPr>
            <p:ph type="title"/>
          </p:nvPr>
        </p:nvSpPr>
        <p:spPr>
          <a:xfrm>
            <a:off x="641774" y="1230747"/>
            <a:ext cx="3883454"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3200"/>
              <a:buFont typeface="Montserrat"/>
              <a:buNone/>
            </a:pPr>
            <a:r>
              <a:rPr lang="es-MX" sz="3200"/>
              <a:t>Desplazamientos</a:t>
            </a:r>
            <a:endParaRPr/>
          </a:p>
        </p:txBody>
      </p:sp>
      <p:cxnSp>
        <p:nvCxnSpPr>
          <p:cNvPr id="206" name="Google Shape;206;p11"/>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207" name="Google Shape;207;p11"/>
          <p:cNvSpPr txBox="1"/>
          <p:nvPr>
            <p:ph idx="1" type="body"/>
          </p:nvPr>
        </p:nvSpPr>
        <p:spPr>
          <a:xfrm>
            <a:off x="5296071" y="1418753"/>
            <a:ext cx="5609955" cy="4020493"/>
          </a:xfrm>
          <a:prstGeom prst="rect">
            <a:avLst/>
          </a:prstGeom>
          <a:noFill/>
          <a:ln>
            <a:noFill/>
          </a:ln>
        </p:spPr>
        <p:txBody>
          <a:bodyPr anchorCtr="0" anchor="ctr" bIns="45700" lIns="91425" spcFirstLastPara="1" rIns="91425" wrap="square" tIns="45700">
            <a:noAutofit/>
          </a:bodyPr>
          <a:lstStyle/>
          <a:p>
            <a:pPr indent="-228600" lvl="0" marL="228600" rtl="0" algn="just">
              <a:lnSpc>
                <a:spcPct val="140000"/>
              </a:lnSpc>
              <a:spcBef>
                <a:spcPts val="0"/>
              </a:spcBef>
              <a:spcAft>
                <a:spcPts val="0"/>
              </a:spcAft>
              <a:buClr>
                <a:srgbClr val="000000"/>
              </a:buClr>
              <a:buSzPts val="1700"/>
              <a:buChar char="•"/>
            </a:pPr>
            <a:r>
              <a:rPr lang="es-MX" sz="1700"/>
              <a:t>Estos desplazamientos son realizados en diferentes medios o sistemas de transporte: coche, transporte público… pero también andando y en bicicleta. Y todos con un claro objetivo: el de salvar la distancia que nos separa de los lugares donde satisfacer nuestros deseos o necesidades. </a:t>
            </a:r>
            <a:endParaRPr/>
          </a:p>
          <a:p>
            <a:pPr indent="-228600" lvl="0" marL="228600" rtl="0" algn="just">
              <a:lnSpc>
                <a:spcPct val="140000"/>
              </a:lnSpc>
              <a:spcBef>
                <a:spcPts val="1000"/>
              </a:spcBef>
              <a:spcAft>
                <a:spcPts val="0"/>
              </a:spcAft>
              <a:buClr>
                <a:srgbClr val="000000"/>
              </a:buClr>
              <a:buSzPts val="1700"/>
              <a:buChar char="•"/>
            </a:pPr>
            <a:r>
              <a:rPr lang="es-MX" sz="1700"/>
              <a:t>Es decir, facilitar la </a:t>
            </a:r>
            <a:r>
              <a:rPr b="1" i="1" lang="es-MX" sz="1700"/>
              <a:t>accesibilidad</a:t>
            </a:r>
            <a:r>
              <a:rPr b="1" lang="es-MX" sz="1700"/>
              <a:t> </a:t>
            </a:r>
            <a:r>
              <a:rPr lang="es-MX" sz="1700"/>
              <a:t>a determinados lugares: a pesar de ciertas campañas de publicidad pocas personas disfrutan por el simple hecho de desplazarse.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2"/>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2"/>
          <p:cNvSpPr txBox="1"/>
          <p:nvPr>
            <p:ph type="title"/>
          </p:nvPr>
        </p:nvSpPr>
        <p:spPr>
          <a:xfrm>
            <a:off x="641774" y="1188637"/>
            <a:ext cx="3750612"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4100"/>
              <a:buFont typeface="Montserrat"/>
              <a:buNone/>
            </a:pPr>
            <a:r>
              <a:rPr lang="es-MX" sz="4100"/>
              <a:t>Accesibilidad</a:t>
            </a:r>
            <a:endParaRPr/>
          </a:p>
        </p:txBody>
      </p:sp>
      <p:cxnSp>
        <p:nvCxnSpPr>
          <p:cNvPr id="215" name="Google Shape;215;p12"/>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216" name="Google Shape;216;p12"/>
          <p:cNvSpPr txBox="1"/>
          <p:nvPr>
            <p:ph idx="1" type="body"/>
          </p:nvPr>
        </p:nvSpPr>
        <p:spPr>
          <a:xfrm>
            <a:off x="5255260" y="1648870"/>
            <a:ext cx="4702848" cy="3560260"/>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40000"/>
              </a:lnSpc>
              <a:spcBef>
                <a:spcPts val="0"/>
              </a:spcBef>
              <a:spcAft>
                <a:spcPts val="0"/>
              </a:spcAft>
              <a:buClr>
                <a:srgbClr val="000000"/>
              </a:buClr>
              <a:buSzPts val="1700"/>
              <a:buChar char="•"/>
            </a:pPr>
            <a:r>
              <a:rPr lang="es-MX" sz="1700"/>
              <a:t>La accesibilidad es el objetivo que a través de los medios de transporte persigue la movilidad.</a:t>
            </a:r>
            <a:endParaRPr/>
          </a:p>
          <a:p>
            <a:pPr indent="-228600" lvl="0" marL="228600" rtl="0" algn="just">
              <a:lnSpc>
                <a:spcPct val="140000"/>
              </a:lnSpc>
              <a:spcBef>
                <a:spcPts val="1000"/>
              </a:spcBef>
              <a:spcAft>
                <a:spcPts val="0"/>
              </a:spcAft>
              <a:buClr>
                <a:srgbClr val="000000"/>
              </a:buClr>
              <a:buSzPts val="1700"/>
              <a:buChar char="•"/>
            </a:pPr>
            <a:r>
              <a:rPr lang="es-MX" sz="1700"/>
              <a:t>La accesibilidad así entendida no sólo se facilita o consigue mediante el transporte. Hay otros factores, cómo la distribución de los servicios o el desarrollo urbano, que influyen poderosamente sobre ella.</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13"/>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3"/>
          <p:cNvSpPr txBox="1"/>
          <p:nvPr>
            <p:ph type="title"/>
          </p:nvPr>
        </p:nvSpPr>
        <p:spPr>
          <a:xfrm>
            <a:off x="914400" y="1188637"/>
            <a:ext cx="3695685"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4100"/>
              <a:buFont typeface="Montserrat"/>
              <a:buNone/>
            </a:pPr>
            <a:r>
              <a:rPr lang="es-MX" sz="4100"/>
              <a:t>Movilidad vs accesibilidad</a:t>
            </a:r>
            <a:endParaRPr/>
          </a:p>
        </p:txBody>
      </p:sp>
      <p:cxnSp>
        <p:nvCxnSpPr>
          <p:cNvPr id="224" name="Google Shape;224;p13"/>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225" name="Google Shape;225;p13"/>
          <p:cNvSpPr txBox="1"/>
          <p:nvPr>
            <p:ph idx="1" type="body"/>
          </p:nvPr>
        </p:nvSpPr>
        <p:spPr>
          <a:xfrm>
            <a:off x="5255259" y="1648870"/>
            <a:ext cx="5112415" cy="3716506"/>
          </a:xfrm>
          <a:prstGeom prst="rect">
            <a:avLst/>
          </a:prstGeom>
          <a:noFill/>
          <a:ln>
            <a:noFill/>
          </a:ln>
        </p:spPr>
        <p:txBody>
          <a:bodyPr anchorCtr="0" anchor="ctr" bIns="45700" lIns="91425" spcFirstLastPara="1" rIns="91425" wrap="square" tIns="45700">
            <a:normAutofit lnSpcReduction="10000"/>
          </a:bodyPr>
          <a:lstStyle/>
          <a:p>
            <a:pPr indent="-228600" lvl="0" marL="228600" rtl="0" algn="just">
              <a:lnSpc>
                <a:spcPct val="140000"/>
              </a:lnSpc>
              <a:spcBef>
                <a:spcPts val="0"/>
              </a:spcBef>
              <a:spcAft>
                <a:spcPts val="0"/>
              </a:spcAft>
              <a:buClr>
                <a:srgbClr val="000000"/>
              </a:buClr>
              <a:buSzPts val="1800"/>
              <a:buChar char="•"/>
            </a:pPr>
            <a:r>
              <a:rPr lang="es-MX" sz="1800"/>
              <a:t>Con este razonamiento lo que pretendemos es romper con la lógica habitual que equipara movilidad con accesibilidad. La confusión de ambos términos es la base de una fórmula muy aceptada: a mayor movilidad mayor accesibilidad. Bajo esta simplificación se justifica y se ha justificado la aplicación de medidas y políticas que sin mejorar la accesibilidad –y ha menudo empeorándola– han incidido en los problemas de movilidad.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4"/>
          <p:cNvSpPr txBox="1"/>
          <p:nvPr>
            <p:ph type="title"/>
          </p:nvPr>
        </p:nvSpPr>
        <p:spPr>
          <a:xfrm>
            <a:off x="457200" y="1188637"/>
            <a:ext cx="3701797"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5600"/>
              <a:buFont typeface="Montserrat"/>
              <a:buNone/>
            </a:pPr>
            <a:r>
              <a:rPr lang="es-MX" sz="5600"/>
              <a:t>El problema</a:t>
            </a:r>
            <a:endParaRPr/>
          </a:p>
        </p:txBody>
      </p:sp>
      <p:sp>
        <p:nvSpPr>
          <p:cNvPr id="232" name="Google Shape;232;p14"/>
          <p:cNvSpPr/>
          <p:nvPr/>
        </p:nvSpPr>
        <p:spPr>
          <a:xfrm>
            <a:off x="4650232" y="623275"/>
            <a:ext cx="6896595"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4"/>
          <p:cNvSpPr txBox="1"/>
          <p:nvPr>
            <p:ph idx="1" type="body"/>
          </p:nvPr>
        </p:nvSpPr>
        <p:spPr>
          <a:xfrm>
            <a:off x="5078744" y="1271611"/>
            <a:ext cx="6039569" cy="4311210"/>
          </a:xfrm>
          <a:prstGeom prst="rect">
            <a:avLst/>
          </a:prstGeom>
          <a:noFill/>
          <a:ln>
            <a:noFill/>
          </a:ln>
        </p:spPr>
        <p:txBody>
          <a:bodyPr anchorCtr="0" anchor="ctr" bIns="45700" lIns="91425" spcFirstLastPara="1" rIns="91425" wrap="square" tIns="45700">
            <a:noAutofit/>
          </a:bodyPr>
          <a:lstStyle/>
          <a:p>
            <a:pPr indent="-228600" lvl="0" marL="228600" rtl="0" algn="just">
              <a:lnSpc>
                <a:spcPct val="140000"/>
              </a:lnSpc>
              <a:spcBef>
                <a:spcPts val="0"/>
              </a:spcBef>
              <a:spcAft>
                <a:spcPts val="0"/>
              </a:spcAft>
              <a:buClr>
                <a:srgbClr val="000000"/>
              </a:buClr>
              <a:buSzPts val="1700"/>
              <a:buChar char="•"/>
            </a:pPr>
            <a:r>
              <a:rPr lang="es-MX" sz="1700"/>
              <a:t>Los problemas de movilidad que actualmente presentan la mayoría de nuestras ciudades son la consecuencia progresivamente agravada de dos procesos que se han ido solapando en el tiempo. El primero es el </a:t>
            </a:r>
            <a:r>
              <a:rPr b="1" lang="es-MX" sz="1700"/>
              <a:t>consumo de suelo urbano para el transporte</a:t>
            </a:r>
            <a:r>
              <a:rPr lang="es-MX" sz="1700"/>
              <a:t>: la gran cantidad de espacio urbano que requiere el transporte se obtiene del que necesitan otras actividades, las cuales se ven obligadas a expandirse por el territorio. Con el </a:t>
            </a:r>
            <a:r>
              <a:rPr b="1" lang="es-MX" sz="1700"/>
              <a:t>aumento de las distancias entre actividades </a:t>
            </a:r>
            <a:r>
              <a:rPr lang="es-MX" sz="1700"/>
              <a:t>se requiere cada vez de más desplazamientos motorizados que reclaman a su vez más espacio que devorar, generándose así un círculo vicioso expansivo.</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p:nvPr/>
        </p:nvSpPr>
        <p:spPr>
          <a:xfrm>
            <a:off x="0" y="-2"/>
            <a:ext cx="12192000" cy="6858000"/>
          </a:xfrm>
          <a:prstGeom prst="rect">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15"/>
          <p:cNvSpPr txBox="1"/>
          <p:nvPr>
            <p:ph type="title"/>
          </p:nvPr>
        </p:nvSpPr>
        <p:spPr>
          <a:xfrm>
            <a:off x="1051559" y="2740340"/>
            <a:ext cx="5675629" cy="13773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Montserrat"/>
              <a:buNone/>
            </a:pPr>
            <a:r>
              <a:rPr lang="es-MX" sz="5000">
                <a:solidFill>
                  <a:srgbClr val="FFFFFF"/>
                </a:solidFill>
              </a:rPr>
              <a:t>Una posible solución es…</a:t>
            </a:r>
            <a:endParaRPr/>
          </a:p>
        </p:txBody>
      </p:sp>
      <p:pic>
        <p:nvPicPr>
          <p:cNvPr descr="Badge Tick1 con relleno sólido" id="240" name="Google Shape;240;p15"/>
          <p:cNvPicPr preferRelativeResize="0"/>
          <p:nvPr/>
        </p:nvPicPr>
        <p:blipFill rotWithShape="1">
          <a:blip r:embed="rId3">
            <a:alphaModFix/>
          </a:blip>
          <a:srcRect b="0" l="0" r="0" t="0"/>
          <a:stretch/>
        </p:blipFill>
        <p:spPr>
          <a:xfrm>
            <a:off x="6096000" y="2514596"/>
            <a:ext cx="1828802" cy="18288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pic>
        <p:nvPicPr>
          <p:cNvPr id="245" name="Google Shape;245;p16"/>
          <p:cNvPicPr preferRelativeResize="0"/>
          <p:nvPr/>
        </p:nvPicPr>
        <p:blipFill rotWithShape="1">
          <a:blip r:embed="rId3">
            <a:alphaModFix/>
          </a:blip>
          <a:srcRect b="0" l="0" r="0" t="15730"/>
          <a:stretch/>
        </p:blipFill>
        <p:spPr>
          <a:xfrm>
            <a:off x="0" y="10"/>
            <a:ext cx="12192000" cy="6857990"/>
          </a:xfrm>
          <a:prstGeom prst="rect">
            <a:avLst/>
          </a:prstGeom>
          <a:noFill/>
          <a:ln>
            <a:noFill/>
          </a:ln>
        </p:spPr>
      </p:pic>
      <p:sp>
        <p:nvSpPr>
          <p:cNvPr id="246" name="Google Shape;246;p16"/>
          <p:cNvSpPr/>
          <p:nvPr/>
        </p:nvSpPr>
        <p:spPr>
          <a:xfrm flipH="1">
            <a:off x="0" y="998175"/>
            <a:ext cx="6017172" cy="5859825"/>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1"/>
            </a:schemeClr>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1600"/>
              <a:buFont typeface="Arial"/>
              <a:buNone/>
            </a:pPr>
            <a:r>
              <a:t/>
            </a:r>
            <a:endParaRPr sz="1600" cap="none">
              <a:solidFill>
                <a:schemeClr val="dk1"/>
              </a:solidFill>
              <a:latin typeface="Arial"/>
              <a:ea typeface="Arial"/>
              <a:cs typeface="Arial"/>
              <a:sym typeface="Arial"/>
            </a:endParaRPr>
          </a:p>
        </p:txBody>
      </p:sp>
      <p:sp>
        <p:nvSpPr>
          <p:cNvPr id="247" name="Google Shape;247;p16"/>
          <p:cNvSpPr txBox="1"/>
          <p:nvPr>
            <p:ph type="title"/>
          </p:nvPr>
        </p:nvSpPr>
        <p:spPr>
          <a:xfrm>
            <a:off x="709448" y="1913950"/>
            <a:ext cx="4204137" cy="134275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18627"/>
              </a:buClr>
              <a:buSzPts val="3600"/>
              <a:buFont typeface="Montserrat"/>
              <a:buNone/>
            </a:pPr>
            <a:r>
              <a:rPr lang="es-MX" sz="3600"/>
              <a:t>¿Quiénes usan bicicleta?</a:t>
            </a:r>
            <a:endParaRPr/>
          </a:p>
        </p:txBody>
      </p:sp>
      <p:cxnSp>
        <p:nvCxnSpPr>
          <p:cNvPr id="248" name="Google Shape;248;p16"/>
          <p:cNvCxnSpPr/>
          <p:nvPr/>
        </p:nvCxnSpPr>
        <p:spPr>
          <a:xfrm>
            <a:off x="2287051" y="3337139"/>
            <a:ext cx="935420" cy="0"/>
          </a:xfrm>
          <a:prstGeom prst="straightConnector1">
            <a:avLst/>
          </a:prstGeom>
          <a:noFill/>
          <a:ln cap="sq" cmpd="sng" w="25400">
            <a:solidFill>
              <a:srgbClr val="262626"/>
            </a:solidFill>
            <a:prstDash val="solid"/>
            <a:bevel/>
            <a:headEnd len="sm" w="sm" type="none"/>
            <a:tailEnd len="sm" w="sm" type="none"/>
          </a:ln>
        </p:spPr>
      </p:cxnSp>
      <p:sp>
        <p:nvSpPr>
          <p:cNvPr id="249" name="Google Shape;249;p16"/>
          <p:cNvSpPr txBox="1"/>
          <p:nvPr>
            <p:ph idx="1" type="body"/>
          </p:nvPr>
        </p:nvSpPr>
        <p:spPr>
          <a:xfrm>
            <a:off x="525516" y="3417573"/>
            <a:ext cx="4593021" cy="2619839"/>
          </a:xfrm>
          <a:prstGeom prst="rect">
            <a:avLst/>
          </a:prstGeom>
          <a:noFill/>
          <a:ln>
            <a:noFill/>
          </a:ln>
        </p:spPr>
        <p:txBody>
          <a:bodyPr anchorCtr="0" anchor="ctr"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1800"/>
              <a:buChar char="•"/>
            </a:pPr>
            <a:r>
              <a:rPr lang="es-MX" sz="1800"/>
              <a:t>Diagnóstico de la movilidad urbana en México.</a:t>
            </a:r>
            <a:endParaRPr/>
          </a:p>
          <a:p>
            <a:pPr indent="-228600" lvl="0" marL="228600" rtl="0" algn="just">
              <a:lnSpc>
                <a:spcPct val="150000"/>
              </a:lnSpc>
              <a:spcBef>
                <a:spcPts val="1000"/>
              </a:spcBef>
              <a:spcAft>
                <a:spcPts val="0"/>
              </a:spcAft>
              <a:buClr>
                <a:srgbClr val="000000"/>
              </a:buClr>
              <a:buSzPts val="1800"/>
              <a:buChar char="•"/>
            </a:pPr>
            <a:r>
              <a:rPr lang="es-MX" sz="1800"/>
              <a:t>Diagnóstico de la movilidad urbana en internacional (</a:t>
            </a:r>
            <a:r>
              <a:rPr b="1" lang="es-MX" sz="1800"/>
              <a:t>benchmarking</a:t>
            </a:r>
            <a:r>
              <a:rPr lang="es-MX" sz="1800"/>
              <a:t>).</a:t>
            </a:r>
            <a:endParaRPr/>
          </a:p>
          <a:p>
            <a:pPr indent="-228600" lvl="0" marL="228600" rtl="0" algn="just">
              <a:lnSpc>
                <a:spcPct val="150000"/>
              </a:lnSpc>
              <a:spcBef>
                <a:spcPts val="1000"/>
              </a:spcBef>
              <a:spcAft>
                <a:spcPts val="0"/>
              </a:spcAft>
              <a:buClr>
                <a:srgbClr val="000000"/>
              </a:buClr>
              <a:buSzPts val="1800"/>
              <a:buChar char="•"/>
            </a:pPr>
            <a:r>
              <a:rPr lang="es-MX" sz="1800"/>
              <a:t>Ranking de ciclociudades 2019.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55" name="Google Shape;255;p17"/>
          <p:cNvPicPr preferRelativeResize="0"/>
          <p:nvPr/>
        </p:nvPicPr>
        <p:blipFill rotWithShape="1">
          <a:blip r:embed="rId3">
            <a:alphaModFix/>
          </a:blip>
          <a:srcRect b="-1" l="19983" r="19980" t="0"/>
          <a:stretch/>
        </p:blipFill>
        <p:spPr>
          <a:xfrm>
            <a:off x="621675" y="623275"/>
            <a:ext cx="5474323" cy="5607882"/>
          </a:xfrm>
          <a:prstGeom prst="rect">
            <a:avLst/>
          </a:prstGeom>
          <a:noFill/>
          <a:ln>
            <a:noFill/>
          </a:ln>
        </p:spPr>
      </p:pic>
      <p:sp>
        <p:nvSpPr>
          <p:cNvPr id="256" name="Google Shape;256;p17"/>
          <p:cNvSpPr/>
          <p:nvPr/>
        </p:nvSpPr>
        <p:spPr>
          <a:xfrm>
            <a:off x="6405201" y="623275"/>
            <a:ext cx="5141626"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7"/>
          <p:cNvSpPr txBox="1"/>
          <p:nvPr>
            <p:ph type="title"/>
          </p:nvPr>
        </p:nvSpPr>
        <p:spPr>
          <a:xfrm>
            <a:off x="6717673" y="851648"/>
            <a:ext cx="4367410" cy="15972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18627"/>
              </a:buClr>
              <a:buSzPts val="4000"/>
              <a:buFont typeface="Montserrat"/>
              <a:buNone/>
            </a:pPr>
            <a:r>
              <a:rPr lang="es-MX" sz="4000"/>
              <a:t>Integración de la bicicleta</a:t>
            </a:r>
            <a:endParaRPr/>
          </a:p>
        </p:txBody>
      </p:sp>
      <p:sp>
        <p:nvSpPr>
          <p:cNvPr id="258" name="Google Shape;258;p17"/>
          <p:cNvSpPr txBox="1"/>
          <p:nvPr>
            <p:ph idx="1" type="body"/>
          </p:nvPr>
        </p:nvSpPr>
        <p:spPr>
          <a:xfrm>
            <a:off x="6580094" y="2448877"/>
            <a:ext cx="4733365" cy="3557476"/>
          </a:xfrm>
          <a:prstGeom prst="rect">
            <a:avLst/>
          </a:prstGeom>
          <a:noFill/>
          <a:ln>
            <a:noFill/>
          </a:ln>
        </p:spPr>
        <p:txBody>
          <a:bodyPr anchorCtr="0" anchor="t" bIns="45700" lIns="91425" spcFirstLastPara="1" rIns="91425" wrap="square" tIns="45700">
            <a:noAutofit/>
          </a:bodyPr>
          <a:lstStyle/>
          <a:p>
            <a:pPr indent="-228600" lvl="0" marL="228600" rtl="0" algn="just">
              <a:lnSpc>
                <a:spcPct val="140000"/>
              </a:lnSpc>
              <a:spcBef>
                <a:spcPts val="0"/>
              </a:spcBef>
              <a:spcAft>
                <a:spcPts val="0"/>
              </a:spcAft>
              <a:buClr>
                <a:srgbClr val="000000"/>
              </a:buClr>
              <a:buSzPts val="1700"/>
              <a:buChar char="•"/>
            </a:pPr>
            <a:r>
              <a:rPr lang="es-MX" sz="1700"/>
              <a:t>Pero la responsabilidad de esta evolución no descansa por igual entre los diferentes medios de transporte. El gran </a:t>
            </a:r>
            <a:r>
              <a:rPr i="1" lang="es-MX" sz="1700"/>
              <a:t>culpable</a:t>
            </a:r>
            <a:r>
              <a:rPr lang="es-MX" sz="1700"/>
              <a:t> de esta situación ha sido el automóvil: mientras todas las políticas urbanas y de transporte han estado orientadas a favorecer y fomentar su uso, el resto de medios iban a la cola, adaptándose e intentando sobrevivir en el entorno creado por y para el automóvil.</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8"/>
          <p:cNvSpPr txBox="1"/>
          <p:nvPr>
            <p:ph type="title"/>
          </p:nvPr>
        </p:nvSpPr>
        <p:spPr>
          <a:xfrm>
            <a:off x="1006900" y="1188637"/>
            <a:ext cx="3744714"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18627"/>
              </a:buClr>
              <a:buSzPts val="4100"/>
              <a:buFont typeface="Montserrat"/>
              <a:buNone/>
            </a:pPr>
            <a:r>
              <a:rPr lang="es-MX" sz="4100"/>
              <a:t>La problemática urbana en torno a la movilidad. </a:t>
            </a:r>
            <a:endParaRPr/>
          </a:p>
        </p:txBody>
      </p:sp>
      <p:sp>
        <p:nvSpPr>
          <p:cNvPr id="265" name="Google Shape;265;p18"/>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66" name="Google Shape;266;p18"/>
          <p:cNvGrpSpPr/>
          <p:nvPr/>
        </p:nvGrpSpPr>
        <p:grpSpPr>
          <a:xfrm>
            <a:off x="5101143" y="1009574"/>
            <a:ext cx="5077071" cy="4759708"/>
            <a:chOff x="0" y="581"/>
            <a:chExt cx="5077071" cy="4759708"/>
          </a:xfrm>
        </p:grpSpPr>
        <p:cxnSp>
          <p:nvCxnSpPr>
            <p:cNvPr id="267" name="Google Shape;267;p18"/>
            <p:cNvCxnSpPr/>
            <p:nvPr/>
          </p:nvCxnSpPr>
          <p:spPr>
            <a:xfrm>
              <a:off x="0" y="581"/>
              <a:ext cx="5077071"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268" name="Google Shape;268;p18"/>
            <p:cNvSpPr/>
            <p:nvPr/>
          </p:nvSpPr>
          <p:spPr>
            <a:xfrm>
              <a:off x="0" y="581"/>
              <a:ext cx="5077071" cy="951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txBox="1"/>
            <p:nvPr/>
          </p:nvSpPr>
          <p:spPr>
            <a:xfrm>
              <a:off x="0" y="581"/>
              <a:ext cx="5077071" cy="951941"/>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Arial"/>
                <a:buNone/>
              </a:pPr>
              <a:r>
                <a:rPr b="0" i="0" lang="es-MX" sz="2600">
                  <a:solidFill>
                    <a:schemeClr val="dk1"/>
                  </a:solidFill>
                  <a:latin typeface="Arial"/>
                  <a:ea typeface="Arial"/>
                  <a:cs typeface="Arial"/>
                  <a:sym typeface="Arial"/>
                </a:rPr>
                <a:t>Desplazamientos.</a:t>
              </a:r>
              <a:endParaRPr sz="2600">
                <a:solidFill>
                  <a:schemeClr val="dk1"/>
                </a:solidFill>
                <a:latin typeface="Arial"/>
                <a:ea typeface="Arial"/>
                <a:cs typeface="Arial"/>
                <a:sym typeface="Arial"/>
              </a:endParaRPr>
            </a:p>
          </p:txBody>
        </p:sp>
        <p:cxnSp>
          <p:nvCxnSpPr>
            <p:cNvPr id="270" name="Google Shape;270;p18"/>
            <p:cNvCxnSpPr/>
            <p:nvPr/>
          </p:nvCxnSpPr>
          <p:spPr>
            <a:xfrm>
              <a:off x="0" y="952522"/>
              <a:ext cx="5077071"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271" name="Google Shape;271;p18"/>
            <p:cNvSpPr/>
            <p:nvPr/>
          </p:nvSpPr>
          <p:spPr>
            <a:xfrm>
              <a:off x="0" y="952522"/>
              <a:ext cx="5077071" cy="951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txBox="1"/>
            <p:nvPr/>
          </p:nvSpPr>
          <p:spPr>
            <a:xfrm>
              <a:off x="0" y="952522"/>
              <a:ext cx="5077071" cy="951941"/>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Arial"/>
                <a:buNone/>
              </a:pPr>
              <a:r>
                <a:rPr b="0" i="0" lang="es-MX" sz="2600">
                  <a:solidFill>
                    <a:schemeClr val="dk1"/>
                  </a:solidFill>
                  <a:latin typeface="Arial"/>
                  <a:ea typeface="Arial"/>
                  <a:cs typeface="Arial"/>
                  <a:sym typeface="Arial"/>
                </a:rPr>
                <a:t>Integración social, equidad e igualdad.</a:t>
              </a:r>
              <a:endParaRPr sz="2600">
                <a:solidFill>
                  <a:schemeClr val="dk1"/>
                </a:solidFill>
                <a:latin typeface="Arial"/>
                <a:ea typeface="Arial"/>
                <a:cs typeface="Arial"/>
                <a:sym typeface="Arial"/>
              </a:endParaRPr>
            </a:p>
          </p:txBody>
        </p:sp>
        <p:cxnSp>
          <p:nvCxnSpPr>
            <p:cNvPr id="273" name="Google Shape;273;p18"/>
            <p:cNvCxnSpPr/>
            <p:nvPr/>
          </p:nvCxnSpPr>
          <p:spPr>
            <a:xfrm>
              <a:off x="0" y="1904464"/>
              <a:ext cx="5077071"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74" name="Google Shape;274;p18"/>
            <p:cNvSpPr/>
            <p:nvPr/>
          </p:nvSpPr>
          <p:spPr>
            <a:xfrm>
              <a:off x="0" y="1904464"/>
              <a:ext cx="5077071" cy="951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txBox="1"/>
            <p:nvPr/>
          </p:nvSpPr>
          <p:spPr>
            <a:xfrm>
              <a:off x="0" y="1904464"/>
              <a:ext cx="5077071" cy="951941"/>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Arial"/>
                <a:buNone/>
              </a:pPr>
              <a:r>
                <a:rPr b="0" i="0" lang="es-MX" sz="2600">
                  <a:solidFill>
                    <a:schemeClr val="dk1"/>
                  </a:solidFill>
                  <a:latin typeface="Arial"/>
                  <a:ea typeface="Arial"/>
                  <a:cs typeface="Arial"/>
                  <a:sym typeface="Arial"/>
                </a:rPr>
                <a:t>Seguridad vial.</a:t>
              </a:r>
              <a:endParaRPr sz="2600">
                <a:solidFill>
                  <a:schemeClr val="dk1"/>
                </a:solidFill>
                <a:latin typeface="Arial"/>
                <a:ea typeface="Arial"/>
                <a:cs typeface="Arial"/>
                <a:sym typeface="Arial"/>
              </a:endParaRPr>
            </a:p>
          </p:txBody>
        </p:sp>
        <p:cxnSp>
          <p:nvCxnSpPr>
            <p:cNvPr id="276" name="Google Shape;276;p18"/>
            <p:cNvCxnSpPr/>
            <p:nvPr/>
          </p:nvCxnSpPr>
          <p:spPr>
            <a:xfrm>
              <a:off x="0" y="2856406"/>
              <a:ext cx="5077071" cy="0"/>
            </a:xfrm>
            <a:prstGeom prst="straightConnector1">
              <a:avLst/>
            </a:prstGeom>
            <a:solidFill>
              <a:srgbClr val="599BD5"/>
            </a:solidFill>
            <a:ln cap="flat" cmpd="sng" w="12700">
              <a:solidFill>
                <a:srgbClr val="599BD5"/>
              </a:solidFill>
              <a:prstDash val="solid"/>
              <a:miter lim="800000"/>
              <a:headEnd len="sm" w="sm" type="none"/>
              <a:tailEnd len="sm" w="sm" type="none"/>
            </a:ln>
          </p:spPr>
        </p:cxnSp>
        <p:sp>
          <p:nvSpPr>
            <p:cNvPr id="277" name="Google Shape;277;p18"/>
            <p:cNvSpPr/>
            <p:nvPr/>
          </p:nvSpPr>
          <p:spPr>
            <a:xfrm>
              <a:off x="0" y="2856406"/>
              <a:ext cx="5077071" cy="951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txBox="1"/>
            <p:nvPr/>
          </p:nvSpPr>
          <p:spPr>
            <a:xfrm>
              <a:off x="0" y="2856406"/>
              <a:ext cx="5077071" cy="951941"/>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Arial"/>
                <a:buNone/>
              </a:pPr>
              <a:r>
                <a:rPr b="0" i="0" lang="es-MX" sz="2600">
                  <a:solidFill>
                    <a:schemeClr val="dk1"/>
                  </a:solidFill>
                  <a:latin typeface="Arial"/>
                  <a:ea typeface="Arial"/>
                  <a:cs typeface="Arial"/>
                  <a:sym typeface="Arial"/>
                </a:rPr>
                <a:t>Salud.</a:t>
              </a:r>
              <a:endParaRPr sz="2600">
                <a:solidFill>
                  <a:schemeClr val="dk1"/>
                </a:solidFill>
                <a:latin typeface="Arial"/>
                <a:ea typeface="Arial"/>
                <a:cs typeface="Arial"/>
                <a:sym typeface="Arial"/>
              </a:endParaRPr>
            </a:p>
          </p:txBody>
        </p:sp>
        <p:cxnSp>
          <p:nvCxnSpPr>
            <p:cNvPr id="279" name="Google Shape;279;p18"/>
            <p:cNvCxnSpPr/>
            <p:nvPr/>
          </p:nvCxnSpPr>
          <p:spPr>
            <a:xfrm>
              <a:off x="0" y="3808348"/>
              <a:ext cx="5077071"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280" name="Google Shape;280;p18"/>
            <p:cNvSpPr/>
            <p:nvPr/>
          </p:nvSpPr>
          <p:spPr>
            <a:xfrm>
              <a:off x="0" y="3808348"/>
              <a:ext cx="5077071" cy="9519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txBox="1"/>
            <p:nvPr/>
          </p:nvSpPr>
          <p:spPr>
            <a:xfrm>
              <a:off x="0" y="3808348"/>
              <a:ext cx="5077071" cy="951941"/>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Arial"/>
                <a:buNone/>
              </a:pPr>
              <a:r>
                <a:rPr b="0" i="0" lang="es-MX" sz="2600">
                  <a:solidFill>
                    <a:schemeClr val="dk1"/>
                  </a:solidFill>
                  <a:latin typeface="Arial"/>
                  <a:ea typeface="Arial"/>
                  <a:cs typeface="Arial"/>
                  <a:sym typeface="Arial"/>
                </a:rPr>
                <a:t>Medio ambiente y energía. </a:t>
              </a:r>
              <a:endParaRPr sz="2600">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18627"/>
              </a:buClr>
              <a:buSzPts val="3500"/>
              <a:buFont typeface="Montserrat"/>
              <a:buNone/>
            </a:pPr>
            <a:r>
              <a:t/>
            </a:r>
            <a:endParaRPr/>
          </a:p>
        </p:txBody>
      </p:sp>
      <p:sp>
        <p:nvSpPr>
          <p:cNvPr id="287" name="Google Shape;28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01600" lvl="0" marL="228600" rtl="0" algn="just">
              <a:lnSpc>
                <a:spcPct val="150000"/>
              </a:lnSpc>
              <a:spcBef>
                <a:spcPts val="0"/>
              </a:spcBef>
              <a:spcAft>
                <a:spcPts val="0"/>
              </a:spcAft>
              <a:buClr>
                <a:srgbClr val="000000"/>
              </a:buClr>
              <a:buSzPts val="2000"/>
              <a:buNone/>
            </a:pPr>
            <a:r>
              <a:t/>
            </a:r>
            <a:endParaRPr/>
          </a:p>
        </p:txBody>
      </p:sp>
      <p:sp>
        <p:nvSpPr>
          <p:cNvPr id="288" name="Google Shape;288;p19"/>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2225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89" name="Google Shape;289;p19"/>
          <p:cNvPicPr preferRelativeResize="0"/>
          <p:nvPr/>
        </p:nvPicPr>
        <p:blipFill rotWithShape="1">
          <a:blip r:embed="rId3">
            <a:alphaModFix/>
          </a:blip>
          <a:srcRect b="0" l="0" r="0" t="0"/>
          <a:stretch/>
        </p:blipFill>
        <p:spPr>
          <a:xfrm>
            <a:off x="2335872" y="819308"/>
            <a:ext cx="2691192" cy="3820890"/>
          </a:xfrm>
          <a:prstGeom prst="rect">
            <a:avLst/>
          </a:prstGeom>
          <a:noFill/>
          <a:ln>
            <a:noFill/>
          </a:ln>
        </p:spPr>
      </p:pic>
      <p:pic>
        <p:nvPicPr>
          <p:cNvPr id="290" name="Google Shape;290;p19"/>
          <p:cNvPicPr preferRelativeResize="0"/>
          <p:nvPr/>
        </p:nvPicPr>
        <p:blipFill rotWithShape="1">
          <a:blip r:embed="rId4">
            <a:alphaModFix/>
          </a:blip>
          <a:srcRect b="0" l="0" r="0" t="0"/>
          <a:stretch/>
        </p:blipFill>
        <p:spPr>
          <a:xfrm>
            <a:off x="7362936" y="786147"/>
            <a:ext cx="2691192" cy="3820890"/>
          </a:xfrm>
          <a:prstGeom prst="rect">
            <a:avLst/>
          </a:prstGeom>
          <a:noFill/>
          <a:ln>
            <a:noFill/>
          </a:ln>
        </p:spPr>
      </p:pic>
      <p:sp>
        <p:nvSpPr>
          <p:cNvPr id="291" name="Google Shape;291;p19"/>
          <p:cNvSpPr txBox="1"/>
          <p:nvPr/>
        </p:nvSpPr>
        <p:spPr>
          <a:xfrm>
            <a:off x="1119864" y="5329580"/>
            <a:ext cx="10233935" cy="551433"/>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s-MX" sz="3500">
                <a:solidFill>
                  <a:srgbClr val="C3C3C2"/>
                </a:solidFill>
                <a:latin typeface="Montserrat"/>
                <a:ea typeface="Montserrat"/>
                <a:cs typeface="Montserrat"/>
                <a:sym typeface="Montserrat"/>
              </a:rPr>
              <a:t>Diseño conjunto</a:t>
            </a:r>
            <a:endParaRPr sz="35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p:nvPr/>
        </p:nvSpPr>
        <p:spPr>
          <a:xfrm>
            <a:off x="0" y="0"/>
            <a:ext cx="12192000" cy="6858000"/>
          </a:xfrm>
          <a:custGeom>
            <a:rect b="b" l="l" r="r" t="t"/>
            <a:pathLst>
              <a:path extrusionOk="0" h="8867775" w="13335000">
                <a:moveTo>
                  <a:pt x="13335000" y="0"/>
                </a:moveTo>
                <a:lnTo>
                  <a:pt x="0" y="0"/>
                </a:lnTo>
                <a:lnTo>
                  <a:pt x="0" y="8867444"/>
                </a:lnTo>
                <a:lnTo>
                  <a:pt x="13335000" y="8867444"/>
                </a:lnTo>
                <a:lnTo>
                  <a:pt x="13335000" y="0"/>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2"/>
          <p:cNvSpPr txBox="1"/>
          <p:nvPr>
            <p:ph type="ctrTitle"/>
          </p:nvPr>
        </p:nvSpPr>
        <p:spPr>
          <a:xfrm>
            <a:off x="1979843" y="2410955"/>
            <a:ext cx="8232314" cy="20360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D2533"/>
              </a:buClr>
              <a:buSzPts val="4400"/>
              <a:buFont typeface="Montserrat"/>
              <a:buNone/>
            </a:pPr>
            <a:r>
              <a:rPr lang="es-MX">
                <a:solidFill>
                  <a:srgbClr val="3D2533"/>
                </a:solidFill>
              </a:rPr>
              <a:t>Taller I. </a:t>
            </a:r>
            <a:br>
              <a:rPr lang="es-MX">
                <a:solidFill>
                  <a:srgbClr val="3D2533"/>
                </a:solidFill>
              </a:rPr>
            </a:br>
            <a:r>
              <a:rPr b="0" lang="es-MX">
                <a:solidFill>
                  <a:srgbClr val="3D2533"/>
                </a:solidFill>
              </a:rPr>
              <a:t>Movilidad urbana sostenible (modo de transporte).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20"/>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8" name="Google Shape;298;p20"/>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9" name="Google Shape;299;p20"/>
          <p:cNvSpPr txBox="1"/>
          <p:nvPr>
            <p:ph type="title"/>
          </p:nvPr>
        </p:nvSpPr>
        <p:spPr>
          <a:xfrm>
            <a:off x="621792" y="1161288"/>
            <a:ext cx="4197096" cy="4526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18627"/>
              </a:buClr>
              <a:buSzPts val="4000"/>
              <a:buFont typeface="Montserrat"/>
              <a:buNone/>
            </a:pPr>
            <a:r>
              <a:rPr lang="es-MX" sz="4000"/>
              <a:t>Construyamos… (dinámica de participación)</a:t>
            </a:r>
            <a:endParaRPr/>
          </a:p>
        </p:txBody>
      </p:sp>
      <p:sp>
        <p:nvSpPr>
          <p:cNvPr id="300" name="Google Shape;300;p20"/>
          <p:cNvSpPr/>
          <p:nvPr/>
        </p:nvSpPr>
        <p:spPr>
          <a:xfrm>
            <a:off x="0" y="3081528"/>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301" name="Google Shape;301;p20"/>
          <p:cNvGrpSpPr/>
          <p:nvPr/>
        </p:nvGrpSpPr>
        <p:grpSpPr>
          <a:xfrm>
            <a:off x="5303520" y="848218"/>
            <a:ext cx="6364224" cy="5231669"/>
            <a:chOff x="0" y="171562"/>
            <a:chExt cx="6364224" cy="5231669"/>
          </a:xfrm>
        </p:grpSpPr>
        <p:sp>
          <p:nvSpPr>
            <p:cNvPr id="302" name="Google Shape;302;p20"/>
            <p:cNvSpPr/>
            <p:nvPr/>
          </p:nvSpPr>
          <p:spPr>
            <a:xfrm>
              <a:off x="0" y="171562"/>
              <a:ext cx="6364224" cy="1704690"/>
            </a:xfrm>
            <a:prstGeom prst="roundRect">
              <a:avLst>
                <a:gd fmla="val 16667" name="adj"/>
              </a:avLst>
            </a:prstGeom>
            <a:solidFill>
              <a:srgbClr val="E1DD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txBox="1"/>
            <p:nvPr/>
          </p:nvSpPr>
          <p:spPr>
            <a:xfrm>
              <a:off x="83216" y="254778"/>
              <a:ext cx="6197792"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dk1"/>
                </a:buClr>
                <a:buSzPts val="3100"/>
                <a:buFont typeface="Arial"/>
                <a:buNone/>
              </a:pPr>
              <a:r>
                <a:rPr lang="es-MX" sz="3100">
                  <a:solidFill>
                    <a:schemeClr val="dk1"/>
                  </a:solidFill>
                  <a:latin typeface="Arial"/>
                  <a:ea typeface="Arial"/>
                  <a:cs typeface="Arial"/>
                  <a:sym typeface="Arial"/>
                </a:rPr>
                <a:t>¿Cuáles son los retos  a superar para lograr una movilidad sostenible en el municipio de Puebla?</a:t>
              </a:r>
              <a:endParaRPr sz="3100">
                <a:solidFill>
                  <a:schemeClr val="dk1"/>
                </a:solidFill>
                <a:latin typeface="Arial"/>
                <a:ea typeface="Arial"/>
                <a:cs typeface="Arial"/>
                <a:sym typeface="Arial"/>
              </a:endParaRPr>
            </a:p>
          </p:txBody>
        </p:sp>
        <p:sp>
          <p:nvSpPr>
            <p:cNvPr id="304" name="Google Shape;304;p20"/>
            <p:cNvSpPr/>
            <p:nvPr/>
          </p:nvSpPr>
          <p:spPr>
            <a:xfrm>
              <a:off x="0" y="1904570"/>
              <a:ext cx="6364224" cy="1704690"/>
            </a:xfrm>
            <a:prstGeom prst="roundRect">
              <a:avLst>
                <a:gd fmla="val 16667" name="adj"/>
              </a:avLst>
            </a:prstGeom>
            <a:solidFill>
              <a:srgbClr val="F5913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txBox="1"/>
            <p:nvPr/>
          </p:nvSpPr>
          <p:spPr>
            <a:xfrm>
              <a:off x="83216" y="1987786"/>
              <a:ext cx="6197792"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dk1"/>
                </a:buClr>
                <a:buSzPts val="3100"/>
                <a:buFont typeface="Arial"/>
                <a:buNone/>
              </a:pPr>
              <a:r>
                <a:rPr lang="es-MX" sz="3100">
                  <a:solidFill>
                    <a:schemeClr val="dk1"/>
                  </a:solidFill>
                  <a:latin typeface="Arial"/>
                  <a:ea typeface="Arial"/>
                  <a:cs typeface="Arial"/>
                  <a:sym typeface="Arial"/>
                </a:rPr>
                <a:t>¿Cómo superarlos?</a:t>
              </a:r>
              <a:endParaRPr sz="3100">
                <a:solidFill>
                  <a:schemeClr val="dk1"/>
                </a:solidFill>
                <a:latin typeface="Arial"/>
                <a:ea typeface="Arial"/>
                <a:cs typeface="Arial"/>
                <a:sym typeface="Arial"/>
              </a:endParaRPr>
            </a:p>
          </p:txBody>
        </p:sp>
        <p:sp>
          <p:nvSpPr>
            <p:cNvPr id="306" name="Google Shape;306;p20"/>
            <p:cNvSpPr/>
            <p:nvPr/>
          </p:nvSpPr>
          <p:spPr>
            <a:xfrm>
              <a:off x="0" y="3698541"/>
              <a:ext cx="6364224" cy="1704690"/>
            </a:xfrm>
            <a:prstGeom prst="roundRect">
              <a:avLst>
                <a:gd fmla="val 16667" name="adj"/>
              </a:avLst>
            </a:prstGeom>
            <a:solidFill>
              <a:srgbClr val="21253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txBox="1"/>
            <p:nvPr/>
          </p:nvSpPr>
          <p:spPr>
            <a:xfrm>
              <a:off x="83216" y="3781757"/>
              <a:ext cx="6197792"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lang="es-MX" sz="3100">
                  <a:solidFill>
                    <a:schemeClr val="lt1"/>
                  </a:solidFill>
                  <a:latin typeface="Arial"/>
                  <a:ea typeface="Arial"/>
                  <a:cs typeface="Arial"/>
                  <a:sym typeface="Arial"/>
                </a:rPr>
                <a:t>¿Qué requerimos?</a:t>
              </a:r>
              <a:endParaRPr sz="3100">
                <a:solidFill>
                  <a:schemeClr val="l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3" name="Google Shape;313;p21"/>
          <p:cNvSpPr txBox="1"/>
          <p:nvPr/>
        </p:nvSpPr>
        <p:spPr>
          <a:xfrm>
            <a:off x="1836420" y="1890117"/>
            <a:ext cx="8519160" cy="3077766"/>
          </a:xfrm>
          <a:prstGeom prst="rect">
            <a:avLst/>
          </a:prstGeom>
          <a:solidFill>
            <a:schemeClr val="lt1">
              <a:alpha val="51764"/>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Arial"/>
                <a:ea typeface="Arial"/>
                <a:cs typeface="Arial"/>
                <a:sym typeface="Arial"/>
              </a:rPr>
              <a:t>“Nada se compara con el simple placer de andar en bicicleta.”</a:t>
            </a:r>
            <a:endParaRPr/>
          </a:p>
          <a:p>
            <a:pPr indent="0" lvl="0" marL="0" marR="0" rtl="0" algn="ctr">
              <a:spcBef>
                <a:spcPts val="0"/>
              </a:spcBef>
              <a:spcAft>
                <a:spcPts val="0"/>
              </a:spcAft>
              <a:buNone/>
            </a:pPr>
            <a:r>
              <a:t/>
            </a:r>
            <a:endParaRPr sz="4400">
              <a:solidFill>
                <a:schemeClr val="dk1"/>
              </a:solidFill>
              <a:latin typeface="Arial"/>
              <a:ea typeface="Arial"/>
              <a:cs typeface="Arial"/>
              <a:sym typeface="Arial"/>
            </a:endParaRPr>
          </a:p>
          <a:p>
            <a:pPr indent="0" lvl="0" marL="0" marR="0" rtl="0" algn="ctr">
              <a:spcBef>
                <a:spcPts val="0"/>
              </a:spcBef>
              <a:spcAft>
                <a:spcPts val="0"/>
              </a:spcAft>
              <a:buNone/>
            </a:pPr>
            <a:r>
              <a:rPr b="1" lang="es-MX" sz="4400">
                <a:solidFill>
                  <a:schemeClr val="dk1"/>
                </a:solidFill>
                <a:latin typeface="Arial"/>
                <a:ea typeface="Arial"/>
                <a:cs typeface="Arial"/>
                <a:sym typeface="Arial"/>
              </a:rPr>
              <a:t>-John F. Kennedy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F37"/>
        </a:solidFill>
      </p:bgPr>
    </p:bg>
    <p:spTree>
      <p:nvGrpSpPr>
        <p:cNvPr id="317" name="Shape 317"/>
        <p:cNvGrpSpPr/>
        <p:nvPr/>
      </p:nvGrpSpPr>
      <p:grpSpPr>
        <a:xfrm>
          <a:off x="0" y="0"/>
          <a:ext cx="0" cy="0"/>
          <a:chOff x="0" y="0"/>
          <a:chExt cx="0" cy="0"/>
        </a:xfrm>
      </p:grpSpPr>
      <p:pic>
        <p:nvPicPr>
          <p:cNvPr id="318" name="Google Shape;318;p22"/>
          <p:cNvPicPr preferRelativeResize="0"/>
          <p:nvPr/>
        </p:nvPicPr>
        <p:blipFill rotWithShape="1">
          <a:blip r:embed="rId3">
            <a:alphaModFix/>
          </a:blip>
          <a:srcRect b="7314" l="0" r="0" t="0"/>
          <a:stretch/>
        </p:blipFill>
        <p:spPr>
          <a:xfrm>
            <a:off x="0" y="677302"/>
            <a:ext cx="12192000" cy="5849471"/>
          </a:xfrm>
          <a:prstGeom prst="rect">
            <a:avLst/>
          </a:prstGeom>
          <a:noFill/>
          <a:ln>
            <a:noFill/>
          </a:ln>
        </p:spPr>
      </p:pic>
      <p:sp>
        <p:nvSpPr>
          <p:cNvPr id="319" name="Google Shape;319;p22"/>
          <p:cNvSpPr txBox="1"/>
          <p:nvPr>
            <p:ph type="ctrTitle"/>
          </p:nvPr>
        </p:nvSpPr>
        <p:spPr>
          <a:xfrm>
            <a:off x="7028328" y="1122363"/>
            <a:ext cx="4589931"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18627"/>
              </a:buClr>
              <a:buSzPts val="4400"/>
              <a:buFont typeface="Montserrat"/>
              <a:buNone/>
            </a:pPr>
            <a:r>
              <a:rPr lang="es-MX"/>
              <a:t>Ronda final</a:t>
            </a:r>
            <a:endParaRPr/>
          </a:p>
        </p:txBody>
      </p:sp>
      <p:sp>
        <p:nvSpPr>
          <p:cNvPr id="320" name="Google Shape;320;p22"/>
          <p:cNvSpPr txBox="1"/>
          <p:nvPr>
            <p:ph idx="1" type="subTitle"/>
          </p:nvPr>
        </p:nvSpPr>
        <p:spPr>
          <a:xfrm>
            <a:off x="7368988" y="3602038"/>
            <a:ext cx="3980330" cy="1655762"/>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rgbClr val="E0DD00"/>
              </a:buClr>
              <a:buSzPts val="2000"/>
              <a:buNone/>
            </a:pPr>
            <a:r>
              <a:rPr lang="es-MX">
                <a:solidFill>
                  <a:srgbClr val="E0DD00"/>
                </a:solidFill>
              </a:rPr>
              <a:t>Mensaje de cierre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18627"/>
              </a:buClr>
              <a:buSzPts val="3500"/>
              <a:buFont typeface="Montserrat"/>
              <a:buNone/>
            </a:pPr>
            <a:r>
              <a:t/>
            </a:r>
            <a:endParaRPr/>
          </a:p>
        </p:txBody>
      </p:sp>
      <p:sp>
        <p:nvSpPr>
          <p:cNvPr id="326" name="Google Shape;326;p23"/>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E0D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27" name="Google Shape;327;p23"/>
          <p:cNvPicPr preferRelativeResize="0"/>
          <p:nvPr/>
        </p:nvPicPr>
        <p:blipFill rotWithShape="1">
          <a:blip r:embed="rId3">
            <a:alphaModFix/>
          </a:blip>
          <a:srcRect b="0" l="0" r="0" t="0"/>
          <a:stretch/>
        </p:blipFill>
        <p:spPr>
          <a:xfrm>
            <a:off x="4887362" y="977247"/>
            <a:ext cx="2943504" cy="2933699"/>
          </a:xfrm>
          <a:prstGeom prst="rect">
            <a:avLst/>
          </a:prstGeom>
          <a:noFill/>
          <a:ln>
            <a:noFill/>
          </a:ln>
        </p:spPr>
      </p:pic>
      <p:sp>
        <p:nvSpPr>
          <p:cNvPr id="328" name="Google Shape;328;p23"/>
          <p:cNvSpPr txBox="1"/>
          <p:nvPr/>
        </p:nvSpPr>
        <p:spPr>
          <a:xfrm>
            <a:off x="1267866" y="4994116"/>
            <a:ext cx="10079584" cy="566822"/>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s-MX" sz="3500">
                <a:solidFill>
                  <a:srgbClr val="3D2533"/>
                </a:solidFill>
                <a:latin typeface="Montserrat"/>
                <a:ea typeface="Montserrat"/>
                <a:cs typeface="Montserrat"/>
                <a:sym typeface="Montserrat"/>
              </a:rPr>
              <a:t>Liga encuesta</a:t>
            </a:r>
            <a:endParaRPr sz="3500">
              <a:solidFill>
                <a:srgbClr val="3D253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18627"/>
              </a:buClr>
              <a:buSzPts val="3500"/>
              <a:buFont typeface="Montserrat"/>
              <a:buNone/>
            </a:pPr>
            <a:r>
              <a:rPr lang="es-MX"/>
              <a:t>Fuentes</a:t>
            </a:r>
            <a:endParaRPr/>
          </a:p>
        </p:txBody>
      </p:sp>
      <p:sp>
        <p:nvSpPr>
          <p:cNvPr id="334" name="Google Shape;33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2000"/>
              <a:buChar char="•"/>
            </a:pPr>
            <a:r>
              <a:rPr lang="es-MX"/>
              <a:t>Ecologistas en acción. (2007). ¿Qué entendemos por movilidad? Sección de Transporte publicado el día 16 de noviembre de 2007 y disponible en </a:t>
            </a:r>
            <a:r>
              <a:rPr lang="es-MX" u="sng">
                <a:solidFill>
                  <a:schemeClr val="hlink"/>
                </a:solidFill>
                <a:hlinkClick r:id="rId3"/>
              </a:rPr>
              <a:t>https://www.ecologistasenaccion.org/9844/que-entendemos-por-movilidad/</a:t>
            </a:r>
            <a:endParaRPr/>
          </a:p>
          <a:p>
            <a:pPr indent="-101600" lvl="0" marL="228600" rtl="0" algn="just">
              <a:lnSpc>
                <a:spcPct val="150000"/>
              </a:lnSpc>
              <a:spcBef>
                <a:spcPts val="1000"/>
              </a:spcBef>
              <a:spcAft>
                <a:spcPts val="0"/>
              </a:spcAft>
              <a:buClr>
                <a:srgbClr val="000000"/>
              </a:buClr>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2225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40" name="Google Shape;340;p25"/>
          <p:cNvGrpSpPr/>
          <p:nvPr/>
        </p:nvGrpSpPr>
        <p:grpSpPr>
          <a:xfrm>
            <a:off x="1360164" y="1846731"/>
            <a:ext cx="9471671" cy="3638440"/>
            <a:chOff x="3074438" y="3264858"/>
            <a:chExt cx="7186128" cy="2363747"/>
          </a:xfrm>
        </p:grpSpPr>
        <p:sp>
          <p:nvSpPr>
            <p:cNvPr id="341" name="Google Shape;341;p25"/>
            <p:cNvSpPr/>
            <p:nvPr/>
          </p:nvSpPr>
          <p:spPr>
            <a:xfrm>
              <a:off x="5737383" y="5296259"/>
              <a:ext cx="227329" cy="327025"/>
            </a:xfrm>
            <a:custGeom>
              <a:rect b="b" l="l" r="r" t="t"/>
              <a:pathLst>
                <a:path extrusionOk="0" h="327025" w="227329">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extrusionOk="0" h="327025" w="227329">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extrusionOk="0" h="327025" w="227329">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25"/>
            <p:cNvSpPr/>
            <p:nvPr/>
          </p:nvSpPr>
          <p:spPr>
            <a:xfrm>
              <a:off x="6034023" y="5295341"/>
              <a:ext cx="60960" cy="327660"/>
            </a:xfrm>
            <a:custGeom>
              <a:rect b="b" l="l" r="r" t="t"/>
              <a:pathLst>
                <a:path extrusionOk="0" h="327660" w="60960">
                  <a:moveTo>
                    <a:pt x="51206" y="108877"/>
                  </a:moveTo>
                  <a:lnTo>
                    <a:pt x="9690" y="108877"/>
                  </a:lnTo>
                  <a:lnTo>
                    <a:pt x="9690" y="327571"/>
                  </a:lnTo>
                  <a:lnTo>
                    <a:pt x="51206" y="327571"/>
                  </a:lnTo>
                  <a:lnTo>
                    <a:pt x="51206" y="108877"/>
                  </a:lnTo>
                  <a:close/>
                </a:path>
                <a:path extrusionOk="0" h="327660" w="609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3" name="Google Shape;343;p25"/>
            <p:cNvPicPr preferRelativeResize="0"/>
            <p:nvPr/>
          </p:nvPicPr>
          <p:blipFill rotWithShape="1">
            <a:blip r:embed="rId3">
              <a:alphaModFix/>
            </a:blip>
            <a:srcRect b="0" l="0" r="0" t="0"/>
            <a:stretch/>
          </p:blipFill>
          <p:spPr>
            <a:xfrm>
              <a:off x="6163671" y="5399132"/>
              <a:ext cx="198374" cy="229311"/>
            </a:xfrm>
            <a:prstGeom prst="rect">
              <a:avLst/>
            </a:prstGeom>
            <a:noFill/>
            <a:ln>
              <a:noFill/>
            </a:ln>
          </p:spPr>
        </p:pic>
        <p:sp>
          <p:nvSpPr>
            <p:cNvPr id="344" name="Google Shape;344;p25"/>
            <p:cNvSpPr/>
            <p:nvPr/>
          </p:nvSpPr>
          <p:spPr>
            <a:xfrm>
              <a:off x="6413246" y="5295341"/>
              <a:ext cx="60960" cy="327660"/>
            </a:xfrm>
            <a:custGeom>
              <a:rect b="b" l="l" r="r" t="t"/>
              <a:pathLst>
                <a:path extrusionOk="0" h="327660" w="60960">
                  <a:moveTo>
                    <a:pt x="51219" y="108877"/>
                  </a:moveTo>
                  <a:lnTo>
                    <a:pt x="9702" y="108877"/>
                  </a:lnTo>
                  <a:lnTo>
                    <a:pt x="9702" y="327571"/>
                  </a:lnTo>
                  <a:lnTo>
                    <a:pt x="51219" y="327571"/>
                  </a:lnTo>
                  <a:lnTo>
                    <a:pt x="51219" y="108877"/>
                  </a:lnTo>
                  <a:close/>
                </a:path>
                <a:path extrusionOk="0" h="327660" w="609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5" name="Google Shape;345;p25"/>
            <p:cNvPicPr preferRelativeResize="0"/>
            <p:nvPr/>
          </p:nvPicPr>
          <p:blipFill rotWithShape="1">
            <a:blip r:embed="rId4">
              <a:alphaModFix/>
            </a:blip>
            <a:srcRect b="0" l="0" r="0" t="0"/>
            <a:stretch/>
          </p:blipFill>
          <p:spPr>
            <a:xfrm>
              <a:off x="6540582" y="5398689"/>
              <a:ext cx="219621" cy="229755"/>
            </a:xfrm>
            <a:prstGeom prst="rect">
              <a:avLst/>
            </a:prstGeom>
            <a:noFill/>
            <a:ln>
              <a:noFill/>
            </a:ln>
          </p:spPr>
        </p:pic>
        <p:grpSp>
          <p:nvGrpSpPr>
            <p:cNvPr id="346" name="Google Shape;346;p25"/>
            <p:cNvGrpSpPr/>
            <p:nvPr/>
          </p:nvGrpSpPr>
          <p:grpSpPr>
            <a:xfrm>
              <a:off x="6814658" y="5342855"/>
              <a:ext cx="364999" cy="285750"/>
              <a:chOff x="6814658" y="5342855"/>
              <a:chExt cx="364999" cy="285750"/>
            </a:xfrm>
          </p:grpSpPr>
          <p:pic>
            <p:nvPicPr>
              <p:cNvPr id="347" name="Google Shape;347;p25"/>
              <p:cNvPicPr preferRelativeResize="0"/>
              <p:nvPr/>
            </p:nvPicPr>
            <p:blipFill rotWithShape="1">
              <a:blip r:embed="rId5">
                <a:alphaModFix/>
              </a:blip>
              <a:srcRect b="0" l="0" r="0" t="0"/>
              <a:stretch/>
            </p:blipFill>
            <p:spPr>
              <a:xfrm>
                <a:off x="6814658" y="5398687"/>
                <a:ext cx="173012" cy="229755"/>
              </a:xfrm>
              <a:prstGeom prst="rect">
                <a:avLst/>
              </a:prstGeom>
              <a:noFill/>
              <a:ln>
                <a:noFill/>
              </a:ln>
            </p:spPr>
          </p:pic>
          <p:sp>
            <p:nvSpPr>
              <p:cNvPr id="348" name="Google Shape;348;p25"/>
              <p:cNvSpPr/>
              <p:nvPr/>
            </p:nvSpPr>
            <p:spPr>
              <a:xfrm>
                <a:off x="7029162"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349" name="Google Shape;349;p25"/>
            <p:cNvPicPr preferRelativeResize="0"/>
            <p:nvPr/>
          </p:nvPicPr>
          <p:blipFill rotWithShape="1">
            <a:blip r:embed="rId6">
              <a:alphaModFix/>
            </a:blip>
            <a:srcRect b="0" l="0" r="0" t="0"/>
            <a:stretch/>
          </p:blipFill>
          <p:spPr>
            <a:xfrm>
              <a:off x="7244174" y="5398691"/>
              <a:ext cx="191465" cy="229755"/>
            </a:xfrm>
            <a:prstGeom prst="rect">
              <a:avLst/>
            </a:prstGeom>
            <a:noFill/>
            <a:ln>
              <a:noFill/>
            </a:ln>
          </p:spPr>
        </p:pic>
        <p:pic>
          <p:nvPicPr>
            <p:cNvPr id="350" name="Google Shape;350;p25"/>
            <p:cNvPicPr preferRelativeResize="0"/>
            <p:nvPr/>
          </p:nvPicPr>
          <p:blipFill rotWithShape="1">
            <a:blip r:embed="rId3">
              <a:alphaModFix/>
            </a:blip>
            <a:srcRect b="0" l="0" r="0" t="0"/>
            <a:stretch/>
          </p:blipFill>
          <p:spPr>
            <a:xfrm>
              <a:off x="7506703" y="5399132"/>
              <a:ext cx="198374" cy="229311"/>
            </a:xfrm>
            <a:prstGeom prst="rect">
              <a:avLst/>
            </a:prstGeom>
            <a:noFill/>
            <a:ln>
              <a:noFill/>
            </a:ln>
          </p:spPr>
        </p:pic>
        <p:sp>
          <p:nvSpPr>
            <p:cNvPr id="351" name="Google Shape;351;p25"/>
            <p:cNvSpPr/>
            <p:nvPr/>
          </p:nvSpPr>
          <p:spPr>
            <a:xfrm>
              <a:off x="7756283" y="5295341"/>
              <a:ext cx="60960" cy="327660"/>
            </a:xfrm>
            <a:custGeom>
              <a:rect b="b" l="l" r="r" t="t"/>
              <a:pathLst>
                <a:path extrusionOk="0" h="327660" w="60959">
                  <a:moveTo>
                    <a:pt x="51219" y="108877"/>
                  </a:moveTo>
                  <a:lnTo>
                    <a:pt x="9702" y="108877"/>
                  </a:lnTo>
                  <a:lnTo>
                    <a:pt x="9702" y="327571"/>
                  </a:lnTo>
                  <a:lnTo>
                    <a:pt x="51219" y="327571"/>
                  </a:lnTo>
                  <a:lnTo>
                    <a:pt x="51219" y="108877"/>
                  </a:lnTo>
                  <a:close/>
                </a:path>
                <a:path extrusionOk="0" h="327660" w="60959">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52" name="Google Shape;352;p25"/>
            <p:cNvPicPr preferRelativeResize="0"/>
            <p:nvPr/>
          </p:nvPicPr>
          <p:blipFill rotWithShape="1">
            <a:blip r:embed="rId7">
              <a:alphaModFix/>
            </a:blip>
            <a:srcRect b="0" l="0" r="0" t="0"/>
            <a:stretch/>
          </p:blipFill>
          <p:spPr>
            <a:xfrm>
              <a:off x="7885935" y="5398689"/>
              <a:ext cx="232524" cy="229755"/>
            </a:xfrm>
            <a:prstGeom prst="rect">
              <a:avLst/>
            </a:prstGeom>
            <a:noFill/>
            <a:ln>
              <a:noFill/>
            </a:ln>
          </p:spPr>
        </p:pic>
        <p:pic>
          <p:nvPicPr>
            <p:cNvPr id="353" name="Google Shape;353;p25"/>
            <p:cNvPicPr preferRelativeResize="0"/>
            <p:nvPr/>
          </p:nvPicPr>
          <p:blipFill rotWithShape="1">
            <a:blip r:embed="rId8">
              <a:alphaModFix/>
            </a:blip>
            <a:srcRect b="0" l="0" r="0" t="0"/>
            <a:stretch/>
          </p:blipFill>
          <p:spPr>
            <a:xfrm>
              <a:off x="8193644" y="5398684"/>
              <a:ext cx="193776" cy="224231"/>
            </a:xfrm>
            <a:prstGeom prst="rect">
              <a:avLst/>
            </a:prstGeom>
            <a:noFill/>
            <a:ln>
              <a:noFill/>
            </a:ln>
          </p:spPr>
        </p:pic>
        <p:pic>
          <p:nvPicPr>
            <p:cNvPr id="354" name="Google Shape;354;p25"/>
            <p:cNvPicPr preferRelativeResize="0"/>
            <p:nvPr/>
          </p:nvPicPr>
          <p:blipFill rotWithShape="1">
            <a:blip r:embed="rId9">
              <a:alphaModFix/>
            </a:blip>
            <a:srcRect b="0" l="0" r="0" t="0"/>
            <a:stretch/>
          </p:blipFill>
          <p:spPr>
            <a:xfrm>
              <a:off x="8462650" y="5398691"/>
              <a:ext cx="191452" cy="229755"/>
            </a:xfrm>
            <a:prstGeom prst="rect">
              <a:avLst/>
            </a:prstGeom>
            <a:noFill/>
            <a:ln>
              <a:noFill/>
            </a:ln>
          </p:spPr>
        </p:pic>
        <p:sp>
          <p:nvSpPr>
            <p:cNvPr id="355" name="Google Shape;355;p25"/>
            <p:cNvSpPr/>
            <p:nvPr/>
          </p:nvSpPr>
          <p:spPr>
            <a:xfrm>
              <a:off x="8735745" y="5398684"/>
              <a:ext cx="330835" cy="224790"/>
            </a:xfrm>
            <a:custGeom>
              <a:rect b="b" l="l" r="r" t="t"/>
              <a:pathLst>
                <a:path extrusionOk="0" h="224789" w="330834">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25"/>
            <p:cNvSpPr/>
            <p:nvPr/>
          </p:nvSpPr>
          <p:spPr>
            <a:xfrm>
              <a:off x="9145447" y="5295341"/>
              <a:ext cx="60960" cy="327660"/>
            </a:xfrm>
            <a:custGeom>
              <a:rect b="b" l="l" r="r" t="t"/>
              <a:pathLst>
                <a:path extrusionOk="0" h="327660" w="60959">
                  <a:moveTo>
                    <a:pt x="51206" y="108877"/>
                  </a:moveTo>
                  <a:lnTo>
                    <a:pt x="9690" y="108877"/>
                  </a:lnTo>
                  <a:lnTo>
                    <a:pt x="9690" y="327571"/>
                  </a:lnTo>
                  <a:lnTo>
                    <a:pt x="51206" y="327571"/>
                  </a:lnTo>
                  <a:lnTo>
                    <a:pt x="51206" y="108877"/>
                  </a:lnTo>
                  <a:close/>
                </a:path>
                <a:path extrusionOk="0" h="327660" w="60959">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57" name="Google Shape;357;p25"/>
            <p:cNvPicPr preferRelativeResize="0"/>
            <p:nvPr/>
          </p:nvPicPr>
          <p:blipFill rotWithShape="1">
            <a:blip r:embed="rId10">
              <a:alphaModFix/>
            </a:blip>
            <a:srcRect b="0" l="0" r="0" t="0"/>
            <a:stretch/>
          </p:blipFill>
          <p:spPr>
            <a:xfrm>
              <a:off x="9272775" y="5398689"/>
              <a:ext cx="219621" cy="229755"/>
            </a:xfrm>
            <a:prstGeom prst="rect">
              <a:avLst/>
            </a:prstGeom>
            <a:noFill/>
            <a:ln>
              <a:noFill/>
            </a:ln>
          </p:spPr>
        </p:pic>
        <p:pic>
          <p:nvPicPr>
            <p:cNvPr id="358" name="Google Shape;358;p25"/>
            <p:cNvPicPr preferRelativeResize="0"/>
            <p:nvPr/>
          </p:nvPicPr>
          <p:blipFill rotWithShape="1">
            <a:blip r:embed="rId8">
              <a:alphaModFix/>
            </a:blip>
            <a:srcRect b="0" l="0" r="0" t="0"/>
            <a:stretch/>
          </p:blipFill>
          <p:spPr>
            <a:xfrm>
              <a:off x="9565276" y="5398684"/>
              <a:ext cx="193776" cy="224231"/>
            </a:xfrm>
            <a:prstGeom prst="rect">
              <a:avLst/>
            </a:prstGeom>
            <a:noFill/>
            <a:ln>
              <a:noFill/>
            </a:ln>
          </p:spPr>
        </p:pic>
        <p:sp>
          <p:nvSpPr>
            <p:cNvPr id="359" name="Google Shape;359;p25"/>
            <p:cNvSpPr/>
            <p:nvPr/>
          </p:nvSpPr>
          <p:spPr>
            <a:xfrm>
              <a:off x="9813018"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60" name="Google Shape;360;p25"/>
            <p:cNvPicPr preferRelativeResize="0"/>
            <p:nvPr/>
          </p:nvPicPr>
          <p:blipFill rotWithShape="1">
            <a:blip r:embed="rId11">
              <a:alphaModFix/>
            </a:blip>
            <a:srcRect b="0" l="0" r="0" t="0"/>
            <a:stretch/>
          </p:blipFill>
          <p:spPr>
            <a:xfrm>
              <a:off x="10028030" y="5398689"/>
              <a:ext cx="232536" cy="229755"/>
            </a:xfrm>
            <a:prstGeom prst="rect">
              <a:avLst/>
            </a:prstGeom>
            <a:noFill/>
            <a:ln>
              <a:noFill/>
            </a:ln>
          </p:spPr>
        </p:pic>
        <p:sp>
          <p:nvSpPr>
            <p:cNvPr id="361" name="Google Shape;361;p25"/>
            <p:cNvSpPr/>
            <p:nvPr/>
          </p:nvSpPr>
          <p:spPr>
            <a:xfrm>
              <a:off x="4565596" y="3264858"/>
              <a:ext cx="754380" cy="2336800"/>
            </a:xfrm>
            <a:custGeom>
              <a:rect b="b" l="l" r="r" t="t"/>
              <a:pathLst>
                <a:path extrusionOk="0" h="2336800" w="754379">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extrusionOk="0" h="2336800" w="754379">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extrusionOk="0" h="2336800" w="754379">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extrusionOk="0" h="2336800" w="754379">
                  <a:moveTo>
                    <a:pt x="754367" y="2032000"/>
                  </a:moveTo>
                  <a:lnTo>
                    <a:pt x="739622" y="2044700"/>
                  </a:lnTo>
                  <a:lnTo>
                    <a:pt x="754367" y="2044700"/>
                  </a:lnTo>
                  <a:lnTo>
                    <a:pt x="754367" y="2032000"/>
                  </a:lnTo>
                  <a:close/>
                </a:path>
                <a:path extrusionOk="0" h="2336800" w="754379">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extrusionOk="0" h="2336800" w="754379">
                  <a:moveTo>
                    <a:pt x="754367" y="1892300"/>
                  </a:moveTo>
                  <a:lnTo>
                    <a:pt x="739788" y="1905000"/>
                  </a:lnTo>
                  <a:lnTo>
                    <a:pt x="754367" y="1905000"/>
                  </a:lnTo>
                  <a:lnTo>
                    <a:pt x="754367" y="1892300"/>
                  </a:lnTo>
                  <a:close/>
                </a:path>
                <a:path extrusionOk="0" h="2336800" w="754379">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extrusionOk="0" h="2336800" w="754379">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extrusionOk="0" h="2336800" w="754379">
                  <a:moveTo>
                    <a:pt x="754367" y="1219199"/>
                  </a:moveTo>
                  <a:lnTo>
                    <a:pt x="724625" y="1219199"/>
                  </a:lnTo>
                  <a:lnTo>
                    <a:pt x="709584" y="1231899"/>
                  </a:lnTo>
                  <a:lnTo>
                    <a:pt x="754367" y="1231899"/>
                  </a:lnTo>
                  <a:lnTo>
                    <a:pt x="754367" y="1219199"/>
                  </a:lnTo>
                  <a:close/>
                </a:path>
                <a:path extrusionOk="0" h="2336800" w="754379">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extrusionOk="0" h="2336800" w="754379">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extrusionOk="0" h="2336800" w="754379">
                  <a:moveTo>
                    <a:pt x="754367" y="1079499"/>
                  </a:moveTo>
                  <a:lnTo>
                    <a:pt x="739623" y="1092199"/>
                  </a:lnTo>
                  <a:lnTo>
                    <a:pt x="754367" y="1092199"/>
                  </a:lnTo>
                  <a:lnTo>
                    <a:pt x="754367" y="1079499"/>
                  </a:lnTo>
                  <a:close/>
                </a:path>
                <a:path extrusionOk="0" h="2336800" w="754379">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extrusionOk="0" h="2336800" w="754379">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extrusionOk="0" h="2336800" w="754379">
                  <a:moveTo>
                    <a:pt x="754367" y="977899"/>
                  </a:moveTo>
                  <a:lnTo>
                    <a:pt x="694436" y="977899"/>
                  </a:lnTo>
                  <a:lnTo>
                    <a:pt x="709547" y="990599"/>
                  </a:lnTo>
                  <a:lnTo>
                    <a:pt x="754367" y="990599"/>
                  </a:lnTo>
                  <a:lnTo>
                    <a:pt x="754367" y="977899"/>
                  </a:lnTo>
                  <a:close/>
                </a:path>
                <a:path extrusionOk="0" h="2336800" w="754379">
                  <a:moveTo>
                    <a:pt x="724854" y="406399"/>
                  </a:moveTo>
                  <a:lnTo>
                    <a:pt x="694436" y="406399"/>
                  </a:lnTo>
                  <a:lnTo>
                    <a:pt x="647984" y="419099"/>
                  </a:lnTo>
                  <a:lnTo>
                    <a:pt x="739732" y="419099"/>
                  </a:lnTo>
                  <a:lnTo>
                    <a:pt x="724854" y="406399"/>
                  </a:lnTo>
                  <a:close/>
                </a:path>
                <a:path extrusionOk="0" h="2336800" w="754379">
                  <a:moveTo>
                    <a:pt x="754367" y="165099"/>
                  </a:moveTo>
                  <a:lnTo>
                    <a:pt x="739548" y="165099"/>
                  </a:lnTo>
                  <a:lnTo>
                    <a:pt x="754367" y="177799"/>
                  </a:lnTo>
                  <a:lnTo>
                    <a:pt x="754367" y="165099"/>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25"/>
            <p:cNvSpPr/>
            <p:nvPr/>
          </p:nvSpPr>
          <p:spPr>
            <a:xfrm>
              <a:off x="3074438" y="3264860"/>
              <a:ext cx="1099185" cy="2336800"/>
            </a:xfrm>
            <a:custGeom>
              <a:rect b="b" l="l" r="r" t="t"/>
              <a:pathLst>
                <a:path extrusionOk="0" h="2336800" w="1099185">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extrusionOk="0" h="2336800" w="1099185">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extrusionOk="0" h="2336800" w="1099185">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extrusionOk="0" h="2336800" w="1099185">
                  <a:moveTo>
                    <a:pt x="132880" y="1397000"/>
                  </a:moveTo>
                  <a:lnTo>
                    <a:pt x="102920" y="1397000"/>
                  </a:lnTo>
                  <a:lnTo>
                    <a:pt x="102920" y="2044700"/>
                  </a:lnTo>
                  <a:lnTo>
                    <a:pt x="132880" y="2044700"/>
                  </a:lnTo>
                  <a:lnTo>
                    <a:pt x="132880" y="1397000"/>
                  </a:lnTo>
                  <a:close/>
                </a:path>
                <a:path extrusionOk="0" h="2336800" w="1099185">
                  <a:moveTo>
                    <a:pt x="268770" y="1397000"/>
                  </a:moveTo>
                  <a:lnTo>
                    <a:pt x="238810" y="1397000"/>
                  </a:lnTo>
                  <a:lnTo>
                    <a:pt x="238810" y="2044700"/>
                  </a:lnTo>
                  <a:lnTo>
                    <a:pt x="268770" y="2044700"/>
                  </a:lnTo>
                  <a:lnTo>
                    <a:pt x="268770" y="1397000"/>
                  </a:lnTo>
                  <a:close/>
                </a:path>
                <a:path extrusionOk="0" h="2336800" w="1099185">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extrusionOk="0" h="2336800" w="1099185">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extrusionOk="0" h="2336800" w="1099185">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extrusionOk="0" h="2336800" w="1099185">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extrusionOk="0" h="2336800" w="1099185">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extrusionOk="0" h="2336800" w="1099185">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extrusionOk="0" h="2336800" w="1099185">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extrusionOk="0" h="2336800" w="1099185">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extrusionOk="0" h="2336800" w="1099185">
                  <a:moveTo>
                    <a:pt x="135890" y="977900"/>
                  </a:moveTo>
                  <a:lnTo>
                    <a:pt x="102920" y="977900"/>
                  </a:lnTo>
                  <a:lnTo>
                    <a:pt x="102920" y="990600"/>
                  </a:lnTo>
                  <a:lnTo>
                    <a:pt x="135890" y="990600"/>
                  </a:lnTo>
                  <a:lnTo>
                    <a:pt x="135890" y="977900"/>
                  </a:lnTo>
                  <a:close/>
                </a:path>
                <a:path extrusionOk="0" h="2336800" w="1099185">
                  <a:moveTo>
                    <a:pt x="268770" y="977900"/>
                  </a:moveTo>
                  <a:lnTo>
                    <a:pt x="238810" y="977900"/>
                  </a:lnTo>
                  <a:lnTo>
                    <a:pt x="238810" y="990600"/>
                  </a:lnTo>
                  <a:lnTo>
                    <a:pt x="268770" y="990600"/>
                  </a:lnTo>
                  <a:lnTo>
                    <a:pt x="268770" y="977900"/>
                  </a:lnTo>
                  <a:close/>
                </a:path>
                <a:path extrusionOk="0" h="2336800" w="1099185">
                  <a:moveTo>
                    <a:pt x="135890" y="304800"/>
                  </a:moveTo>
                  <a:lnTo>
                    <a:pt x="102920" y="304800"/>
                  </a:lnTo>
                  <a:lnTo>
                    <a:pt x="102920" y="952500"/>
                  </a:lnTo>
                  <a:lnTo>
                    <a:pt x="135890" y="952500"/>
                  </a:lnTo>
                  <a:lnTo>
                    <a:pt x="135890" y="304800"/>
                  </a:lnTo>
                  <a:close/>
                </a:path>
                <a:path extrusionOk="0" h="2336800" w="1099185">
                  <a:moveTo>
                    <a:pt x="268770" y="304800"/>
                  </a:moveTo>
                  <a:lnTo>
                    <a:pt x="238810" y="304800"/>
                  </a:lnTo>
                  <a:lnTo>
                    <a:pt x="238810" y="952500"/>
                  </a:lnTo>
                  <a:lnTo>
                    <a:pt x="268770" y="952500"/>
                  </a:lnTo>
                  <a:lnTo>
                    <a:pt x="268770" y="304800"/>
                  </a:lnTo>
                  <a:close/>
                </a:path>
                <a:path extrusionOk="0" h="2336800" w="1099185">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3"/>
          <p:cNvSpPr txBox="1"/>
          <p:nvPr>
            <p:ph type="title"/>
          </p:nvPr>
        </p:nvSpPr>
        <p:spPr>
          <a:xfrm>
            <a:off x="4965432" y="555812"/>
            <a:ext cx="6586491" cy="8755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18627"/>
              </a:buClr>
              <a:buSzPts val="5200"/>
              <a:buFont typeface="Montserrat"/>
              <a:buNone/>
            </a:pPr>
            <a:r>
              <a:rPr lang="es-MX" sz="5200"/>
              <a:t>Contenido </a:t>
            </a:r>
            <a:endParaRPr/>
          </a:p>
        </p:txBody>
      </p:sp>
      <p:sp>
        <p:nvSpPr>
          <p:cNvPr id="116" name="Google Shape;116;p3"/>
          <p:cNvSpPr txBox="1"/>
          <p:nvPr>
            <p:ph idx="1" type="body"/>
          </p:nvPr>
        </p:nvSpPr>
        <p:spPr>
          <a:xfrm>
            <a:off x="4965432" y="1595718"/>
            <a:ext cx="6586489" cy="526228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1700"/>
              <a:buChar char="•"/>
            </a:pPr>
            <a:r>
              <a:rPr lang="es-MX" sz="1700"/>
              <a:t>Encuesta de percepción</a:t>
            </a:r>
            <a:endParaRPr/>
          </a:p>
          <a:p>
            <a:pPr indent="-228600" lvl="0" marL="228600" rtl="0" algn="just">
              <a:lnSpc>
                <a:spcPct val="150000"/>
              </a:lnSpc>
              <a:spcBef>
                <a:spcPts val="1000"/>
              </a:spcBef>
              <a:spcAft>
                <a:spcPts val="0"/>
              </a:spcAft>
              <a:buClr>
                <a:srgbClr val="000000"/>
              </a:buClr>
              <a:buSzPts val="1700"/>
              <a:buChar char="•"/>
            </a:pPr>
            <a:r>
              <a:rPr lang="es-MX" sz="1700"/>
              <a:t>Objetivo</a:t>
            </a:r>
            <a:endParaRPr/>
          </a:p>
          <a:p>
            <a:pPr indent="-228600" lvl="0" marL="228600" rtl="0" algn="just">
              <a:lnSpc>
                <a:spcPct val="150000"/>
              </a:lnSpc>
              <a:spcBef>
                <a:spcPts val="1000"/>
              </a:spcBef>
              <a:spcAft>
                <a:spcPts val="0"/>
              </a:spcAft>
              <a:buClr>
                <a:srgbClr val="000000"/>
              </a:buClr>
              <a:buSzPts val="1700"/>
              <a:buChar char="•"/>
            </a:pPr>
            <a:r>
              <a:rPr lang="es-MX" sz="1700"/>
              <a:t>¿Quiénes participamos?</a:t>
            </a:r>
            <a:endParaRPr/>
          </a:p>
          <a:p>
            <a:pPr indent="-228600" lvl="0" marL="228600" rtl="0" algn="just">
              <a:lnSpc>
                <a:spcPct val="150000"/>
              </a:lnSpc>
              <a:spcBef>
                <a:spcPts val="1000"/>
              </a:spcBef>
              <a:spcAft>
                <a:spcPts val="0"/>
              </a:spcAft>
              <a:buClr>
                <a:srgbClr val="000000"/>
              </a:buClr>
              <a:buSzPts val="1700"/>
              <a:buChar char="•"/>
            </a:pPr>
            <a:r>
              <a:rPr lang="es-MX" sz="1700"/>
              <a:t>Mecánica del taller</a:t>
            </a:r>
            <a:endParaRPr/>
          </a:p>
          <a:p>
            <a:pPr indent="-228600" lvl="0" marL="228600" rtl="0" algn="just">
              <a:lnSpc>
                <a:spcPct val="150000"/>
              </a:lnSpc>
              <a:spcBef>
                <a:spcPts val="1000"/>
              </a:spcBef>
              <a:spcAft>
                <a:spcPts val="0"/>
              </a:spcAft>
              <a:buClr>
                <a:srgbClr val="000000"/>
              </a:buClr>
              <a:buSzPts val="1700"/>
              <a:buChar char="•"/>
            </a:pPr>
            <a:r>
              <a:rPr lang="es-MX" sz="1700"/>
              <a:t>Movilidad Urbana Sostenible</a:t>
            </a:r>
            <a:endParaRPr/>
          </a:p>
          <a:p>
            <a:pPr indent="-228600" lvl="1" marL="685800" rtl="0" algn="l">
              <a:lnSpc>
                <a:spcPct val="90000"/>
              </a:lnSpc>
              <a:spcBef>
                <a:spcPts val="500"/>
              </a:spcBef>
              <a:spcAft>
                <a:spcPts val="0"/>
              </a:spcAft>
              <a:buClr>
                <a:schemeClr val="dk1"/>
              </a:buClr>
              <a:buSzPts val="1700"/>
              <a:buChar char="•"/>
            </a:pPr>
            <a:r>
              <a:rPr lang="es-MX" sz="1700">
                <a:latin typeface="Arial"/>
                <a:ea typeface="Arial"/>
                <a:cs typeface="Arial"/>
                <a:sym typeface="Arial"/>
              </a:rPr>
              <a:t>¿Quiénes usan bicicleta?</a:t>
            </a:r>
            <a:endParaRPr/>
          </a:p>
          <a:p>
            <a:pPr indent="-228600" lvl="1" marL="685800" rtl="0" algn="l">
              <a:lnSpc>
                <a:spcPct val="90000"/>
              </a:lnSpc>
              <a:spcBef>
                <a:spcPts val="500"/>
              </a:spcBef>
              <a:spcAft>
                <a:spcPts val="0"/>
              </a:spcAft>
              <a:buClr>
                <a:schemeClr val="dk1"/>
              </a:buClr>
              <a:buSzPts val="1700"/>
              <a:buChar char="•"/>
            </a:pPr>
            <a:r>
              <a:rPr lang="es-MX" sz="1700">
                <a:latin typeface="Arial"/>
                <a:ea typeface="Arial"/>
                <a:cs typeface="Arial"/>
                <a:sym typeface="Arial"/>
              </a:rPr>
              <a:t>Integración de la bicicleta</a:t>
            </a:r>
            <a:endParaRPr/>
          </a:p>
          <a:p>
            <a:pPr indent="-228600" lvl="1" marL="685800" rtl="0" algn="l">
              <a:lnSpc>
                <a:spcPct val="90000"/>
              </a:lnSpc>
              <a:spcBef>
                <a:spcPts val="500"/>
              </a:spcBef>
              <a:spcAft>
                <a:spcPts val="0"/>
              </a:spcAft>
              <a:buClr>
                <a:schemeClr val="dk1"/>
              </a:buClr>
              <a:buSzPts val="1700"/>
              <a:buChar char="•"/>
            </a:pPr>
            <a:r>
              <a:rPr lang="es-MX" sz="1700">
                <a:latin typeface="Arial"/>
                <a:ea typeface="Arial"/>
                <a:cs typeface="Arial"/>
                <a:sym typeface="Arial"/>
              </a:rPr>
              <a:t>La problemática urbana en torno a la movilidad. </a:t>
            </a:r>
            <a:endParaRPr/>
          </a:p>
          <a:p>
            <a:pPr indent="-228600" lvl="0" marL="228600" rtl="0" algn="just">
              <a:lnSpc>
                <a:spcPct val="150000"/>
              </a:lnSpc>
              <a:spcBef>
                <a:spcPts val="1000"/>
              </a:spcBef>
              <a:spcAft>
                <a:spcPts val="0"/>
              </a:spcAft>
              <a:buClr>
                <a:srgbClr val="000000"/>
              </a:buClr>
              <a:buSzPts val="1700"/>
              <a:buChar char="•"/>
            </a:pPr>
            <a:r>
              <a:rPr lang="es-MX" sz="1700"/>
              <a:t>Diseño conjunto</a:t>
            </a:r>
            <a:endParaRPr/>
          </a:p>
          <a:p>
            <a:pPr indent="-228600" lvl="0" marL="228600" rtl="0" algn="just">
              <a:lnSpc>
                <a:spcPct val="150000"/>
              </a:lnSpc>
              <a:spcBef>
                <a:spcPts val="1000"/>
              </a:spcBef>
              <a:spcAft>
                <a:spcPts val="0"/>
              </a:spcAft>
              <a:buClr>
                <a:srgbClr val="000000"/>
              </a:buClr>
              <a:buSzPts val="1700"/>
              <a:buChar char="•"/>
            </a:pPr>
            <a:r>
              <a:rPr lang="es-MX" sz="1700"/>
              <a:t>Conclusiones</a:t>
            </a:r>
            <a:endParaRPr/>
          </a:p>
          <a:p>
            <a:pPr indent="-228600" lvl="0" marL="228600" rtl="0" algn="just">
              <a:lnSpc>
                <a:spcPct val="150000"/>
              </a:lnSpc>
              <a:spcBef>
                <a:spcPts val="1000"/>
              </a:spcBef>
              <a:spcAft>
                <a:spcPts val="0"/>
              </a:spcAft>
              <a:buClr>
                <a:srgbClr val="000000"/>
              </a:buClr>
              <a:buSzPts val="1700"/>
              <a:buChar char="•"/>
            </a:pPr>
            <a:r>
              <a:rPr lang="es-MX" sz="1700"/>
              <a:t>Encuesta de satisfacción</a:t>
            </a:r>
            <a:endParaRPr/>
          </a:p>
          <a:p>
            <a:pPr indent="-158750" lvl="0" marL="228600" rtl="0" algn="just">
              <a:lnSpc>
                <a:spcPct val="150000"/>
              </a:lnSpc>
              <a:spcBef>
                <a:spcPts val="1000"/>
              </a:spcBef>
              <a:spcAft>
                <a:spcPts val="0"/>
              </a:spcAft>
              <a:buClr>
                <a:srgbClr val="000000"/>
              </a:buClr>
              <a:buSzPts val="1100"/>
              <a:buNone/>
            </a:pPr>
            <a:r>
              <a:t/>
            </a:r>
            <a:endParaRPr sz="1100"/>
          </a:p>
          <a:p>
            <a:pPr indent="-158750" lvl="0" marL="228600" rtl="0" algn="just">
              <a:lnSpc>
                <a:spcPct val="150000"/>
              </a:lnSpc>
              <a:spcBef>
                <a:spcPts val="1000"/>
              </a:spcBef>
              <a:spcAft>
                <a:spcPts val="0"/>
              </a:spcAft>
              <a:buClr>
                <a:srgbClr val="000000"/>
              </a:buClr>
              <a:buSzPts val="1100"/>
              <a:buNone/>
            </a:pPr>
            <a:r>
              <a:t/>
            </a:r>
            <a:endParaRPr sz="1100"/>
          </a:p>
        </p:txBody>
      </p:sp>
      <p:pic>
        <p:nvPicPr>
          <p:cNvPr id="117" name="Google Shape;117;p3"/>
          <p:cNvPicPr preferRelativeResize="0"/>
          <p:nvPr/>
        </p:nvPicPr>
        <p:blipFill rotWithShape="1">
          <a:blip r:embed="rId3">
            <a:alphaModFix/>
          </a:blip>
          <a:srcRect b="6129" l="0" r="-1" t="5843"/>
          <a:stretch/>
        </p:blipFill>
        <p:spPr>
          <a:xfrm>
            <a:off x="20" y="10"/>
            <a:ext cx="4635571" cy="6857990"/>
          </a:xfrm>
          <a:prstGeom prst="rect">
            <a:avLst/>
          </a:prstGeom>
          <a:solidFill>
            <a:srgbClr val="2B293A"/>
          </a:solidFill>
          <a:ln>
            <a:noFill/>
          </a:ln>
        </p:spPr>
      </p:pic>
      <p:cxnSp>
        <p:nvCxnSpPr>
          <p:cNvPr id="118" name="Google Shape;118;p3"/>
          <p:cNvCxnSpPr/>
          <p:nvPr/>
        </p:nvCxnSpPr>
        <p:spPr>
          <a:xfrm>
            <a:off x="5091953" y="1595718"/>
            <a:ext cx="6459968" cy="0"/>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18627"/>
              </a:buClr>
              <a:buSzPts val="3500"/>
              <a:buFont typeface="Montserrat"/>
              <a:buNone/>
            </a:pPr>
            <a:r>
              <a:t/>
            </a:r>
            <a:endParaRPr/>
          </a:p>
        </p:txBody>
      </p:sp>
      <p:sp>
        <p:nvSpPr>
          <p:cNvPr id="124" name="Google Shape;124;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888888"/>
              </a:buClr>
              <a:buSzPts val="2000"/>
              <a:buNone/>
            </a:pPr>
            <a:r>
              <a:t/>
            </a:r>
            <a:endParaRPr/>
          </a:p>
        </p:txBody>
      </p:sp>
      <p:sp>
        <p:nvSpPr>
          <p:cNvPr id="125" name="Google Shape;125;p4"/>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2225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6" name="Google Shape;126;p4"/>
          <p:cNvPicPr preferRelativeResize="0"/>
          <p:nvPr/>
        </p:nvPicPr>
        <p:blipFill rotWithShape="1">
          <a:blip r:embed="rId3">
            <a:alphaModFix/>
          </a:blip>
          <a:srcRect b="0" l="0" r="0" t="0"/>
          <a:stretch/>
        </p:blipFill>
        <p:spPr>
          <a:xfrm>
            <a:off x="5012867" y="941388"/>
            <a:ext cx="2943504" cy="2933699"/>
          </a:xfrm>
          <a:prstGeom prst="rect">
            <a:avLst/>
          </a:prstGeom>
          <a:noFill/>
          <a:ln>
            <a:noFill/>
          </a:ln>
        </p:spPr>
      </p:pic>
      <p:sp>
        <p:nvSpPr>
          <p:cNvPr id="127" name="Google Shape;127;p4"/>
          <p:cNvSpPr txBox="1"/>
          <p:nvPr/>
        </p:nvSpPr>
        <p:spPr>
          <a:xfrm>
            <a:off x="1267866" y="4994116"/>
            <a:ext cx="9308694"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s-MX" sz="3500">
                <a:solidFill>
                  <a:srgbClr val="C3C3C2"/>
                </a:solidFill>
                <a:latin typeface="Montserrat"/>
                <a:ea typeface="Montserrat"/>
                <a:cs typeface="Montserrat"/>
                <a:sym typeface="Montserrat"/>
              </a:rPr>
              <a:t>Liga  encuesta</a:t>
            </a:r>
            <a:endParaRPr sz="35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5"/>
          <p:cNvSpPr txBox="1"/>
          <p:nvPr>
            <p:ph type="title"/>
          </p:nvPr>
        </p:nvSpPr>
        <p:spPr>
          <a:xfrm>
            <a:off x="612648" y="1078992"/>
            <a:ext cx="6268770" cy="15361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18627"/>
              </a:buClr>
              <a:buSzPts val="5200"/>
              <a:buFont typeface="Montserrat"/>
              <a:buNone/>
            </a:pPr>
            <a:r>
              <a:rPr lang="es-MX" sz="5200"/>
              <a:t>Objetivo</a:t>
            </a:r>
            <a:endParaRPr/>
          </a:p>
        </p:txBody>
      </p:sp>
      <p:sp>
        <p:nvSpPr>
          <p:cNvPr id="134" name="Google Shape;134;p5"/>
          <p:cNvSpPr/>
          <p:nvPr/>
        </p:nvSpPr>
        <p:spPr>
          <a:xfrm rot="5400000">
            <a:off x="853202" y="36338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5" name="Google Shape;135;p5"/>
          <p:cNvSpPr/>
          <p:nvPr/>
        </p:nvSpPr>
        <p:spPr>
          <a:xfrm>
            <a:off x="618506" y="2935541"/>
            <a:ext cx="62179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5"/>
          <p:cNvSpPr txBox="1"/>
          <p:nvPr>
            <p:ph idx="1" type="body"/>
          </p:nvPr>
        </p:nvSpPr>
        <p:spPr>
          <a:xfrm>
            <a:off x="612648" y="3355848"/>
            <a:ext cx="6268770" cy="28254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40000"/>
              </a:lnSpc>
              <a:spcBef>
                <a:spcPts val="0"/>
              </a:spcBef>
              <a:spcAft>
                <a:spcPts val="0"/>
              </a:spcAft>
              <a:buClr>
                <a:srgbClr val="000000"/>
              </a:buClr>
              <a:buSzPts val="1700"/>
              <a:buChar char="•"/>
            </a:pPr>
            <a:r>
              <a:rPr lang="es-MX" sz="1700"/>
              <a:t>Profundizar en la movilidad en bicicleta como política pública, donde las personas asistentes conocerán el diagnóstico de la movilidad urbana en México, los principios de la movilidad urbana sustentable, los beneficios de la movilidad en bicicleta, así como las tendencias y mejores prácticas nacionales e internacionales sobre movilidad en bicicleta.</a:t>
            </a:r>
            <a:endParaRPr/>
          </a:p>
          <a:p>
            <a:pPr indent="-120650" lvl="0" marL="228600" rtl="0" algn="just">
              <a:lnSpc>
                <a:spcPct val="140000"/>
              </a:lnSpc>
              <a:spcBef>
                <a:spcPts val="1000"/>
              </a:spcBef>
              <a:spcAft>
                <a:spcPts val="0"/>
              </a:spcAft>
              <a:buClr>
                <a:srgbClr val="000000"/>
              </a:buClr>
              <a:buSzPts val="1700"/>
              <a:buNone/>
            </a:pPr>
            <a:r>
              <a:t/>
            </a:r>
            <a:endParaRPr sz="1700"/>
          </a:p>
        </p:txBody>
      </p:sp>
      <p:pic>
        <p:nvPicPr>
          <p:cNvPr id="137" name="Google Shape;137;p5"/>
          <p:cNvPicPr preferRelativeResize="0"/>
          <p:nvPr/>
        </p:nvPicPr>
        <p:blipFill rotWithShape="1">
          <a:blip r:embed="rId3">
            <a:alphaModFix/>
          </a:blip>
          <a:srcRect b="0" l="1523" r="0" t="10899"/>
          <a:stretch/>
        </p:blipFill>
        <p:spPr>
          <a:xfrm>
            <a:off x="7554536" y="601133"/>
            <a:ext cx="4116746" cy="55802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18627"/>
              </a:buClr>
              <a:buSzPts val="3500"/>
              <a:buFont typeface="Montserrat"/>
              <a:buNone/>
            </a:pPr>
            <a:r>
              <a:t/>
            </a:r>
            <a:endParaRPr/>
          </a:p>
        </p:txBody>
      </p:sp>
      <p:sp>
        <p:nvSpPr>
          <p:cNvPr id="143" name="Google Shape;14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01600" lvl="0" marL="228600" rtl="0" algn="just">
              <a:lnSpc>
                <a:spcPct val="150000"/>
              </a:lnSpc>
              <a:spcBef>
                <a:spcPts val="0"/>
              </a:spcBef>
              <a:spcAft>
                <a:spcPts val="0"/>
              </a:spcAft>
              <a:buClr>
                <a:srgbClr val="000000"/>
              </a:buClr>
              <a:buSzPts val="2000"/>
              <a:buNone/>
            </a:pPr>
            <a:r>
              <a:t/>
            </a:r>
            <a:endParaRPr/>
          </a:p>
        </p:txBody>
      </p:sp>
      <p:sp>
        <p:nvSpPr>
          <p:cNvPr id="144" name="Google Shape;144;p6"/>
          <p:cNvSpPr/>
          <p:nvPr/>
        </p:nvSpPr>
        <p:spPr>
          <a:xfrm>
            <a:off x="0" y="0"/>
            <a:ext cx="12192000" cy="6858000"/>
          </a:xfrm>
          <a:custGeom>
            <a:rect b="b" l="l" r="r" t="t"/>
            <a:pathLst>
              <a:path extrusionOk="0" h="8890000" w="13335000">
                <a:moveTo>
                  <a:pt x="13335000" y="0"/>
                </a:moveTo>
                <a:lnTo>
                  <a:pt x="0" y="0"/>
                </a:lnTo>
                <a:lnTo>
                  <a:pt x="0" y="8890000"/>
                </a:lnTo>
                <a:lnTo>
                  <a:pt x="13335000" y="8890000"/>
                </a:lnTo>
                <a:lnTo>
                  <a:pt x="13335000" y="0"/>
                </a:lnTo>
                <a:close/>
              </a:path>
            </a:pathLst>
          </a:custGeom>
          <a:solidFill>
            <a:srgbClr val="2225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45" name="Google Shape;145;p6"/>
          <p:cNvPicPr preferRelativeResize="0"/>
          <p:nvPr/>
        </p:nvPicPr>
        <p:blipFill rotWithShape="1">
          <a:blip r:embed="rId3">
            <a:alphaModFix/>
          </a:blip>
          <a:srcRect b="0" l="0" r="0" t="0"/>
          <a:stretch/>
        </p:blipFill>
        <p:spPr>
          <a:xfrm>
            <a:off x="2335872" y="819308"/>
            <a:ext cx="2691192" cy="3820890"/>
          </a:xfrm>
          <a:prstGeom prst="rect">
            <a:avLst/>
          </a:prstGeom>
          <a:noFill/>
          <a:ln>
            <a:noFill/>
          </a:ln>
        </p:spPr>
      </p:pic>
      <p:pic>
        <p:nvPicPr>
          <p:cNvPr id="146" name="Google Shape;146;p6"/>
          <p:cNvPicPr preferRelativeResize="0"/>
          <p:nvPr/>
        </p:nvPicPr>
        <p:blipFill rotWithShape="1">
          <a:blip r:embed="rId4">
            <a:alphaModFix/>
          </a:blip>
          <a:srcRect b="0" l="0" r="0" t="0"/>
          <a:stretch/>
        </p:blipFill>
        <p:spPr>
          <a:xfrm>
            <a:off x="7362936" y="786147"/>
            <a:ext cx="2691192" cy="3820890"/>
          </a:xfrm>
          <a:prstGeom prst="rect">
            <a:avLst/>
          </a:prstGeom>
          <a:noFill/>
          <a:ln>
            <a:noFill/>
          </a:ln>
        </p:spPr>
      </p:pic>
      <p:sp>
        <p:nvSpPr>
          <p:cNvPr id="147" name="Google Shape;147;p6"/>
          <p:cNvSpPr txBox="1"/>
          <p:nvPr/>
        </p:nvSpPr>
        <p:spPr>
          <a:xfrm>
            <a:off x="1119864" y="5329580"/>
            <a:ext cx="10233935" cy="551433"/>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lang="es-MX" sz="3500">
                <a:solidFill>
                  <a:srgbClr val="C3C3C2"/>
                </a:solidFill>
                <a:latin typeface="Montserrat"/>
                <a:ea typeface="Montserrat"/>
                <a:cs typeface="Montserrat"/>
                <a:sym typeface="Montserrat"/>
              </a:rPr>
              <a:t>¿Quiénes participamos?</a:t>
            </a:r>
            <a:endParaRPr sz="35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838200" y="365125"/>
            <a:ext cx="7772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18627"/>
              </a:buClr>
              <a:buSzPts val="4400"/>
              <a:buFont typeface="Montserrat"/>
              <a:buNone/>
            </a:pPr>
            <a:r>
              <a:rPr lang="es-MX" sz="4400"/>
              <a:t>Mecánica del Taller</a:t>
            </a:r>
            <a:endParaRPr/>
          </a:p>
        </p:txBody>
      </p:sp>
      <p:sp>
        <p:nvSpPr>
          <p:cNvPr id="153" name="Google Shape;153;p7"/>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2000"/>
              <a:buChar char="•"/>
            </a:pPr>
            <a:r>
              <a:rPr lang="es-MX"/>
              <a:t>Participación activa</a:t>
            </a:r>
            <a:endParaRPr/>
          </a:p>
          <a:p>
            <a:pPr indent="-228600" lvl="0" marL="228600" rtl="0" algn="just">
              <a:lnSpc>
                <a:spcPct val="150000"/>
              </a:lnSpc>
              <a:spcBef>
                <a:spcPts val="1000"/>
              </a:spcBef>
              <a:spcAft>
                <a:spcPts val="0"/>
              </a:spcAft>
              <a:buClr>
                <a:srgbClr val="000000"/>
              </a:buClr>
              <a:buSzPts val="2000"/>
              <a:buChar char="•"/>
            </a:pPr>
            <a:r>
              <a:rPr lang="es-MX"/>
              <a:t>Micrófonos silenciados mientras alguien usa la voz</a:t>
            </a:r>
            <a:endParaRPr/>
          </a:p>
          <a:p>
            <a:pPr indent="-228600" lvl="0" marL="228600" rtl="0" algn="just">
              <a:lnSpc>
                <a:spcPct val="150000"/>
              </a:lnSpc>
              <a:spcBef>
                <a:spcPts val="1000"/>
              </a:spcBef>
              <a:spcAft>
                <a:spcPts val="0"/>
              </a:spcAft>
              <a:buClr>
                <a:srgbClr val="000000"/>
              </a:buClr>
              <a:buSzPts val="2000"/>
              <a:buChar char="•"/>
            </a:pPr>
            <a:r>
              <a:rPr lang="es-MX"/>
              <a:t>Respeto, tolerancia y focalización</a:t>
            </a:r>
            <a:endParaRPr/>
          </a:p>
          <a:p>
            <a:pPr indent="-228600" lvl="0" marL="228600" rtl="0" algn="just">
              <a:lnSpc>
                <a:spcPct val="150000"/>
              </a:lnSpc>
              <a:spcBef>
                <a:spcPts val="1000"/>
              </a:spcBef>
              <a:spcAft>
                <a:spcPts val="0"/>
              </a:spcAft>
              <a:buClr>
                <a:srgbClr val="000000"/>
              </a:buClr>
              <a:buSzPts val="2000"/>
              <a:buChar char="•"/>
            </a:pPr>
            <a:r>
              <a:rPr lang="es-MX"/>
              <a:t>ABC</a:t>
            </a:r>
            <a:endParaRPr/>
          </a:p>
        </p:txBody>
      </p:sp>
      <p:grpSp>
        <p:nvGrpSpPr>
          <p:cNvPr id="154" name="Google Shape;154;p7"/>
          <p:cNvGrpSpPr/>
          <p:nvPr/>
        </p:nvGrpSpPr>
        <p:grpSpPr>
          <a:xfrm>
            <a:off x="6414655" y="3990109"/>
            <a:ext cx="5189802" cy="1832460"/>
            <a:chOff x="3074438" y="3264858"/>
            <a:chExt cx="7186128" cy="2363747"/>
          </a:xfrm>
        </p:grpSpPr>
        <p:sp>
          <p:nvSpPr>
            <p:cNvPr id="155" name="Google Shape;155;p7"/>
            <p:cNvSpPr/>
            <p:nvPr/>
          </p:nvSpPr>
          <p:spPr>
            <a:xfrm>
              <a:off x="5737383" y="5296259"/>
              <a:ext cx="227329" cy="327025"/>
            </a:xfrm>
            <a:custGeom>
              <a:rect b="b" l="l" r="r" t="t"/>
              <a:pathLst>
                <a:path extrusionOk="0" h="327025" w="227329">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extrusionOk="0" h="327025" w="227329">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extrusionOk="0" h="327025" w="227329">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7"/>
            <p:cNvSpPr/>
            <p:nvPr/>
          </p:nvSpPr>
          <p:spPr>
            <a:xfrm>
              <a:off x="6034023" y="5295341"/>
              <a:ext cx="60960" cy="327660"/>
            </a:xfrm>
            <a:custGeom>
              <a:rect b="b" l="l" r="r" t="t"/>
              <a:pathLst>
                <a:path extrusionOk="0" h="327660" w="60960">
                  <a:moveTo>
                    <a:pt x="51206" y="108877"/>
                  </a:moveTo>
                  <a:lnTo>
                    <a:pt x="9690" y="108877"/>
                  </a:lnTo>
                  <a:lnTo>
                    <a:pt x="9690" y="327571"/>
                  </a:lnTo>
                  <a:lnTo>
                    <a:pt x="51206" y="327571"/>
                  </a:lnTo>
                  <a:lnTo>
                    <a:pt x="51206" y="108877"/>
                  </a:lnTo>
                  <a:close/>
                </a:path>
                <a:path extrusionOk="0" h="327660" w="609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7" name="Google Shape;157;p7"/>
            <p:cNvPicPr preferRelativeResize="0"/>
            <p:nvPr/>
          </p:nvPicPr>
          <p:blipFill rotWithShape="1">
            <a:blip r:embed="rId3">
              <a:alphaModFix/>
            </a:blip>
            <a:srcRect b="0" l="0" r="0" t="0"/>
            <a:stretch/>
          </p:blipFill>
          <p:spPr>
            <a:xfrm>
              <a:off x="6163671" y="5399132"/>
              <a:ext cx="198374" cy="229311"/>
            </a:xfrm>
            <a:prstGeom prst="rect">
              <a:avLst/>
            </a:prstGeom>
            <a:noFill/>
            <a:ln>
              <a:noFill/>
            </a:ln>
          </p:spPr>
        </p:pic>
        <p:sp>
          <p:nvSpPr>
            <p:cNvPr id="158" name="Google Shape;158;p7"/>
            <p:cNvSpPr/>
            <p:nvPr/>
          </p:nvSpPr>
          <p:spPr>
            <a:xfrm>
              <a:off x="6413246" y="5295341"/>
              <a:ext cx="60960" cy="327660"/>
            </a:xfrm>
            <a:custGeom>
              <a:rect b="b" l="l" r="r" t="t"/>
              <a:pathLst>
                <a:path extrusionOk="0" h="327660" w="60960">
                  <a:moveTo>
                    <a:pt x="51219" y="108877"/>
                  </a:moveTo>
                  <a:lnTo>
                    <a:pt x="9702" y="108877"/>
                  </a:lnTo>
                  <a:lnTo>
                    <a:pt x="9702" y="327571"/>
                  </a:lnTo>
                  <a:lnTo>
                    <a:pt x="51219" y="327571"/>
                  </a:lnTo>
                  <a:lnTo>
                    <a:pt x="51219" y="108877"/>
                  </a:lnTo>
                  <a:close/>
                </a:path>
                <a:path extrusionOk="0" h="327660" w="609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9" name="Google Shape;159;p7"/>
            <p:cNvPicPr preferRelativeResize="0"/>
            <p:nvPr/>
          </p:nvPicPr>
          <p:blipFill rotWithShape="1">
            <a:blip r:embed="rId4">
              <a:alphaModFix/>
            </a:blip>
            <a:srcRect b="0" l="0" r="0" t="0"/>
            <a:stretch/>
          </p:blipFill>
          <p:spPr>
            <a:xfrm>
              <a:off x="6540582" y="5398689"/>
              <a:ext cx="219621" cy="229755"/>
            </a:xfrm>
            <a:prstGeom prst="rect">
              <a:avLst/>
            </a:prstGeom>
            <a:noFill/>
            <a:ln>
              <a:noFill/>
            </a:ln>
          </p:spPr>
        </p:pic>
        <p:grpSp>
          <p:nvGrpSpPr>
            <p:cNvPr id="160" name="Google Shape;160;p7"/>
            <p:cNvGrpSpPr/>
            <p:nvPr/>
          </p:nvGrpSpPr>
          <p:grpSpPr>
            <a:xfrm>
              <a:off x="6814658" y="5342855"/>
              <a:ext cx="364999" cy="285750"/>
              <a:chOff x="6814658" y="5342855"/>
              <a:chExt cx="364999" cy="285750"/>
            </a:xfrm>
          </p:grpSpPr>
          <p:pic>
            <p:nvPicPr>
              <p:cNvPr id="161" name="Google Shape;161;p7"/>
              <p:cNvPicPr preferRelativeResize="0"/>
              <p:nvPr/>
            </p:nvPicPr>
            <p:blipFill rotWithShape="1">
              <a:blip r:embed="rId5">
                <a:alphaModFix/>
              </a:blip>
              <a:srcRect b="0" l="0" r="0" t="0"/>
              <a:stretch/>
            </p:blipFill>
            <p:spPr>
              <a:xfrm>
                <a:off x="6814658" y="5398687"/>
                <a:ext cx="173012" cy="229755"/>
              </a:xfrm>
              <a:prstGeom prst="rect">
                <a:avLst/>
              </a:prstGeom>
              <a:noFill/>
              <a:ln>
                <a:noFill/>
              </a:ln>
            </p:spPr>
          </p:pic>
          <p:sp>
            <p:nvSpPr>
              <p:cNvPr id="162" name="Google Shape;162;p7"/>
              <p:cNvSpPr/>
              <p:nvPr/>
            </p:nvSpPr>
            <p:spPr>
              <a:xfrm>
                <a:off x="7029162"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163" name="Google Shape;163;p7"/>
            <p:cNvPicPr preferRelativeResize="0"/>
            <p:nvPr/>
          </p:nvPicPr>
          <p:blipFill rotWithShape="1">
            <a:blip r:embed="rId6">
              <a:alphaModFix/>
            </a:blip>
            <a:srcRect b="0" l="0" r="0" t="0"/>
            <a:stretch/>
          </p:blipFill>
          <p:spPr>
            <a:xfrm>
              <a:off x="7244174" y="5398691"/>
              <a:ext cx="191465" cy="229755"/>
            </a:xfrm>
            <a:prstGeom prst="rect">
              <a:avLst/>
            </a:prstGeom>
            <a:noFill/>
            <a:ln>
              <a:noFill/>
            </a:ln>
          </p:spPr>
        </p:pic>
        <p:pic>
          <p:nvPicPr>
            <p:cNvPr id="164" name="Google Shape;164;p7"/>
            <p:cNvPicPr preferRelativeResize="0"/>
            <p:nvPr/>
          </p:nvPicPr>
          <p:blipFill rotWithShape="1">
            <a:blip r:embed="rId3">
              <a:alphaModFix/>
            </a:blip>
            <a:srcRect b="0" l="0" r="0" t="0"/>
            <a:stretch/>
          </p:blipFill>
          <p:spPr>
            <a:xfrm>
              <a:off x="7506703" y="5399132"/>
              <a:ext cx="198374" cy="229311"/>
            </a:xfrm>
            <a:prstGeom prst="rect">
              <a:avLst/>
            </a:prstGeom>
            <a:noFill/>
            <a:ln>
              <a:noFill/>
            </a:ln>
          </p:spPr>
        </p:pic>
        <p:sp>
          <p:nvSpPr>
            <p:cNvPr id="165" name="Google Shape;165;p7"/>
            <p:cNvSpPr/>
            <p:nvPr/>
          </p:nvSpPr>
          <p:spPr>
            <a:xfrm>
              <a:off x="7756283" y="5295341"/>
              <a:ext cx="60960" cy="327660"/>
            </a:xfrm>
            <a:custGeom>
              <a:rect b="b" l="l" r="r" t="t"/>
              <a:pathLst>
                <a:path extrusionOk="0" h="327660" w="60959">
                  <a:moveTo>
                    <a:pt x="51219" y="108877"/>
                  </a:moveTo>
                  <a:lnTo>
                    <a:pt x="9702" y="108877"/>
                  </a:lnTo>
                  <a:lnTo>
                    <a:pt x="9702" y="327571"/>
                  </a:lnTo>
                  <a:lnTo>
                    <a:pt x="51219" y="327571"/>
                  </a:lnTo>
                  <a:lnTo>
                    <a:pt x="51219" y="108877"/>
                  </a:lnTo>
                  <a:close/>
                </a:path>
                <a:path extrusionOk="0" h="327660" w="60959">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66" name="Google Shape;166;p7"/>
            <p:cNvPicPr preferRelativeResize="0"/>
            <p:nvPr/>
          </p:nvPicPr>
          <p:blipFill rotWithShape="1">
            <a:blip r:embed="rId7">
              <a:alphaModFix/>
            </a:blip>
            <a:srcRect b="0" l="0" r="0" t="0"/>
            <a:stretch/>
          </p:blipFill>
          <p:spPr>
            <a:xfrm>
              <a:off x="7885935" y="5398689"/>
              <a:ext cx="232524" cy="229755"/>
            </a:xfrm>
            <a:prstGeom prst="rect">
              <a:avLst/>
            </a:prstGeom>
            <a:noFill/>
            <a:ln>
              <a:noFill/>
            </a:ln>
          </p:spPr>
        </p:pic>
        <p:pic>
          <p:nvPicPr>
            <p:cNvPr id="167" name="Google Shape;167;p7"/>
            <p:cNvPicPr preferRelativeResize="0"/>
            <p:nvPr/>
          </p:nvPicPr>
          <p:blipFill rotWithShape="1">
            <a:blip r:embed="rId8">
              <a:alphaModFix/>
            </a:blip>
            <a:srcRect b="0" l="0" r="0" t="0"/>
            <a:stretch/>
          </p:blipFill>
          <p:spPr>
            <a:xfrm>
              <a:off x="8193644" y="5398684"/>
              <a:ext cx="193776" cy="224231"/>
            </a:xfrm>
            <a:prstGeom prst="rect">
              <a:avLst/>
            </a:prstGeom>
            <a:noFill/>
            <a:ln>
              <a:noFill/>
            </a:ln>
          </p:spPr>
        </p:pic>
        <p:pic>
          <p:nvPicPr>
            <p:cNvPr id="168" name="Google Shape;168;p7"/>
            <p:cNvPicPr preferRelativeResize="0"/>
            <p:nvPr/>
          </p:nvPicPr>
          <p:blipFill rotWithShape="1">
            <a:blip r:embed="rId9">
              <a:alphaModFix/>
            </a:blip>
            <a:srcRect b="0" l="0" r="0" t="0"/>
            <a:stretch/>
          </p:blipFill>
          <p:spPr>
            <a:xfrm>
              <a:off x="8462650" y="5398691"/>
              <a:ext cx="191452" cy="229755"/>
            </a:xfrm>
            <a:prstGeom prst="rect">
              <a:avLst/>
            </a:prstGeom>
            <a:noFill/>
            <a:ln>
              <a:noFill/>
            </a:ln>
          </p:spPr>
        </p:pic>
        <p:sp>
          <p:nvSpPr>
            <p:cNvPr id="169" name="Google Shape;169;p7"/>
            <p:cNvSpPr/>
            <p:nvPr/>
          </p:nvSpPr>
          <p:spPr>
            <a:xfrm>
              <a:off x="8735745" y="5398684"/>
              <a:ext cx="330835" cy="224790"/>
            </a:xfrm>
            <a:custGeom>
              <a:rect b="b" l="l" r="r" t="t"/>
              <a:pathLst>
                <a:path extrusionOk="0" h="224789" w="330834">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7"/>
            <p:cNvSpPr/>
            <p:nvPr/>
          </p:nvSpPr>
          <p:spPr>
            <a:xfrm>
              <a:off x="9145447" y="5295341"/>
              <a:ext cx="60960" cy="327660"/>
            </a:xfrm>
            <a:custGeom>
              <a:rect b="b" l="l" r="r" t="t"/>
              <a:pathLst>
                <a:path extrusionOk="0" h="327660" w="60959">
                  <a:moveTo>
                    <a:pt x="51206" y="108877"/>
                  </a:moveTo>
                  <a:lnTo>
                    <a:pt x="9690" y="108877"/>
                  </a:lnTo>
                  <a:lnTo>
                    <a:pt x="9690" y="327571"/>
                  </a:lnTo>
                  <a:lnTo>
                    <a:pt x="51206" y="327571"/>
                  </a:lnTo>
                  <a:lnTo>
                    <a:pt x="51206" y="108877"/>
                  </a:lnTo>
                  <a:close/>
                </a:path>
                <a:path extrusionOk="0" h="327660" w="60959">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71" name="Google Shape;171;p7"/>
            <p:cNvPicPr preferRelativeResize="0"/>
            <p:nvPr/>
          </p:nvPicPr>
          <p:blipFill rotWithShape="1">
            <a:blip r:embed="rId10">
              <a:alphaModFix/>
            </a:blip>
            <a:srcRect b="0" l="0" r="0" t="0"/>
            <a:stretch/>
          </p:blipFill>
          <p:spPr>
            <a:xfrm>
              <a:off x="9272775" y="5398689"/>
              <a:ext cx="219621" cy="229755"/>
            </a:xfrm>
            <a:prstGeom prst="rect">
              <a:avLst/>
            </a:prstGeom>
            <a:noFill/>
            <a:ln>
              <a:noFill/>
            </a:ln>
          </p:spPr>
        </p:pic>
        <p:pic>
          <p:nvPicPr>
            <p:cNvPr id="172" name="Google Shape;172;p7"/>
            <p:cNvPicPr preferRelativeResize="0"/>
            <p:nvPr/>
          </p:nvPicPr>
          <p:blipFill rotWithShape="1">
            <a:blip r:embed="rId8">
              <a:alphaModFix/>
            </a:blip>
            <a:srcRect b="0" l="0" r="0" t="0"/>
            <a:stretch/>
          </p:blipFill>
          <p:spPr>
            <a:xfrm>
              <a:off x="9565276" y="5398684"/>
              <a:ext cx="193776" cy="224231"/>
            </a:xfrm>
            <a:prstGeom prst="rect">
              <a:avLst/>
            </a:prstGeom>
            <a:noFill/>
            <a:ln>
              <a:noFill/>
            </a:ln>
          </p:spPr>
        </p:pic>
        <p:sp>
          <p:nvSpPr>
            <p:cNvPr id="173" name="Google Shape;173;p7"/>
            <p:cNvSpPr/>
            <p:nvPr/>
          </p:nvSpPr>
          <p:spPr>
            <a:xfrm>
              <a:off x="9813018" y="5342855"/>
              <a:ext cx="150495" cy="285750"/>
            </a:xfrm>
            <a:custGeom>
              <a:rect b="b" l="l" r="r" t="t"/>
              <a:pathLst>
                <a:path extrusionOk="0" h="285750" w="150495">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74" name="Google Shape;174;p7"/>
            <p:cNvPicPr preferRelativeResize="0"/>
            <p:nvPr/>
          </p:nvPicPr>
          <p:blipFill rotWithShape="1">
            <a:blip r:embed="rId11">
              <a:alphaModFix/>
            </a:blip>
            <a:srcRect b="0" l="0" r="0" t="0"/>
            <a:stretch/>
          </p:blipFill>
          <p:spPr>
            <a:xfrm>
              <a:off x="10028030" y="5398689"/>
              <a:ext cx="232536" cy="229755"/>
            </a:xfrm>
            <a:prstGeom prst="rect">
              <a:avLst/>
            </a:prstGeom>
            <a:noFill/>
            <a:ln>
              <a:noFill/>
            </a:ln>
          </p:spPr>
        </p:pic>
        <p:sp>
          <p:nvSpPr>
            <p:cNvPr id="175" name="Google Shape;175;p7"/>
            <p:cNvSpPr/>
            <p:nvPr/>
          </p:nvSpPr>
          <p:spPr>
            <a:xfrm>
              <a:off x="4565596" y="3264858"/>
              <a:ext cx="754380" cy="2336800"/>
            </a:xfrm>
            <a:custGeom>
              <a:rect b="b" l="l" r="r" t="t"/>
              <a:pathLst>
                <a:path extrusionOk="0" h="2336800" w="754379">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extrusionOk="0" h="2336800" w="754379">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extrusionOk="0" h="2336800" w="754379">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extrusionOk="0" h="2336800" w="754379">
                  <a:moveTo>
                    <a:pt x="754367" y="2032000"/>
                  </a:moveTo>
                  <a:lnTo>
                    <a:pt x="739622" y="2044700"/>
                  </a:lnTo>
                  <a:lnTo>
                    <a:pt x="754367" y="2044700"/>
                  </a:lnTo>
                  <a:lnTo>
                    <a:pt x="754367" y="2032000"/>
                  </a:lnTo>
                  <a:close/>
                </a:path>
                <a:path extrusionOk="0" h="2336800" w="754379">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extrusionOk="0" h="2336800" w="754379">
                  <a:moveTo>
                    <a:pt x="754367" y="1892300"/>
                  </a:moveTo>
                  <a:lnTo>
                    <a:pt x="739788" y="1905000"/>
                  </a:lnTo>
                  <a:lnTo>
                    <a:pt x="754367" y="1905000"/>
                  </a:lnTo>
                  <a:lnTo>
                    <a:pt x="754367" y="1892300"/>
                  </a:lnTo>
                  <a:close/>
                </a:path>
                <a:path extrusionOk="0" h="2336800" w="754379">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extrusionOk="0" h="2336800" w="754379">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extrusionOk="0" h="2336800" w="754379">
                  <a:moveTo>
                    <a:pt x="754367" y="1219199"/>
                  </a:moveTo>
                  <a:lnTo>
                    <a:pt x="724625" y="1219199"/>
                  </a:lnTo>
                  <a:lnTo>
                    <a:pt x="709584" y="1231899"/>
                  </a:lnTo>
                  <a:lnTo>
                    <a:pt x="754367" y="1231899"/>
                  </a:lnTo>
                  <a:lnTo>
                    <a:pt x="754367" y="1219199"/>
                  </a:lnTo>
                  <a:close/>
                </a:path>
                <a:path extrusionOk="0" h="2336800" w="754379">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extrusionOk="0" h="2336800" w="754379">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extrusionOk="0" h="2336800" w="754379">
                  <a:moveTo>
                    <a:pt x="754367" y="1079499"/>
                  </a:moveTo>
                  <a:lnTo>
                    <a:pt x="739623" y="1092199"/>
                  </a:lnTo>
                  <a:lnTo>
                    <a:pt x="754367" y="1092199"/>
                  </a:lnTo>
                  <a:lnTo>
                    <a:pt x="754367" y="1079499"/>
                  </a:lnTo>
                  <a:close/>
                </a:path>
                <a:path extrusionOk="0" h="2336800" w="754379">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extrusionOk="0" h="2336800" w="754379">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extrusionOk="0" h="2336800" w="754379">
                  <a:moveTo>
                    <a:pt x="754367" y="977899"/>
                  </a:moveTo>
                  <a:lnTo>
                    <a:pt x="694436" y="977899"/>
                  </a:lnTo>
                  <a:lnTo>
                    <a:pt x="709547" y="990599"/>
                  </a:lnTo>
                  <a:lnTo>
                    <a:pt x="754367" y="990599"/>
                  </a:lnTo>
                  <a:lnTo>
                    <a:pt x="754367" y="977899"/>
                  </a:lnTo>
                  <a:close/>
                </a:path>
                <a:path extrusionOk="0" h="2336800" w="754379">
                  <a:moveTo>
                    <a:pt x="724854" y="406399"/>
                  </a:moveTo>
                  <a:lnTo>
                    <a:pt x="694436" y="406399"/>
                  </a:lnTo>
                  <a:lnTo>
                    <a:pt x="647984" y="419099"/>
                  </a:lnTo>
                  <a:lnTo>
                    <a:pt x="739732" y="419099"/>
                  </a:lnTo>
                  <a:lnTo>
                    <a:pt x="724854" y="406399"/>
                  </a:lnTo>
                  <a:close/>
                </a:path>
                <a:path extrusionOk="0" h="2336800" w="754379">
                  <a:moveTo>
                    <a:pt x="754367" y="165099"/>
                  </a:moveTo>
                  <a:lnTo>
                    <a:pt x="739548" y="165099"/>
                  </a:lnTo>
                  <a:lnTo>
                    <a:pt x="754367" y="177799"/>
                  </a:lnTo>
                  <a:lnTo>
                    <a:pt x="754367" y="165099"/>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7"/>
            <p:cNvSpPr/>
            <p:nvPr/>
          </p:nvSpPr>
          <p:spPr>
            <a:xfrm>
              <a:off x="3074438" y="3264860"/>
              <a:ext cx="1099185" cy="2336800"/>
            </a:xfrm>
            <a:custGeom>
              <a:rect b="b" l="l" r="r" t="t"/>
              <a:pathLst>
                <a:path extrusionOk="0" h="2336800" w="1099185">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extrusionOk="0" h="2336800" w="1099185">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extrusionOk="0" h="2336800" w="1099185">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extrusionOk="0" h="2336800" w="1099185">
                  <a:moveTo>
                    <a:pt x="132880" y="1397000"/>
                  </a:moveTo>
                  <a:lnTo>
                    <a:pt x="102920" y="1397000"/>
                  </a:lnTo>
                  <a:lnTo>
                    <a:pt x="102920" y="2044700"/>
                  </a:lnTo>
                  <a:lnTo>
                    <a:pt x="132880" y="2044700"/>
                  </a:lnTo>
                  <a:lnTo>
                    <a:pt x="132880" y="1397000"/>
                  </a:lnTo>
                  <a:close/>
                </a:path>
                <a:path extrusionOk="0" h="2336800" w="1099185">
                  <a:moveTo>
                    <a:pt x="268770" y="1397000"/>
                  </a:moveTo>
                  <a:lnTo>
                    <a:pt x="238810" y="1397000"/>
                  </a:lnTo>
                  <a:lnTo>
                    <a:pt x="238810" y="2044700"/>
                  </a:lnTo>
                  <a:lnTo>
                    <a:pt x="268770" y="2044700"/>
                  </a:lnTo>
                  <a:lnTo>
                    <a:pt x="268770" y="1397000"/>
                  </a:lnTo>
                  <a:close/>
                </a:path>
                <a:path extrusionOk="0" h="2336800" w="1099185">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extrusionOk="0" h="2336800" w="1099185">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extrusionOk="0" h="2336800" w="1099185">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extrusionOk="0" h="2336800" w="1099185">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extrusionOk="0" h="2336800" w="1099185">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extrusionOk="0" h="2336800" w="1099185">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extrusionOk="0" h="2336800" w="1099185">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extrusionOk="0" h="2336800" w="1099185">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extrusionOk="0" h="2336800" w="1099185">
                  <a:moveTo>
                    <a:pt x="135890" y="977900"/>
                  </a:moveTo>
                  <a:lnTo>
                    <a:pt x="102920" y="977900"/>
                  </a:lnTo>
                  <a:lnTo>
                    <a:pt x="102920" y="990600"/>
                  </a:lnTo>
                  <a:lnTo>
                    <a:pt x="135890" y="990600"/>
                  </a:lnTo>
                  <a:lnTo>
                    <a:pt x="135890" y="977900"/>
                  </a:lnTo>
                  <a:close/>
                </a:path>
                <a:path extrusionOk="0" h="2336800" w="1099185">
                  <a:moveTo>
                    <a:pt x="268770" y="977900"/>
                  </a:moveTo>
                  <a:lnTo>
                    <a:pt x="238810" y="977900"/>
                  </a:lnTo>
                  <a:lnTo>
                    <a:pt x="238810" y="990600"/>
                  </a:lnTo>
                  <a:lnTo>
                    <a:pt x="268770" y="990600"/>
                  </a:lnTo>
                  <a:lnTo>
                    <a:pt x="268770" y="977900"/>
                  </a:lnTo>
                  <a:close/>
                </a:path>
                <a:path extrusionOk="0" h="2336800" w="1099185">
                  <a:moveTo>
                    <a:pt x="135890" y="304800"/>
                  </a:moveTo>
                  <a:lnTo>
                    <a:pt x="102920" y="304800"/>
                  </a:lnTo>
                  <a:lnTo>
                    <a:pt x="102920" y="952500"/>
                  </a:lnTo>
                  <a:lnTo>
                    <a:pt x="135890" y="952500"/>
                  </a:lnTo>
                  <a:lnTo>
                    <a:pt x="135890" y="304800"/>
                  </a:lnTo>
                  <a:close/>
                </a:path>
                <a:path extrusionOk="0" h="2336800" w="1099185">
                  <a:moveTo>
                    <a:pt x="268770" y="304800"/>
                  </a:moveTo>
                  <a:lnTo>
                    <a:pt x="238810" y="304800"/>
                  </a:lnTo>
                  <a:lnTo>
                    <a:pt x="238810" y="952500"/>
                  </a:lnTo>
                  <a:lnTo>
                    <a:pt x="268770" y="952500"/>
                  </a:lnTo>
                  <a:lnTo>
                    <a:pt x="268770" y="304800"/>
                  </a:lnTo>
                  <a:close/>
                </a:path>
                <a:path extrusionOk="0" h="2336800" w="1099185">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p:nvPr/>
        </p:nvSpPr>
        <p:spPr>
          <a:xfrm>
            <a:off x="0" y="0"/>
            <a:ext cx="12192000" cy="6858000"/>
          </a:xfrm>
          <a:custGeom>
            <a:rect b="b" l="l" r="r" t="t"/>
            <a:pathLst>
              <a:path extrusionOk="0" h="8867775" w="13335000">
                <a:moveTo>
                  <a:pt x="13335000" y="0"/>
                </a:moveTo>
                <a:lnTo>
                  <a:pt x="0" y="0"/>
                </a:lnTo>
                <a:lnTo>
                  <a:pt x="0" y="8867444"/>
                </a:lnTo>
                <a:lnTo>
                  <a:pt x="13335000" y="8867444"/>
                </a:lnTo>
                <a:lnTo>
                  <a:pt x="13335000" y="0"/>
                </a:lnTo>
                <a:close/>
              </a:path>
            </a:pathLst>
          </a:custGeom>
          <a:solidFill>
            <a:srgbClr val="D9E0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8"/>
          <p:cNvSpPr txBox="1"/>
          <p:nvPr>
            <p:ph type="ctrTitle"/>
          </p:nvPr>
        </p:nvSpPr>
        <p:spPr>
          <a:xfrm>
            <a:off x="1844040"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D2533"/>
              </a:buClr>
              <a:buSzPts val="3500"/>
              <a:buFont typeface="Montserrat"/>
              <a:buNone/>
            </a:pPr>
            <a:r>
              <a:rPr lang="es-MX" sz="3500">
                <a:solidFill>
                  <a:srgbClr val="3D2533"/>
                </a:solidFill>
              </a:rPr>
              <a:t>Movilidad urbana sostenible</a:t>
            </a:r>
            <a:endParaRPr/>
          </a:p>
        </p:txBody>
      </p:sp>
      <p:sp>
        <p:nvSpPr>
          <p:cNvPr id="183" name="Google Shape;183;p8"/>
          <p:cNvSpPr txBox="1"/>
          <p:nvPr>
            <p:ph idx="1" type="subTitle"/>
          </p:nvPr>
        </p:nvSpPr>
        <p:spPr>
          <a:xfrm>
            <a:off x="1524000" y="452151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rgbClr val="3D2533"/>
              </a:buClr>
              <a:buSzPts val="2000"/>
              <a:buNone/>
            </a:pPr>
            <a:r>
              <a:rPr lang="es-MX">
                <a:solidFill>
                  <a:srgbClr val="3D2533"/>
                </a:solidFill>
              </a:rPr>
              <a:t>(modo de transporte).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F37"/>
        </a:solidFill>
      </p:bgPr>
    </p:bg>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7314" l="0" r="0" t="0"/>
          <a:stretch/>
        </p:blipFill>
        <p:spPr>
          <a:xfrm>
            <a:off x="0" y="677302"/>
            <a:ext cx="12192000" cy="5849471"/>
          </a:xfrm>
          <a:prstGeom prst="rect">
            <a:avLst/>
          </a:prstGeom>
          <a:noFill/>
          <a:ln>
            <a:noFill/>
          </a:ln>
        </p:spPr>
      </p:pic>
      <p:sp>
        <p:nvSpPr>
          <p:cNvPr id="189" name="Google Shape;189;p9"/>
          <p:cNvSpPr txBox="1"/>
          <p:nvPr>
            <p:ph type="ctrTitle"/>
          </p:nvPr>
        </p:nvSpPr>
        <p:spPr>
          <a:xfrm>
            <a:off x="6974541" y="677302"/>
            <a:ext cx="5020234" cy="2387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18627"/>
              </a:buClr>
              <a:buSzPts val="4400"/>
              <a:buFont typeface="Montserrat"/>
              <a:buNone/>
            </a:pPr>
            <a:r>
              <a:rPr lang="es-MX"/>
              <a:t>¿Qué es la movilidad?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2021-05-13T04:46:31Z</dcterms:created>
</cp:coreProperties>
</file>