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6" r:id="rId3"/>
    <p:sldId id="258" r:id="rId4"/>
    <p:sldId id="259" r:id="rId5"/>
    <p:sldId id="260" r:id="rId6"/>
    <p:sldId id="261" r:id="rId7"/>
    <p:sldId id="262" r:id="rId8"/>
    <p:sldId id="264" r:id="rId9"/>
    <p:sldId id="263" r:id="rId10"/>
    <p:sldId id="278" r:id="rId11"/>
    <p:sldId id="282" r:id="rId12"/>
    <p:sldId id="287" r:id="rId13"/>
    <p:sldId id="288" r:id="rId14"/>
    <p:sldId id="289" r:id="rId15"/>
    <p:sldId id="297" r:id="rId16"/>
    <p:sldId id="270" r:id="rId17"/>
    <p:sldId id="271" r:id="rId18"/>
    <p:sldId id="296" r:id="rId19"/>
    <p:sldId id="272" r:id="rId20"/>
    <p:sldId id="279" r:id="rId21"/>
    <p:sldId id="273"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D00"/>
    <a:srgbClr val="1C1F39"/>
    <a:srgbClr val="D9E121"/>
    <a:srgbClr val="222538"/>
    <a:srgbClr val="212538"/>
    <a:srgbClr val="212539"/>
    <a:srgbClr val="F59139"/>
    <a:srgbClr val="1C1F37"/>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38"/>
    <p:restoredTop sz="94434"/>
  </p:normalViewPr>
  <p:slideViewPr>
    <p:cSldViewPr snapToGrid="0" snapToObjects="1">
      <p:cViewPr varScale="1">
        <p:scale>
          <a:sx n="79" d="100"/>
          <a:sy n="79"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F2993-5E7A-EB40-AD29-3A2182A7AFB4}" type="datetimeFigureOut">
              <a:rPr lang="es-MX" smtClean="0"/>
              <a:t>22/05/21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3BCFA-8999-C54B-8DF0-AEF343EB5C6D}" type="slidenum">
              <a:rPr lang="es-MX" smtClean="0"/>
              <a:t>‹Nº›</a:t>
            </a:fld>
            <a:endParaRPr lang="es-MX"/>
          </a:p>
        </p:txBody>
      </p:sp>
    </p:spTree>
    <p:extLst>
      <p:ext uri="{BB962C8B-B14F-4D97-AF65-F5344CB8AC3E}">
        <p14:creationId xmlns:p14="http://schemas.microsoft.com/office/powerpoint/2010/main" val="355061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403BCFA-8999-C54B-8DF0-AEF343EB5C6D}" type="slidenum">
              <a:rPr lang="es-MX" smtClean="0"/>
              <a:t>3</a:t>
            </a:fld>
            <a:endParaRPr lang="es-MX"/>
          </a:p>
        </p:txBody>
      </p:sp>
    </p:spTree>
    <p:extLst>
      <p:ext uri="{BB962C8B-B14F-4D97-AF65-F5344CB8AC3E}">
        <p14:creationId xmlns:p14="http://schemas.microsoft.com/office/powerpoint/2010/main" val="351234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9B6E4-149B-D042-AB51-BEC6C7EB335F}"/>
              </a:ext>
            </a:extLst>
          </p:cNvPr>
          <p:cNvSpPr>
            <a:spLocks noGrp="1"/>
          </p:cNvSpPr>
          <p:nvPr>
            <p:ph type="ctrTitle"/>
          </p:nvPr>
        </p:nvSpPr>
        <p:spPr>
          <a:xfrm>
            <a:off x="1524000" y="1122363"/>
            <a:ext cx="9144000" cy="2387600"/>
          </a:xfrm>
        </p:spPr>
        <p:txBody>
          <a:bodyPr anchor="b">
            <a:normAutofit/>
          </a:bodyPr>
          <a:lstStyle>
            <a:lvl1pPr algn="ctr">
              <a:defRPr sz="4400" b="1" i="1">
                <a:latin typeface="Gotham Bold Italic" panose="02000604030000020004" pitchFamily="2" charset="0"/>
              </a:defRPr>
            </a:lvl1pPr>
          </a:lstStyle>
          <a:p>
            <a:r>
              <a:rPr lang="es-ES" dirty="0"/>
              <a:t>Haga clic para modificar el estilo de título del patrón</a:t>
            </a:r>
            <a:endParaRPr lang="es-ES_tradnl" dirty="0"/>
          </a:p>
        </p:txBody>
      </p:sp>
      <p:sp>
        <p:nvSpPr>
          <p:cNvPr id="3" name="Subtítulo 2">
            <a:extLst>
              <a:ext uri="{FF2B5EF4-FFF2-40B4-BE49-F238E27FC236}">
                <a16:creationId xmlns:a16="http://schemas.microsoft.com/office/drawing/2014/main" id="{022CB0BF-32DA-0F43-92F8-F79DDE136258}"/>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ES_tradnl" dirty="0"/>
          </a:p>
        </p:txBody>
      </p:sp>
      <p:sp>
        <p:nvSpPr>
          <p:cNvPr id="4" name="Marcador de fecha 3">
            <a:extLst>
              <a:ext uri="{FF2B5EF4-FFF2-40B4-BE49-F238E27FC236}">
                <a16:creationId xmlns:a16="http://schemas.microsoft.com/office/drawing/2014/main" id="{410F11E7-AFF4-BE4F-9F5C-771418C6D86D}"/>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AB5C9303-D990-BC41-AC3A-AD60D9C6287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00A3D4B4-797B-5C4C-A771-67F6E2BDF69C}"/>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63077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23D22-11C7-4A4E-A6B9-0E971958CD75}"/>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B5379EF2-751B-2349-B5D7-2BAB9B78BE4B}"/>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ES_tradnl"/>
          </a:p>
        </p:txBody>
      </p:sp>
      <p:sp>
        <p:nvSpPr>
          <p:cNvPr id="4" name="Marcador de fecha 3">
            <a:extLst>
              <a:ext uri="{FF2B5EF4-FFF2-40B4-BE49-F238E27FC236}">
                <a16:creationId xmlns:a16="http://schemas.microsoft.com/office/drawing/2014/main" id="{708F1C96-986D-2540-BF2D-121C27749B77}"/>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976B5FD8-F325-614F-824B-54368112197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3A41F04-88F4-D64D-B193-6BA9222E98E7}"/>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8953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B00A3D-25AA-4043-AA2E-A232CB26E0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931D1F57-E01F-0445-A6D4-5BC07AA657C5}"/>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ES_tradnl"/>
          </a:p>
        </p:txBody>
      </p:sp>
      <p:sp>
        <p:nvSpPr>
          <p:cNvPr id="4" name="Marcador de fecha 3">
            <a:extLst>
              <a:ext uri="{FF2B5EF4-FFF2-40B4-BE49-F238E27FC236}">
                <a16:creationId xmlns:a16="http://schemas.microsoft.com/office/drawing/2014/main" id="{FC382D05-A6D9-6F48-86CE-DA7AD67524EB}"/>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F2B292F1-27D9-4248-A4DB-C6A486113D4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AA47D5A-E988-6640-BE1B-D538C4915D25}"/>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55160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83BF2-128C-174D-BD83-E4709CE0C8A3}"/>
              </a:ext>
            </a:extLst>
          </p:cNvPr>
          <p:cNvSpPr>
            <a:spLocks noGrp="1"/>
          </p:cNvSpPr>
          <p:nvPr>
            <p:ph type="title"/>
          </p:nvPr>
        </p:nvSpPr>
        <p:spPr/>
        <p:txBody>
          <a:bodyPr/>
          <a:lstStyle/>
          <a:p>
            <a:r>
              <a:rPr lang="es-ES" dirty="0"/>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61EE7C7F-7FA8-E44C-AD58-84C886C1FFAB}"/>
              </a:ext>
            </a:extLst>
          </p:cNvPr>
          <p:cNvSpPr>
            <a:spLocks noGrp="1"/>
          </p:cNvSpPr>
          <p:nvPr>
            <p:ph idx="1"/>
          </p:nvPr>
        </p:nvSpPr>
        <p:spPr/>
        <p:txBody>
          <a:bodyPr/>
          <a:lstStyle/>
          <a:p>
            <a:r>
              <a:rPr lang="es-ES" dirty="0"/>
              <a:t>Editar los estilos de texto del patrón
Segundo nivel
Tercer nivel
Cuarto nivel
Quinto nivel</a:t>
            </a:r>
            <a:endParaRPr lang="es-ES_tradnl" dirty="0"/>
          </a:p>
        </p:txBody>
      </p:sp>
      <p:sp>
        <p:nvSpPr>
          <p:cNvPr id="4" name="Marcador de fecha 3">
            <a:extLst>
              <a:ext uri="{FF2B5EF4-FFF2-40B4-BE49-F238E27FC236}">
                <a16:creationId xmlns:a16="http://schemas.microsoft.com/office/drawing/2014/main" id="{D0BDE286-098D-1E45-ADB9-076AFC0903B6}"/>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74038C64-8ACC-5F4E-8252-20639C362620}"/>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6D3C419-5E8F-7E43-AF79-3868D14B7CAA}"/>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6297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50011-9013-9D4E-84FB-64C57A518DE8}"/>
              </a:ext>
            </a:extLst>
          </p:cNvPr>
          <p:cNvSpPr>
            <a:spLocks noGrp="1"/>
          </p:cNvSpPr>
          <p:nvPr>
            <p:ph type="title"/>
          </p:nvPr>
        </p:nvSpPr>
        <p:spPr>
          <a:xfrm>
            <a:off x="831850" y="1709738"/>
            <a:ext cx="10515600" cy="2852737"/>
          </a:xfrm>
        </p:spPr>
        <p:txBody>
          <a:bodyPr anchor="b">
            <a:normAutofit/>
          </a:bodyPr>
          <a:lstStyle>
            <a:lvl1pPr>
              <a:defRPr sz="3500"/>
            </a:lvl1pPr>
          </a:lstStyle>
          <a:p>
            <a:r>
              <a:rPr lang="es-ES" dirty="0"/>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056DFF09-661D-DC4E-99ED-1A350EB524FB}"/>
              </a:ext>
            </a:extLst>
          </p:cNvPr>
          <p:cNvSpPr>
            <a:spLocks noGrp="1"/>
          </p:cNvSpPr>
          <p:nvPr>
            <p:ph type="body" idx="1"/>
          </p:nvPr>
        </p:nvSpPr>
        <p:spPr>
          <a:xfrm>
            <a:off x="831850" y="4589463"/>
            <a:ext cx="10515600" cy="1500187"/>
          </a:xfrm>
        </p:spPr>
        <p:txBody>
          <a:bodyPr>
            <a:no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Editar los estilos de texto del patrón
Segundo nivel
Tercer nivel
Cuarto nivel
Quinto nivel</a:t>
            </a:r>
            <a:endParaRPr lang="es-ES_tradnl" dirty="0"/>
          </a:p>
        </p:txBody>
      </p:sp>
      <p:sp>
        <p:nvSpPr>
          <p:cNvPr id="4" name="Marcador de fecha 3">
            <a:extLst>
              <a:ext uri="{FF2B5EF4-FFF2-40B4-BE49-F238E27FC236}">
                <a16:creationId xmlns:a16="http://schemas.microsoft.com/office/drawing/2014/main" id="{6F11CEA8-A00D-E442-84B7-AE2C710A0356}"/>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F9CB32A3-97BA-BC4E-968F-993F175CE93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9B0EED52-54D2-4641-9F33-CCFEF2153648}"/>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18523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39780-66F3-A144-861B-8F20BB6CFA88}"/>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CEC62F80-E6E0-4A43-AB3F-8E1057ABDADA}"/>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ES_tradnl"/>
          </a:p>
        </p:txBody>
      </p:sp>
      <p:sp>
        <p:nvSpPr>
          <p:cNvPr id="4" name="Marcador de contenido 3">
            <a:extLst>
              <a:ext uri="{FF2B5EF4-FFF2-40B4-BE49-F238E27FC236}">
                <a16:creationId xmlns:a16="http://schemas.microsoft.com/office/drawing/2014/main" id="{12C2350E-7394-C445-BFBC-2A67BD698F36}"/>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ES_tradnl"/>
          </a:p>
        </p:txBody>
      </p:sp>
      <p:sp>
        <p:nvSpPr>
          <p:cNvPr id="5" name="Marcador de fecha 4">
            <a:extLst>
              <a:ext uri="{FF2B5EF4-FFF2-40B4-BE49-F238E27FC236}">
                <a16:creationId xmlns:a16="http://schemas.microsoft.com/office/drawing/2014/main" id="{E99D5F0C-0013-6A44-85F0-71F12A871845}"/>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6" name="Marcador de pie de página 5">
            <a:extLst>
              <a:ext uri="{FF2B5EF4-FFF2-40B4-BE49-F238E27FC236}">
                <a16:creationId xmlns:a16="http://schemas.microsoft.com/office/drawing/2014/main" id="{D328E9B6-E0CD-4840-AAC2-D7EDFC8F25F4}"/>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10066A77-E838-E944-BD1E-0068ACB2F5D6}"/>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32676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250C9-FA45-B541-93C2-3EE1A1CA9732}"/>
              </a:ext>
            </a:extLst>
          </p:cNvPr>
          <p:cNvSpPr>
            <a:spLocks noGrp="1"/>
          </p:cNvSpPr>
          <p:nvPr>
            <p:ph type="title"/>
          </p:nvPr>
        </p:nvSpPr>
        <p:spPr>
          <a:xfrm>
            <a:off x="838200" y="691696"/>
            <a:ext cx="10515600" cy="1325563"/>
          </a:xfrm>
        </p:spPr>
        <p:txBody>
          <a:bodyPr/>
          <a:lstStyle/>
          <a:p>
            <a:r>
              <a:rPr lang="es-ES"/>
              <a:t>Haga clic para modificar el estilo de título del patrón</a:t>
            </a:r>
            <a:endParaRPr lang="es-ES_tradnl"/>
          </a:p>
        </p:txBody>
      </p:sp>
      <p:sp>
        <p:nvSpPr>
          <p:cNvPr id="4" name="Marcador de contenido 3">
            <a:extLst>
              <a:ext uri="{FF2B5EF4-FFF2-40B4-BE49-F238E27FC236}">
                <a16:creationId xmlns:a16="http://schemas.microsoft.com/office/drawing/2014/main" id="{7983342B-FEC8-4F44-9F41-2BB5B2A40DEB}"/>
              </a:ext>
            </a:extLst>
          </p:cNvPr>
          <p:cNvSpPr>
            <a:spLocks noGrp="1"/>
          </p:cNvSpPr>
          <p:nvPr>
            <p:ph sz="half" idx="2"/>
          </p:nvPr>
        </p:nvSpPr>
        <p:spPr>
          <a:xfrm>
            <a:off x="839788" y="2183946"/>
            <a:ext cx="5157787" cy="4005717"/>
          </a:xfrm>
        </p:spPr>
        <p:txBody>
          <a:bodyPr/>
          <a:lstStyle/>
          <a:p>
            <a:r>
              <a:rPr lang="es-ES"/>
              <a:t>Editar los estilos de texto del patrón
Segundo nivel
Tercer nivel
Cuarto nivel
Quinto nivel</a:t>
            </a:r>
            <a:endParaRPr lang="es-ES_tradnl"/>
          </a:p>
        </p:txBody>
      </p:sp>
      <p:sp>
        <p:nvSpPr>
          <p:cNvPr id="6" name="Marcador de contenido 5">
            <a:extLst>
              <a:ext uri="{FF2B5EF4-FFF2-40B4-BE49-F238E27FC236}">
                <a16:creationId xmlns:a16="http://schemas.microsoft.com/office/drawing/2014/main" id="{D6E1B12A-FFF5-754A-AC44-2BD1E81A0BE3}"/>
              </a:ext>
            </a:extLst>
          </p:cNvPr>
          <p:cNvSpPr>
            <a:spLocks noGrp="1"/>
          </p:cNvSpPr>
          <p:nvPr>
            <p:ph sz="quarter" idx="4"/>
          </p:nvPr>
        </p:nvSpPr>
        <p:spPr>
          <a:xfrm>
            <a:off x="6172200" y="2183946"/>
            <a:ext cx="5183188" cy="4005717"/>
          </a:xfrm>
        </p:spPr>
        <p:txBody>
          <a:bodyPr/>
          <a:lstStyle/>
          <a:p>
            <a:r>
              <a:rPr lang="es-ES" dirty="0"/>
              <a:t>Editar los estilos de texto del patrón
Segundo nivel
Tercer nivel
Cuarto nivel
Quinto nivel</a:t>
            </a:r>
            <a:endParaRPr lang="es-ES_tradnl" dirty="0"/>
          </a:p>
        </p:txBody>
      </p:sp>
      <p:sp>
        <p:nvSpPr>
          <p:cNvPr id="7" name="Marcador de fecha 6">
            <a:extLst>
              <a:ext uri="{FF2B5EF4-FFF2-40B4-BE49-F238E27FC236}">
                <a16:creationId xmlns:a16="http://schemas.microsoft.com/office/drawing/2014/main" id="{C5CE20B7-EA92-3D4B-91B8-4143E8E94825}"/>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8" name="Marcador de pie de página 7">
            <a:extLst>
              <a:ext uri="{FF2B5EF4-FFF2-40B4-BE49-F238E27FC236}">
                <a16:creationId xmlns:a16="http://schemas.microsoft.com/office/drawing/2014/main" id="{40350B1D-0499-304C-9525-F49A53427B3F}"/>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4B39230A-CF0D-C648-B66B-17B119A03806}"/>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34145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5C70B-BC74-F54F-8222-BC7FB942FE6C}"/>
              </a:ext>
            </a:extLst>
          </p:cNvPr>
          <p:cNvSpPr>
            <a:spLocks noGrp="1"/>
          </p:cNvSpPr>
          <p:nvPr>
            <p:ph type="title"/>
          </p:nvPr>
        </p:nvSpPr>
        <p:spPr/>
        <p:txBody>
          <a:bodyPr/>
          <a:lstStyle/>
          <a:p>
            <a:r>
              <a:rPr lang="es-ES" dirty="0"/>
              <a:t>Haga clic para modificar el estilo de título del patrón</a:t>
            </a:r>
            <a:endParaRPr lang="es-ES_tradnl" dirty="0"/>
          </a:p>
        </p:txBody>
      </p:sp>
      <p:sp>
        <p:nvSpPr>
          <p:cNvPr id="3" name="Marcador de fecha 2">
            <a:extLst>
              <a:ext uri="{FF2B5EF4-FFF2-40B4-BE49-F238E27FC236}">
                <a16:creationId xmlns:a16="http://schemas.microsoft.com/office/drawing/2014/main" id="{213298BB-CE8A-054C-9650-517DDA140600}"/>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4" name="Marcador de pie de página 3">
            <a:extLst>
              <a:ext uri="{FF2B5EF4-FFF2-40B4-BE49-F238E27FC236}">
                <a16:creationId xmlns:a16="http://schemas.microsoft.com/office/drawing/2014/main" id="{8E9BB12B-3CE8-084D-9FC8-96ED5A553BDC}"/>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3D727322-431F-8448-9BED-2C0D180F8303}"/>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86896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9CA4CB-74CE-4845-BAB4-E338DBD3BD7C}"/>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3" name="Marcador de pie de página 2">
            <a:extLst>
              <a:ext uri="{FF2B5EF4-FFF2-40B4-BE49-F238E27FC236}">
                <a16:creationId xmlns:a16="http://schemas.microsoft.com/office/drawing/2014/main" id="{62100E5D-B6E8-3142-8534-35917E598A81}"/>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E5B78504-6294-0F44-A896-AB9F3A10C9E8}"/>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63092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E5F85-469E-BE4E-AB78-AF6663C84B84}"/>
              </a:ext>
            </a:extLst>
          </p:cNvPr>
          <p:cNvSpPr>
            <a:spLocks noGrp="1"/>
          </p:cNvSpPr>
          <p:nvPr>
            <p:ph type="title"/>
          </p:nvPr>
        </p:nvSpPr>
        <p:spPr>
          <a:xfrm>
            <a:off x="762000" y="1453242"/>
            <a:ext cx="3932237" cy="2890157"/>
          </a:xfrm>
        </p:spPr>
        <p:txBody>
          <a:bodyPr anchor="b">
            <a:noAutofit/>
          </a:bodyPr>
          <a:lstStyle>
            <a:lvl1pPr>
              <a:defRPr sz="3500"/>
            </a:lvl1pPr>
          </a:lstStyle>
          <a:p>
            <a:r>
              <a:rPr lang="es-ES" dirty="0"/>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C90FDBC5-E797-CB4C-9AC9-D105C5941F40}"/>
              </a:ext>
            </a:extLst>
          </p:cNvPr>
          <p:cNvSpPr>
            <a:spLocks noGrp="1"/>
          </p:cNvSpPr>
          <p:nvPr>
            <p:ph idx="1"/>
          </p:nvPr>
        </p:nvSpPr>
        <p:spPr>
          <a:xfrm>
            <a:off x="5183188" y="987425"/>
            <a:ext cx="6172200" cy="4873625"/>
          </a:xfrm>
        </p:spPr>
        <p:txBody>
          <a:bodyPr>
            <a:normAutofit/>
          </a:bodyPr>
          <a:lstStyle>
            <a:lvl1pPr>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dirty="0"/>
              <a:t>Editar los estilos de texto del patrón
Segundo nivel
Tercer nivel
Cuarto nivel
Quinto nivel</a:t>
            </a:r>
            <a:endParaRPr lang="es-ES_tradnl" dirty="0"/>
          </a:p>
        </p:txBody>
      </p:sp>
      <p:sp>
        <p:nvSpPr>
          <p:cNvPr id="5" name="Marcador de fecha 4">
            <a:extLst>
              <a:ext uri="{FF2B5EF4-FFF2-40B4-BE49-F238E27FC236}">
                <a16:creationId xmlns:a16="http://schemas.microsoft.com/office/drawing/2014/main" id="{ABEE614F-2CDF-EC42-8326-1D8AD0C6A54E}"/>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6" name="Marcador de pie de página 5">
            <a:extLst>
              <a:ext uri="{FF2B5EF4-FFF2-40B4-BE49-F238E27FC236}">
                <a16:creationId xmlns:a16="http://schemas.microsoft.com/office/drawing/2014/main" id="{4930EE66-36C5-4C46-9CA1-751A363B7B37}"/>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578F3D2-D1A0-9640-9DB5-30CEBC782D6E}"/>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32439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FAE0C-9E6D-B54E-8A60-28BCF4A4B6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A0687015-9D9A-274F-8CD5-230DE5AC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D6062AD5-CB76-3341-94E5-5106AFDB5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ES_tradnl"/>
          </a:p>
        </p:txBody>
      </p:sp>
      <p:sp>
        <p:nvSpPr>
          <p:cNvPr id="5" name="Marcador de fecha 4">
            <a:extLst>
              <a:ext uri="{FF2B5EF4-FFF2-40B4-BE49-F238E27FC236}">
                <a16:creationId xmlns:a16="http://schemas.microsoft.com/office/drawing/2014/main" id="{2C3266C9-2E02-D947-985F-DFBA111DA14C}"/>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6" name="Marcador de pie de página 5">
            <a:extLst>
              <a:ext uri="{FF2B5EF4-FFF2-40B4-BE49-F238E27FC236}">
                <a16:creationId xmlns:a16="http://schemas.microsoft.com/office/drawing/2014/main" id="{C3505A1C-9A0D-8843-B976-A458AED0452F}"/>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FA5CF185-71CD-DD4C-9696-46257548D735}"/>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424891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7111F6B-473B-4D4F-AC6E-CBC91E0EE901}"/>
              </a:ext>
            </a:extLst>
          </p:cNvPr>
          <p:cNvSpPr>
            <a:spLocks noGrp="1"/>
          </p:cNvSpPr>
          <p:nvPr>
            <p:ph type="title"/>
          </p:nvPr>
        </p:nvSpPr>
        <p:spPr>
          <a:xfrm>
            <a:off x="838200" y="365125"/>
            <a:ext cx="77724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96239675-D07D-CA4D-B00B-99BEC503F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ES_tradnl" dirty="0"/>
          </a:p>
        </p:txBody>
      </p:sp>
      <p:sp>
        <p:nvSpPr>
          <p:cNvPr id="4" name="Marcador de fecha 3">
            <a:extLst>
              <a:ext uri="{FF2B5EF4-FFF2-40B4-BE49-F238E27FC236}">
                <a16:creationId xmlns:a16="http://schemas.microsoft.com/office/drawing/2014/main" id="{25A9922D-65EC-3141-8E3D-CE77AA10A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8A5467F9-2A69-5448-A3B0-854E6946A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0669FB1E-B3B6-F745-94C0-6F231ED44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146626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500" b="0" i="0" kern="1200">
          <a:solidFill>
            <a:srgbClr val="F18627"/>
          </a:solidFill>
          <a:latin typeface="Gotham Medium" panose="02000604030000020004" pitchFamily="2" charset="0"/>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000" b="0" i="0" kern="1200">
          <a:solidFill>
            <a:srgbClr val="000000"/>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hibridosyelectricos.com/articulo/bicicletas-electrica/politica-y-bicicletas-ciudad-feliz/20160308193754011325.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2.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0D7B16A-55BD-8247-AD04-36F7625340A8}"/>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dirty="0"/>
          </a:p>
        </p:txBody>
      </p:sp>
      <p:grpSp>
        <p:nvGrpSpPr>
          <p:cNvPr id="32" name="Grupo 31">
            <a:extLst>
              <a:ext uri="{FF2B5EF4-FFF2-40B4-BE49-F238E27FC236}">
                <a16:creationId xmlns:a16="http://schemas.microsoft.com/office/drawing/2014/main" id="{CB614175-542A-0C48-BE49-5401C1ED2840}"/>
              </a:ext>
            </a:extLst>
          </p:cNvPr>
          <p:cNvGrpSpPr/>
          <p:nvPr/>
        </p:nvGrpSpPr>
        <p:grpSpPr>
          <a:xfrm>
            <a:off x="1360164" y="1846731"/>
            <a:ext cx="9471672" cy="3638440"/>
            <a:chOff x="3074438" y="3264858"/>
            <a:chExt cx="7186128" cy="2363747"/>
          </a:xfrm>
        </p:grpSpPr>
        <p:sp>
          <p:nvSpPr>
            <p:cNvPr id="5" name="object 3">
              <a:extLst>
                <a:ext uri="{FF2B5EF4-FFF2-40B4-BE49-F238E27FC236}">
                  <a16:creationId xmlns:a16="http://schemas.microsoft.com/office/drawing/2014/main" id="{D3A71B57-D44A-A043-8256-615F17F57CA3}"/>
                </a:ext>
              </a:extLst>
            </p:cNvPr>
            <p:cNvSpPr/>
            <p:nvPr/>
          </p:nvSpPr>
          <p:spPr>
            <a:xfrm>
              <a:off x="5737383" y="5296259"/>
              <a:ext cx="227329" cy="327025"/>
            </a:xfrm>
            <a:custGeom>
              <a:avLst/>
              <a:gdLst/>
              <a:ahLst/>
              <a:cxnLst/>
              <a:rect l="l" t="t" r="r" b="b"/>
              <a:pathLst>
                <a:path w="227329" h="327025">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w="227329" h="327025">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w="227329" h="327025">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p:spPr>
          <p:txBody>
            <a:bodyPr wrap="square" lIns="0" tIns="0" rIns="0" bIns="0" rtlCol="0"/>
            <a:lstStyle/>
            <a:p>
              <a:endParaRPr/>
            </a:p>
          </p:txBody>
        </p:sp>
        <p:sp>
          <p:nvSpPr>
            <p:cNvPr id="6" name="object 4">
              <a:extLst>
                <a:ext uri="{FF2B5EF4-FFF2-40B4-BE49-F238E27FC236}">
                  <a16:creationId xmlns:a16="http://schemas.microsoft.com/office/drawing/2014/main" id="{12A207D5-8C07-6547-9FA9-9F5766EC7B64}"/>
                </a:ext>
              </a:extLst>
            </p:cNvPr>
            <p:cNvSpPr/>
            <p:nvPr/>
          </p:nvSpPr>
          <p:spPr>
            <a:xfrm>
              <a:off x="6034023" y="5295341"/>
              <a:ext cx="60960" cy="327660"/>
            </a:xfrm>
            <a:custGeom>
              <a:avLst/>
              <a:gdLst/>
              <a:ahLst/>
              <a:cxnLst/>
              <a:rect l="l" t="t" r="r" b="b"/>
              <a:pathLst>
                <a:path w="60960" h="327660">
                  <a:moveTo>
                    <a:pt x="51206" y="108877"/>
                  </a:moveTo>
                  <a:lnTo>
                    <a:pt x="9690" y="108877"/>
                  </a:lnTo>
                  <a:lnTo>
                    <a:pt x="9690" y="327571"/>
                  </a:lnTo>
                  <a:lnTo>
                    <a:pt x="51206" y="327571"/>
                  </a:lnTo>
                  <a:lnTo>
                    <a:pt x="51206" y="108877"/>
                  </a:lnTo>
                  <a:close/>
                </a:path>
                <a:path w="60960" h="3276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p:spPr>
          <p:txBody>
            <a:bodyPr wrap="square" lIns="0" tIns="0" rIns="0" bIns="0" rtlCol="0"/>
            <a:lstStyle/>
            <a:p>
              <a:endParaRPr/>
            </a:p>
          </p:txBody>
        </p:sp>
        <p:pic>
          <p:nvPicPr>
            <p:cNvPr id="7" name="object 5">
              <a:extLst>
                <a:ext uri="{FF2B5EF4-FFF2-40B4-BE49-F238E27FC236}">
                  <a16:creationId xmlns:a16="http://schemas.microsoft.com/office/drawing/2014/main" id="{3FF3276B-F28E-204B-B0B8-2BD3A2E4FC5D}"/>
                </a:ext>
              </a:extLst>
            </p:cNvPr>
            <p:cNvPicPr/>
            <p:nvPr/>
          </p:nvPicPr>
          <p:blipFill>
            <a:blip r:embed="rId2" cstate="print"/>
            <a:stretch>
              <a:fillRect/>
            </a:stretch>
          </p:blipFill>
          <p:spPr>
            <a:xfrm>
              <a:off x="6163671" y="5399132"/>
              <a:ext cx="198374" cy="229311"/>
            </a:xfrm>
            <a:prstGeom prst="rect">
              <a:avLst/>
            </a:prstGeom>
          </p:spPr>
        </p:pic>
        <p:sp>
          <p:nvSpPr>
            <p:cNvPr id="8" name="object 6">
              <a:extLst>
                <a:ext uri="{FF2B5EF4-FFF2-40B4-BE49-F238E27FC236}">
                  <a16:creationId xmlns:a16="http://schemas.microsoft.com/office/drawing/2014/main" id="{40D7D4F2-EEF3-FF4C-ACF1-A9803D8661B1}"/>
                </a:ext>
              </a:extLst>
            </p:cNvPr>
            <p:cNvSpPr/>
            <p:nvPr/>
          </p:nvSpPr>
          <p:spPr>
            <a:xfrm>
              <a:off x="6413246" y="5295341"/>
              <a:ext cx="60960" cy="327660"/>
            </a:xfrm>
            <a:custGeom>
              <a:avLst/>
              <a:gdLst/>
              <a:ahLst/>
              <a:cxnLst/>
              <a:rect l="l" t="t" r="r" b="b"/>
              <a:pathLst>
                <a:path w="60960" h="327660">
                  <a:moveTo>
                    <a:pt x="51219" y="108877"/>
                  </a:moveTo>
                  <a:lnTo>
                    <a:pt x="9702" y="108877"/>
                  </a:lnTo>
                  <a:lnTo>
                    <a:pt x="9702" y="327571"/>
                  </a:lnTo>
                  <a:lnTo>
                    <a:pt x="51219" y="327571"/>
                  </a:lnTo>
                  <a:lnTo>
                    <a:pt x="51219" y="108877"/>
                  </a:lnTo>
                  <a:close/>
                </a:path>
                <a:path w="60960" h="3276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p:spPr>
          <p:txBody>
            <a:bodyPr wrap="square" lIns="0" tIns="0" rIns="0" bIns="0" rtlCol="0"/>
            <a:lstStyle/>
            <a:p>
              <a:endParaRPr/>
            </a:p>
          </p:txBody>
        </p:sp>
        <p:pic>
          <p:nvPicPr>
            <p:cNvPr id="9" name="object 7">
              <a:extLst>
                <a:ext uri="{FF2B5EF4-FFF2-40B4-BE49-F238E27FC236}">
                  <a16:creationId xmlns:a16="http://schemas.microsoft.com/office/drawing/2014/main" id="{0BF810A1-69A0-4C44-8D39-D25684133559}"/>
                </a:ext>
              </a:extLst>
            </p:cNvPr>
            <p:cNvPicPr/>
            <p:nvPr/>
          </p:nvPicPr>
          <p:blipFill>
            <a:blip r:embed="rId3" cstate="print"/>
            <a:stretch>
              <a:fillRect/>
            </a:stretch>
          </p:blipFill>
          <p:spPr>
            <a:xfrm>
              <a:off x="6540582" y="5398689"/>
              <a:ext cx="219621" cy="229755"/>
            </a:xfrm>
            <a:prstGeom prst="rect">
              <a:avLst/>
            </a:prstGeom>
          </p:spPr>
        </p:pic>
        <p:grpSp>
          <p:nvGrpSpPr>
            <p:cNvPr id="10" name="object 8">
              <a:extLst>
                <a:ext uri="{FF2B5EF4-FFF2-40B4-BE49-F238E27FC236}">
                  <a16:creationId xmlns:a16="http://schemas.microsoft.com/office/drawing/2014/main" id="{B2908DA3-ED7E-0347-891F-C7C6A3E3086D}"/>
                </a:ext>
              </a:extLst>
            </p:cNvPr>
            <p:cNvGrpSpPr/>
            <p:nvPr/>
          </p:nvGrpSpPr>
          <p:grpSpPr>
            <a:xfrm>
              <a:off x="6814658" y="5342855"/>
              <a:ext cx="365125" cy="285750"/>
              <a:chOff x="6814658" y="5342855"/>
              <a:chExt cx="365125" cy="285750"/>
            </a:xfrm>
          </p:grpSpPr>
          <p:pic>
            <p:nvPicPr>
              <p:cNvPr id="11" name="object 9">
                <a:extLst>
                  <a:ext uri="{FF2B5EF4-FFF2-40B4-BE49-F238E27FC236}">
                    <a16:creationId xmlns:a16="http://schemas.microsoft.com/office/drawing/2014/main" id="{FCC7F4E5-61B1-AC48-AD2A-05751E82ADFE}"/>
                  </a:ext>
                </a:extLst>
              </p:cNvPr>
              <p:cNvPicPr/>
              <p:nvPr/>
            </p:nvPicPr>
            <p:blipFill>
              <a:blip r:embed="rId4" cstate="print"/>
              <a:stretch>
                <a:fillRect/>
              </a:stretch>
            </p:blipFill>
            <p:spPr>
              <a:xfrm>
                <a:off x="6814658" y="5398687"/>
                <a:ext cx="173012" cy="229755"/>
              </a:xfrm>
              <a:prstGeom prst="rect">
                <a:avLst/>
              </a:prstGeom>
            </p:spPr>
          </p:pic>
          <p:sp>
            <p:nvSpPr>
              <p:cNvPr id="12" name="object 10">
                <a:extLst>
                  <a:ext uri="{FF2B5EF4-FFF2-40B4-BE49-F238E27FC236}">
                    <a16:creationId xmlns:a16="http://schemas.microsoft.com/office/drawing/2014/main" id="{07BB8ADB-C82A-2D4D-88F1-28DE9FD1D626}"/>
                  </a:ext>
                </a:extLst>
              </p:cNvPr>
              <p:cNvSpPr/>
              <p:nvPr/>
            </p:nvSpPr>
            <p:spPr>
              <a:xfrm>
                <a:off x="7029162"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grpSp>
        <p:pic>
          <p:nvPicPr>
            <p:cNvPr id="13" name="object 11">
              <a:extLst>
                <a:ext uri="{FF2B5EF4-FFF2-40B4-BE49-F238E27FC236}">
                  <a16:creationId xmlns:a16="http://schemas.microsoft.com/office/drawing/2014/main" id="{3A459045-624C-EA40-940C-29B8908D12CB}"/>
                </a:ext>
              </a:extLst>
            </p:cNvPr>
            <p:cNvPicPr/>
            <p:nvPr/>
          </p:nvPicPr>
          <p:blipFill>
            <a:blip r:embed="rId5" cstate="print"/>
            <a:stretch>
              <a:fillRect/>
            </a:stretch>
          </p:blipFill>
          <p:spPr>
            <a:xfrm>
              <a:off x="7244174" y="5398691"/>
              <a:ext cx="191465" cy="229755"/>
            </a:xfrm>
            <a:prstGeom prst="rect">
              <a:avLst/>
            </a:prstGeom>
          </p:spPr>
        </p:pic>
        <p:pic>
          <p:nvPicPr>
            <p:cNvPr id="14" name="object 12">
              <a:extLst>
                <a:ext uri="{FF2B5EF4-FFF2-40B4-BE49-F238E27FC236}">
                  <a16:creationId xmlns:a16="http://schemas.microsoft.com/office/drawing/2014/main" id="{2A30D390-F7F6-254B-B9ED-8FB2BEC52EA0}"/>
                </a:ext>
              </a:extLst>
            </p:cNvPr>
            <p:cNvPicPr/>
            <p:nvPr/>
          </p:nvPicPr>
          <p:blipFill>
            <a:blip r:embed="rId2" cstate="print"/>
            <a:stretch>
              <a:fillRect/>
            </a:stretch>
          </p:blipFill>
          <p:spPr>
            <a:xfrm>
              <a:off x="7506703" y="5399132"/>
              <a:ext cx="198374" cy="229311"/>
            </a:xfrm>
            <a:prstGeom prst="rect">
              <a:avLst/>
            </a:prstGeom>
          </p:spPr>
        </p:pic>
        <p:sp>
          <p:nvSpPr>
            <p:cNvPr id="15" name="object 13">
              <a:extLst>
                <a:ext uri="{FF2B5EF4-FFF2-40B4-BE49-F238E27FC236}">
                  <a16:creationId xmlns:a16="http://schemas.microsoft.com/office/drawing/2014/main" id="{6F75B9AB-C8B9-C141-AC6F-7913EA52F1F8}"/>
                </a:ext>
              </a:extLst>
            </p:cNvPr>
            <p:cNvSpPr/>
            <p:nvPr/>
          </p:nvSpPr>
          <p:spPr>
            <a:xfrm>
              <a:off x="7756283" y="5295341"/>
              <a:ext cx="60960" cy="327660"/>
            </a:xfrm>
            <a:custGeom>
              <a:avLst/>
              <a:gdLst/>
              <a:ahLst/>
              <a:cxnLst/>
              <a:rect l="l" t="t" r="r" b="b"/>
              <a:pathLst>
                <a:path w="60959" h="327660">
                  <a:moveTo>
                    <a:pt x="51219" y="108877"/>
                  </a:moveTo>
                  <a:lnTo>
                    <a:pt x="9702" y="108877"/>
                  </a:lnTo>
                  <a:lnTo>
                    <a:pt x="9702" y="327571"/>
                  </a:lnTo>
                  <a:lnTo>
                    <a:pt x="51219" y="327571"/>
                  </a:lnTo>
                  <a:lnTo>
                    <a:pt x="51219" y="108877"/>
                  </a:lnTo>
                  <a:close/>
                </a:path>
                <a:path w="60959" h="327660">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p:spPr>
          <p:txBody>
            <a:bodyPr wrap="square" lIns="0" tIns="0" rIns="0" bIns="0" rtlCol="0"/>
            <a:lstStyle/>
            <a:p>
              <a:endParaRPr/>
            </a:p>
          </p:txBody>
        </p:sp>
        <p:pic>
          <p:nvPicPr>
            <p:cNvPr id="16" name="object 14">
              <a:extLst>
                <a:ext uri="{FF2B5EF4-FFF2-40B4-BE49-F238E27FC236}">
                  <a16:creationId xmlns:a16="http://schemas.microsoft.com/office/drawing/2014/main" id="{D3B52F68-7B81-DE46-8651-40769965C8EB}"/>
                </a:ext>
              </a:extLst>
            </p:cNvPr>
            <p:cNvPicPr/>
            <p:nvPr/>
          </p:nvPicPr>
          <p:blipFill>
            <a:blip r:embed="rId6" cstate="print"/>
            <a:stretch>
              <a:fillRect/>
            </a:stretch>
          </p:blipFill>
          <p:spPr>
            <a:xfrm>
              <a:off x="7885935" y="5398689"/>
              <a:ext cx="232524" cy="229755"/>
            </a:xfrm>
            <a:prstGeom prst="rect">
              <a:avLst/>
            </a:prstGeom>
          </p:spPr>
        </p:pic>
        <p:pic>
          <p:nvPicPr>
            <p:cNvPr id="17" name="object 15">
              <a:extLst>
                <a:ext uri="{FF2B5EF4-FFF2-40B4-BE49-F238E27FC236}">
                  <a16:creationId xmlns:a16="http://schemas.microsoft.com/office/drawing/2014/main" id="{BC4B40A9-EA43-774D-8106-3D9B831F55BB}"/>
                </a:ext>
              </a:extLst>
            </p:cNvPr>
            <p:cNvPicPr/>
            <p:nvPr/>
          </p:nvPicPr>
          <p:blipFill>
            <a:blip r:embed="rId7" cstate="print"/>
            <a:stretch>
              <a:fillRect/>
            </a:stretch>
          </p:blipFill>
          <p:spPr>
            <a:xfrm>
              <a:off x="8193644" y="5398684"/>
              <a:ext cx="193776" cy="224231"/>
            </a:xfrm>
            <a:prstGeom prst="rect">
              <a:avLst/>
            </a:prstGeom>
          </p:spPr>
        </p:pic>
        <p:pic>
          <p:nvPicPr>
            <p:cNvPr id="18" name="object 16">
              <a:extLst>
                <a:ext uri="{FF2B5EF4-FFF2-40B4-BE49-F238E27FC236}">
                  <a16:creationId xmlns:a16="http://schemas.microsoft.com/office/drawing/2014/main" id="{F4FDBFDE-676F-D547-9B4F-F6306C354D86}"/>
                </a:ext>
              </a:extLst>
            </p:cNvPr>
            <p:cNvPicPr/>
            <p:nvPr/>
          </p:nvPicPr>
          <p:blipFill>
            <a:blip r:embed="rId8" cstate="print"/>
            <a:stretch>
              <a:fillRect/>
            </a:stretch>
          </p:blipFill>
          <p:spPr>
            <a:xfrm>
              <a:off x="8462650" y="5398691"/>
              <a:ext cx="191452" cy="229755"/>
            </a:xfrm>
            <a:prstGeom prst="rect">
              <a:avLst/>
            </a:prstGeom>
          </p:spPr>
        </p:pic>
        <p:sp>
          <p:nvSpPr>
            <p:cNvPr id="19" name="object 17">
              <a:extLst>
                <a:ext uri="{FF2B5EF4-FFF2-40B4-BE49-F238E27FC236}">
                  <a16:creationId xmlns:a16="http://schemas.microsoft.com/office/drawing/2014/main" id="{45F02190-58B4-104A-B30E-FA317DC1E16E}"/>
                </a:ext>
              </a:extLst>
            </p:cNvPr>
            <p:cNvSpPr/>
            <p:nvPr/>
          </p:nvSpPr>
          <p:spPr>
            <a:xfrm>
              <a:off x="8735745" y="5398684"/>
              <a:ext cx="330835" cy="224790"/>
            </a:xfrm>
            <a:custGeom>
              <a:avLst/>
              <a:gdLst/>
              <a:ahLst/>
              <a:cxnLst/>
              <a:rect l="l" t="t" r="r" b="b"/>
              <a:pathLst>
                <a:path w="330834" h="224789">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p:spPr>
          <p:txBody>
            <a:bodyPr wrap="square" lIns="0" tIns="0" rIns="0" bIns="0" rtlCol="0"/>
            <a:lstStyle/>
            <a:p>
              <a:endParaRPr/>
            </a:p>
          </p:txBody>
        </p:sp>
        <p:sp>
          <p:nvSpPr>
            <p:cNvPr id="20" name="object 18">
              <a:extLst>
                <a:ext uri="{FF2B5EF4-FFF2-40B4-BE49-F238E27FC236}">
                  <a16:creationId xmlns:a16="http://schemas.microsoft.com/office/drawing/2014/main" id="{7470F381-1BB9-4840-BA97-3F1ABF533450}"/>
                </a:ext>
              </a:extLst>
            </p:cNvPr>
            <p:cNvSpPr/>
            <p:nvPr/>
          </p:nvSpPr>
          <p:spPr>
            <a:xfrm>
              <a:off x="9145447" y="5295341"/>
              <a:ext cx="60960" cy="327660"/>
            </a:xfrm>
            <a:custGeom>
              <a:avLst/>
              <a:gdLst/>
              <a:ahLst/>
              <a:cxnLst/>
              <a:rect l="l" t="t" r="r" b="b"/>
              <a:pathLst>
                <a:path w="60959" h="327660">
                  <a:moveTo>
                    <a:pt x="51206" y="108877"/>
                  </a:moveTo>
                  <a:lnTo>
                    <a:pt x="9690" y="108877"/>
                  </a:lnTo>
                  <a:lnTo>
                    <a:pt x="9690" y="327571"/>
                  </a:lnTo>
                  <a:lnTo>
                    <a:pt x="51206" y="327571"/>
                  </a:lnTo>
                  <a:lnTo>
                    <a:pt x="51206" y="108877"/>
                  </a:lnTo>
                  <a:close/>
                </a:path>
                <a:path w="60959" h="327660">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p:spPr>
          <p:txBody>
            <a:bodyPr wrap="square" lIns="0" tIns="0" rIns="0" bIns="0" rtlCol="0"/>
            <a:lstStyle/>
            <a:p>
              <a:endParaRPr/>
            </a:p>
          </p:txBody>
        </p:sp>
        <p:pic>
          <p:nvPicPr>
            <p:cNvPr id="21" name="object 19">
              <a:extLst>
                <a:ext uri="{FF2B5EF4-FFF2-40B4-BE49-F238E27FC236}">
                  <a16:creationId xmlns:a16="http://schemas.microsoft.com/office/drawing/2014/main" id="{314E315C-25BE-DC49-B04C-DA7D4F3E9759}"/>
                </a:ext>
              </a:extLst>
            </p:cNvPr>
            <p:cNvPicPr/>
            <p:nvPr/>
          </p:nvPicPr>
          <p:blipFill>
            <a:blip r:embed="rId9" cstate="print"/>
            <a:stretch>
              <a:fillRect/>
            </a:stretch>
          </p:blipFill>
          <p:spPr>
            <a:xfrm>
              <a:off x="9272775" y="5398689"/>
              <a:ext cx="219621" cy="229755"/>
            </a:xfrm>
            <a:prstGeom prst="rect">
              <a:avLst/>
            </a:prstGeom>
          </p:spPr>
        </p:pic>
        <p:pic>
          <p:nvPicPr>
            <p:cNvPr id="22" name="object 20">
              <a:extLst>
                <a:ext uri="{FF2B5EF4-FFF2-40B4-BE49-F238E27FC236}">
                  <a16:creationId xmlns:a16="http://schemas.microsoft.com/office/drawing/2014/main" id="{2EE2BF75-2B0F-AA42-9BEA-0AA36F41E842}"/>
                </a:ext>
              </a:extLst>
            </p:cNvPr>
            <p:cNvPicPr/>
            <p:nvPr/>
          </p:nvPicPr>
          <p:blipFill>
            <a:blip r:embed="rId7" cstate="print"/>
            <a:stretch>
              <a:fillRect/>
            </a:stretch>
          </p:blipFill>
          <p:spPr>
            <a:xfrm>
              <a:off x="9565276" y="5398684"/>
              <a:ext cx="193776" cy="224231"/>
            </a:xfrm>
            <a:prstGeom prst="rect">
              <a:avLst/>
            </a:prstGeom>
          </p:spPr>
        </p:pic>
        <p:sp>
          <p:nvSpPr>
            <p:cNvPr id="23" name="object 21">
              <a:extLst>
                <a:ext uri="{FF2B5EF4-FFF2-40B4-BE49-F238E27FC236}">
                  <a16:creationId xmlns:a16="http://schemas.microsoft.com/office/drawing/2014/main" id="{A2056A4D-0A9A-8C45-BBF3-32F25DCAF322}"/>
                </a:ext>
              </a:extLst>
            </p:cNvPr>
            <p:cNvSpPr/>
            <p:nvPr/>
          </p:nvSpPr>
          <p:spPr>
            <a:xfrm>
              <a:off x="9813018"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pic>
          <p:nvPicPr>
            <p:cNvPr id="24" name="object 22">
              <a:extLst>
                <a:ext uri="{FF2B5EF4-FFF2-40B4-BE49-F238E27FC236}">
                  <a16:creationId xmlns:a16="http://schemas.microsoft.com/office/drawing/2014/main" id="{B0172A0C-1527-5743-B540-5338CAD68F5F}"/>
                </a:ext>
              </a:extLst>
            </p:cNvPr>
            <p:cNvPicPr/>
            <p:nvPr/>
          </p:nvPicPr>
          <p:blipFill>
            <a:blip r:embed="rId10" cstate="print"/>
            <a:stretch>
              <a:fillRect/>
            </a:stretch>
          </p:blipFill>
          <p:spPr>
            <a:xfrm>
              <a:off x="10028030" y="5398689"/>
              <a:ext cx="232536" cy="229755"/>
            </a:xfrm>
            <a:prstGeom prst="rect">
              <a:avLst/>
            </a:prstGeom>
          </p:spPr>
        </p:pic>
        <p:sp>
          <p:nvSpPr>
            <p:cNvPr id="25" name="object 23">
              <a:extLst>
                <a:ext uri="{FF2B5EF4-FFF2-40B4-BE49-F238E27FC236}">
                  <a16:creationId xmlns:a16="http://schemas.microsoft.com/office/drawing/2014/main" id="{659F6A09-E989-7D4E-80E7-B1316851645C}"/>
                </a:ext>
              </a:extLst>
            </p:cNvPr>
            <p:cNvSpPr/>
            <p:nvPr/>
          </p:nvSpPr>
          <p:spPr>
            <a:xfrm>
              <a:off x="4565596" y="3264858"/>
              <a:ext cx="754380" cy="2336800"/>
            </a:xfrm>
            <a:custGeom>
              <a:avLst/>
              <a:gdLst/>
              <a:ahLst/>
              <a:cxnLst/>
              <a:rect l="l" t="t" r="r" b="b"/>
              <a:pathLst>
                <a:path w="754379" h="2336800">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w="754379" h="2336800">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w="754379" h="2336800">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w="754379" h="2336800">
                  <a:moveTo>
                    <a:pt x="754367" y="2032000"/>
                  </a:moveTo>
                  <a:lnTo>
                    <a:pt x="739622" y="2044700"/>
                  </a:lnTo>
                  <a:lnTo>
                    <a:pt x="754367" y="2044700"/>
                  </a:lnTo>
                  <a:lnTo>
                    <a:pt x="754367" y="2032000"/>
                  </a:lnTo>
                  <a:close/>
                </a:path>
                <a:path w="754379" h="2336800">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w="754379" h="2336800">
                  <a:moveTo>
                    <a:pt x="754367" y="1892300"/>
                  </a:moveTo>
                  <a:lnTo>
                    <a:pt x="739788" y="1905000"/>
                  </a:lnTo>
                  <a:lnTo>
                    <a:pt x="754367" y="1905000"/>
                  </a:lnTo>
                  <a:lnTo>
                    <a:pt x="754367" y="1892300"/>
                  </a:lnTo>
                  <a:close/>
                </a:path>
                <a:path w="754379" h="2336800">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w="754379" h="2336800">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w="754379" h="2336800">
                  <a:moveTo>
                    <a:pt x="754367" y="1219199"/>
                  </a:moveTo>
                  <a:lnTo>
                    <a:pt x="724625" y="1219199"/>
                  </a:lnTo>
                  <a:lnTo>
                    <a:pt x="709584" y="1231899"/>
                  </a:lnTo>
                  <a:lnTo>
                    <a:pt x="754367" y="1231899"/>
                  </a:lnTo>
                  <a:lnTo>
                    <a:pt x="754367" y="1219199"/>
                  </a:lnTo>
                  <a:close/>
                </a:path>
                <a:path w="754379" h="2336800">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w="754379" h="2336800">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w="754379" h="2336800">
                  <a:moveTo>
                    <a:pt x="754367" y="1079499"/>
                  </a:moveTo>
                  <a:lnTo>
                    <a:pt x="739623" y="1092199"/>
                  </a:lnTo>
                  <a:lnTo>
                    <a:pt x="754367" y="1092199"/>
                  </a:lnTo>
                  <a:lnTo>
                    <a:pt x="754367" y="1079499"/>
                  </a:lnTo>
                  <a:close/>
                </a:path>
                <a:path w="754379" h="2336800">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w="754379" h="2336800">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w="754379" h="2336800">
                  <a:moveTo>
                    <a:pt x="754367" y="977899"/>
                  </a:moveTo>
                  <a:lnTo>
                    <a:pt x="694436" y="977899"/>
                  </a:lnTo>
                  <a:lnTo>
                    <a:pt x="709547" y="990599"/>
                  </a:lnTo>
                  <a:lnTo>
                    <a:pt x="754367" y="990599"/>
                  </a:lnTo>
                  <a:lnTo>
                    <a:pt x="754367" y="977899"/>
                  </a:lnTo>
                  <a:close/>
                </a:path>
                <a:path w="754379" h="2336800">
                  <a:moveTo>
                    <a:pt x="724854" y="406399"/>
                  </a:moveTo>
                  <a:lnTo>
                    <a:pt x="694436" y="406399"/>
                  </a:lnTo>
                  <a:lnTo>
                    <a:pt x="647984" y="419099"/>
                  </a:lnTo>
                  <a:lnTo>
                    <a:pt x="739732" y="419099"/>
                  </a:lnTo>
                  <a:lnTo>
                    <a:pt x="724854" y="406399"/>
                  </a:lnTo>
                  <a:close/>
                </a:path>
                <a:path w="754379" h="2336800">
                  <a:moveTo>
                    <a:pt x="754367" y="165099"/>
                  </a:moveTo>
                  <a:lnTo>
                    <a:pt x="739548" y="165099"/>
                  </a:lnTo>
                  <a:lnTo>
                    <a:pt x="754367" y="177799"/>
                  </a:lnTo>
                  <a:lnTo>
                    <a:pt x="754367" y="165099"/>
                  </a:lnTo>
                  <a:close/>
                </a:path>
              </a:pathLst>
            </a:custGeom>
            <a:solidFill>
              <a:srgbClr val="D9E021"/>
            </a:solidFill>
          </p:spPr>
          <p:txBody>
            <a:bodyPr wrap="square" lIns="0" tIns="0" rIns="0" bIns="0" rtlCol="0"/>
            <a:lstStyle/>
            <a:p>
              <a:endParaRPr dirty="0"/>
            </a:p>
          </p:txBody>
        </p:sp>
        <p:sp>
          <p:nvSpPr>
            <p:cNvPr id="26" name="object 24">
              <a:extLst>
                <a:ext uri="{FF2B5EF4-FFF2-40B4-BE49-F238E27FC236}">
                  <a16:creationId xmlns:a16="http://schemas.microsoft.com/office/drawing/2014/main" id="{51FBEEA2-17E6-7142-9B99-A353887460B5}"/>
                </a:ext>
              </a:extLst>
            </p:cNvPr>
            <p:cNvSpPr/>
            <p:nvPr/>
          </p:nvSpPr>
          <p:spPr>
            <a:xfrm>
              <a:off x="3074438" y="3264860"/>
              <a:ext cx="1099185" cy="2336800"/>
            </a:xfrm>
            <a:custGeom>
              <a:avLst/>
              <a:gdLst/>
              <a:ahLst/>
              <a:cxnLst/>
              <a:rect l="l" t="t" r="r" b="b"/>
              <a:pathLst>
                <a:path w="1099185" h="2336800">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w="1099185" h="2336800">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w="1099185" h="2336800">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w="1099185" h="2336800">
                  <a:moveTo>
                    <a:pt x="132880" y="1397000"/>
                  </a:moveTo>
                  <a:lnTo>
                    <a:pt x="102920" y="1397000"/>
                  </a:lnTo>
                  <a:lnTo>
                    <a:pt x="102920" y="2044700"/>
                  </a:lnTo>
                  <a:lnTo>
                    <a:pt x="132880" y="2044700"/>
                  </a:lnTo>
                  <a:lnTo>
                    <a:pt x="132880" y="1397000"/>
                  </a:lnTo>
                  <a:close/>
                </a:path>
                <a:path w="1099185" h="2336800">
                  <a:moveTo>
                    <a:pt x="268770" y="1397000"/>
                  </a:moveTo>
                  <a:lnTo>
                    <a:pt x="238810" y="1397000"/>
                  </a:lnTo>
                  <a:lnTo>
                    <a:pt x="238810" y="2044700"/>
                  </a:lnTo>
                  <a:lnTo>
                    <a:pt x="268770" y="2044700"/>
                  </a:lnTo>
                  <a:lnTo>
                    <a:pt x="268770" y="1397000"/>
                  </a:lnTo>
                  <a:close/>
                </a:path>
                <a:path w="1099185" h="2336800">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w="1099185" h="2336800">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w="1099185" h="2336800">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w="1099185" h="2336800">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w="1099185" h="2336800">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w="1099185" h="2336800">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w="1099185" h="2336800">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w="1099185" h="2336800">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w="1099185" h="2336800">
                  <a:moveTo>
                    <a:pt x="135890" y="977900"/>
                  </a:moveTo>
                  <a:lnTo>
                    <a:pt x="102920" y="977900"/>
                  </a:lnTo>
                  <a:lnTo>
                    <a:pt x="102920" y="990600"/>
                  </a:lnTo>
                  <a:lnTo>
                    <a:pt x="135890" y="990600"/>
                  </a:lnTo>
                  <a:lnTo>
                    <a:pt x="135890" y="977900"/>
                  </a:lnTo>
                  <a:close/>
                </a:path>
                <a:path w="1099185" h="2336800">
                  <a:moveTo>
                    <a:pt x="268770" y="977900"/>
                  </a:moveTo>
                  <a:lnTo>
                    <a:pt x="238810" y="977900"/>
                  </a:lnTo>
                  <a:lnTo>
                    <a:pt x="238810" y="990600"/>
                  </a:lnTo>
                  <a:lnTo>
                    <a:pt x="268770" y="990600"/>
                  </a:lnTo>
                  <a:lnTo>
                    <a:pt x="268770" y="977900"/>
                  </a:lnTo>
                  <a:close/>
                </a:path>
                <a:path w="1099185" h="2336800">
                  <a:moveTo>
                    <a:pt x="135890" y="304800"/>
                  </a:moveTo>
                  <a:lnTo>
                    <a:pt x="102920" y="304800"/>
                  </a:lnTo>
                  <a:lnTo>
                    <a:pt x="102920" y="952500"/>
                  </a:lnTo>
                  <a:lnTo>
                    <a:pt x="135890" y="952500"/>
                  </a:lnTo>
                  <a:lnTo>
                    <a:pt x="135890" y="304800"/>
                  </a:lnTo>
                  <a:close/>
                </a:path>
                <a:path w="1099185" h="2336800">
                  <a:moveTo>
                    <a:pt x="268770" y="304800"/>
                  </a:moveTo>
                  <a:lnTo>
                    <a:pt x="238810" y="304800"/>
                  </a:lnTo>
                  <a:lnTo>
                    <a:pt x="238810" y="952500"/>
                  </a:lnTo>
                  <a:lnTo>
                    <a:pt x="268770" y="952500"/>
                  </a:lnTo>
                  <a:lnTo>
                    <a:pt x="268770" y="304800"/>
                  </a:lnTo>
                  <a:close/>
                </a:path>
                <a:path w="1099185" h="2336800">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p:spPr>
          <p:txBody>
            <a:bodyPr wrap="square" lIns="0" tIns="0" rIns="0" bIns="0" rtlCol="0"/>
            <a:lstStyle/>
            <a:p>
              <a:endParaRPr/>
            </a:p>
          </p:txBody>
        </p:sp>
      </p:grpSp>
    </p:spTree>
    <p:extLst>
      <p:ext uri="{BB962C8B-B14F-4D97-AF65-F5344CB8AC3E}">
        <p14:creationId xmlns:p14="http://schemas.microsoft.com/office/powerpoint/2010/main" val="22068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198F51D-E7C9-724C-9B53-BBAB41D990BC}"/>
              </a:ext>
            </a:extLst>
          </p:cNvPr>
          <p:cNvSpPr/>
          <p:nvPr/>
        </p:nvSpPr>
        <p:spPr>
          <a:xfrm>
            <a:off x="0" y="-2"/>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a:extLst>
              <a:ext uri="{FF2B5EF4-FFF2-40B4-BE49-F238E27FC236}">
                <a16:creationId xmlns:a16="http://schemas.microsoft.com/office/drawing/2014/main" id="{05F72F21-5A34-3448-ABD7-7309D9676B3E}"/>
              </a:ext>
            </a:extLst>
          </p:cNvPr>
          <p:cNvSpPr>
            <a:spLocks noGrp="1"/>
          </p:cNvSpPr>
          <p:nvPr>
            <p:ph type="title"/>
          </p:nvPr>
        </p:nvSpPr>
        <p:spPr>
          <a:xfrm>
            <a:off x="529323" y="946503"/>
            <a:ext cx="10214877" cy="1246764"/>
          </a:xfrm>
        </p:spPr>
        <p:txBody>
          <a:bodyPr anchor="ctr">
            <a:normAutofit fontScale="90000"/>
          </a:bodyPr>
          <a:lstStyle/>
          <a:p>
            <a:r>
              <a:rPr lang="es-MX" sz="4000" b="1" dirty="0">
                <a:solidFill>
                  <a:schemeClr val="bg1"/>
                </a:solidFill>
              </a:rPr>
              <a:t>Construcción de una conciencia urbana-ambiental.</a:t>
            </a:r>
            <a:br>
              <a:rPr lang="es-MX" dirty="0">
                <a:solidFill>
                  <a:schemeClr val="bg1"/>
                </a:solidFill>
              </a:rPr>
            </a:br>
            <a:br>
              <a:rPr lang="es-MX" dirty="0"/>
            </a:br>
            <a:endParaRPr lang="es-MX" sz="5400" dirty="0"/>
          </a:p>
        </p:txBody>
      </p:sp>
      <p:sp>
        <p:nvSpPr>
          <p:cNvPr id="3" name="CuadroTexto 2">
            <a:extLst>
              <a:ext uri="{FF2B5EF4-FFF2-40B4-BE49-F238E27FC236}">
                <a16:creationId xmlns:a16="http://schemas.microsoft.com/office/drawing/2014/main" id="{D05F9341-34DB-314D-9488-E9BA2F5C7F5A}"/>
              </a:ext>
            </a:extLst>
          </p:cNvPr>
          <p:cNvSpPr txBox="1"/>
          <p:nvPr/>
        </p:nvSpPr>
        <p:spPr>
          <a:xfrm>
            <a:off x="562407" y="1569885"/>
            <a:ext cx="11100269" cy="3416320"/>
          </a:xfrm>
          <a:prstGeom prst="rect">
            <a:avLst/>
          </a:prstGeom>
          <a:noFill/>
        </p:spPr>
        <p:txBody>
          <a:bodyPr wrap="square" rtlCol="0">
            <a:spAutoFit/>
          </a:bodyPr>
          <a:lstStyle/>
          <a:p>
            <a:pPr algn="just"/>
            <a:r>
              <a:rPr lang="es-MX" sz="2400" dirty="0">
                <a:solidFill>
                  <a:schemeClr val="bg1"/>
                </a:solidFill>
              </a:rPr>
              <a:t>La conciencia urbana-ambiental es un proceso que implica cambios estructurales en las instituciones y en los valores y pautas de conducta social. La construcción de ciudades con este enfoque se orienta a la conformación de sitios habitables, seguros, justos, de socialización, que preserven sus características culturales y ambientales y permitan el desarrollo del ser humano, sin comprometer el medio ambiente de las generaciones futuras. Debe proveer elementos para efectuar un acceso más equitativo, igualitario y democrático a la riqueza natural o socialmente generada, así como generar por la vía institucional, educativa y moral, una mentalidad y una sensibilidad social para pensar a la naturaleza como un valor en sí mismo.</a:t>
            </a:r>
          </a:p>
        </p:txBody>
      </p:sp>
      <p:pic>
        <p:nvPicPr>
          <p:cNvPr id="7" name="Gráfico 6" descr="Architecture con relleno sólido">
            <a:extLst>
              <a:ext uri="{FF2B5EF4-FFF2-40B4-BE49-F238E27FC236}">
                <a16:creationId xmlns:a16="http://schemas.microsoft.com/office/drawing/2014/main" id="{2B2856D2-BAEE-2F45-AF84-985F3C8DCA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92479" y="4964706"/>
            <a:ext cx="1627687" cy="1627687"/>
          </a:xfrm>
          <a:prstGeom prst="rect">
            <a:avLst/>
          </a:prstGeom>
        </p:spPr>
      </p:pic>
      <p:pic>
        <p:nvPicPr>
          <p:cNvPr id="10" name="Gráfico 9" descr="Forest scene con relleno sólido">
            <a:extLst>
              <a:ext uri="{FF2B5EF4-FFF2-40B4-BE49-F238E27FC236}">
                <a16:creationId xmlns:a16="http://schemas.microsoft.com/office/drawing/2014/main" id="{F002D2FF-066A-D14C-ADCC-61049CA257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2386" y="5098053"/>
            <a:ext cx="1382492" cy="1382492"/>
          </a:xfrm>
          <a:prstGeom prst="rect">
            <a:avLst/>
          </a:prstGeom>
        </p:spPr>
      </p:pic>
    </p:spTree>
    <p:extLst>
      <p:ext uri="{BB962C8B-B14F-4D97-AF65-F5344CB8AC3E}">
        <p14:creationId xmlns:p14="http://schemas.microsoft.com/office/powerpoint/2010/main" val="349888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212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s-ES" sz="3600" dirty="0">
                <a:solidFill>
                  <a:schemeClr val="bg1"/>
                </a:solidFill>
              </a:rPr>
              <a:t>Participación Ciudadana.</a:t>
            </a:r>
            <a:endParaRPr lang="en-US" sz="3600" kern="1200" dirty="0">
              <a:solidFill>
                <a:schemeClr val="bg1"/>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365121" y="1528470"/>
            <a:ext cx="5655805" cy="3932844"/>
          </a:xfrm>
          <a:prstGeom prst="rect">
            <a:avLst/>
          </a:prstGeom>
        </p:spPr>
        <p:txBody>
          <a:bodyPr vert="horz" lIns="91440" tIns="45720" rIns="91440" bIns="45720" rtlCol="0">
            <a:noAutofit/>
          </a:bodyPr>
          <a:lstStyle/>
          <a:p>
            <a:pPr algn="just"/>
            <a:r>
              <a:rPr lang="es-MX" sz="2400" dirty="0"/>
              <a:t>Con la participación ciudadana se logra que la población se involucre en los proyectos propuestos por el gobierno, al externar la problemática en movilidad existente en su colonia, además de dar posibles soluciones. Se observa que si se es capaz de escuchar y reconocer la capacidad de iniciativa de la población, probablemente se alcanzarán mejores acuerdos entre sociedad y autoridades.</a:t>
            </a:r>
          </a:p>
        </p:txBody>
      </p:sp>
    </p:spTree>
    <p:extLst>
      <p:ext uri="{BB962C8B-B14F-4D97-AF65-F5344CB8AC3E}">
        <p14:creationId xmlns:p14="http://schemas.microsoft.com/office/powerpoint/2010/main" val="141833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830131" y="1396685"/>
            <a:ext cx="3938053" cy="4064628"/>
          </a:xfrm>
        </p:spPr>
        <p:txBody>
          <a:bodyPr vert="horz" lIns="91440" tIns="45720" rIns="91440" bIns="45720" rtlCol="0" anchor="ctr">
            <a:normAutofit/>
          </a:bodyPr>
          <a:lstStyle/>
          <a:p>
            <a:r>
              <a:rPr lang="es-ES" sz="4000" dirty="0">
                <a:solidFill>
                  <a:srgbClr val="1C1F39"/>
                </a:solidFill>
              </a:rPr>
              <a:t>Cambio Cultural y Vinculación Social.</a:t>
            </a:r>
            <a:endParaRPr lang="en-US" sz="4000" kern="1200" dirty="0">
              <a:solidFill>
                <a:srgbClr val="1C1F39"/>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212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450068" y="1518149"/>
            <a:ext cx="5751965" cy="3516837"/>
          </a:xfrm>
          <a:prstGeom prst="rect">
            <a:avLst/>
          </a:prstGeom>
        </p:spPr>
        <p:txBody>
          <a:bodyPr vert="horz" lIns="91440" tIns="45720" rIns="91440" bIns="45720" rtlCol="0">
            <a:noAutofit/>
          </a:bodyPr>
          <a:lstStyle/>
          <a:p>
            <a:pPr algn="just"/>
            <a:r>
              <a:rPr lang="es-MX" sz="2400" dirty="0"/>
              <a:t>Al</a:t>
            </a:r>
            <a:r>
              <a:rPr lang="es-MX" sz="3200" dirty="0"/>
              <a:t> </a:t>
            </a:r>
            <a:r>
              <a:rPr lang="es-MX" sz="2400" dirty="0"/>
              <a:t>tomar en cuenta las modalidades de movilidad urbana, involucrando la vinculación social, se promueve la accesibilidad a una movilidad sustentable de una manera eficiente y equitativa en recursos, logrando una habitabilidad que beneficie a la sociedad. Así mismo</a:t>
            </a:r>
            <a:r>
              <a:rPr lang="es-MX" sz="2400" b="1" dirty="0"/>
              <a:t> la cultura es una profunda estrategia de transformación y promoción urbana.</a:t>
            </a:r>
            <a:endParaRPr lang="es-MX" sz="3200" dirty="0"/>
          </a:p>
          <a:p>
            <a:pPr algn="just"/>
            <a:endParaRPr lang="es-MX" sz="2400" dirty="0"/>
          </a:p>
          <a:p>
            <a:endParaRPr lang="es-MX" sz="2400" dirty="0"/>
          </a:p>
        </p:txBody>
      </p:sp>
    </p:spTree>
    <p:extLst>
      <p:ext uri="{BB962C8B-B14F-4D97-AF65-F5344CB8AC3E}">
        <p14:creationId xmlns:p14="http://schemas.microsoft.com/office/powerpoint/2010/main" val="223193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212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s-ES" sz="4400" dirty="0">
                <a:solidFill>
                  <a:schemeClr val="bg1"/>
                </a:solidFill>
              </a:rPr>
              <a:t>Educación Formal vs Educación Informal.</a:t>
            </a:r>
            <a:endParaRPr lang="en-US" sz="4400" kern="1200" dirty="0">
              <a:solidFill>
                <a:schemeClr val="bg1"/>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id="{8AC8669A-F28A-2A40-8C1A-0E1B120C6004}"/>
              </a:ext>
            </a:extLst>
          </p:cNvPr>
          <p:cNvSpPr txBox="1"/>
          <p:nvPr/>
        </p:nvSpPr>
        <p:spPr>
          <a:xfrm>
            <a:off x="5595268" y="1493623"/>
            <a:ext cx="5686685" cy="4524315"/>
          </a:xfrm>
          <a:prstGeom prst="rect">
            <a:avLst/>
          </a:prstGeom>
          <a:noFill/>
        </p:spPr>
        <p:txBody>
          <a:bodyPr wrap="square" rtlCol="0">
            <a:spAutoFit/>
          </a:bodyPr>
          <a:lstStyle/>
          <a:p>
            <a:pPr algn="just"/>
            <a:r>
              <a:rPr lang="es-MX" b="1" dirty="0"/>
              <a:t>La educación formal</a:t>
            </a:r>
            <a:r>
              <a:rPr lang="es-MX" dirty="0"/>
              <a:t> es aquella estructurada jerárquicamente, ordenada de manera cronológica dentro del sistema educativo. Incluye, además, los programas o cursos destinados a una formación técnica y profesional.</a:t>
            </a:r>
          </a:p>
          <a:p>
            <a:pPr algn="just"/>
            <a:endParaRPr lang="es-MX" dirty="0"/>
          </a:p>
          <a:p>
            <a:pPr algn="just"/>
            <a:r>
              <a:rPr lang="es-MX" b="1" dirty="0"/>
              <a:t>La educación informal</a:t>
            </a:r>
            <a:r>
              <a:rPr lang="es-MX" dirty="0"/>
              <a:t> es el proceso vital en que, cada individuo, adquiere actitudes, valores, habilidades y conocimientos. Lo hace a través de la experiencia diaria y de las influencias o recursos de su entorno, que incluye desde familia o amigos hasta los medios de comunicación.</a:t>
            </a:r>
          </a:p>
          <a:p>
            <a:pPr algn="just"/>
            <a:endParaRPr lang="es-MX" dirty="0"/>
          </a:p>
          <a:p>
            <a:pPr algn="just"/>
            <a:r>
              <a:rPr lang="es-MX" dirty="0"/>
              <a:t>La educación informal </a:t>
            </a:r>
            <a:r>
              <a:rPr lang="es-MX" b="1" dirty="0"/>
              <a:t>no sustituye </a:t>
            </a:r>
            <a:r>
              <a:rPr lang="es-MX" dirty="0"/>
              <a:t>a la formal, clave y troncal para el crecimiento de la persona, pero la complementa al cubrir necesidades o aspectos a los que la institución reglada no llega.</a:t>
            </a:r>
          </a:p>
          <a:p>
            <a:endParaRPr lang="es-MX" dirty="0"/>
          </a:p>
        </p:txBody>
      </p:sp>
    </p:spTree>
    <p:extLst>
      <p:ext uri="{BB962C8B-B14F-4D97-AF65-F5344CB8AC3E}">
        <p14:creationId xmlns:p14="http://schemas.microsoft.com/office/powerpoint/2010/main" val="365824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1240740" y="2588416"/>
            <a:ext cx="3116836" cy="1681167"/>
          </a:xfrm>
        </p:spPr>
        <p:txBody>
          <a:bodyPr vert="horz" lIns="91440" tIns="45720" rIns="91440" bIns="45720" rtlCol="0" anchor="ctr">
            <a:noAutofit/>
          </a:bodyPr>
          <a:lstStyle/>
          <a:p>
            <a:r>
              <a:rPr lang="es-ES" sz="3600" dirty="0">
                <a:solidFill>
                  <a:srgbClr val="1C1F39"/>
                </a:solidFill>
              </a:rPr>
              <a:t>Proceso de Aprendizaje.</a:t>
            </a:r>
            <a:endParaRPr lang="en-US" sz="3600" kern="1200" dirty="0">
              <a:solidFill>
                <a:srgbClr val="1C1F39"/>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212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189045" y="1396686"/>
            <a:ext cx="6092908" cy="4619938"/>
          </a:xfrm>
          <a:prstGeom prst="rect">
            <a:avLst/>
          </a:prstGeom>
        </p:spPr>
        <p:txBody>
          <a:bodyPr vert="horz" lIns="91440" tIns="45720" rIns="91440" bIns="45720" rtlCol="0">
            <a:noAutofit/>
          </a:bodyPr>
          <a:lstStyle/>
          <a:p>
            <a:pPr algn="just"/>
            <a:r>
              <a:rPr lang="es-MX" sz="2400" b="1" dirty="0"/>
              <a:t>El proceso de aprendizaje hace referencia a aquel proceso en el que se van adquiriendo una serie de conocimientos y habilidades tras haber vivido u observado una serie de experiencias previas. </a:t>
            </a:r>
          </a:p>
          <a:p>
            <a:pPr algn="just"/>
            <a:endParaRPr lang="es-MX" sz="2400" b="1" dirty="0"/>
          </a:p>
          <a:p>
            <a:pPr algn="just"/>
            <a:r>
              <a:rPr lang="es-MX" sz="2400" dirty="0"/>
              <a:t>Los procesos de aprendizaje pueden darse en el entorno educativo y fuera de este. En definitiva, es un proceso interno en el que se asimilan los conceptos que se van conociendo, y la manera en la que se valoran y posteriormente se ponen en práctica.</a:t>
            </a:r>
            <a:endParaRPr lang="es-MX" sz="2000" dirty="0"/>
          </a:p>
          <a:p>
            <a:pPr algn="just"/>
            <a:endParaRPr lang="es-MX" sz="2400" dirty="0"/>
          </a:p>
          <a:p>
            <a:endParaRPr lang="es-MX" sz="2400" dirty="0"/>
          </a:p>
        </p:txBody>
      </p:sp>
    </p:spTree>
    <p:extLst>
      <p:ext uri="{BB962C8B-B14F-4D97-AF65-F5344CB8AC3E}">
        <p14:creationId xmlns:p14="http://schemas.microsoft.com/office/powerpoint/2010/main" val="359354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B532B08A-CACD-3645-964B-47E1B4D40A94}"/>
              </a:ext>
            </a:extLst>
          </p:cNvPr>
          <p:cNvPicPr>
            <a:picLocks noChangeAspect="1"/>
          </p:cNvPicPr>
          <p:nvPr/>
        </p:nvPicPr>
        <p:blipFill rotWithShape="1">
          <a:blip r:embed="rId2">
            <a:alphaModFix amt="35000"/>
          </a:blip>
          <a:src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b="1" dirty="0" err="1">
                <a:solidFill>
                  <a:srgbClr val="E1DD00"/>
                </a:solidFill>
                <a:latin typeface="+mj-lt"/>
              </a:rPr>
              <a:t>Ciclistas</a:t>
            </a:r>
            <a:r>
              <a:rPr lang="en-US" sz="4000" b="1" dirty="0">
                <a:solidFill>
                  <a:srgbClr val="E1DD00"/>
                </a:solidFill>
                <a:latin typeface="+mj-lt"/>
              </a:rPr>
              <a:t>, </a:t>
            </a:r>
            <a:r>
              <a:rPr lang="en-US" sz="4000" b="1" dirty="0" err="1">
                <a:solidFill>
                  <a:srgbClr val="E1DD00"/>
                </a:solidFill>
                <a:latin typeface="+mj-lt"/>
              </a:rPr>
              <a:t>Técnicos</a:t>
            </a:r>
            <a:r>
              <a:rPr lang="en-US" sz="4000" b="1" dirty="0">
                <a:solidFill>
                  <a:srgbClr val="E1DD00"/>
                </a:solidFill>
                <a:latin typeface="+mj-lt"/>
              </a:rPr>
              <a:t> y </a:t>
            </a:r>
            <a:r>
              <a:rPr lang="en-US" sz="4000" b="1" dirty="0" err="1">
                <a:solidFill>
                  <a:srgbClr val="E1DD00"/>
                </a:solidFill>
                <a:latin typeface="+mj-lt"/>
              </a:rPr>
              <a:t>Políticos</a:t>
            </a:r>
            <a:r>
              <a:rPr lang="en-US" sz="4000" b="1" dirty="0">
                <a:solidFill>
                  <a:srgbClr val="E1DD00"/>
                </a:solidFill>
                <a:latin typeface="+mj-lt"/>
              </a:rPr>
              <a:t>. </a:t>
            </a: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AC8669A-F28A-2A40-8C1A-0E1B120C6004}"/>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000" dirty="0">
                <a:solidFill>
                  <a:srgbClr val="FFFFFF"/>
                </a:solidFill>
              </a:rPr>
              <a:t>La </a:t>
            </a:r>
            <a:r>
              <a:rPr lang="en-US" sz="2000" dirty="0" err="1">
                <a:solidFill>
                  <a:srgbClr val="FFFFFF"/>
                </a:solidFill>
              </a:rPr>
              <a:t>propuesta</a:t>
            </a:r>
            <a:r>
              <a:rPr lang="en-US" sz="2000" dirty="0">
                <a:solidFill>
                  <a:srgbClr val="FFFFFF"/>
                </a:solidFill>
              </a:rPr>
              <a:t> es </a:t>
            </a:r>
            <a:r>
              <a:rPr lang="en-US" sz="2000" dirty="0" err="1">
                <a:solidFill>
                  <a:srgbClr val="FFFFFF"/>
                </a:solidFill>
              </a:rPr>
              <a:t>realizar</a:t>
            </a:r>
            <a:r>
              <a:rPr lang="en-US" sz="2000" dirty="0">
                <a:solidFill>
                  <a:srgbClr val="FFFFFF"/>
                </a:solidFill>
              </a:rPr>
              <a:t> un </a:t>
            </a:r>
            <a:r>
              <a:rPr lang="en-US" sz="2000" dirty="0" err="1">
                <a:solidFill>
                  <a:srgbClr val="FFFFFF"/>
                </a:solidFill>
              </a:rPr>
              <a:t>encuentro</a:t>
            </a:r>
            <a:r>
              <a:rPr lang="en-US" sz="2000" dirty="0">
                <a:solidFill>
                  <a:srgbClr val="FFFFFF"/>
                </a:solidFill>
              </a:rPr>
              <a:t> </a:t>
            </a:r>
            <a:r>
              <a:rPr lang="en-US" sz="2000" dirty="0" err="1">
                <a:solidFill>
                  <a:srgbClr val="FFFFFF"/>
                </a:solidFill>
              </a:rPr>
              <a:t>técnico</a:t>
            </a:r>
            <a:r>
              <a:rPr lang="en-US" sz="2000" dirty="0">
                <a:solidFill>
                  <a:srgbClr val="FFFFFF"/>
                </a:solidFill>
              </a:rPr>
              <a:t> </a:t>
            </a:r>
            <a:r>
              <a:rPr lang="en-US" sz="2000" dirty="0" err="1">
                <a:solidFill>
                  <a:srgbClr val="FFFFFF"/>
                </a:solidFill>
              </a:rPr>
              <a:t>sobre</a:t>
            </a:r>
            <a:r>
              <a:rPr lang="en-US" sz="2000" dirty="0">
                <a:solidFill>
                  <a:srgbClr val="FFFFFF"/>
                </a:solidFill>
              </a:rPr>
              <a:t> </a:t>
            </a:r>
            <a:r>
              <a:rPr lang="en-US" sz="2000" dirty="0" err="1">
                <a:solidFill>
                  <a:srgbClr val="FFFFFF"/>
                </a:solidFill>
              </a:rPr>
              <a:t>movilidad</a:t>
            </a:r>
            <a:r>
              <a:rPr lang="en-US" sz="2000" dirty="0">
                <a:solidFill>
                  <a:srgbClr val="FFFFFF"/>
                </a:solidFill>
              </a:rPr>
              <a:t> y </a:t>
            </a:r>
            <a:r>
              <a:rPr lang="en-US" sz="2000" dirty="0" err="1">
                <a:solidFill>
                  <a:srgbClr val="FFFFFF"/>
                </a:solidFill>
              </a:rPr>
              <a:t>ciclismo</a:t>
            </a:r>
            <a:r>
              <a:rPr lang="en-US" sz="2000" dirty="0">
                <a:solidFill>
                  <a:srgbClr val="FFFFFF"/>
                </a:solidFill>
              </a:rPr>
              <a:t> </a:t>
            </a:r>
            <a:r>
              <a:rPr lang="en-US" sz="2000" dirty="0" err="1">
                <a:solidFill>
                  <a:srgbClr val="FFFFFF"/>
                </a:solidFill>
              </a:rPr>
              <a:t>urbano</a:t>
            </a:r>
            <a:r>
              <a:rPr lang="en-US" sz="2000" dirty="0">
                <a:solidFill>
                  <a:srgbClr val="FFFFFF"/>
                </a:solidFill>
              </a:rPr>
              <a:t>, </a:t>
            </a:r>
            <a:r>
              <a:rPr lang="en-US" sz="2000" dirty="0" err="1">
                <a:solidFill>
                  <a:srgbClr val="FFFFFF"/>
                </a:solidFill>
              </a:rPr>
              <a:t>involucrando</a:t>
            </a:r>
            <a:r>
              <a:rPr lang="en-US" sz="2000" dirty="0">
                <a:solidFill>
                  <a:srgbClr val="FFFFFF"/>
                </a:solidFill>
              </a:rPr>
              <a:t> a </a:t>
            </a:r>
            <a:r>
              <a:rPr lang="en-US" sz="2000" dirty="0" err="1">
                <a:solidFill>
                  <a:srgbClr val="FFFFFF"/>
                </a:solidFill>
              </a:rPr>
              <a:t>organizaciones</a:t>
            </a:r>
            <a:r>
              <a:rPr lang="en-US" sz="2000" dirty="0">
                <a:solidFill>
                  <a:srgbClr val="FFFFFF"/>
                </a:solidFill>
              </a:rPr>
              <a:t> de la </a:t>
            </a:r>
            <a:r>
              <a:rPr lang="en-US" sz="2000" dirty="0" err="1">
                <a:solidFill>
                  <a:srgbClr val="FFFFFF"/>
                </a:solidFill>
              </a:rPr>
              <a:t>sociedad</a:t>
            </a:r>
            <a:r>
              <a:rPr lang="en-US" sz="2000" dirty="0">
                <a:solidFill>
                  <a:srgbClr val="FFFFFF"/>
                </a:solidFill>
              </a:rPr>
              <a:t> civil, politicos y </a:t>
            </a:r>
            <a:r>
              <a:rPr lang="en-US" sz="2000" dirty="0" err="1">
                <a:solidFill>
                  <a:srgbClr val="FFFFFF"/>
                </a:solidFill>
              </a:rPr>
              <a:t>ciudadanos</a:t>
            </a:r>
            <a:r>
              <a:rPr lang="en-US" sz="2000" dirty="0">
                <a:solidFill>
                  <a:srgbClr val="FFFFFF"/>
                </a:solidFill>
              </a:rPr>
              <a:t> que usen la </a:t>
            </a:r>
            <a:r>
              <a:rPr lang="en-US" sz="2000" dirty="0" err="1">
                <a:solidFill>
                  <a:srgbClr val="FFFFFF"/>
                </a:solidFill>
              </a:rPr>
              <a:t>bicileta</a:t>
            </a:r>
            <a:r>
              <a:rPr lang="en-US" sz="2000" dirty="0">
                <a:solidFill>
                  <a:srgbClr val="FFFFFF"/>
                </a:solidFill>
              </a:rPr>
              <a:t> </a:t>
            </a:r>
            <a:r>
              <a:rPr lang="en-US" sz="2000" dirty="0" err="1">
                <a:solidFill>
                  <a:srgbClr val="FFFFFF"/>
                </a:solidFill>
              </a:rPr>
              <a:t>como</a:t>
            </a:r>
            <a:r>
              <a:rPr lang="en-US" sz="2000" dirty="0">
                <a:solidFill>
                  <a:srgbClr val="FFFFFF"/>
                </a:solidFill>
              </a:rPr>
              <a:t> medio de </a:t>
            </a:r>
            <a:r>
              <a:rPr lang="en-US" sz="2000" dirty="0" err="1">
                <a:solidFill>
                  <a:srgbClr val="FFFFFF"/>
                </a:solidFill>
              </a:rPr>
              <a:t>transporte</a:t>
            </a:r>
            <a:r>
              <a:rPr lang="en-US" sz="2000" dirty="0">
                <a:solidFill>
                  <a:srgbClr val="FFFFFF"/>
                </a:solidFill>
              </a:rPr>
              <a:t> habitual, y que de </a:t>
            </a:r>
            <a:r>
              <a:rPr lang="en-US" sz="2000" dirty="0" err="1">
                <a:solidFill>
                  <a:srgbClr val="FFFFFF"/>
                </a:solidFill>
              </a:rPr>
              <a:t>esto</a:t>
            </a:r>
            <a:r>
              <a:rPr lang="en-US" sz="2000" dirty="0">
                <a:solidFill>
                  <a:srgbClr val="FFFFFF"/>
                </a:solidFill>
              </a:rPr>
              <a:t> se derive un </a:t>
            </a:r>
            <a:r>
              <a:rPr lang="en-US" sz="2000" dirty="0" err="1">
                <a:solidFill>
                  <a:srgbClr val="FFFFFF"/>
                </a:solidFill>
              </a:rPr>
              <a:t>intercambio</a:t>
            </a:r>
            <a:r>
              <a:rPr lang="en-US" sz="2000" dirty="0">
                <a:solidFill>
                  <a:srgbClr val="FFFFFF"/>
                </a:solidFill>
              </a:rPr>
              <a:t> de </a:t>
            </a:r>
            <a:r>
              <a:rPr lang="en-US" sz="2000" dirty="0" err="1">
                <a:solidFill>
                  <a:srgbClr val="FFFFFF"/>
                </a:solidFill>
              </a:rPr>
              <a:t>experiencias</a:t>
            </a:r>
            <a:r>
              <a:rPr lang="en-US" sz="2000" dirty="0">
                <a:solidFill>
                  <a:srgbClr val="FFFFFF"/>
                </a:solidFill>
              </a:rPr>
              <a:t> que </a:t>
            </a:r>
            <a:r>
              <a:rPr lang="en-US" sz="2000" dirty="0" err="1">
                <a:solidFill>
                  <a:srgbClr val="FFFFFF"/>
                </a:solidFill>
              </a:rPr>
              <a:t>sumen</a:t>
            </a:r>
            <a:r>
              <a:rPr lang="en-US" sz="2000" dirty="0">
                <a:solidFill>
                  <a:srgbClr val="FFFFFF"/>
                </a:solidFill>
              </a:rPr>
              <a:t> al </a:t>
            </a:r>
            <a:r>
              <a:rPr lang="en-US" sz="2000" dirty="0" err="1">
                <a:solidFill>
                  <a:srgbClr val="FFFFFF"/>
                </a:solidFill>
              </a:rPr>
              <a:t>proyecto</a:t>
            </a:r>
            <a:r>
              <a:rPr lang="en-US" sz="2000" dirty="0">
                <a:solidFill>
                  <a:srgbClr val="FFFFFF"/>
                </a:solidFill>
              </a:rPr>
              <a:t> de un </a:t>
            </a:r>
            <a:r>
              <a:rPr lang="en-US" sz="2000" dirty="0" err="1">
                <a:solidFill>
                  <a:srgbClr val="FFFFFF"/>
                </a:solidFill>
              </a:rPr>
              <a:t>mejor</a:t>
            </a:r>
            <a:r>
              <a:rPr lang="en-US" sz="2000" dirty="0">
                <a:solidFill>
                  <a:srgbClr val="FFFFFF"/>
                </a:solidFill>
              </a:rPr>
              <a:t> </a:t>
            </a:r>
            <a:r>
              <a:rPr lang="en-US" sz="2000" dirty="0" err="1">
                <a:solidFill>
                  <a:srgbClr val="FFFFFF"/>
                </a:solidFill>
              </a:rPr>
              <a:t>entorno</a:t>
            </a:r>
            <a:r>
              <a:rPr lang="en-US" sz="2000" dirty="0">
                <a:solidFill>
                  <a:srgbClr val="FFFFFF"/>
                </a:solidFill>
              </a:rPr>
              <a:t> </a:t>
            </a:r>
            <a:r>
              <a:rPr lang="en-US" sz="2000" dirty="0" err="1">
                <a:solidFill>
                  <a:srgbClr val="FFFFFF"/>
                </a:solidFill>
              </a:rPr>
              <a:t>urbano</a:t>
            </a:r>
            <a:r>
              <a:rPr lang="en-US" sz="2000" dirty="0">
                <a:solidFill>
                  <a:srgbClr val="FFFFFF"/>
                </a:solidFill>
              </a:rPr>
              <a:t> y social. </a:t>
            </a:r>
          </a:p>
        </p:txBody>
      </p:sp>
    </p:spTree>
    <p:extLst>
      <p:ext uri="{BB962C8B-B14F-4D97-AF65-F5344CB8AC3E}">
        <p14:creationId xmlns:p14="http://schemas.microsoft.com/office/powerpoint/2010/main" val="25413402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FF479-D416-6943-8DE8-F01406C6B18E}"/>
              </a:ext>
            </a:extLst>
          </p:cNvPr>
          <p:cNvSpPr>
            <a:spLocks noGrp="1"/>
          </p:cNvSpPr>
          <p:nvPr>
            <p:ph type="title"/>
          </p:nvPr>
        </p:nvSpPr>
        <p:spPr/>
        <p:txBody>
          <a:bodyPr/>
          <a:lstStyle/>
          <a:p>
            <a:endParaRPr lang="es-ES_tradnl"/>
          </a:p>
        </p:txBody>
      </p:sp>
      <p:sp>
        <p:nvSpPr>
          <p:cNvPr id="3" name="Marcador de contenido 2">
            <a:extLst>
              <a:ext uri="{FF2B5EF4-FFF2-40B4-BE49-F238E27FC236}">
                <a16:creationId xmlns:a16="http://schemas.microsoft.com/office/drawing/2014/main" id="{5E469405-FA8B-4144-A303-7BCC8F772DF3}"/>
              </a:ext>
            </a:extLst>
          </p:cNvPr>
          <p:cNvSpPr>
            <a:spLocks noGrp="1"/>
          </p:cNvSpPr>
          <p:nvPr>
            <p:ph idx="1"/>
          </p:nvPr>
        </p:nvSpPr>
        <p:spPr/>
        <p:txBody>
          <a:bodyPr/>
          <a:lstStyle/>
          <a:p>
            <a:endParaRPr lang="es-ES_tradnl"/>
          </a:p>
        </p:txBody>
      </p:sp>
      <p:sp>
        <p:nvSpPr>
          <p:cNvPr id="4" name="object 2">
            <a:extLst>
              <a:ext uri="{FF2B5EF4-FFF2-40B4-BE49-F238E27FC236}">
                <a16:creationId xmlns:a16="http://schemas.microsoft.com/office/drawing/2014/main" id="{D7FCB7E1-D94D-484F-A3F0-3542733196E0}"/>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pic>
        <p:nvPicPr>
          <p:cNvPr id="5" name="object 3">
            <a:extLst>
              <a:ext uri="{FF2B5EF4-FFF2-40B4-BE49-F238E27FC236}">
                <a16:creationId xmlns:a16="http://schemas.microsoft.com/office/drawing/2014/main" id="{C068C857-B65C-CB4A-AF5A-524A0C0B9D9D}"/>
              </a:ext>
            </a:extLst>
          </p:cNvPr>
          <p:cNvPicPr/>
          <p:nvPr/>
        </p:nvPicPr>
        <p:blipFill>
          <a:blip r:embed="rId2" cstate="print"/>
          <a:stretch>
            <a:fillRect/>
          </a:stretch>
        </p:blipFill>
        <p:spPr>
          <a:xfrm>
            <a:off x="2335872" y="819308"/>
            <a:ext cx="2691192" cy="3820890"/>
          </a:xfrm>
          <a:prstGeom prst="rect">
            <a:avLst/>
          </a:prstGeom>
        </p:spPr>
      </p:pic>
      <p:pic>
        <p:nvPicPr>
          <p:cNvPr id="6" name="object 4">
            <a:extLst>
              <a:ext uri="{FF2B5EF4-FFF2-40B4-BE49-F238E27FC236}">
                <a16:creationId xmlns:a16="http://schemas.microsoft.com/office/drawing/2014/main" id="{360E8839-2D28-2749-8A3A-7DB371DA6020}"/>
              </a:ext>
            </a:extLst>
          </p:cNvPr>
          <p:cNvPicPr/>
          <p:nvPr/>
        </p:nvPicPr>
        <p:blipFill>
          <a:blip r:embed="rId3" cstate="print"/>
          <a:stretch>
            <a:fillRect/>
          </a:stretch>
        </p:blipFill>
        <p:spPr>
          <a:xfrm>
            <a:off x="7362936" y="786147"/>
            <a:ext cx="2691192" cy="3820890"/>
          </a:xfrm>
          <a:prstGeom prst="rect">
            <a:avLst/>
          </a:prstGeom>
        </p:spPr>
      </p:pic>
      <p:sp>
        <p:nvSpPr>
          <p:cNvPr id="7" name="object 5">
            <a:extLst>
              <a:ext uri="{FF2B5EF4-FFF2-40B4-BE49-F238E27FC236}">
                <a16:creationId xmlns:a16="http://schemas.microsoft.com/office/drawing/2014/main" id="{AAED7976-962C-E64A-B05D-D5C002410C89}"/>
              </a:ext>
            </a:extLst>
          </p:cNvPr>
          <p:cNvSpPr txBox="1"/>
          <p:nvPr/>
        </p:nvSpPr>
        <p:spPr>
          <a:xfrm>
            <a:off x="1119864" y="5329580"/>
            <a:ext cx="10233935" cy="551433"/>
          </a:xfrm>
          <a:prstGeom prst="rect">
            <a:avLst/>
          </a:prstGeom>
        </p:spPr>
        <p:txBody>
          <a:bodyPr vert="horz" wrap="square" lIns="0" tIns="12700" rIns="0" bIns="0" rtlCol="0">
            <a:spAutoFit/>
          </a:bodyPr>
          <a:lstStyle/>
          <a:p>
            <a:pPr marL="12700" marR="5080" algn="ctr">
              <a:lnSpc>
                <a:spcPct val="100000"/>
              </a:lnSpc>
              <a:spcBef>
                <a:spcPts val="100"/>
              </a:spcBef>
            </a:pPr>
            <a:r>
              <a:rPr lang="es-ES" sz="3500" spc="100" dirty="0">
                <a:solidFill>
                  <a:srgbClr val="C3C3C2"/>
                </a:solidFill>
                <a:latin typeface="Gotham Medium" panose="02000604030000020004" pitchFamily="2" charset="0"/>
                <a:cs typeface="Microsoft Sans Serif"/>
              </a:rPr>
              <a:t>Diseño conjunto</a:t>
            </a:r>
            <a:endParaRPr sz="3500" dirty="0">
              <a:latin typeface="Gotham Medium" panose="02000604030000020004" pitchFamily="2" charset="0"/>
              <a:cs typeface="Microsoft Sans Serif"/>
            </a:endParaRPr>
          </a:p>
        </p:txBody>
      </p:sp>
    </p:spTree>
    <p:extLst>
      <p:ext uri="{BB962C8B-B14F-4D97-AF65-F5344CB8AC3E}">
        <p14:creationId xmlns:p14="http://schemas.microsoft.com/office/powerpoint/2010/main" val="142678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786EF3-3E6E-A94B-A8D5-5E26802A310F}"/>
              </a:ext>
            </a:extLst>
          </p:cNvPr>
          <p:cNvSpPr>
            <a:spLocks noGrp="1"/>
          </p:cNvSpPr>
          <p:nvPr>
            <p:ph type="title"/>
          </p:nvPr>
        </p:nvSpPr>
        <p:spPr/>
        <p:txBody>
          <a:bodyPr/>
          <a:lstStyle/>
          <a:p>
            <a:endParaRPr lang="es-ES_tradnl" dirty="0"/>
          </a:p>
        </p:txBody>
      </p:sp>
      <p:sp>
        <p:nvSpPr>
          <p:cNvPr id="6" name="object 2">
            <a:extLst>
              <a:ext uri="{FF2B5EF4-FFF2-40B4-BE49-F238E27FC236}">
                <a16:creationId xmlns:a16="http://schemas.microsoft.com/office/drawing/2014/main" id="{B7EB1076-26C3-7644-AA06-3D2774AAF023}"/>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E0DD00"/>
          </a:solidFill>
        </p:spPr>
        <p:txBody>
          <a:bodyPr wrap="square" lIns="0" tIns="0" rIns="0" bIns="0" rtlCol="0"/>
          <a:lstStyle/>
          <a:p>
            <a:endParaRPr/>
          </a:p>
        </p:txBody>
      </p:sp>
      <p:pic>
        <p:nvPicPr>
          <p:cNvPr id="7" name="object 3">
            <a:extLst>
              <a:ext uri="{FF2B5EF4-FFF2-40B4-BE49-F238E27FC236}">
                <a16:creationId xmlns:a16="http://schemas.microsoft.com/office/drawing/2014/main" id="{FD199336-A2DB-4945-84ED-4BD84C87B1AC}"/>
              </a:ext>
            </a:extLst>
          </p:cNvPr>
          <p:cNvPicPr/>
          <p:nvPr/>
        </p:nvPicPr>
        <p:blipFill>
          <a:blip r:embed="rId2" cstate="print"/>
          <a:stretch>
            <a:fillRect/>
          </a:stretch>
        </p:blipFill>
        <p:spPr>
          <a:xfrm>
            <a:off x="4887362" y="977247"/>
            <a:ext cx="2943504" cy="2933699"/>
          </a:xfrm>
          <a:prstGeom prst="rect">
            <a:avLst/>
          </a:prstGeom>
        </p:spPr>
      </p:pic>
      <p:sp>
        <p:nvSpPr>
          <p:cNvPr id="8" name="object 4">
            <a:extLst>
              <a:ext uri="{FF2B5EF4-FFF2-40B4-BE49-F238E27FC236}">
                <a16:creationId xmlns:a16="http://schemas.microsoft.com/office/drawing/2014/main" id="{2095661B-359B-BB49-A6CB-B7B9B1DA7773}"/>
              </a:ext>
            </a:extLst>
          </p:cNvPr>
          <p:cNvSpPr txBox="1"/>
          <p:nvPr/>
        </p:nvSpPr>
        <p:spPr>
          <a:xfrm>
            <a:off x="1267866" y="4994116"/>
            <a:ext cx="10079584" cy="566822"/>
          </a:xfrm>
          <a:prstGeom prst="rect">
            <a:avLst/>
          </a:prstGeom>
        </p:spPr>
        <p:txBody>
          <a:bodyPr vert="horz" wrap="square" lIns="0" tIns="12700" rIns="0" bIns="0" rtlCol="0">
            <a:spAutoFit/>
          </a:bodyPr>
          <a:lstStyle/>
          <a:p>
            <a:pPr marL="12700" algn="ctr">
              <a:lnSpc>
                <a:spcPct val="100000"/>
              </a:lnSpc>
              <a:spcBef>
                <a:spcPts val="100"/>
              </a:spcBef>
            </a:pPr>
            <a:r>
              <a:rPr lang="es-ES" sz="3500" spc="100" dirty="0">
                <a:solidFill>
                  <a:srgbClr val="3D2533"/>
                </a:solidFill>
                <a:latin typeface="Gotham Medium" panose="02000604030000020004" pitchFamily="2" charset="0"/>
                <a:cs typeface="Microsoft Sans Serif"/>
              </a:rPr>
              <a:t>Liga encuesta</a:t>
            </a:r>
            <a:endParaRPr sz="3500" dirty="0">
              <a:solidFill>
                <a:srgbClr val="3D2533"/>
              </a:solidFill>
              <a:latin typeface="Gotham Medium" panose="02000604030000020004" pitchFamily="2" charset="0"/>
              <a:cs typeface="Microsoft Sans Serif"/>
            </a:endParaRPr>
          </a:p>
        </p:txBody>
      </p:sp>
    </p:spTree>
    <p:extLst>
      <p:ext uri="{BB962C8B-B14F-4D97-AF65-F5344CB8AC3E}">
        <p14:creationId xmlns:p14="http://schemas.microsoft.com/office/powerpoint/2010/main" val="406256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786EF3-3E6E-A94B-A8D5-5E26802A310F}"/>
              </a:ext>
            </a:extLst>
          </p:cNvPr>
          <p:cNvSpPr>
            <a:spLocks noGrp="1"/>
          </p:cNvSpPr>
          <p:nvPr>
            <p:ph type="title"/>
          </p:nvPr>
        </p:nvSpPr>
        <p:spPr/>
        <p:txBody>
          <a:bodyPr/>
          <a:lstStyle/>
          <a:p>
            <a:endParaRPr lang="es-ES_tradnl" dirty="0"/>
          </a:p>
        </p:txBody>
      </p:sp>
      <p:sp>
        <p:nvSpPr>
          <p:cNvPr id="6" name="object 2">
            <a:extLst>
              <a:ext uri="{FF2B5EF4-FFF2-40B4-BE49-F238E27FC236}">
                <a16:creationId xmlns:a16="http://schemas.microsoft.com/office/drawing/2014/main" id="{B7EB1076-26C3-7644-AA06-3D2774AAF023}"/>
              </a:ext>
            </a:extLst>
          </p:cNvPr>
          <p:cNvSpPr/>
          <p:nvPr/>
        </p:nvSpPr>
        <p:spPr>
          <a:xfrm>
            <a:off x="-635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E0DD00"/>
          </a:solidFill>
        </p:spPr>
        <p:txBody>
          <a:bodyPr wrap="square" lIns="0" tIns="0" rIns="0" bIns="0" rtlCol="0"/>
          <a:lstStyle/>
          <a:p>
            <a:endParaRPr/>
          </a:p>
        </p:txBody>
      </p:sp>
      <p:sp>
        <p:nvSpPr>
          <p:cNvPr id="8" name="object 4">
            <a:extLst>
              <a:ext uri="{FF2B5EF4-FFF2-40B4-BE49-F238E27FC236}">
                <a16:creationId xmlns:a16="http://schemas.microsoft.com/office/drawing/2014/main" id="{2095661B-359B-BB49-A6CB-B7B9B1DA7773}"/>
              </a:ext>
            </a:extLst>
          </p:cNvPr>
          <p:cNvSpPr txBox="1"/>
          <p:nvPr/>
        </p:nvSpPr>
        <p:spPr>
          <a:xfrm>
            <a:off x="3967600" y="250844"/>
            <a:ext cx="7018518" cy="1090042"/>
          </a:xfrm>
          <a:prstGeom prst="rect">
            <a:avLst/>
          </a:prstGeom>
        </p:spPr>
        <p:txBody>
          <a:bodyPr vert="horz" wrap="square" lIns="0" tIns="12700" rIns="0" bIns="0" rtlCol="0">
            <a:spAutoFit/>
          </a:bodyPr>
          <a:lstStyle/>
          <a:p>
            <a:pPr marL="12700">
              <a:lnSpc>
                <a:spcPct val="100000"/>
              </a:lnSpc>
              <a:spcBef>
                <a:spcPts val="100"/>
              </a:spcBef>
            </a:pPr>
            <a:r>
              <a:rPr lang="es-ES" sz="3500" b="1" spc="100" dirty="0">
                <a:solidFill>
                  <a:srgbClr val="3D2533"/>
                </a:solidFill>
                <a:latin typeface="Gotham Medium" panose="02000604030000020004" pitchFamily="2" charset="0"/>
                <a:cs typeface="Microsoft Sans Serif"/>
              </a:rPr>
              <a:t>Las campañas de comunicación y socialización.</a:t>
            </a:r>
            <a:endParaRPr sz="3500" b="1" dirty="0">
              <a:solidFill>
                <a:srgbClr val="3D2533"/>
              </a:solidFill>
              <a:latin typeface="Gotham Medium" panose="02000604030000020004" pitchFamily="2" charset="0"/>
              <a:cs typeface="Microsoft Sans Serif"/>
            </a:endParaRPr>
          </a:p>
        </p:txBody>
      </p:sp>
      <p:sp>
        <p:nvSpPr>
          <p:cNvPr id="2" name="CuadroTexto 1">
            <a:extLst>
              <a:ext uri="{FF2B5EF4-FFF2-40B4-BE49-F238E27FC236}">
                <a16:creationId xmlns:a16="http://schemas.microsoft.com/office/drawing/2014/main" id="{B2062242-9DA6-5144-802F-382CCCD9CB2E}"/>
              </a:ext>
            </a:extLst>
          </p:cNvPr>
          <p:cNvSpPr txBox="1"/>
          <p:nvPr/>
        </p:nvSpPr>
        <p:spPr>
          <a:xfrm>
            <a:off x="4629873" y="1863524"/>
            <a:ext cx="6730277" cy="4524315"/>
          </a:xfrm>
          <a:prstGeom prst="rect">
            <a:avLst/>
          </a:prstGeom>
          <a:noFill/>
        </p:spPr>
        <p:txBody>
          <a:bodyPr wrap="square" rtlCol="0">
            <a:spAutoFit/>
          </a:bodyPr>
          <a:lstStyle/>
          <a:p>
            <a:pPr marL="457200" lvl="0" indent="-457200">
              <a:buFont typeface="Arial" panose="020B0604020202020204" pitchFamily="34" charset="0"/>
              <a:buChar char="•"/>
            </a:pPr>
            <a:r>
              <a:rPr lang="es-MX" sz="2800" dirty="0"/>
              <a:t>Campañas de comunicación y socialización.</a:t>
            </a:r>
          </a:p>
          <a:p>
            <a:pPr lvl="0"/>
            <a:endParaRPr lang="es-MX" sz="2800" dirty="0"/>
          </a:p>
          <a:p>
            <a:pPr marL="457200" lvl="0" indent="-457200">
              <a:buFont typeface="Arial" panose="020B0604020202020204" pitchFamily="34" charset="0"/>
              <a:buChar char="•"/>
            </a:pPr>
            <a:r>
              <a:rPr lang="es-MX" sz="2800" dirty="0"/>
              <a:t>Definición de público objetivo.</a:t>
            </a:r>
          </a:p>
          <a:p>
            <a:pPr lvl="0"/>
            <a:endParaRPr lang="es-MX" sz="2800" dirty="0"/>
          </a:p>
          <a:p>
            <a:pPr marL="457200" lvl="0" indent="-457200">
              <a:buFont typeface="Arial" panose="020B0604020202020204" pitchFamily="34" charset="0"/>
              <a:buChar char="•"/>
            </a:pPr>
            <a:r>
              <a:rPr lang="es-MX" sz="2800" dirty="0"/>
              <a:t>Construcción de mensajes y mejores prácticas de promoción y socialización. </a:t>
            </a:r>
          </a:p>
          <a:p>
            <a:pPr lvl="0"/>
            <a:endParaRPr lang="es-MX" sz="2800" dirty="0"/>
          </a:p>
          <a:p>
            <a:pPr marL="457200" indent="-457200">
              <a:buFont typeface="Arial" panose="020B0604020202020204" pitchFamily="34" charset="0"/>
              <a:buChar char="•"/>
            </a:pPr>
            <a:r>
              <a:rPr lang="es-MX" sz="2800" dirty="0"/>
              <a:t>Los días sin auto y recorridos ciclistas.</a:t>
            </a:r>
          </a:p>
          <a:p>
            <a:endParaRPr lang="es-MX" dirty="0"/>
          </a:p>
          <a:p>
            <a:endParaRPr lang="es-MX" dirty="0"/>
          </a:p>
        </p:txBody>
      </p:sp>
      <p:pic>
        <p:nvPicPr>
          <p:cNvPr id="5" name="Gráfico 4" descr="Group of people con relleno sólido">
            <a:extLst>
              <a:ext uri="{FF2B5EF4-FFF2-40B4-BE49-F238E27FC236}">
                <a16:creationId xmlns:a16="http://schemas.microsoft.com/office/drawing/2014/main" id="{6FBEC541-A69B-F541-B643-F0F2FB277A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4025" y="2114809"/>
            <a:ext cx="3360348" cy="3360348"/>
          </a:xfrm>
          <a:prstGeom prst="rect">
            <a:avLst/>
          </a:prstGeom>
        </p:spPr>
      </p:pic>
    </p:spTree>
    <p:extLst>
      <p:ext uri="{BB962C8B-B14F-4D97-AF65-F5344CB8AC3E}">
        <p14:creationId xmlns:p14="http://schemas.microsoft.com/office/powerpoint/2010/main" val="326792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1F37"/>
        </a:solidFill>
        <a:effectLst/>
      </p:bgPr>
    </p:bg>
    <p:spTree>
      <p:nvGrpSpPr>
        <p:cNvPr id="1" name=""/>
        <p:cNvGrpSpPr/>
        <p:nvPr/>
      </p:nvGrpSpPr>
      <p:grpSpPr>
        <a:xfrm>
          <a:off x="0" y="0"/>
          <a:ext cx="0" cy="0"/>
          <a:chOff x="0" y="0"/>
          <a:chExt cx="0" cy="0"/>
        </a:xfrm>
      </p:grpSpPr>
      <p:pic>
        <p:nvPicPr>
          <p:cNvPr id="9" name="object 2">
            <a:extLst>
              <a:ext uri="{FF2B5EF4-FFF2-40B4-BE49-F238E27FC236}">
                <a16:creationId xmlns:a16="http://schemas.microsoft.com/office/drawing/2014/main" id="{0B0504E5-76B0-1543-A5BD-587844B58E5B}"/>
              </a:ext>
            </a:extLst>
          </p:cNvPr>
          <p:cNvPicPr/>
          <p:nvPr/>
        </p:nvPicPr>
        <p:blipFill rotWithShape="1">
          <a:blip r:embed="rId2" cstate="print"/>
          <a:srcRect b="7315"/>
          <a:stretch/>
        </p:blipFill>
        <p:spPr>
          <a:xfrm>
            <a:off x="0" y="677302"/>
            <a:ext cx="12192000" cy="5849471"/>
          </a:xfrm>
          <a:prstGeom prst="rect">
            <a:avLst/>
          </a:prstGeom>
        </p:spPr>
      </p:pic>
      <p:sp>
        <p:nvSpPr>
          <p:cNvPr id="2" name="Título 1">
            <a:extLst>
              <a:ext uri="{FF2B5EF4-FFF2-40B4-BE49-F238E27FC236}">
                <a16:creationId xmlns:a16="http://schemas.microsoft.com/office/drawing/2014/main" id="{4B2361B6-57F7-5D4D-BA45-BF6159700034}"/>
              </a:ext>
            </a:extLst>
          </p:cNvPr>
          <p:cNvSpPr>
            <a:spLocks noGrp="1"/>
          </p:cNvSpPr>
          <p:nvPr>
            <p:ph type="ctrTitle"/>
          </p:nvPr>
        </p:nvSpPr>
        <p:spPr>
          <a:xfrm>
            <a:off x="7028328" y="1122363"/>
            <a:ext cx="4589931" cy="2387600"/>
          </a:xfrm>
        </p:spPr>
        <p:txBody>
          <a:bodyPr/>
          <a:lstStyle/>
          <a:p>
            <a:r>
              <a:rPr lang="es-ES_tradnl" dirty="0"/>
              <a:t>Ronda final</a:t>
            </a:r>
          </a:p>
        </p:txBody>
      </p:sp>
      <p:sp>
        <p:nvSpPr>
          <p:cNvPr id="4" name="Subtítulo 3">
            <a:extLst>
              <a:ext uri="{FF2B5EF4-FFF2-40B4-BE49-F238E27FC236}">
                <a16:creationId xmlns:a16="http://schemas.microsoft.com/office/drawing/2014/main" id="{36AF5704-7223-E94F-BD7E-D121E4DA3FE3}"/>
              </a:ext>
            </a:extLst>
          </p:cNvPr>
          <p:cNvSpPr>
            <a:spLocks noGrp="1"/>
          </p:cNvSpPr>
          <p:nvPr>
            <p:ph type="subTitle" idx="1"/>
          </p:nvPr>
        </p:nvSpPr>
        <p:spPr>
          <a:xfrm>
            <a:off x="7368988" y="3602038"/>
            <a:ext cx="3980330" cy="1655762"/>
          </a:xfrm>
        </p:spPr>
        <p:txBody>
          <a:bodyPr/>
          <a:lstStyle/>
          <a:p>
            <a:r>
              <a:rPr lang="es-ES_tradnl" dirty="0">
                <a:solidFill>
                  <a:srgbClr val="E0DD00"/>
                </a:solidFill>
              </a:rPr>
              <a:t>Mensaje de cierre</a:t>
            </a:r>
          </a:p>
        </p:txBody>
      </p:sp>
    </p:spTree>
    <p:extLst>
      <p:ext uri="{BB962C8B-B14F-4D97-AF65-F5344CB8AC3E}">
        <p14:creationId xmlns:p14="http://schemas.microsoft.com/office/powerpoint/2010/main" val="27074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12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46E790-3DA1-CB47-9DD3-AA53D3ECEF32}"/>
              </a:ext>
            </a:extLst>
          </p:cNvPr>
          <p:cNvSpPr>
            <a:spLocks noGrp="1"/>
          </p:cNvSpPr>
          <p:nvPr>
            <p:ph type="ctrTitle"/>
          </p:nvPr>
        </p:nvSpPr>
        <p:spPr>
          <a:xfrm>
            <a:off x="1979842" y="2725933"/>
            <a:ext cx="9858372" cy="1406133"/>
          </a:xfrm>
        </p:spPr>
        <p:txBody>
          <a:bodyPr>
            <a:normAutofit fontScale="90000"/>
          </a:bodyPr>
          <a:lstStyle/>
          <a:p>
            <a:pPr algn="l"/>
            <a:r>
              <a:rPr lang="es-MX" dirty="0">
                <a:ln>
                  <a:solidFill>
                    <a:srgbClr val="3D2533"/>
                  </a:solidFill>
                </a:ln>
                <a:solidFill>
                  <a:srgbClr val="3D2533"/>
                </a:solidFill>
              </a:rPr>
              <a:t>Taller IV. </a:t>
            </a:r>
            <a:br>
              <a:rPr lang="es-MX" dirty="0">
                <a:ln>
                  <a:solidFill>
                    <a:srgbClr val="3D2533"/>
                  </a:solidFill>
                </a:ln>
                <a:solidFill>
                  <a:srgbClr val="3D2533"/>
                </a:solidFill>
              </a:rPr>
            </a:br>
            <a:r>
              <a:rPr lang="es-MX" b="0" dirty="0">
                <a:ln>
                  <a:solidFill>
                    <a:srgbClr val="3D2533"/>
                  </a:solidFill>
                </a:ln>
                <a:solidFill>
                  <a:srgbClr val="3D2533"/>
                </a:solidFill>
              </a:rPr>
              <a:t>Educación y promoción </a:t>
            </a:r>
            <a:br>
              <a:rPr lang="es-MX" b="0" dirty="0">
                <a:ln>
                  <a:solidFill>
                    <a:srgbClr val="3D2533"/>
                  </a:solidFill>
                </a:ln>
                <a:solidFill>
                  <a:srgbClr val="3D2533"/>
                </a:solidFill>
              </a:rPr>
            </a:br>
            <a:br>
              <a:rPr lang="es-MX" b="0" dirty="0">
                <a:ln>
                  <a:solidFill>
                    <a:srgbClr val="3D2533"/>
                  </a:solidFill>
                </a:ln>
                <a:solidFill>
                  <a:srgbClr val="3D2533"/>
                </a:solidFill>
              </a:rPr>
            </a:br>
            <a:r>
              <a:rPr lang="es-MX" b="0" dirty="0">
                <a:ln>
                  <a:solidFill>
                    <a:srgbClr val="3D2533"/>
                  </a:solidFill>
                </a:ln>
                <a:solidFill>
                  <a:srgbClr val="3D2533"/>
                </a:solidFill>
              </a:rPr>
              <a:t>(cultura de la movilidad-conceptos)</a:t>
            </a:r>
          </a:p>
        </p:txBody>
      </p:sp>
    </p:spTree>
    <p:extLst>
      <p:ext uri="{BB962C8B-B14F-4D97-AF65-F5344CB8AC3E}">
        <p14:creationId xmlns:p14="http://schemas.microsoft.com/office/powerpoint/2010/main" val="127542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DE3318-F7BE-1F45-AB44-B0D20F01C8C2}"/>
              </a:ext>
            </a:extLst>
          </p:cNvPr>
          <p:cNvSpPr>
            <a:spLocks noGrp="1"/>
          </p:cNvSpPr>
          <p:nvPr>
            <p:ph type="title"/>
          </p:nvPr>
        </p:nvSpPr>
        <p:spPr/>
        <p:txBody>
          <a:bodyPr/>
          <a:lstStyle/>
          <a:p>
            <a:r>
              <a:rPr lang="es-ES_tradnl" b="1" dirty="0"/>
              <a:t>Fuentes</a:t>
            </a:r>
          </a:p>
        </p:txBody>
      </p:sp>
      <p:sp>
        <p:nvSpPr>
          <p:cNvPr id="5" name="Marcador de contenido 4">
            <a:extLst>
              <a:ext uri="{FF2B5EF4-FFF2-40B4-BE49-F238E27FC236}">
                <a16:creationId xmlns:a16="http://schemas.microsoft.com/office/drawing/2014/main" id="{578264D1-5F7E-634D-943C-ABAEA5B75A3C}"/>
              </a:ext>
            </a:extLst>
          </p:cNvPr>
          <p:cNvSpPr>
            <a:spLocks noGrp="1"/>
          </p:cNvSpPr>
          <p:nvPr>
            <p:ph idx="1"/>
          </p:nvPr>
        </p:nvSpPr>
        <p:spPr/>
        <p:txBody>
          <a:bodyPr>
            <a:noAutofit/>
          </a:bodyPr>
          <a:lstStyle/>
          <a:p>
            <a:r>
              <a:rPr lang="es-MX" sz="1500" dirty="0">
                <a:solidFill>
                  <a:schemeClr val="tx1"/>
                </a:solidFill>
              </a:rPr>
              <a:t>Lezama, J. L. (2006, 12 septiembre). </a:t>
            </a:r>
            <a:r>
              <a:rPr lang="es-MX" sz="1500" i="1" dirty="0">
                <a:solidFill>
                  <a:schemeClr val="tx1"/>
                </a:solidFill>
              </a:rPr>
              <a:t>Medio ambiente y sustentabilidad urbana</a:t>
            </a:r>
            <a:r>
              <a:rPr lang="es-MX" sz="1500" dirty="0">
                <a:solidFill>
                  <a:schemeClr val="tx1"/>
                </a:solidFill>
              </a:rPr>
              <a:t>. SciELO. http://www.scielo.org.mx/scielo.php?script=sci_arttext&amp;pid=S1405-74252006000300007</a:t>
            </a:r>
          </a:p>
          <a:p>
            <a:r>
              <a:rPr lang="es-MX" sz="1500" dirty="0">
                <a:solidFill>
                  <a:schemeClr val="tx1"/>
                </a:solidFill>
              </a:rPr>
              <a:t>Kuri, R. P. (2009, 8 marzo). </a:t>
            </a:r>
            <a:r>
              <a:rPr lang="es-MX" sz="1500" i="1" dirty="0">
                <a:solidFill>
                  <a:schemeClr val="tx1"/>
                </a:solidFill>
              </a:rPr>
              <a:t>La ciudad y los nuevos procesos urbanos</a:t>
            </a:r>
            <a:r>
              <a:rPr lang="es-MX" sz="1500" dirty="0">
                <a:solidFill>
                  <a:schemeClr val="tx1"/>
                </a:solidFill>
              </a:rPr>
              <a:t>. SCIELO. http://www.scielo.org.mx/scielo.php?script=sci_arttext&amp;pid=S2007-81102009000100008</a:t>
            </a:r>
          </a:p>
          <a:p>
            <a:r>
              <a:rPr lang="es-MX" sz="1500" dirty="0">
                <a:solidFill>
                  <a:schemeClr val="tx1"/>
                </a:solidFill>
              </a:rPr>
              <a:t>Team, D. (2018, 18 septiembre). </a:t>
            </a:r>
            <a:r>
              <a:rPr lang="es-MX" sz="1500" i="1" dirty="0">
                <a:solidFill>
                  <a:schemeClr val="tx1"/>
                </a:solidFill>
              </a:rPr>
              <a:t>Qué es la educación no formal y por qué es importante</a:t>
            </a:r>
            <a:r>
              <a:rPr lang="es-MX" sz="1500" dirty="0">
                <a:solidFill>
                  <a:schemeClr val="tx1"/>
                </a:solidFill>
              </a:rPr>
              <a:t>. Dothegap / Sube tu experiencia. Descubre otras afines. Conecta. https://dothegap.com/blog/que-es-la-educacion-no-formal-y-por-que-es-importante/</a:t>
            </a:r>
          </a:p>
          <a:p>
            <a:r>
              <a:rPr lang="es-MX" sz="1500" dirty="0">
                <a:solidFill>
                  <a:schemeClr val="tx1"/>
                </a:solidFill>
              </a:rPr>
              <a:t>Gil, H. (2016, 19 abril). </a:t>
            </a:r>
            <a:r>
              <a:rPr lang="es-MX" sz="1500" i="1" dirty="0">
                <a:solidFill>
                  <a:schemeClr val="tx1"/>
                </a:solidFill>
              </a:rPr>
              <a:t>Política y bicicletas para la ciudad feliz</a:t>
            </a:r>
            <a:r>
              <a:rPr lang="es-MX" sz="1500" dirty="0">
                <a:solidFill>
                  <a:schemeClr val="tx1"/>
                </a:solidFill>
              </a:rPr>
              <a:t>. Híbridos y Eléctricos. </a:t>
            </a:r>
            <a:r>
              <a:rPr lang="es-MX" sz="1500" dirty="0">
                <a:solidFill>
                  <a:schemeClr val="tx1"/>
                </a:solidFill>
                <a:hlinkClick r:id="rId2">
                  <a:extLst>
                    <a:ext uri="{A12FA001-AC4F-418D-AE19-62706E023703}">
                      <ahyp:hlinkClr xmlns:ahyp="http://schemas.microsoft.com/office/drawing/2018/hyperlinkcolor" val="tx"/>
                    </a:ext>
                  </a:extLst>
                </a:hlinkClick>
              </a:rPr>
              <a:t>https://www.hibridosyelectricos.com/articulo/bicicletas-electrica/politica-y-bicicletas-ciudad-feliz/20160308193754011325.html</a:t>
            </a:r>
            <a:endParaRPr lang="es-MX" sz="1500" dirty="0">
              <a:solidFill>
                <a:schemeClr val="tx1"/>
              </a:solidFill>
            </a:endParaRPr>
          </a:p>
          <a:p>
            <a:r>
              <a:rPr lang="es-MX" sz="1500" dirty="0">
                <a:solidFill>
                  <a:schemeClr val="tx1"/>
                </a:solidFill>
              </a:rPr>
              <a:t>Peiró, R. (2020, 3 noviembre). </a:t>
            </a:r>
            <a:r>
              <a:rPr lang="es-MX" sz="1500" i="1" dirty="0">
                <a:solidFill>
                  <a:schemeClr val="tx1"/>
                </a:solidFill>
              </a:rPr>
              <a:t>Proceso de aprendizaje</a:t>
            </a:r>
            <a:r>
              <a:rPr lang="es-MX" sz="1500" dirty="0">
                <a:solidFill>
                  <a:schemeClr val="tx1"/>
                </a:solidFill>
              </a:rPr>
              <a:t>. Economipedia. https://economipedia.com/definiciones/proceso-de-aprendizaje.html</a:t>
            </a:r>
          </a:p>
        </p:txBody>
      </p:sp>
    </p:spTree>
    <p:extLst>
      <p:ext uri="{BB962C8B-B14F-4D97-AF65-F5344CB8AC3E}">
        <p14:creationId xmlns:p14="http://schemas.microsoft.com/office/powerpoint/2010/main" val="347245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0D7B16A-55BD-8247-AD04-36F7625340A8}"/>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grpSp>
        <p:nvGrpSpPr>
          <p:cNvPr id="32" name="Grupo 31">
            <a:extLst>
              <a:ext uri="{FF2B5EF4-FFF2-40B4-BE49-F238E27FC236}">
                <a16:creationId xmlns:a16="http://schemas.microsoft.com/office/drawing/2014/main" id="{CB614175-542A-0C48-BE49-5401C1ED2840}"/>
              </a:ext>
            </a:extLst>
          </p:cNvPr>
          <p:cNvGrpSpPr/>
          <p:nvPr/>
        </p:nvGrpSpPr>
        <p:grpSpPr>
          <a:xfrm>
            <a:off x="1360164" y="1846731"/>
            <a:ext cx="9471672" cy="3638440"/>
            <a:chOff x="3074438" y="3264858"/>
            <a:chExt cx="7186128" cy="2363747"/>
          </a:xfrm>
        </p:grpSpPr>
        <p:sp>
          <p:nvSpPr>
            <p:cNvPr id="5" name="object 3">
              <a:extLst>
                <a:ext uri="{FF2B5EF4-FFF2-40B4-BE49-F238E27FC236}">
                  <a16:creationId xmlns:a16="http://schemas.microsoft.com/office/drawing/2014/main" id="{D3A71B57-D44A-A043-8256-615F17F57CA3}"/>
                </a:ext>
              </a:extLst>
            </p:cNvPr>
            <p:cNvSpPr/>
            <p:nvPr/>
          </p:nvSpPr>
          <p:spPr>
            <a:xfrm>
              <a:off x="5737383" y="5296259"/>
              <a:ext cx="227329" cy="327025"/>
            </a:xfrm>
            <a:custGeom>
              <a:avLst/>
              <a:gdLst/>
              <a:ahLst/>
              <a:cxnLst/>
              <a:rect l="l" t="t" r="r" b="b"/>
              <a:pathLst>
                <a:path w="227329" h="327025">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w="227329" h="327025">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w="227329" h="327025">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p:spPr>
          <p:txBody>
            <a:bodyPr wrap="square" lIns="0" tIns="0" rIns="0" bIns="0" rtlCol="0"/>
            <a:lstStyle/>
            <a:p>
              <a:endParaRPr/>
            </a:p>
          </p:txBody>
        </p:sp>
        <p:sp>
          <p:nvSpPr>
            <p:cNvPr id="6" name="object 4">
              <a:extLst>
                <a:ext uri="{FF2B5EF4-FFF2-40B4-BE49-F238E27FC236}">
                  <a16:creationId xmlns:a16="http://schemas.microsoft.com/office/drawing/2014/main" id="{12A207D5-8C07-6547-9FA9-9F5766EC7B64}"/>
                </a:ext>
              </a:extLst>
            </p:cNvPr>
            <p:cNvSpPr/>
            <p:nvPr/>
          </p:nvSpPr>
          <p:spPr>
            <a:xfrm>
              <a:off x="6034023" y="5295341"/>
              <a:ext cx="60960" cy="327660"/>
            </a:xfrm>
            <a:custGeom>
              <a:avLst/>
              <a:gdLst/>
              <a:ahLst/>
              <a:cxnLst/>
              <a:rect l="l" t="t" r="r" b="b"/>
              <a:pathLst>
                <a:path w="60960" h="327660">
                  <a:moveTo>
                    <a:pt x="51206" y="108877"/>
                  </a:moveTo>
                  <a:lnTo>
                    <a:pt x="9690" y="108877"/>
                  </a:lnTo>
                  <a:lnTo>
                    <a:pt x="9690" y="327571"/>
                  </a:lnTo>
                  <a:lnTo>
                    <a:pt x="51206" y="327571"/>
                  </a:lnTo>
                  <a:lnTo>
                    <a:pt x="51206" y="108877"/>
                  </a:lnTo>
                  <a:close/>
                </a:path>
                <a:path w="60960" h="3276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p:spPr>
          <p:txBody>
            <a:bodyPr wrap="square" lIns="0" tIns="0" rIns="0" bIns="0" rtlCol="0"/>
            <a:lstStyle/>
            <a:p>
              <a:endParaRPr/>
            </a:p>
          </p:txBody>
        </p:sp>
        <p:pic>
          <p:nvPicPr>
            <p:cNvPr id="7" name="object 5">
              <a:extLst>
                <a:ext uri="{FF2B5EF4-FFF2-40B4-BE49-F238E27FC236}">
                  <a16:creationId xmlns:a16="http://schemas.microsoft.com/office/drawing/2014/main" id="{3FF3276B-F28E-204B-B0B8-2BD3A2E4FC5D}"/>
                </a:ext>
              </a:extLst>
            </p:cNvPr>
            <p:cNvPicPr/>
            <p:nvPr/>
          </p:nvPicPr>
          <p:blipFill>
            <a:blip r:embed="rId2" cstate="print"/>
            <a:stretch>
              <a:fillRect/>
            </a:stretch>
          </p:blipFill>
          <p:spPr>
            <a:xfrm>
              <a:off x="6163671" y="5399132"/>
              <a:ext cx="198374" cy="229311"/>
            </a:xfrm>
            <a:prstGeom prst="rect">
              <a:avLst/>
            </a:prstGeom>
          </p:spPr>
        </p:pic>
        <p:sp>
          <p:nvSpPr>
            <p:cNvPr id="8" name="object 6">
              <a:extLst>
                <a:ext uri="{FF2B5EF4-FFF2-40B4-BE49-F238E27FC236}">
                  <a16:creationId xmlns:a16="http://schemas.microsoft.com/office/drawing/2014/main" id="{40D7D4F2-EEF3-FF4C-ACF1-A9803D8661B1}"/>
                </a:ext>
              </a:extLst>
            </p:cNvPr>
            <p:cNvSpPr/>
            <p:nvPr/>
          </p:nvSpPr>
          <p:spPr>
            <a:xfrm>
              <a:off x="6413246" y="5295341"/>
              <a:ext cx="60960" cy="327660"/>
            </a:xfrm>
            <a:custGeom>
              <a:avLst/>
              <a:gdLst/>
              <a:ahLst/>
              <a:cxnLst/>
              <a:rect l="l" t="t" r="r" b="b"/>
              <a:pathLst>
                <a:path w="60960" h="327660">
                  <a:moveTo>
                    <a:pt x="51219" y="108877"/>
                  </a:moveTo>
                  <a:lnTo>
                    <a:pt x="9702" y="108877"/>
                  </a:lnTo>
                  <a:lnTo>
                    <a:pt x="9702" y="327571"/>
                  </a:lnTo>
                  <a:lnTo>
                    <a:pt x="51219" y="327571"/>
                  </a:lnTo>
                  <a:lnTo>
                    <a:pt x="51219" y="108877"/>
                  </a:lnTo>
                  <a:close/>
                </a:path>
                <a:path w="60960" h="3276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p:spPr>
          <p:txBody>
            <a:bodyPr wrap="square" lIns="0" tIns="0" rIns="0" bIns="0" rtlCol="0"/>
            <a:lstStyle/>
            <a:p>
              <a:endParaRPr/>
            </a:p>
          </p:txBody>
        </p:sp>
        <p:pic>
          <p:nvPicPr>
            <p:cNvPr id="9" name="object 7">
              <a:extLst>
                <a:ext uri="{FF2B5EF4-FFF2-40B4-BE49-F238E27FC236}">
                  <a16:creationId xmlns:a16="http://schemas.microsoft.com/office/drawing/2014/main" id="{0BF810A1-69A0-4C44-8D39-D25684133559}"/>
                </a:ext>
              </a:extLst>
            </p:cNvPr>
            <p:cNvPicPr/>
            <p:nvPr/>
          </p:nvPicPr>
          <p:blipFill>
            <a:blip r:embed="rId3" cstate="print"/>
            <a:stretch>
              <a:fillRect/>
            </a:stretch>
          </p:blipFill>
          <p:spPr>
            <a:xfrm>
              <a:off x="6540582" y="5398689"/>
              <a:ext cx="219621" cy="229755"/>
            </a:xfrm>
            <a:prstGeom prst="rect">
              <a:avLst/>
            </a:prstGeom>
          </p:spPr>
        </p:pic>
        <p:grpSp>
          <p:nvGrpSpPr>
            <p:cNvPr id="10" name="object 8">
              <a:extLst>
                <a:ext uri="{FF2B5EF4-FFF2-40B4-BE49-F238E27FC236}">
                  <a16:creationId xmlns:a16="http://schemas.microsoft.com/office/drawing/2014/main" id="{B2908DA3-ED7E-0347-891F-C7C6A3E3086D}"/>
                </a:ext>
              </a:extLst>
            </p:cNvPr>
            <p:cNvGrpSpPr/>
            <p:nvPr/>
          </p:nvGrpSpPr>
          <p:grpSpPr>
            <a:xfrm>
              <a:off x="6814658" y="5342855"/>
              <a:ext cx="365125" cy="285750"/>
              <a:chOff x="6814658" y="5342855"/>
              <a:chExt cx="365125" cy="285750"/>
            </a:xfrm>
          </p:grpSpPr>
          <p:pic>
            <p:nvPicPr>
              <p:cNvPr id="11" name="object 9">
                <a:extLst>
                  <a:ext uri="{FF2B5EF4-FFF2-40B4-BE49-F238E27FC236}">
                    <a16:creationId xmlns:a16="http://schemas.microsoft.com/office/drawing/2014/main" id="{FCC7F4E5-61B1-AC48-AD2A-05751E82ADFE}"/>
                  </a:ext>
                </a:extLst>
              </p:cNvPr>
              <p:cNvPicPr/>
              <p:nvPr/>
            </p:nvPicPr>
            <p:blipFill>
              <a:blip r:embed="rId4" cstate="print"/>
              <a:stretch>
                <a:fillRect/>
              </a:stretch>
            </p:blipFill>
            <p:spPr>
              <a:xfrm>
                <a:off x="6814658" y="5398687"/>
                <a:ext cx="173012" cy="229755"/>
              </a:xfrm>
              <a:prstGeom prst="rect">
                <a:avLst/>
              </a:prstGeom>
            </p:spPr>
          </p:pic>
          <p:sp>
            <p:nvSpPr>
              <p:cNvPr id="12" name="object 10">
                <a:extLst>
                  <a:ext uri="{FF2B5EF4-FFF2-40B4-BE49-F238E27FC236}">
                    <a16:creationId xmlns:a16="http://schemas.microsoft.com/office/drawing/2014/main" id="{07BB8ADB-C82A-2D4D-88F1-28DE9FD1D626}"/>
                  </a:ext>
                </a:extLst>
              </p:cNvPr>
              <p:cNvSpPr/>
              <p:nvPr/>
            </p:nvSpPr>
            <p:spPr>
              <a:xfrm>
                <a:off x="7029162"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grpSp>
        <p:pic>
          <p:nvPicPr>
            <p:cNvPr id="13" name="object 11">
              <a:extLst>
                <a:ext uri="{FF2B5EF4-FFF2-40B4-BE49-F238E27FC236}">
                  <a16:creationId xmlns:a16="http://schemas.microsoft.com/office/drawing/2014/main" id="{3A459045-624C-EA40-940C-29B8908D12CB}"/>
                </a:ext>
              </a:extLst>
            </p:cNvPr>
            <p:cNvPicPr/>
            <p:nvPr/>
          </p:nvPicPr>
          <p:blipFill>
            <a:blip r:embed="rId5" cstate="print"/>
            <a:stretch>
              <a:fillRect/>
            </a:stretch>
          </p:blipFill>
          <p:spPr>
            <a:xfrm>
              <a:off x="7244174" y="5398691"/>
              <a:ext cx="191465" cy="229755"/>
            </a:xfrm>
            <a:prstGeom prst="rect">
              <a:avLst/>
            </a:prstGeom>
          </p:spPr>
        </p:pic>
        <p:pic>
          <p:nvPicPr>
            <p:cNvPr id="14" name="object 12">
              <a:extLst>
                <a:ext uri="{FF2B5EF4-FFF2-40B4-BE49-F238E27FC236}">
                  <a16:creationId xmlns:a16="http://schemas.microsoft.com/office/drawing/2014/main" id="{2A30D390-F7F6-254B-B9ED-8FB2BEC52EA0}"/>
                </a:ext>
              </a:extLst>
            </p:cNvPr>
            <p:cNvPicPr/>
            <p:nvPr/>
          </p:nvPicPr>
          <p:blipFill>
            <a:blip r:embed="rId2" cstate="print"/>
            <a:stretch>
              <a:fillRect/>
            </a:stretch>
          </p:blipFill>
          <p:spPr>
            <a:xfrm>
              <a:off x="7506703" y="5399132"/>
              <a:ext cx="198374" cy="229311"/>
            </a:xfrm>
            <a:prstGeom prst="rect">
              <a:avLst/>
            </a:prstGeom>
          </p:spPr>
        </p:pic>
        <p:sp>
          <p:nvSpPr>
            <p:cNvPr id="15" name="object 13">
              <a:extLst>
                <a:ext uri="{FF2B5EF4-FFF2-40B4-BE49-F238E27FC236}">
                  <a16:creationId xmlns:a16="http://schemas.microsoft.com/office/drawing/2014/main" id="{6F75B9AB-C8B9-C141-AC6F-7913EA52F1F8}"/>
                </a:ext>
              </a:extLst>
            </p:cNvPr>
            <p:cNvSpPr/>
            <p:nvPr/>
          </p:nvSpPr>
          <p:spPr>
            <a:xfrm>
              <a:off x="7756283" y="5295341"/>
              <a:ext cx="60960" cy="327660"/>
            </a:xfrm>
            <a:custGeom>
              <a:avLst/>
              <a:gdLst/>
              <a:ahLst/>
              <a:cxnLst/>
              <a:rect l="l" t="t" r="r" b="b"/>
              <a:pathLst>
                <a:path w="60959" h="327660">
                  <a:moveTo>
                    <a:pt x="51219" y="108877"/>
                  </a:moveTo>
                  <a:lnTo>
                    <a:pt x="9702" y="108877"/>
                  </a:lnTo>
                  <a:lnTo>
                    <a:pt x="9702" y="327571"/>
                  </a:lnTo>
                  <a:lnTo>
                    <a:pt x="51219" y="327571"/>
                  </a:lnTo>
                  <a:lnTo>
                    <a:pt x="51219" y="108877"/>
                  </a:lnTo>
                  <a:close/>
                </a:path>
                <a:path w="60959" h="327660">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p:spPr>
          <p:txBody>
            <a:bodyPr wrap="square" lIns="0" tIns="0" rIns="0" bIns="0" rtlCol="0"/>
            <a:lstStyle/>
            <a:p>
              <a:endParaRPr/>
            </a:p>
          </p:txBody>
        </p:sp>
        <p:pic>
          <p:nvPicPr>
            <p:cNvPr id="16" name="object 14">
              <a:extLst>
                <a:ext uri="{FF2B5EF4-FFF2-40B4-BE49-F238E27FC236}">
                  <a16:creationId xmlns:a16="http://schemas.microsoft.com/office/drawing/2014/main" id="{D3B52F68-7B81-DE46-8651-40769965C8EB}"/>
                </a:ext>
              </a:extLst>
            </p:cNvPr>
            <p:cNvPicPr/>
            <p:nvPr/>
          </p:nvPicPr>
          <p:blipFill>
            <a:blip r:embed="rId6" cstate="print"/>
            <a:stretch>
              <a:fillRect/>
            </a:stretch>
          </p:blipFill>
          <p:spPr>
            <a:xfrm>
              <a:off x="7885935" y="5398689"/>
              <a:ext cx="232524" cy="229755"/>
            </a:xfrm>
            <a:prstGeom prst="rect">
              <a:avLst/>
            </a:prstGeom>
          </p:spPr>
        </p:pic>
        <p:pic>
          <p:nvPicPr>
            <p:cNvPr id="17" name="object 15">
              <a:extLst>
                <a:ext uri="{FF2B5EF4-FFF2-40B4-BE49-F238E27FC236}">
                  <a16:creationId xmlns:a16="http://schemas.microsoft.com/office/drawing/2014/main" id="{BC4B40A9-EA43-774D-8106-3D9B831F55BB}"/>
                </a:ext>
              </a:extLst>
            </p:cNvPr>
            <p:cNvPicPr/>
            <p:nvPr/>
          </p:nvPicPr>
          <p:blipFill>
            <a:blip r:embed="rId7" cstate="print"/>
            <a:stretch>
              <a:fillRect/>
            </a:stretch>
          </p:blipFill>
          <p:spPr>
            <a:xfrm>
              <a:off x="8193644" y="5398684"/>
              <a:ext cx="193776" cy="224231"/>
            </a:xfrm>
            <a:prstGeom prst="rect">
              <a:avLst/>
            </a:prstGeom>
          </p:spPr>
        </p:pic>
        <p:pic>
          <p:nvPicPr>
            <p:cNvPr id="18" name="object 16">
              <a:extLst>
                <a:ext uri="{FF2B5EF4-FFF2-40B4-BE49-F238E27FC236}">
                  <a16:creationId xmlns:a16="http://schemas.microsoft.com/office/drawing/2014/main" id="{F4FDBFDE-676F-D547-9B4F-F6306C354D86}"/>
                </a:ext>
              </a:extLst>
            </p:cNvPr>
            <p:cNvPicPr/>
            <p:nvPr/>
          </p:nvPicPr>
          <p:blipFill>
            <a:blip r:embed="rId8" cstate="print"/>
            <a:stretch>
              <a:fillRect/>
            </a:stretch>
          </p:blipFill>
          <p:spPr>
            <a:xfrm>
              <a:off x="8462650" y="5398691"/>
              <a:ext cx="191452" cy="229755"/>
            </a:xfrm>
            <a:prstGeom prst="rect">
              <a:avLst/>
            </a:prstGeom>
          </p:spPr>
        </p:pic>
        <p:sp>
          <p:nvSpPr>
            <p:cNvPr id="19" name="object 17">
              <a:extLst>
                <a:ext uri="{FF2B5EF4-FFF2-40B4-BE49-F238E27FC236}">
                  <a16:creationId xmlns:a16="http://schemas.microsoft.com/office/drawing/2014/main" id="{45F02190-58B4-104A-B30E-FA317DC1E16E}"/>
                </a:ext>
              </a:extLst>
            </p:cNvPr>
            <p:cNvSpPr/>
            <p:nvPr/>
          </p:nvSpPr>
          <p:spPr>
            <a:xfrm>
              <a:off x="8735745" y="5398684"/>
              <a:ext cx="330835" cy="224790"/>
            </a:xfrm>
            <a:custGeom>
              <a:avLst/>
              <a:gdLst/>
              <a:ahLst/>
              <a:cxnLst/>
              <a:rect l="l" t="t" r="r" b="b"/>
              <a:pathLst>
                <a:path w="330834" h="224789">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p:spPr>
          <p:txBody>
            <a:bodyPr wrap="square" lIns="0" tIns="0" rIns="0" bIns="0" rtlCol="0"/>
            <a:lstStyle/>
            <a:p>
              <a:endParaRPr/>
            </a:p>
          </p:txBody>
        </p:sp>
        <p:sp>
          <p:nvSpPr>
            <p:cNvPr id="20" name="object 18">
              <a:extLst>
                <a:ext uri="{FF2B5EF4-FFF2-40B4-BE49-F238E27FC236}">
                  <a16:creationId xmlns:a16="http://schemas.microsoft.com/office/drawing/2014/main" id="{7470F381-1BB9-4840-BA97-3F1ABF533450}"/>
                </a:ext>
              </a:extLst>
            </p:cNvPr>
            <p:cNvSpPr/>
            <p:nvPr/>
          </p:nvSpPr>
          <p:spPr>
            <a:xfrm>
              <a:off x="9145447" y="5295341"/>
              <a:ext cx="60960" cy="327660"/>
            </a:xfrm>
            <a:custGeom>
              <a:avLst/>
              <a:gdLst/>
              <a:ahLst/>
              <a:cxnLst/>
              <a:rect l="l" t="t" r="r" b="b"/>
              <a:pathLst>
                <a:path w="60959" h="327660">
                  <a:moveTo>
                    <a:pt x="51206" y="108877"/>
                  </a:moveTo>
                  <a:lnTo>
                    <a:pt x="9690" y="108877"/>
                  </a:lnTo>
                  <a:lnTo>
                    <a:pt x="9690" y="327571"/>
                  </a:lnTo>
                  <a:lnTo>
                    <a:pt x="51206" y="327571"/>
                  </a:lnTo>
                  <a:lnTo>
                    <a:pt x="51206" y="108877"/>
                  </a:lnTo>
                  <a:close/>
                </a:path>
                <a:path w="60959" h="327660">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p:spPr>
          <p:txBody>
            <a:bodyPr wrap="square" lIns="0" tIns="0" rIns="0" bIns="0" rtlCol="0"/>
            <a:lstStyle/>
            <a:p>
              <a:endParaRPr/>
            </a:p>
          </p:txBody>
        </p:sp>
        <p:pic>
          <p:nvPicPr>
            <p:cNvPr id="21" name="object 19">
              <a:extLst>
                <a:ext uri="{FF2B5EF4-FFF2-40B4-BE49-F238E27FC236}">
                  <a16:creationId xmlns:a16="http://schemas.microsoft.com/office/drawing/2014/main" id="{314E315C-25BE-DC49-B04C-DA7D4F3E9759}"/>
                </a:ext>
              </a:extLst>
            </p:cNvPr>
            <p:cNvPicPr/>
            <p:nvPr/>
          </p:nvPicPr>
          <p:blipFill>
            <a:blip r:embed="rId9" cstate="print"/>
            <a:stretch>
              <a:fillRect/>
            </a:stretch>
          </p:blipFill>
          <p:spPr>
            <a:xfrm>
              <a:off x="9272775" y="5398689"/>
              <a:ext cx="219621" cy="229755"/>
            </a:xfrm>
            <a:prstGeom prst="rect">
              <a:avLst/>
            </a:prstGeom>
          </p:spPr>
        </p:pic>
        <p:pic>
          <p:nvPicPr>
            <p:cNvPr id="22" name="object 20">
              <a:extLst>
                <a:ext uri="{FF2B5EF4-FFF2-40B4-BE49-F238E27FC236}">
                  <a16:creationId xmlns:a16="http://schemas.microsoft.com/office/drawing/2014/main" id="{2EE2BF75-2B0F-AA42-9BEA-0AA36F41E842}"/>
                </a:ext>
              </a:extLst>
            </p:cNvPr>
            <p:cNvPicPr/>
            <p:nvPr/>
          </p:nvPicPr>
          <p:blipFill>
            <a:blip r:embed="rId7" cstate="print"/>
            <a:stretch>
              <a:fillRect/>
            </a:stretch>
          </p:blipFill>
          <p:spPr>
            <a:xfrm>
              <a:off x="9565276" y="5398684"/>
              <a:ext cx="193776" cy="224231"/>
            </a:xfrm>
            <a:prstGeom prst="rect">
              <a:avLst/>
            </a:prstGeom>
          </p:spPr>
        </p:pic>
        <p:sp>
          <p:nvSpPr>
            <p:cNvPr id="23" name="object 21">
              <a:extLst>
                <a:ext uri="{FF2B5EF4-FFF2-40B4-BE49-F238E27FC236}">
                  <a16:creationId xmlns:a16="http://schemas.microsoft.com/office/drawing/2014/main" id="{A2056A4D-0A9A-8C45-BBF3-32F25DCAF322}"/>
                </a:ext>
              </a:extLst>
            </p:cNvPr>
            <p:cNvSpPr/>
            <p:nvPr/>
          </p:nvSpPr>
          <p:spPr>
            <a:xfrm>
              <a:off x="9813018"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pic>
          <p:nvPicPr>
            <p:cNvPr id="24" name="object 22">
              <a:extLst>
                <a:ext uri="{FF2B5EF4-FFF2-40B4-BE49-F238E27FC236}">
                  <a16:creationId xmlns:a16="http://schemas.microsoft.com/office/drawing/2014/main" id="{B0172A0C-1527-5743-B540-5338CAD68F5F}"/>
                </a:ext>
              </a:extLst>
            </p:cNvPr>
            <p:cNvPicPr/>
            <p:nvPr/>
          </p:nvPicPr>
          <p:blipFill>
            <a:blip r:embed="rId10" cstate="print"/>
            <a:stretch>
              <a:fillRect/>
            </a:stretch>
          </p:blipFill>
          <p:spPr>
            <a:xfrm>
              <a:off x="10028030" y="5398689"/>
              <a:ext cx="232536" cy="229755"/>
            </a:xfrm>
            <a:prstGeom prst="rect">
              <a:avLst/>
            </a:prstGeom>
          </p:spPr>
        </p:pic>
        <p:sp>
          <p:nvSpPr>
            <p:cNvPr id="25" name="object 23">
              <a:extLst>
                <a:ext uri="{FF2B5EF4-FFF2-40B4-BE49-F238E27FC236}">
                  <a16:creationId xmlns:a16="http://schemas.microsoft.com/office/drawing/2014/main" id="{659F6A09-E989-7D4E-80E7-B1316851645C}"/>
                </a:ext>
              </a:extLst>
            </p:cNvPr>
            <p:cNvSpPr/>
            <p:nvPr/>
          </p:nvSpPr>
          <p:spPr>
            <a:xfrm>
              <a:off x="4565596" y="3264858"/>
              <a:ext cx="754380" cy="2336800"/>
            </a:xfrm>
            <a:custGeom>
              <a:avLst/>
              <a:gdLst/>
              <a:ahLst/>
              <a:cxnLst/>
              <a:rect l="l" t="t" r="r" b="b"/>
              <a:pathLst>
                <a:path w="754379" h="2336800">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w="754379" h="2336800">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w="754379" h="2336800">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w="754379" h="2336800">
                  <a:moveTo>
                    <a:pt x="754367" y="2032000"/>
                  </a:moveTo>
                  <a:lnTo>
                    <a:pt x="739622" y="2044700"/>
                  </a:lnTo>
                  <a:lnTo>
                    <a:pt x="754367" y="2044700"/>
                  </a:lnTo>
                  <a:lnTo>
                    <a:pt x="754367" y="2032000"/>
                  </a:lnTo>
                  <a:close/>
                </a:path>
                <a:path w="754379" h="2336800">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w="754379" h="2336800">
                  <a:moveTo>
                    <a:pt x="754367" y="1892300"/>
                  </a:moveTo>
                  <a:lnTo>
                    <a:pt x="739788" y="1905000"/>
                  </a:lnTo>
                  <a:lnTo>
                    <a:pt x="754367" y="1905000"/>
                  </a:lnTo>
                  <a:lnTo>
                    <a:pt x="754367" y="1892300"/>
                  </a:lnTo>
                  <a:close/>
                </a:path>
                <a:path w="754379" h="2336800">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w="754379" h="2336800">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w="754379" h="2336800">
                  <a:moveTo>
                    <a:pt x="754367" y="1219199"/>
                  </a:moveTo>
                  <a:lnTo>
                    <a:pt x="724625" y="1219199"/>
                  </a:lnTo>
                  <a:lnTo>
                    <a:pt x="709584" y="1231899"/>
                  </a:lnTo>
                  <a:lnTo>
                    <a:pt x="754367" y="1231899"/>
                  </a:lnTo>
                  <a:lnTo>
                    <a:pt x="754367" y="1219199"/>
                  </a:lnTo>
                  <a:close/>
                </a:path>
                <a:path w="754379" h="2336800">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w="754379" h="2336800">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w="754379" h="2336800">
                  <a:moveTo>
                    <a:pt x="754367" y="1079499"/>
                  </a:moveTo>
                  <a:lnTo>
                    <a:pt x="739623" y="1092199"/>
                  </a:lnTo>
                  <a:lnTo>
                    <a:pt x="754367" y="1092199"/>
                  </a:lnTo>
                  <a:lnTo>
                    <a:pt x="754367" y="1079499"/>
                  </a:lnTo>
                  <a:close/>
                </a:path>
                <a:path w="754379" h="2336800">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w="754379" h="2336800">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w="754379" h="2336800">
                  <a:moveTo>
                    <a:pt x="754367" y="977899"/>
                  </a:moveTo>
                  <a:lnTo>
                    <a:pt x="694436" y="977899"/>
                  </a:lnTo>
                  <a:lnTo>
                    <a:pt x="709547" y="990599"/>
                  </a:lnTo>
                  <a:lnTo>
                    <a:pt x="754367" y="990599"/>
                  </a:lnTo>
                  <a:lnTo>
                    <a:pt x="754367" y="977899"/>
                  </a:lnTo>
                  <a:close/>
                </a:path>
                <a:path w="754379" h="2336800">
                  <a:moveTo>
                    <a:pt x="724854" y="406399"/>
                  </a:moveTo>
                  <a:lnTo>
                    <a:pt x="694436" y="406399"/>
                  </a:lnTo>
                  <a:lnTo>
                    <a:pt x="647984" y="419099"/>
                  </a:lnTo>
                  <a:lnTo>
                    <a:pt x="739732" y="419099"/>
                  </a:lnTo>
                  <a:lnTo>
                    <a:pt x="724854" y="406399"/>
                  </a:lnTo>
                  <a:close/>
                </a:path>
                <a:path w="754379" h="2336800">
                  <a:moveTo>
                    <a:pt x="754367" y="165099"/>
                  </a:moveTo>
                  <a:lnTo>
                    <a:pt x="739548" y="165099"/>
                  </a:lnTo>
                  <a:lnTo>
                    <a:pt x="754367" y="177799"/>
                  </a:lnTo>
                  <a:lnTo>
                    <a:pt x="754367" y="165099"/>
                  </a:lnTo>
                  <a:close/>
                </a:path>
              </a:pathLst>
            </a:custGeom>
            <a:solidFill>
              <a:srgbClr val="D9E021"/>
            </a:solidFill>
          </p:spPr>
          <p:txBody>
            <a:bodyPr wrap="square" lIns="0" tIns="0" rIns="0" bIns="0" rtlCol="0"/>
            <a:lstStyle/>
            <a:p>
              <a:endParaRPr dirty="0"/>
            </a:p>
          </p:txBody>
        </p:sp>
        <p:sp>
          <p:nvSpPr>
            <p:cNvPr id="26" name="object 24">
              <a:extLst>
                <a:ext uri="{FF2B5EF4-FFF2-40B4-BE49-F238E27FC236}">
                  <a16:creationId xmlns:a16="http://schemas.microsoft.com/office/drawing/2014/main" id="{51FBEEA2-17E6-7142-9B99-A353887460B5}"/>
                </a:ext>
              </a:extLst>
            </p:cNvPr>
            <p:cNvSpPr/>
            <p:nvPr/>
          </p:nvSpPr>
          <p:spPr>
            <a:xfrm>
              <a:off x="3074438" y="3264860"/>
              <a:ext cx="1099185" cy="2336800"/>
            </a:xfrm>
            <a:custGeom>
              <a:avLst/>
              <a:gdLst/>
              <a:ahLst/>
              <a:cxnLst/>
              <a:rect l="l" t="t" r="r" b="b"/>
              <a:pathLst>
                <a:path w="1099185" h="2336800">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w="1099185" h="2336800">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w="1099185" h="2336800">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w="1099185" h="2336800">
                  <a:moveTo>
                    <a:pt x="132880" y="1397000"/>
                  </a:moveTo>
                  <a:lnTo>
                    <a:pt x="102920" y="1397000"/>
                  </a:lnTo>
                  <a:lnTo>
                    <a:pt x="102920" y="2044700"/>
                  </a:lnTo>
                  <a:lnTo>
                    <a:pt x="132880" y="2044700"/>
                  </a:lnTo>
                  <a:lnTo>
                    <a:pt x="132880" y="1397000"/>
                  </a:lnTo>
                  <a:close/>
                </a:path>
                <a:path w="1099185" h="2336800">
                  <a:moveTo>
                    <a:pt x="268770" y="1397000"/>
                  </a:moveTo>
                  <a:lnTo>
                    <a:pt x="238810" y="1397000"/>
                  </a:lnTo>
                  <a:lnTo>
                    <a:pt x="238810" y="2044700"/>
                  </a:lnTo>
                  <a:lnTo>
                    <a:pt x="268770" y="2044700"/>
                  </a:lnTo>
                  <a:lnTo>
                    <a:pt x="268770" y="1397000"/>
                  </a:lnTo>
                  <a:close/>
                </a:path>
                <a:path w="1099185" h="2336800">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w="1099185" h="2336800">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w="1099185" h="2336800">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w="1099185" h="2336800">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w="1099185" h="2336800">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w="1099185" h="2336800">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w="1099185" h="2336800">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w="1099185" h="2336800">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w="1099185" h="2336800">
                  <a:moveTo>
                    <a:pt x="135890" y="977900"/>
                  </a:moveTo>
                  <a:lnTo>
                    <a:pt x="102920" y="977900"/>
                  </a:lnTo>
                  <a:lnTo>
                    <a:pt x="102920" y="990600"/>
                  </a:lnTo>
                  <a:lnTo>
                    <a:pt x="135890" y="990600"/>
                  </a:lnTo>
                  <a:lnTo>
                    <a:pt x="135890" y="977900"/>
                  </a:lnTo>
                  <a:close/>
                </a:path>
                <a:path w="1099185" h="2336800">
                  <a:moveTo>
                    <a:pt x="268770" y="977900"/>
                  </a:moveTo>
                  <a:lnTo>
                    <a:pt x="238810" y="977900"/>
                  </a:lnTo>
                  <a:lnTo>
                    <a:pt x="238810" y="990600"/>
                  </a:lnTo>
                  <a:lnTo>
                    <a:pt x="268770" y="990600"/>
                  </a:lnTo>
                  <a:lnTo>
                    <a:pt x="268770" y="977900"/>
                  </a:lnTo>
                  <a:close/>
                </a:path>
                <a:path w="1099185" h="2336800">
                  <a:moveTo>
                    <a:pt x="135890" y="304800"/>
                  </a:moveTo>
                  <a:lnTo>
                    <a:pt x="102920" y="304800"/>
                  </a:lnTo>
                  <a:lnTo>
                    <a:pt x="102920" y="952500"/>
                  </a:lnTo>
                  <a:lnTo>
                    <a:pt x="135890" y="952500"/>
                  </a:lnTo>
                  <a:lnTo>
                    <a:pt x="135890" y="304800"/>
                  </a:lnTo>
                  <a:close/>
                </a:path>
                <a:path w="1099185" h="2336800">
                  <a:moveTo>
                    <a:pt x="268770" y="304800"/>
                  </a:moveTo>
                  <a:lnTo>
                    <a:pt x="238810" y="304800"/>
                  </a:lnTo>
                  <a:lnTo>
                    <a:pt x="238810" y="952500"/>
                  </a:lnTo>
                  <a:lnTo>
                    <a:pt x="268770" y="952500"/>
                  </a:lnTo>
                  <a:lnTo>
                    <a:pt x="268770" y="304800"/>
                  </a:lnTo>
                  <a:close/>
                </a:path>
                <a:path w="1099185" h="2336800">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p:spPr>
          <p:txBody>
            <a:bodyPr wrap="square" lIns="0" tIns="0" rIns="0" bIns="0" rtlCol="0"/>
            <a:lstStyle/>
            <a:p>
              <a:endParaRPr/>
            </a:p>
          </p:txBody>
        </p:sp>
      </p:grpSp>
      <p:grpSp>
        <p:nvGrpSpPr>
          <p:cNvPr id="31" name="Grupo 30">
            <a:extLst>
              <a:ext uri="{FF2B5EF4-FFF2-40B4-BE49-F238E27FC236}">
                <a16:creationId xmlns:a16="http://schemas.microsoft.com/office/drawing/2014/main" id="{9156CAE3-5F8B-9A4C-B5D2-9FABE1D91C49}"/>
              </a:ext>
            </a:extLst>
          </p:cNvPr>
          <p:cNvGrpSpPr/>
          <p:nvPr/>
        </p:nvGrpSpPr>
        <p:grpSpPr>
          <a:xfrm>
            <a:off x="7705077" y="416940"/>
            <a:ext cx="3122460" cy="620395"/>
            <a:chOff x="7705077" y="416940"/>
            <a:chExt cx="3122460" cy="620395"/>
          </a:xfrm>
        </p:grpSpPr>
        <p:grpSp>
          <p:nvGrpSpPr>
            <p:cNvPr id="27" name="object 25">
              <a:extLst>
                <a:ext uri="{FF2B5EF4-FFF2-40B4-BE49-F238E27FC236}">
                  <a16:creationId xmlns:a16="http://schemas.microsoft.com/office/drawing/2014/main" id="{B294089A-EEDB-FC43-8D92-FAFD831DEC87}"/>
                </a:ext>
              </a:extLst>
            </p:cNvPr>
            <p:cNvGrpSpPr/>
            <p:nvPr/>
          </p:nvGrpSpPr>
          <p:grpSpPr>
            <a:xfrm>
              <a:off x="7705077" y="416940"/>
              <a:ext cx="2399665" cy="620395"/>
              <a:chOff x="10142591" y="0"/>
              <a:chExt cx="2399665" cy="620395"/>
            </a:xfrm>
          </p:grpSpPr>
          <p:pic>
            <p:nvPicPr>
              <p:cNvPr id="28" name="object 26">
                <a:extLst>
                  <a:ext uri="{FF2B5EF4-FFF2-40B4-BE49-F238E27FC236}">
                    <a16:creationId xmlns:a16="http://schemas.microsoft.com/office/drawing/2014/main" id="{340C70EC-7999-BE4F-99FA-7F5D8DFF66AE}"/>
                  </a:ext>
                </a:extLst>
              </p:cNvPr>
              <p:cNvPicPr/>
              <p:nvPr/>
            </p:nvPicPr>
            <p:blipFill>
              <a:blip r:embed="rId11" cstate="print"/>
              <a:stretch>
                <a:fillRect/>
              </a:stretch>
            </p:blipFill>
            <p:spPr>
              <a:xfrm>
                <a:off x="10142591" y="0"/>
                <a:ext cx="1995090" cy="620184"/>
              </a:xfrm>
              <a:prstGeom prst="rect">
                <a:avLst/>
              </a:prstGeom>
            </p:spPr>
          </p:pic>
          <p:pic>
            <p:nvPicPr>
              <p:cNvPr id="29" name="object 27">
                <a:extLst>
                  <a:ext uri="{FF2B5EF4-FFF2-40B4-BE49-F238E27FC236}">
                    <a16:creationId xmlns:a16="http://schemas.microsoft.com/office/drawing/2014/main" id="{9BC6EFEF-0372-7A4C-A77E-DF221B6B5C64}"/>
                  </a:ext>
                </a:extLst>
              </p:cNvPr>
              <p:cNvPicPr/>
              <p:nvPr/>
            </p:nvPicPr>
            <p:blipFill>
              <a:blip r:embed="rId12" cstate="print"/>
              <a:stretch>
                <a:fillRect/>
              </a:stretch>
            </p:blipFill>
            <p:spPr>
              <a:xfrm>
                <a:off x="11990546" y="156568"/>
                <a:ext cx="551109" cy="229713"/>
              </a:xfrm>
              <a:prstGeom prst="rect">
                <a:avLst/>
              </a:prstGeom>
            </p:spPr>
          </p:pic>
        </p:grpSp>
        <p:pic>
          <p:nvPicPr>
            <p:cNvPr id="30" name="object 28">
              <a:extLst>
                <a:ext uri="{FF2B5EF4-FFF2-40B4-BE49-F238E27FC236}">
                  <a16:creationId xmlns:a16="http://schemas.microsoft.com/office/drawing/2014/main" id="{001E6C9E-BCB7-8A4F-8D75-E4BF03E831E5}"/>
                </a:ext>
              </a:extLst>
            </p:cNvPr>
            <p:cNvPicPr/>
            <p:nvPr/>
          </p:nvPicPr>
          <p:blipFill>
            <a:blip r:embed="rId13" cstate="print"/>
            <a:stretch>
              <a:fillRect/>
            </a:stretch>
          </p:blipFill>
          <p:spPr>
            <a:xfrm>
              <a:off x="10260566" y="572337"/>
              <a:ext cx="566971" cy="230884"/>
            </a:xfrm>
            <a:prstGeom prst="rect">
              <a:avLst/>
            </a:prstGeom>
          </p:spPr>
        </p:pic>
      </p:grpSp>
    </p:spTree>
    <p:extLst>
      <p:ext uri="{BB962C8B-B14F-4D97-AF65-F5344CB8AC3E}">
        <p14:creationId xmlns:p14="http://schemas.microsoft.com/office/powerpoint/2010/main" val="31954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07CD2-450F-2B45-BB00-FB98D2339BF8}"/>
              </a:ext>
            </a:extLst>
          </p:cNvPr>
          <p:cNvSpPr>
            <a:spLocks noGrp="1"/>
          </p:cNvSpPr>
          <p:nvPr>
            <p:ph type="title"/>
          </p:nvPr>
        </p:nvSpPr>
        <p:spPr>
          <a:xfrm>
            <a:off x="4965429" y="0"/>
            <a:ext cx="6586491" cy="875522"/>
          </a:xfrm>
        </p:spPr>
        <p:txBody>
          <a:bodyPr anchor="b">
            <a:normAutofit/>
          </a:bodyPr>
          <a:lstStyle/>
          <a:p>
            <a:r>
              <a:rPr lang="es-ES_tradnl" sz="5200" dirty="0"/>
              <a:t>Contenido </a:t>
            </a:r>
          </a:p>
        </p:txBody>
      </p:sp>
      <p:sp>
        <p:nvSpPr>
          <p:cNvPr id="3" name="Marcador de contenido 2">
            <a:extLst>
              <a:ext uri="{FF2B5EF4-FFF2-40B4-BE49-F238E27FC236}">
                <a16:creationId xmlns:a16="http://schemas.microsoft.com/office/drawing/2014/main" id="{968D7CEE-12CA-FF40-AAF0-F7D452006D62}"/>
              </a:ext>
            </a:extLst>
          </p:cNvPr>
          <p:cNvSpPr>
            <a:spLocks noGrp="1"/>
          </p:cNvSpPr>
          <p:nvPr>
            <p:ph idx="1"/>
          </p:nvPr>
        </p:nvSpPr>
        <p:spPr>
          <a:xfrm>
            <a:off x="5028691" y="972274"/>
            <a:ext cx="6881658" cy="5721100"/>
          </a:xfrm>
        </p:spPr>
        <p:txBody>
          <a:bodyPr>
            <a:normAutofit fontScale="92500" lnSpcReduction="10000"/>
          </a:bodyPr>
          <a:lstStyle/>
          <a:p>
            <a:r>
              <a:rPr lang="es-ES_tradnl" sz="1700" dirty="0"/>
              <a:t>Encuesta de percepción</a:t>
            </a:r>
          </a:p>
          <a:p>
            <a:r>
              <a:rPr lang="es-ES_tradnl" sz="1700" dirty="0"/>
              <a:t>Objetivo</a:t>
            </a:r>
          </a:p>
          <a:p>
            <a:r>
              <a:rPr lang="es-ES_tradnl" sz="1700" dirty="0"/>
              <a:t>¿Quiénes participamos?</a:t>
            </a:r>
          </a:p>
          <a:p>
            <a:r>
              <a:rPr lang="es-ES_tradnl" sz="1700" dirty="0"/>
              <a:t>Mecánica del taller</a:t>
            </a:r>
          </a:p>
          <a:p>
            <a:r>
              <a:rPr lang="es-ES_tradnl" sz="1700" dirty="0"/>
              <a:t>Educación y promoción (cultura de la movilidad-conceptos).</a:t>
            </a:r>
          </a:p>
          <a:p>
            <a:pPr lvl="1"/>
            <a:r>
              <a:rPr lang="es-ES" sz="1700" dirty="0">
                <a:latin typeface="Avenir Book" panose="02000503020000020003" pitchFamily="2" charset="0"/>
              </a:rPr>
              <a:t>Construcción de una conciencia urbana-ambiental.</a:t>
            </a:r>
          </a:p>
          <a:p>
            <a:pPr lvl="1"/>
            <a:r>
              <a:rPr lang="es-ES" sz="1700" dirty="0">
                <a:latin typeface="Avenir Book" panose="02000503020000020003" pitchFamily="2" charset="0"/>
              </a:rPr>
              <a:t>Participación Ciudadana.</a:t>
            </a:r>
          </a:p>
          <a:p>
            <a:pPr lvl="1"/>
            <a:r>
              <a:rPr lang="es-ES" sz="1700" dirty="0">
                <a:latin typeface="Avenir Book" panose="02000503020000020003" pitchFamily="2" charset="0"/>
              </a:rPr>
              <a:t>Cambio Cultural y Vinculación Social.</a:t>
            </a:r>
          </a:p>
          <a:p>
            <a:pPr lvl="1"/>
            <a:r>
              <a:rPr lang="es-ES" sz="1700" dirty="0">
                <a:latin typeface="Avenir Book" panose="02000503020000020003" pitchFamily="2" charset="0"/>
              </a:rPr>
              <a:t>Educación Formal vs Educación Informal.</a:t>
            </a:r>
          </a:p>
          <a:p>
            <a:pPr lvl="1"/>
            <a:r>
              <a:rPr lang="es-ES_tradnl" sz="1700" dirty="0">
                <a:latin typeface="Avenir Book" panose="02000503020000020003" pitchFamily="2" charset="0"/>
              </a:rPr>
              <a:t>Proceso de Aprendizaje.</a:t>
            </a:r>
          </a:p>
          <a:p>
            <a:pPr lvl="1"/>
            <a:r>
              <a:rPr lang="es-ES_tradnl" sz="1700" dirty="0">
                <a:latin typeface="Avenir Book" panose="02000503020000020003" pitchFamily="2" charset="0"/>
              </a:rPr>
              <a:t>Ciclistas, Técnicos y Políticos.</a:t>
            </a:r>
          </a:p>
          <a:p>
            <a:pPr lvl="1"/>
            <a:r>
              <a:rPr lang="es-ES_tradnl" sz="1700" dirty="0">
                <a:latin typeface="Avenir Book" panose="02000503020000020003" pitchFamily="2" charset="0"/>
              </a:rPr>
              <a:t>Las campañas de comunicación y socialización</a:t>
            </a:r>
          </a:p>
          <a:p>
            <a:r>
              <a:rPr lang="es-ES_tradnl" sz="1700" dirty="0"/>
              <a:t>Diseño conjunto</a:t>
            </a:r>
          </a:p>
          <a:p>
            <a:r>
              <a:rPr lang="es-ES_tradnl" sz="1700" dirty="0"/>
              <a:t>Conclusiones</a:t>
            </a:r>
          </a:p>
          <a:p>
            <a:r>
              <a:rPr lang="es-ES_tradnl" sz="1700" dirty="0"/>
              <a:t>Encuesta de satisfacción</a:t>
            </a:r>
          </a:p>
          <a:p>
            <a:endParaRPr lang="es-ES_tradnl" sz="1100" dirty="0"/>
          </a:p>
          <a:p>
            <a:endParaRPr lang="es-ES_tradnl" sz="1100" dirty="0"/>
          </a:p>
        </p:txBody>
      </p:sp>
      <p:pic>
        <p:nvPicPr>
          <p:cNvPr id="8" name="object 4">
            <a:extLst>
              <a:ext uri="{FF2B5EF4-FFF2-40B4-BE49-F238E27FC236}">
                <a16:creationId xmlns:a16="http://schemas.microsoft.com/office/drawing/2014/main" id="{2BD0B057-D413-E443-B826-2E837A3FA21E}"/>
              </a:ext>
            </a:extLst>
          </p:cNvPr>
          <p:cNvPicPr/>
          <p:nvPr/>
        </p:nvPicPr>
        <p:blipFill rotWithShape="1">
          <a:blip r:embed="rId3" cstate="print"/>
          <a:srcRect t="5843" r="-1" b="6130"/>
          <a:stretch/>
        </p:blipFill>
        <p:spPr>
          <a:xfrm>
            <a:off x="20" y="10"/>
            <a:ext cx="4635571" cy="6857990"/>
          </a:xfrm>
          <a:prstGeom prst="rect">
            <a:avLst/>
          </a:prstGeom>
          <a:solidFill>
            <a:srgbClr val="2B293A"/>
          </a:solidFill>
          <a:effectLst/>
        </p:spPr>
      </p:pic>
      <p:cxnSp>
        <p:nvCxnSpPr>
          <p:cNvPr id="5" name="Conector recto 4">
            <a:extLst>
              <a:ext uri="{FF2B5EF4-FFF2-40B4-BE49-F238E27FC236}">
                <a16:creationId xmlns:a16="http://schemas.microsoft.com/office/drawing/2014/main" id="{9E0F1508-EE0A-374D-96A0-1275AE62DFA7}"/>
              </a:ext>
            </a:extLst>
          </p:cNvPr>
          <p:cNvCxnSpPr/>
          <p:nvPr/>
        </p:nvCxnSpPr>
        <p:spPr>
          <a:xfrm>
            <a:off x="5028691" y="866514"/>
            <a:ext cx="645996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082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786EF3-3E6E-A94B-A8D5-5E26802A310F}"/>
              </a:ext>
            </a:extLst>
          </p:cNvPr>
          <p:cNvSpPr>
            <a:spLocks noGrp="1"/>
          </p:cNvSpPr>
          <p:nvPr>
            <p:ph type="title"/>
          </p:nvPr>
        </p:nvSpPr>
        <p:spPr/>
        <p:txBody>
          <a:bodyPr/>
          <a:lstStyle/>
          <a:p>
            <a:endParaRPr lang="es-ES_tradnl" dirty="0"/>
          </a:p>
        </p:txBody>
      </p:sp>
      <p:sp>
        <p:nvSpPr>
          <p:cNvPr id="5" name="Marcador de texto 4">
            <a:extLst>
              <a:ext uri="{FF2B5EF4-FFF2-40B4-BE49-F238E27FC236}">
                <a16:creationId xmlns:a16="http://schemas.microsoft.com/office/drawing/2014/main" id="{5AB76E0D-7B69-0A45-85C0-E78839AB99D8}"/>
              </a:ext>
            </a:extLst>
          </p:cNvPr>
          <p:cNvSpPr>
            <a:spLocks noGrp="1"/>
          </p:cNvSpPr>
          <p:nvPr>
            <p:ph type="body" idx="1"/>
          </p:nvPr>
        </p:nvSpPr>
        <p:spPr/>
        <p:txBody>
          <a:bodyPr/>
          <a:lstStyle/>
          <a:p>
            <a:endParaRPr lang="es-ES_tradnl"/>
          </a:p>
        </p:txBody>
      </p:sp>
      <p:sp>
        <p:nvSpPr>
          <p:cNvPr id="6" name="object 2">
            <a:extLst>
              <a:ext uri="{FF2B5EF4-FFF2-40B4-BE49-F238E27FC236}">
                <a16:creationId xmlns:a16="http://schemas.microsoft.com/office/drawing/2014/main" id="{B7EB1076-26C3-7644-AA06-3D2774AAF023}"/>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pic>
        <p:nvPicPr>
          <p:cNvPr id="7" name="object 3">
            <a:extLst>
              <a:ext uri="{FF2B5EF4-FFF2-40B4-BE49-F238E27FC236}">
                <a16:creationId xmlns:a16="http://schemas.microsoft.com/office/drawing/2014/main" id="{FD199336-A2DB-4945-84ED-4BD84C87B1AC}"/>
              </a:ext>
            </a:extLst>
          </p:cNvPr>
          <p:cNvPicPr/>
          <p:nvPr/>
        </p:nvPicPr>
        <p:blipFill>
          <a:blip r:embed="rId2" cstate="print"/>
          <a:stretch>
            <a:fillRect/>
          </a:stretch>
        </p:blipFill>
        <p:spPr>
          <a:xfrm>
            <a:off x="5012867" y="941388"/>
            <a:ext cx="2943504" cy="2933699"/>
          </a:xfrm>
          <a:prstGeom prst="rect">
            <a:avLst/>
          </a:prstGeom>
        </p:spPr>
      </p:pic>
      <p:sp>
        <p:nvSpPr>
          <p:cNvPr id="8" name="object 4">
            <a:extLst>
              <a:ext uri="{FF2B5EF4-FFF2-40B4-BE49-F238E27FC236}">
                <a16:creationId xmlns:a16="http://schemas.microsoft.com/office/drawing/2014/main" id="{2095661B-359B-BB49-A6CB-B7B9B1DA7773}"/>
              </a:ext>
            </a:extLst>
          </p:cNvPr>
          <p:cNvSpPr txBox="1"/>
          <p:nvPr/>
        </p:nvSpPr>
        <p:spPr>
          <a:xfrm>
            <a:off x="1267866" y="4994116"/>
            <a:ext cx="9308694" cy="566822"/>
          </a:xfrm>
          <a:prstGeom prst="rect">
            <a:avLst/>
          </a:prstGeom>
        </p:spPr>
        <p:txBody>
          <a:bodyPr vert="horz" wrap="square" lIns="0" tIns="12700" rIns="0" bIns="0" rtlCol="0">
            <a:spAutoFit/>
          </a:bodyPr>
          <a:lstStyle/>
          <a:p>
            <a:pPr marL="12700">
              <a:lnSpc>
                <a:spcPct val="100000"/>
              </a:lnSpc>
              <a:spcBef>
                <a:spcPts val="100"/>
              </a:spcBef>
            </a:pPr>
            <a:r>
              <a:rPr lang="es-ES" sz="3500" spc="100" dirty="0">
                <a:solidFill>
                  <a:srgbClr val="C3C3C2"/>
                </a:solidFill>
                <a:latin typeface="Gotham Medium" panose="02000604030000020004" pitchFamily="2" charset="0"/>
                <a:cs typeface="Microsoft Sans Serif"/>
              </a:rPr>
              <a:t>Liga  encuesta</a:t>
            </a:r>
            <a:endParaRPr sz="3500" dirty="0">
              <a:latin typeface="Gotham Medium" panose="02000604030000020004" pitchFamily="2" charset="0"/>
              <a:cs typeface="Microsoft Sans Serif"/>
            </a:endParaRPr>
          </a:p>
        </p:txBody>
      </p:sp>
    </p:spTree>
    <p:extLst>
      <p:ext uri="{BB962C8B-B14F-4D97-AF65-F5344CB8AC3E}">
        <p14:creationId xmlns:p14="http://schemas.microsoft.com/office/powerpoint/2010/main" val="40030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A3154-E599-3943-8EAA-552A16D0A479}"/>
              </a:ext>
            </a:extLst>
          </p:cNvPr>
          <p:cNvSpPr>
            <a:spLocks noGrp="1"/>
          </p:cNvSpPr>
          <p:nvPr>
            <p:ph type="title"/>
          </p:nvPr>
        </p:nvSpPr>
        <p:spPr>
          <a:xfrm>
            <a:off x="612648" y="1078992"/>
            <a:ext cx="6268770" cy="1536192"/>
          </a:xfrm>
        </p:spPr>
        <p:txBody>
          <a:bodyPr anchor="b">
            <a:normAutofit/>
          </a:bodyPr>
          <a:lstStyle/>
          <a:p>
            <a:r>
              <a:rPr lang="es-ES_tradnl" sz="5200" dirty="0"/>
              <a:t>Objetivo</a:t>
            </a:r>
          </a:p>
        </p:txBody>
      </p:sp>
      <p:sp>
        <p:nvSpPr>
          <p:cNvPr id="26" name="Rectangle 2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ED427E6-4BBF-2A4B-8C48-B91197CC7B6F}"/>
              </a:ext>
            </a:extLst>
          </p:cNvPr>
          <p:cNvSpPr>
            <a:spLocks noGrp="1"/>
          </p:cNvSpPr>
          <p:nvPr>
            <p:ph idx="1"/>
          </p:nvPr>
        </p:nvSpPr>
        <p:spPr>
          <a:xfrm>
            <a:off x="612648" y="3019891"/>
            <a:ext cx="6268770" cy="3161453"/>
          </a:xfrm>
        </p:spPr>
        <p:txBody>
          <a:bodyPr>
            <a:normAutofit fontScale="85000" lnSpcReduction="10000"/>
          </a:bodyPr>
          <a:lstStyle/>
          <a:p>
            <a:pPr>
              <a:lnSpc>
                <a:spcPct val="140000"/>
              </a:lnSpc>
            </a:pPr>
            <a:r>
              <a:rPr lang="es-MX" dirty="0"/>
              <a:t>Analizar los procesos de educación y comunicación como un impulso para el uso de la bicicleta y los espacios comunitarios (ciclovías, parques, biciestacionamientos) ampliando y reforzando la comprensión del problema de movilidad. Primero, se cubrirán los principios básicos para una estrategia educativa-promocional; segundo, se tratarán las acciones de educación, el proceso de aprendizaje y, tercero, se comprenderán las acciones de promoción, ejemplos de éstas y cómo llevarlas a cabo.</a:t>
            </a:r>
            <a:r>
              <a:rPr lang="es-MX" sz="1800" dirty="0"/>
              <a:t> . </a:t>
            </a:r>
            <a:endParaRPr lang="es-ES_tradnl" sz="1800" dirty="0"/>
          </a:p>
        </p:txBody>
      </p:sp>
      <p:pic>
        <p:nvPicPr>
          <p:cNvPr id="5" name="Imagen 4">
            <a:extLst>
              <a:ext uri="{FF2B5EF4-FFF2-40B4-BE49-F238E27FC236}">
                <a16:creationId xmlns:a16="http://schemas.microsoft.com/office/drawing/2014/main" id="{AB8A0237-31B2-274B-95C4-413AE4281325}"/>
              </a:ext>
            </a:extLst>
          </p:cNvPr>
          <p:cNvPicPr>
            <a:picLocks noChangeAspect="1"/>
          </p:cNvPicPr>
          <p:nvPr/>
        </p:nvPicPr>
        <p:blipFill>
          <a:blip r:embed="rId2"/>
          <a:srcRect t="4792" b="4792"/>
          <a:stretch/>
        </p:blipFill>
        <p:spPr>
          <a:xfrm>
            <a:off x="7554536" y="601133"/>
            <a:ext cx="4116746" cy="5580211"/>
          </a:xfrm>
          <a:prstGeom prst="rect">
            <a:avLst/>
          </a:prstGeom>
        </p:spPr>
      </p:pic>
    </p:spTree>
    <p:extLst>
      <p:ext uri="{BB962C8B-B14F-4D97-AF65-F5344CB8AC3E}">
        <p14:creationId xmlns:p14="http://schemas.microsoft.com/office/powerpoint/2010/main" val="1569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FF479-D416-6943-8DE8-F01406C6B18E}"/>
              </a:ext>
            </a:extLst>
          </p:cNvPr>
          <p:cNvSpPr>
            <a:spLocks noGrp="1"/>
          </p:cNvSpPr>
          <p:nvPr>
            <p:ph type="title"/>
          </p:nvPr>
        </p:nvSpPr>
        <p:spPr/>
        <p:txBody>
          <a:bodyPr/>
          <a:lstStyle/>
          <a:p>
            <a:endParaRPr lang="es-ES_tradnl"/>
          </a:p>
        </p:txBody>
      </p:sp>
      <p:sp>
        <p:nvSpPr>
          <p:cNvPr id="3" name="Marcador de contenido 2">
            <a:extLst>
              <a:ext uri="{FF2B5EF4-FFF2-40B4-BE49-F238E27FC236}">
                <a16:creationId xmlns:a16="http://schemas.microsoft.com/office/drawing/2014/main" id="{5E469405-FA8B-4144-A303-7BCC8F772DF3}"/>
              </a:ext>
            </a:extLst>
          </p:cNvPr>
          <p:cNvSpPr>
            <a:spLocks noGrp="1"/>
          </p:cNvSpPr>
          <p:nvPr>
            <p:ph idx="1"/>
          </p:nvPr>
        </p:nvSpPr>
        <p:spPr/>
        <p:txBody>
          <a:bodyPr/>
          <a:lstStyle/>
          <a:p>
            <a:endParaRPr lang="es-ES_tradnl"/>
          </a:p>
        </p:txBody>
      </p:sp>
      <p:sp>
        <p:nvSpPr>
          <p:cNvPr id="4" name="object 2">
            <a:extLst>
              <a:ext uri="{FF2B5EF4-FFF2-40B4-BE49-F238E27FC236}">
                <a16:creationId xmlns:a16="http://schemas.microsoft.com/office/drawing/2014/main" id="{D7FCB7E1-D94D-484F-A3F0-3542733196E0}"/>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pic>
        <p:nvPicPr>
          <p:cNvPr id="5" name="object 3">
            <a:extLst>
              <a:ext uri="{FF2B5EF4-FFF2-40B4-BE49-F238E27FC236}">
                <a16:creationId xmlns:a16="http://schemas.microsoft.com/office/drawing/2014/main" id="{C068C857-B65C-CB4A-AF5A-524A0C0B9D9D}"/>
              </a:ext>
            </a:extLst>
          </p:cNvPr>
          <p:cNvPicPr/>
          <p:nvPr/>
        </p:nvPicPr>
        <p:blipFill>
          <a:blip r:embed="rId2" cstate="print"/>
          <a:stretch>
            <a:fillRect/>
          </a:stretch>
        </p:blipFill>
        <p:spPr>
          <a:xfrm>
            <a:off x="2335872" y="819308"/>
            <a:ext cx="2691192" cy="3820890"/>
          </a:xfrm>
          <a:prstGeom prst="rect">
            <a:avLst/>
          </a:prstGeom>
        </p:spPr>
      </p:pic>
      <p:pic>
        <p:nvPicPr>
          <p:cNvPr id="6" name="object 4">
            <a:extLst>
              <a:ext uri="{FF2B5EF4-FFF2-40B4-BE49-F238E27FC236}">
                <a16:creationId xmlns:a16="http://schemas.microsoft.com/office/drawing/2014/main" id="{360E8839-2D28-2749-8A3A-7DB371DA6020}"/>
              </a:ext>
            </a:extLst>
          </p:cNvPr>
          <p:cNvPicPr/>
          <p:nvPr/>
        </p:nvPicPr>
        <p:blipFill>
          <a:blip r:embed="rId3" cstate="print"/>
          <a:stretch>
            <a:fillRect/>
          </a:stretch>
        </p:blipFill>
        <p:spPr>
          <a:xfrm>
            <a:off x="7362936" y="786147"/>
            <a:ext cx="2691192" cy="3820890"/>
          </a:xfrm>
          <a:prstGeom prst="rect">
            <a:avLst/>
          </a:prstGeom>
        </p:spPr>
      </p:pic>
      <p:sp>
        <p:nvSpPr>
          <p:cNvPr id="7" name="object 5">
            <a:extLst>
              <a:ext uri="{FF2B5EF4-FFF2-40B4-BE49-F238E27FC236}">
                <a16:creationId xmlns:a16="http://schemas.microsoft.com/office/drawing/2014/main" id="{AAED7976-962C-E64A-B05D-D5C002410C89}"/>
              </a:ext>
            </a:extLst>
          </p:cNvPr>
          <p:cNvSpPr txBox="1"/>
          <p:nvPr/>
        </p:nvSpPr>
        <p:spPr>
          <a:xfrm>
            <a:off x="1119864" y="5329580"/>
            <a:ext cx="10233935" cy="551433"/>
          </a:xfrm>
          <a:prstGeom prst="rect">
            <a:avLst/>
          </a:prstGeom>
        </p:spPr>
        <p:txBody>
          <a:bodyPr vert="horz" wrap="square" lIns="0" tIns="12700" rIns="0" bIns="0" rtlCol="0">
            <a:spAutoFit/>
          </a:bodyPr>
          <a:lstStyle/>
          <a:p>
            <a:pPr marL="12700" marR="5080" algn="ctr">
              <a:lnSpc>
                <a:spcPct val="100000"/>
              </a:lnSpc>
              <a:spcBef>
                <a:spcPts val="100"/>
              </a:spcBef>
            </a:pPr>
            <a:r>
              <a:rPr lang="es-ES" sz="3500" spc="100" dirty="0">
                <a:solidFill>
                  <a:srgbClr val="C3C3C2"/>
                </a:solidFill>
                <a:latin typeface="Gotham Medium" panose="02000604030000020004" pitchFamily="2" charset="0"/>
                <a:cs typeface="Microsoft Sans Serif"/>
              </a:rPr>
              <a:t>¿Quiénes participamos?</a:t>
            </a:r>
            <a:endParaRPr sz="3500" dirty="0">
              <a:latin typeface="Gotham Medium" panose="02000604030000020004" pitchFamily="2" charset="0"/>
              <a:cs typeface="Microsoft Sans Serif"/>
            </a:endParaRPr>
          </a:p>
        </p:txBody>
      </p:sp>
    </p:spTree>
    <p:extLst>
      <p:ext uri="{BB962C8B-B14F-4D97-AF65-F5344CB8AC3E}">
        <p14:creationId xmlns:p14="http://schemas.microsoft.com/office/powerpoint/2010/main" val="110030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1D19A-3FD9-C249-99AC-8A655BB77677}"/>
              </a:ext>
            </a:extLst>
          </p:cNvPr>
          <p:cNvSpPr>
            <a:spLocks noGrp="1"/>
          </p:cNvSpPr>
          <p:nvPr>
            <p:ph type="title"/>
          </p:nvPr>
        </p:nvSpPr>
        <p:spPr/>
        <p:txBody>
          <a:bodyPr>
            <a:normAutofit/>
          </a:bodyPr>
          <a:lstStyle/>
          <a:p>
            <a:r>
              <a:rPr lang="es-ES_tradnl" sz="4400" dirty="0"/>
              <a:t>Mecánica del Taller</a:t>
            </a:r>
          </a:p>
        </p:txBody>
      </p:sp>
      <p:sp>
        <p:nvSpPr>
          <p:cNvPr id="3" name="Marcador de contenido 2">
            <a:extLst>
              <a:ext uri="{FF2B5EF4-FFF2-40B4-BE49-F238E27FC236}">
                <a16:creationId xmlns:a16="http://schemas.microsoft.com/office/drawing/2014/main" id="{B0C0C3FC-9CE0-5048-99F1-C37AD4544A66}"/>
              </a:ext>
            </a:extLst>
          </p:cNvPr>
          <p:cNvSpPr>
            <a:spLocks noGrp="1"/>
          </p:cNvSpPr>
          <p:nvPr>
            <p:ph idx="1"/>
          </p:nvPr>
        </p:nvSpPr>
        <p:spPr>
          <a:xfrm>
            <a:off x="838200" y="1690688"/>
            <a:ext cx="10515600" cy="4351338"/>
          </a:xfrm>
        </p:spPr>
        <p:txBody>
          <a:bodyPr/>
          <a:lstStyle/>
          <a:p>
            <a:r>
              <a:rPr lang="es-ES_tradnl" dirty="0"/>
              <a:t>Participación activa</a:t>
            </a:r>
          </a:p>
          <a:p>
            <a:r>
              <a:rPr lang="es-ES_tradnl" dirty="0"/>
              <a:t>Micrófonos silenciados mientras alguien usa la voz</a:t>
            </a:r>
          </a:p>
          <a:p>
            <a:r>
              <a:rPr lang="es-ES_tradnl" dirty="0"/>
              <a:t>Respeto, tolerancia y focalización</a:t>
            </a:r>
          </a:p>
          <a:p>
            <a:r>
              <a:rPr lang="es-ES_tradnl" dirty="0"/>
              <a:t>ABC</a:t>
            </a:r>
          </a:p>
        </p:txBody>
      </p:sp>
      <p:grpSp>
        <p:nvGrpSpPr>
          <p:cNvPr id="48" name="Grupo 47">
            <a:extLst>
              <a:ext uri="{FF2B5EF4-FFF2-40B4-BE49-F238E27FC236}">
                <a16:creationId xmlns:a16="http://schemas.microsoft.com/office/drawing/2014/main" id="{452B5394-8C3F-2F45-BAA7-35B2690E0FB9}"/>
              </a:ext>
            </a:extLst>
          </p:cNvPr>
          <p:cNvGrpSpPr/>
          <p:nvPr/>
        </p:nvGrpSpPr>
        <p:grpSpPr>
          <a:xfrm>
            <a:off x="6414655" y="3990109"/>
            <a:ext cx="5189802" cy="1832460"/>
            <a:chOff x="3074438" y="3264858"/>
            <a:chExt cx="7186128" cy="2363747"/>
          </a:xfrm>
        </p:grpSpPr>
        <p:sp>
          <p:nvSpPr>
            <p:cNvPr id="26" name="object 3">
              <a:extLst>
                <a:ext uri="{FF2B5EF4-FFF2-40B4-BE49-F238E27FC236}">
                  <a16:creationId xmlns:a16="http://schemas.microsoft.com/office/drawing/2014/main" id="{043C8D03-C2B4-BA40-893C-16EE47E837CA}"/>
                </a:ext>
              </a:extLst>
            </p:cNvPr>
            <p:cNvSpPr/>
            <p:nvPr/>
          </p:nvSpPr>
          <p:spPr>
            <a:xfrm>
              <a:off x="5737383" y="5296259"/>
              <a:ext cx="227329" cy="327025"/>
            </a:xfrm>
            <a:custGeom>
              <a:avLst/>
              <a:gdLst/>
              <a:ahLst/>
              <a:cxnLst/>
              <a:rect l="l" t="t" r="r" b="b"/>
              <a:pathLst>
                <a:path w="227329" h="327025">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w="227329" h="327025">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w="227329" h="327025">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p:spPr>
          <p:txBody>
            <a:bodyPr wrap="square" lIns="0" tIns="0" rIns="0" bIns="0" rtlCol="0"/>
            <a:lstStyle/>
            <a:p>
              <a:endParaRPr/>
            </a:p>
          </p:txBody>
        </p:sp>
        <p:sp>
          <p:nvSpPr>
            <p:cNvPr id="27" name="object 4">
              <a:extLst>
                <a:ext uri="{FF2B5EF4-FFF2-40B4-BE49-F238E27FC236}">
                  <a16:creationId xmlns:a16="http://schemas.microsoft.com/office/drawing/2014/main" id="{E5DEE2CF-4A45-D340-BCDE-6935371AD368}"/>
                </a:ext>
              </a:extLst>
            </p:cNvPr>
            <p:cNvSpPr/>
            <p:nvPr/>
          </p:nvSpPr>
          <p:spPr>
            <a:xfrm>
              <a:off x="6034023" y="5295341"/>
              <a:ext cx="60960" cy="327660"/>
            </a:xfrm>
            <a:custGeom>
              <a:avLst/>
              <a:gdLst/>
              <a:ahLst/>
              <a:cxnLst/>
              <a:rect l="l" t="t" r="r" b="b"/>
              <a:pathLst>
                <a:path w="60960" h="327660">
                  <a:moveTo>
                    <a:pt x="51206" y="108877"/>
                  </a:moveTo>
                  <a:lnTo>
                    <a:pt x="9690" y="108877"/>
                  </a:lnTo>
                  <a:lnTo>
                    <a:pt x="9690" y="327571"/>
                  </a:lnTo>
                  <a:lnTo>
                    <a:pt x="51206" y="327571"/>
                  </a:lnTo>
                  <a:lnTo>
                    <a:pt x="51206" y="108877"/>
                  </a:lnTo>
                  <a:close/>
                </a:path>
                <a:path w="60960" h="3276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p:spPr>
          <p:txBody>
            <a:bodyPr wrap="square" lIns="0" tIns="0" rIns="0" bIns="0" rtlCol="0"/>
            <a:lstStyle/>
            <a:p>
              <a:endParaRPr/>
            </a:p>
          </p:txBody>
        </p:sp>
        <p:pic>
          <p:nvPicPr>
            <p:cNvPr id="28" name="object 5">
              <a:extLst>
                <a:ext uri="{FF2B5EF4-FFF2-40B4-BE49-F238E27FC236}">
                  <a16:creationId xmlns:a16="http://schemas.microsoft.com/office/drawing/2014/main" id="{4C67C836-B449-154D-A89B-B2B1A0ECAFC0}"/>
                </a:ext>
              </a:extLst>
            </p:cNvPr>
            <p:cNvPicPr/>
            <p:nvPr/>
          </p:nvPicPr>
          <p:blipFill>
            <a:blip r:embed="rId2" cstate="print"/>
            <a:stretch>
              <a:fillRect/>
            </a:stretch>
          </p:blipFill>
          <p:spPr>
            <a:xfrm>
              <a:off x="6163671" y="5399132"/>
              <a:ext cx="198374" cy="229311"/>
            </a:xfrm>
            <a:prstGeom prst="rect">
              <a:avLst/>
            </a:prstGeom>
          </p:spPr>
        </p:pic>
        <p:sp>
          <p:nvSpPr>
            <p:cNvPr id="29" name="object 6">
              <a:extLst>
                <a:ext uri="{FF2B5EF4-FFF2-40B4-BE49-F238E27FC236}">
                  <a16:creationId xmlns:a16="http://schemas.microsoft.com/office/drawing/2014/main" id="{34E86B21-1DB4-CC44-8C71-6A6438145796}"/>
                </a:ext>
              </a:extLst>
            </p:cNvPr>
            <p:cNvSpPr/>
            <p:nvPr/>
          </p:nvSpPr>
          <p:spPr>
            <a:xfrm>
              <a:off x="6413246" y="5295341"/>
              <a:ext cx="60960" cy="327660"/>
            </a:xfrm>
            <a:custGeom>
              <a:avLst/>
              <a:gdLst/>
              <a:ahLst/>
              <a:cxnLst/>
              <a:rect l="l" t="t" r="r" b="b"/>
              <a:pathLst>
                <a:path w="60960" h="327660">
                  <a:moveTo>
                    <a:pt x="51219" y="108877"/>
                  </a:moveTo>
                  <a:lnTo>
                    <a:pt x="9702" y="108877"/>
                  </a:lnTo>
                  <a:lnTo>
                    <a:pt x="9702" y="327571"/>
                  </a:lnTo>
                  <a:lnTo>
                    <a:pt x="51219" y="327571"/>
                  </a:lnTo>
                  <a:lnTo>
                    <a:pt x="51219" y="108877"/>
                  </a:lnTo>
                  <a:close/>
                </a:path>
                <a:path w="60960" h="3276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p:spPr>
          <p:txBody>
            <a:bodyPr wrap="square" lIns="0" tIns="0" rIns="0" bIns="0" rtlCol="0"/>
            <a:lstStyle/>
            <a:p>
              <a:endParaRPr/>
            </a:p>
          </p:txBody>
        </p:sp>
        <p:pic>
          <p:nvPicPr>
            <p:cNvPr id="30" name="object 7">
              <a:extLst>
                <a:ext uri="{FF2B5EF4-FFF2-40B4-BE49-F238E27FC236}">
                  <a16:creationId xmlns:a16="http://schemas.microsoft.com/office/drawing/2014/main" id="{7486EA58-2F97-644C-9034-AADEA2C2B989}"/>
                </a:ext>
              </a:extLst>
            </p:cNvPr>
            <p:cNvPicPr/>
            <p:nvPr/>
          </p:nvPicPr>
          <p:blipFill>
            <a:blip r:embed="rId3" cstate="print"/>
            <a:stretch>
              <a:fillRect/>
            </a:stretch>
          </p:blipFill>
          <p:spPr>
            <a:xfrm>
              <a:off x="6540582" y="5398689"/>
              <a:ext cx="219621" cy="229755"/>
            </a:xfrm>
            <a:prstGeom prst="rect">
              <a:avLst/>
            </a:prstGeom>
          </p:spPr>
        </p:pic>
        <p:grpSp>
          <p:nvGrpSpPr>
            <p:cNvPr id="31" name="object 8">
              <a:extLst>
                <a:ext uri="{FF2B5EF4-FFF2-40B4-BE49-F238E27FC236}">
                  <a16:creationId xmlns:a16="http://schemas.microsoft.com/office/drawing/2014/main" id="{8016F724-9B6C-AD45-AAB6-45E19ED13907}"/>
                </a:ext>
              </a:extLst>
            </p:cNvPr>
            <p:cNvGrpSpPr/>
            <p:nvPr/>
          </p:nvGrpSpPr>
          <p:grpSpPr>
            <a:xfrm>
              <a:off x="6814658" y="5342855"/>
              <a:ext cx="365125" cy="285750"/>
              <a:chOff x="6814658" y="5342855"/>
              <a:chExt cx="365125" cy="285750"/>
            </a:xfrm>
          </p:grpSpPr>
          <p:pic>
            <p:nvPicPr>
              <p:cNvPr id="32" name="object 9">
                <a:extLst>
                  <a:ext uri="{FF2B5EF4-FFF2-40B4-BE49-F238E27FC236}">
                    <a16:creationId xmlns:a16="http://schemas.microsoft.com/office/drawing/2014/main" id="{1631B336-5AD5-294B-A14B-3CC4FD7B42C7}"/>
                  </a:ext>
                </a:extLst>
              </p:cNvPr>
              <p:cNvPicPr/>
              <p:nvPr/>
            </p:nvPicPr>
            <p:blipFill>
              <a:blip r:embed="rId4" cstate="print"/>
              <a:stretch>
                <a:fillRect/>
              </a:stretch>
            </p:blipFill>
            <p:spPr>
              <a:xfrm>
                <a:off x="6814658" y="5398687"/>
                <a:ext cx="173012" cy="229755"/>
              </a:xfrm>
              <a:prstGeom prst="rect">
                <a:avLst/>
              </a:prstGeom>
            </p:spPr>
          </p:pic>
          <p:sp>
            <p:nvSpPr>
              <p:cNvPr id="33" name="object 10">
                <a:extLst>
                  <a:ext uri="{FF2B5EF4-FFF2-40B4-BE49-F238E27FC236}">
                    <a16:creationId xmlns:a16="http://schemas.microsoft.com/office/drawing/2014/main" id="{1F7C32CF-0363-D94B-8C50-F3278E1A0596}"/>
                  </a:ext>
                </a:extLst>
              </p:cNvPr>
              <p:cNvSpPr/>
              <p:nvPr/>
            </p:nvSpPr>
            <p:spPr>
              <a:xfrm>
                <a:off x="7029162"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grpSp>
        <p:pic>
          <p:nvPicPr>
            <p:cNvPr id="34" name="object 11">
              <a:extLst>
                <a:ext uri="{FF2B5EF4-FFF2-40B4-BE49-F238E27FC236}">
                  <a16:creationId xmlns:a16="http://schemas.microsoft.com/office/drawing/2014/main" id="{0E776B7D-C42A-9C48-80FE-89725A4F9A61}"/>
                </a:ext>
              </a:extLst>
            </p:cNvPr>
            <p:cNvPicPr/>
            <p:nvPr/>
          </p:nvPicPr>
          <p:blipFill>
            <a:blip r:embed="rId5" cstate="print"/>
            <a:stretch>
              <a:fillRect/>
            </a:stretch>
          </p:blipFill>
          <p:spPr>
            <a:xfrm>
              <a:off x="7244174" y="5398691"/>
              <a:ext cx="191465" cy="229755"/>
            </a:xfrm>
            <a:prstGeom prst="rect">
              <a:avLst/>
            </a:prstGeom>
          </p:spPr>
        </p:pic>
        <p:pic>
          <p:nvPicPr>
            <p:cNvPr id="35" name="object 12">
              <a:extLst>
                <a:ext uri="{FF2B5EF4-FFF2-40B4-BE49-F238E27FC236}">
                  <a16:creationId xmlns:a16="http://schemas.microsoft.com/office/drawing/2014/main" id="{AD4764A3-B57F-3B41-9C73-1AB783722D01}"/>
                </a:ext>
              </a:extLst>
            </p:cNvPr>
            <p:cNvPicPr/>
            <p:nvPr/>
          </p:nvPicPr>
          <p:blipFill>
            <a:blip r:embed="rId2" cstate="print"/>
            <a:stretch>
              <a:fillRect/>
            </a:stretch>
          </p:blipFill>
          <p:spPr>
            <a:xfrm>
              <a:off x="7506703" y="5399132"/>
              <a:ext cx="198374" cy="229311"/>
            </a:xfrm>
            <a:prstGeom prst="rect">
              <a:avLst/>
            </a:prstGeom>
          </p:spPr>
        </p:pic>
        <p:sp>
          <p:nvSpPr>
            <p:cNvPr id="36" name="object 13">
              <a:extLst>
                <a:ext uri="{FF2B5EF4-FFF2-40B4-BE49-F238E27FC236}">
                  <a16:creationId xmlns:a16="http://schemas.microsoft.com/office/drawing/2014/main" id="{868D4760-4AE9-0E4E-ABA9-08FA835F26F4}"/>
                </a:ext>
              </a:extLst>
            </p:cNvPr>
            <p:cNvSpPr/>
            <p:nvPr/>
          </p:nvSpPr>
          <p:spPr>
            <a:xfrm>
              <a:off x="7756283" y="5295341"/>
              <a:ext cx="60960" cy="327660"/>
            </a:xfrm>
            <a:custGeom>
              <a:avLst/>
              <a:gdLst/>
              <a:ahLst/>
              <a:cxnLst/>
              <a:rect l="l" t="t" r="r" b="b"/>
              <a:pathLst>
                <a:path w="60959" h="327660">
                  <a:moveTo>
                    <a:pt x="51219" y="108877"/>
                  </a:moveTo>
                  <a:lnTo>
                    <a:pt x="9702" y="108877"/>
                  </a:lnTo>
                  <a:lnTo>
                    <a:pt x="9702" y="327571"/>
                  </a:lnTo>
                  <a:lnTo>
                    <a:pt x="51219" y="327571"/>
                  </a:lnTo>
                  <a:lnTo>
                    <a:pt x="51219" y="108877"/>
                  </a:lnTo>
                  <a:close/>
                </a:path>
                <a:path w="60959" h="327660">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p:spPr>
          <p:txBody>
            <a:bodyPr wrap="square" lIns="0" tIns="0" rIns="0" bIns="0" rtlCol="0"/>
            <a:lstStyle/>
            <a:p>
              <a:endParaRPr/>
            </a:p>
          </p:txBody>
        </p:sp>
        <p:pic>
          <p:nvPicPr>
            <p:cNvPr id="37" name="object 14">
              <a:extLst>
                <a:ext uri="{FF2B5EF4-FFF2-40B4-BE49-F238E27FC236}">
                  <a16:creationId xmlns:a16="http://schemas.microsoft.com/office/drawing/2014/main" id="{67A3B46B-BF8D-7C4A-8C3E-A05DB5C42F59}"/>
                </a:ext>
              </a:extLst>
            </p:cNvPr>
            <p:cNvPicPr/>
            <p:nvPr/>
          </p:nvPicPr>
          <p:blipFill>
            <a:blip r:embed="rId6" cstate="print"/>
            <a:stretch>
              <a:fillRect/>
            </a:stretch>
          </p:blipFill>
          <p:spPr>
            <a:xfrm>
              <a:off x="7885935" y="5398689"/>
              <a:ext cx="232524" cy="229755"/>
            </a:xfrm>
            <a:prstGeom prst="rect">
              <a:avLst/>
            </a:prstGeom>
          </p:spPr>
        </p:pic>
        <p:pic>
          <p:nvPicPr>
            <p:cNvPr id="38" name="object 15">
              <a:extLst>
                <a:ext uri="{FF2B5EF4-FFF2-40B4-BE49-F238E27FC236}">
                  <a16:creationId xmlns:a16="http://schemas.microsoft.com/office/drawing/2014/main" id="{C8E22647-3D2B-6A4E-A5F2-523D428F5EAE}"/>
                </a:ext>
              </a:extLst>
            </p:cNvPr>
            <p:cNvPicPr/>
            <p:nvPr/>
          </p:nvPicPr>
          <p:blipFill>
            <a:blip r:embed="rId7" cstate="print"/>
            <a:stretch>
              <a:fillRect/>
            </a:stretch>
          </p:blipFill>
          <p:spPr>
            <a:xfrm>
              <a:off x="8193644" y="5398684"/>
              <a:ext cx="193776" cy="224231"/>
            </a:xfrm>
            <a:prstGeom prst="rect">
              <a:avLst/>
            </a:prstGeom>
          </p:spPr>
        </p:pic>
        <p:pic>
          <p:nvPicPr>
            <p:cNvPr id="39" name="object 16">
              <a:extLst>
                <a:ext uri="{FF2B5EF4-FFF2-40B4-BE49-F238E27FC236}">
                  <a16:creationId xmlns:a16="http://schemas.microsoft.com/office/drawing/2014/main" id="{5399EC11-3525-1A49-B2E2-B77DE5A01E79}"/>
                </a:ext>
              </a:extLst>
            </p:cNvPr>
            <p:cNvPicPr/>
            <p:nvPr/>
          </p:nvPicPr>
          <p:blipFill>
            <a:blip r:embed="rId8" cstate="print"/>
            <a:stretch>
              <a:fillRect/>
            </a:stretch>
          </p:blipFill>
          <p:spPr>
            <a:xfrm>
              <a:off x="8462650" y="5398691"/>
              <a:ext cx="191452" cy="229755"/>
            </a:xfrm>
            <a:prstGeom prst="rect">
              <a:avLst/>
            </a:prstGeom>
          </p:spPr>
        </p:pic>
        <p:sp>
          <p:nvSpPr>
            <p:cNvPr id="40" name="object 17">
              <a:extLst>
                <a:ext uri="{FF2B5EF4-FFF2-40B4-BE49-F238E27FC236}">
                  <a16:creationId xmlns:a16="http://schemas.microsoft.com/office/drawing/2014/main" id="{E2284939-6447-144C-9CDB-5444D6E74020}"/>
                </a:ext>
              </a:extLst>
            </p:cNvPr>
            <p:cNvSpPr/>
            <p:nvPr/>
          </p:nvSpPr>
          <p:spPr>
            <a:xfrm>
              <a:off x="8735745" y="5398684"/>
              <a:ext cx="330835" cy="224790"/>
            </a:xfrm>
            <a:custGeom>
              <a:avLst/>
              <a:gdLst/>
              <a:ahLst/>
              <a:cxnLst/>
              <a:rect l="l" t="t" r="r" b="b"/>
              <a:pathLst>
                <a:path w="330834" h="224789">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p:spPr>
          <p:txBody>
            <a:bodyPr wrap="square" lIns="0" tIns="0" rIns="0" bIns="0" rtlCol="0"/>
            <a:lstStyle/>
            <a:p>
              <a:endParaRPr/>
            </a:p>
          </p:txBody>
        </p:sp>
        <p:sp>
          <p:nvSpPr>
            <p:cNvPr id="41" name="object 18">
              <a:extLst>
                <a:ext uri="{FF2B5EF4-FFF2-40B4-BE49-F238E27FC236}">
                  <a16:creationId xmlns:a16="http://schemas.microsoft.com/office/drawing/2014/main" id="{D0C8376D-2368-E94E-92A9-0840595E7768}"/>
                </a:ext>
              </a:extLst>
            </p:cNvPr>
            <p:cNvSpPr/>
            <p:nvPr/>
          </p:nvSpPr>
          <p:spPr>
            <a:xfrm>
              <a:off x="9145447" y="5295341"/>
              <a:ext cx="60960" cy="327660"/>
            </a:xfrm>
            <a:custGeom>
              <a:avLst/>
              <a:gdLst/>
              <a:ahLst/>
              <a:cxnLst/>
              <a:rect l="l" t="t" r="r" b="b"/>
              <a:pathLst>
                <a:path w="60959" h="327660">
                  <a:moveTo>
                    <a:pt x="51206" y="108877"/>
                  </a:moveTo>
                  <a:lnTo>
                    <a:pt x="9690" y="108877"/>
                  </a:lnTo>
                  <a:lnTo>
                    <a:pt x="9690" y="327571"/>
                  </a:lnTo>
                  <a:lnTo>
                    <a:pt x="51206" y="327571"/>
                  </a:lnTo>
                  <a:lnTo>
                    <a:pt x="51206" y="108877"/>
                  </a:lnTo>
                  <a:close/>
                </a:path>
                <a:path w="60959" h="327660">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p:spPr>
          <p:txBody>
            <a:bodyPr wrap="square" lIns="0" tIns="0" rIns="0" bIns="0" rtlCol="0"/>
            <a:lstStyle/>
            <a:p>
              <a:endParaRPr/>
            </a:p>
          </p:txBody>
        </p:sp>
        <p:pic>
          <p:nvPicPr>
            <p:cNvPr id="42" name="object 19">
              <a:extLst>
                <a:ext uri="{FF2B5EF4-FFF2-40B4-BE49-F238E27FC236}">
                  <a16:creationId xmlns:a16="http://schemas.microsoft.com/office/drawing/2014/main" id="{551A7BAD-E053-714C-8CAD-C793F7B36D1E}"/>
                </a:ext>
              </a:extLst>
            </p:cNvPr>
            <p:cNvPicPr/>
            <p:nvPr/>
          </p:nvPicPr>
          <p:blipFill>
            <a:blip r:embed="rId9" cstate="print"/>
            <a:stretch>
              <a:fillRect/>
            </a:stretch>
          </p:blipFill>
          <p:spPr>
            <a:xfrm>
              <a:off x="9272775" y="5398689"/>
              <a:ext cx="219621" cy="229755"/>
            </a:xfrm>
            <a:prstGeom prst="rect">
              <a:avLst/>
            </a:prstGeom>
          </p:spPr>
        </p:pic>
        <p:pic>
          <p:nvPicPr>
            <p:cNvPr id="43" name="object 20">
              <a:extLst>
                <a:ext uri="{FF2B5EF4-FFF2-40B4-BE49-F238E27FC236}">
                  <a16:creationId xmlns:a16="http://schemas.microsoft.com/office/drawing/2014/main" id="{560100DB-3FD2-AF4A-9104-21E48EEC753E}"/>
                </a:ext>
              </a:extLst>
            </p:cNvPr>
            <p:cNvPicPr/>
            <p:nvPr/>
          </p:nvPicPr>
          <p:blipFill>
            <a:blip r:embed="rId7" cstate="print"/>
            <a:stretch>
              <a:fillRect/>
            </a:stretch>
          </p:blipFill>
          <p:spPr>
            <a:xfrm>
              <a:off x="9565276" y="5398684"/>
              <a:ext cx="193776" cy="224231"/>
            </a:xfrm>
            <a:prstGeom prst="rect">
              <a:avLst/>
            </a:prstGeom>
          </p:spPr>
        </p:pic>
        <p:sp>
          <p:nvSpPr>
            <p:cNvPr id="44" name="object 21">
              <a:extLst>
                <a:ext uri="{FF2B5EF4-FFF2-40B4-BE49-F238E27FC236}">
                  <a16:creationId xmlns:a16="http://schemas.microsoft.com/office/drawing/2014/main" id="{7DBB1B57-4C5B-F246-9184-8698D4780E43}"/>
                </a:ext>
              </a:extLst>
            </p:cNvPr>
            <p:cNvSpPr/>
            <p:nvPr/>
          </p:nvSpPr>
          <p:spPr>
            <a:xfrm>
              <a:off x="9813018"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pic>
          <p:nvPicPr>
            <p:cNvPr id="45" name="object 22">
              <a:extLst>
                <a:ext uri="{FF2B5EF4-FFF2-40B4-BE49-F238E27FC236}">
                  <a16:creationId xmlns:a16="http://schemas.microsoft.com/office/drawing/2014/main" id="{A9A31696-048A-0546-B0F5-E11FFFE6E608}"/>
                </a:ext>
              </a:extLst>
            </p:cNvPr>
            <p:cNvPicPr/>
            <p:nvPr/>
          </p:nvPicPr>
          <p:blipFill>
            <a:blip r:embed="rId10" cstate="print"/>
            <a:stretch>
              <a:fillRect/>
            </a:stretch>
          </p:blipFill>
          <p:spPr>
            <a:xfrm>
              <a:off x="10028030" y="5398689"/>
              <a:ext cx="232536" cy="229755"/>
            </a:xfrm>
            <a:prstGeom prst="rect">
              <a:avLst/>
            </a:prstGeom>
          </p:spPr>
        </p:pic>
        <p:sp>
          <p:nvSpPr>
            <p:cNvPr id="46" name="object 23">
              <a:extLst>
                <a:ext uri="{FF2B5EF4-FFF2-40B4-BE49-F238E27FC236}">
                  <a16:creationId xmlns:a16="http://schemas.microsoft.com/office/drawing/2014/main" id="{25DD6059-40AF-FD46-83F6-A57BF5501AFF}"/>
                </a:ext>
              </a:extLst>
            </p:cNvPr>
            <p:cNvSpPr/>
            <p:nvPr/>
          </p:nvSpPr>
          <p:spPr>
            <a:xfrm>
              <a:off x="4565596" y="3264858"/>
              <a:ext cx="754380" cy="2336800"/>
            </a:xfrm>
            <a:custGeom>
              <a:avLst/>
              <a:gdLst/>
              <a:ahLst/>
              <a:cxnLst/>
              <a:rect l="l" t="t" r="r" b="b"/>
              <a:pathLst>
                <a:path w="754379" h="2336800">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w="754379" h="2336800">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w="754379" h="2336800">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w="754379" h="2336800">
                  <a:moveTo>
                    <a:pt x="754367" y="2032000"/>
                  </a:moveTo>
                  <a:lnTo>
                    <a:pt x="739622" y="2044700"/>
                  </a:lnTo>
                  <a:lnTo>
                    <a:pt x="754367" y="2044700"/>
                  </a:lnTo>
                  <a:lnTo>
                    <a:pt x="754367" y="2032000"/>
                  </a:lnTo>
                  <a:close/>
                </a:path>
                <a:path w="754379" h="2336800">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w="754379" h="2336800">
                  <a:moveTo>
                    <a:pt x="754367" y="1892300"/>
                  </a:moveTo>
                  <a:lnTo>
                    <a:pt x="739788" y="1905000"/>
                  </a:lnTo>
                  <a:lnTo>
                    <a:pt x="754367" y="1905000"/>
                  </a:lnTo>
                  <a:lnTo>
                    <a:pt x="754367" y="1892300"/>
                  </a:lnTo>
                  <a:close/>
                </a:path>
                <a:path w="754379" h="2336800">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w="754379" h="2336800">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w="754379" h="2336800">
                  <a:moveTo>
                    <a:pt x="754367" y="1219199"/>
                  </a:moveTo>
                  <a:lnTo>
                    <a:pt x="724625" y="1219199"/>
                  </a:lnTo>
                  <a:lnTo>
                    <a:pt x="709584" y="1231899"/>
                  </a:lnTo>
                  <a:lnTo>
                    <a:pt x="754367" y="1231899"/>
                  </a:lnTo>
                  <a:lnTo>
                    <a:pt x="754367" y="1219199"/>
                  </a:lnTo>
                  <a:close/>
                </a:path>
                <a:path w="754379" h="2336800">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w="754379" h="2336800">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w="754379" h="2336800">
                  <a:moveTo>
                    <a:pt x="754367" y="1079499"/>
                  </a:moveTo>
                  <a:lnTo>
                    <a:pt x="739623" y="1092199"/>
                  </a:lnTo>
                  <a:lnTo>
                    <a:pt x="754367" y="1092199"/>
                  </a:lnTo>
                  <a:lnTo>
                    <a:pt x="754367" y="1079499"/>
                  </a:lnTo>
                  <a:close/>
                </a:path>
                <a:path w="754379" h="2336800">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w="754379" h="2336800">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w="754379" h="2336800">
                  <a:moveTo>
                    <a:pt x="754367" y="977899"/>
                  </a:moveTo>
                  <a:lnTo>
                    <a:pt x="694436" y="977899"/>
                  </a:lnTo>
                  <a:lnTo>
                    <a:pt x="709547" y="990599"/>
                  </a:lnTo>
                  <a:lnTo>
                    <a:pt x="754367" y="990599"/>
                  </a:lnTo>
                  <a:lnTo>
                    <a:pt x="754367" y="977899"/>
                  </a:lnTo>
                  <a:close/>
                </a:path>
                <a:path w="754379" h="2336800">
                  <a:moveTo>
                    <a:pt x="724854" y="406399"/>
                  </a:moveTo>
                  <a:lnTo>
                    <a:pt x="694436" y="406399"/>
                  </a:lnTo>
                  <a:lnTo>
                    <a:pt x="647984" y="419099"/>
                  </a:lnTo>
                  <a:lnTo>
                    <a:pt x="739732" y="419099"/>
                  </a:lnTo>
                  <a:lnTo>
                    <a:pt x="724854" y="406399"/>
                  </a:lnTo>
                  <a:close/>
                </a:path>
                <a:path w="754379" h="2336800">
                  <a:moveTo>
                    <a:pt x="754367" y="165099"/>
                  </a:moveTo>
                  <a:lnTo>
                    <a:pt x="739548" y="165099"/>
                  </a:lnTo>
                  <a:lnTo>
                    <a:pt x="754367" y="177799"/>
                  </a:lnTo>
                  <a:lnTo>
                    <a:pt x="754367" y="165099"/>
                  </a:lnTo>
                  <a:close/>
                </a:path>
              </a:pathLst>
            </a:custGeom>
            <a:solidFill>
              <a:srgbClr val="D9E021"/>
            </a:solidFill>
          </p:spPr>
          <p:txBody>
            <a:bodyPr wrap="square" lIns="0" tIns="0" rIns="0" bIns="0" rtlCol="0"/>
            <a:lstStyle/>
            <a:p>
              <a:endParaRPr/>
            </a:p>
          </p:txBody>
        </p:sp>
        <p:sp>
          <p:nvSpPr>
            <p:cNvPr id="47" name="object 24">
              <a:extLst>
                <a:ext uri="{FF2B5EF4-FFF2-40B4-BE49-F238E27FC236}">
                  <a16:creationId xmlns:a16="http://schemas.microsoft.com/office/drawing/2014/main" id="{40A66E42-26EC-284C-9015-CDE3671754A1}"/>
                </a:ext>
              </a:extLst>
            </p:cNvPr>
            <p:cNvSpPr/>
            <p:nvPr/>
          </p:nvSpPr>
          <p:spPr>
            <a:xfrm>
              <a:off x="3074438" y="3264860"/>
              <a:ext cx="1099185" cy="2336800"/>
            </a:xfrm>
            <a:custGeom>
              <a:avLst/>
              <a:gdLst/>
              <a:ahLst/>
              <a:cxnLst/>
              <a:rect l="l" t="t" r="r" b="b"/>
              <a:pathLst>
                <a:path w="1099185" h="2336800">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w="1099185" h="2336800">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w="1099185" h="2336800">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w="1099185" h="2336800">
                  <a:moveTo>
                    <a:pt x="132880" y="1397000"/>
                  </a:moveTo>
                  <a:lnTo>
                    <a:pt x="102920" y="1397000"/>
                  </a:lnTo>
                  <a:lnTo>
                    <a:pt x="102920" y="2044700"/>
                  </a:lnTo>
                  <a:lnTo>
                    <a:pt x="132880" y="2044700"/>
                  </a:lnTo>
                  <a:lnTo>
                    <a:pt x="132880" y="1397000"/>
                  </a:lnTo>
                  <a:close/>
                </a:path>
                <a:path w="1099185" h="2336800">
                  <a:moveTo>
                    <a:pt x="268770" y="1397000"/>
                  </a:moveTo>
                  <a:lnTo>
                    <a:pt x="238810" y="1397000"/>
                  </a:lnTo>
                  <a:lnTo>
                    <a:pt x="238810" y="2044700"/>
                  </a:lnTo>
                  <a:lnTo>
                    <a:pt x="268770" y="2044700"/>
                  </a:lnTo>
                  <a:lnTo>
                    <a:pt x="268770" y="1397000"/>
                  </a:lnTo>
                  <a:close/>
                </a:path>
                <a:path w="1099185" h="2336800">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w="1099185" h="2336800">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w="1099185" h="2336800">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w="1099185" h="2336800">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w="1099185" h="2336800">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w="1099185" h="2336800">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w="1099185" h="2336800">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w="1099185" h="2336800">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w="1099185" h="2336800">
                  <a:moveTo>
                    <a:pt x="135890" y="977900"/>
                  </a:moveTo>
                  <a:lnTo>
                    <a:pt x="102920" y="977900"/>
                  </a:lnTo>
                  <a:lnTo>
                    <a:pt x="102920" y="990600"/>
                  </a:lnTo>
                  <a:lnTo>
                    <a:pt x="135890" y="990600"/>
                  </a:lnTo>
                  <a:lnTo>
                    <a:pt x="135890" y="977900"/>
                  </a:lnTo>
                  <a:close/>
                </a:path>
                <a:path w="1099185" h="2336800">
                  <a:moveTo>
                    <a:pt x="268770" y="977900"/>
                  </a:moveTo>
                  <a:lnTo>
                    <a:pt x="238810" y="977900"/>
                  </a:lnTo>
                  <a:lnTo>
                    <a:pt x="238810" y="990600"/>
                  </a:lnTo>
                  <a:lnTo>
                    <a:pt x="268770" y="990600"/>
                  </a:lnTo>
                  <a:lnTo>
                    <a:pt x="268770" y="977900"/>
                  </a:lnTo>
                  <a:close/>
                </a:path>
                <a:path w="1099185" h="2336800">
                  <a:moveTo>
                    <a:pt x="135890" y="304800"/>
                  </a:moveTo>
                  <a:lnTo>
                    <a:pt x="102920" y="304800"/>
                  </a:lnTo>
                  <a:lnTo>
                    <a:pt x="102920" y="952500"/>
                  </a:lnTo>
                  <a:lnTo>
                    <a:pt x="135890" y="952500"/>
                  </a:lnTo>
                  <a:lnTo>
                    <a:pt x="135890" y="304800"/>
                  </a:lnTo>
                  <a:close/>
                </a:path>
                <a:path w="1099185" h="2336800">
                  <a:moveTo>
                    <a:pt x="268770" y="304800"/>
                  </a:moveTo>
                  <a:lnTo>
                    <a:pt x="238810" y="304800"/>
                  </a:lnTo>
                  <a:lnTo>
                    <a:pt x="238810" y="952500"/>
                  </a:lnTo>
                  <a:lnTo>
                    <a:pt x="268770" y="952500"/>
                  </a:lnTo>
                  <a:lnTo>
                    <a:pt x="268770" y="304800"/>
                  </a:lnTo>
                  <a:close/>
                </a:path>
                <a:path w="1099185" h="2336800">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p:spPr>
          <p:txBody>
            <a:bodyPr wrap="square" lIns="0" tIns="0" rIns="0" bIns="0" rtlCol="0"/>
            <a:lstStyle/>
            <a:p>
              <a:endParaRPr/>
            </a:p>
          </p:txBody>
        </p:sp>
      </p:grpSp>
    </p:spTree>
    <p:extLst>
      <p:ext uri="{BB962C8B-B14F-4D97-AF65-F5344CB8AC3E}">
        <p14:creationId xmlns:p14="http://schemas.microsoft.com/office/powerpoint/2010/main" val="44565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736CA114-BB2F-6440-81E7-86CBDEDA8CD4}"/>
              </a:ext>
            </a:extLst>
          </p:cNvPr>
          <p:cNvSpPr/>
          <p:nvPr/>
        </p:nvSpPr>
        <p:spPr>
          <a:xfrm>
            <a:off x="0" y="0"/>
            <a:ext cx="12192000" cy="6858000"/>
          </a:xfrm>
          <a:custGeom>
            <a:avLst/>
            <a:gdLst/>
            <a:ahLst/>
            <a:cxnLst/>
            <a:rect l="l" t="t" r="r" b="b"/>
            <a:pathLst>
              <a:path w="13335000" h="8867775">
                <a:moveTo>
                  <a:pt x="13335000" y="0"/>
                </a:moveTo>
                <a:lnTo>
                  <a:pt x="0" y="0"/>
                </a:lnTo>
                <a:lnTo>
                  <a:pt x="0" y="8867444"/>
                </a:lnTo>
                <a:lnTo>
                  <a:pt x="13335000" y="8867444"/>
                </a:lnTo>
                <a:lnTo>
                  <a:pt x="13335000" y="0"/>
                </a:lnTo>
                <a:close/>
              </a:path>
            </a:pathLst>
          </a:custGeom>
          <a:solidFill>
            <a:srgbClr val="D9E021"/>
          </a:solidFill>
        </p:spPr>
        <p:txBody>
          <a:bodyPr wrap="square" lIns="0" tIns="0" rIns="0" bIns="0" rtlCol="0"/>
          <a:lstStyle/>
          <a:p>
            <a:endParaRPr dirty="0"/>
          </a:p>
        </p:txBody>
      </p:sp>
      <p:sp>
        <p:nvSpPr>
          <p:cNvPr id="2" name="Título 1">
            <a:extLst>
              <a:ext uri="{FF2B5EF4-FFF2-40B4-BE49-F238E27FC236}">
                <a16:creationId xmlns:a16="http://schemas.microsoft.com/office/drawing/2014/main" id="{2346E790-3DA1-CB47-9DD3-AA53D3ECEF32}"/>
              </a:ext>
            </a:extLst>
          </p:cNvPr>
          <p:cNvSpPr>
            <a:spLocks noGrp="1"/>
          </p:cNvSpPr>
          <p:nvPr>
            <p:ph type="ctrTitle"/>
          </p:nvPr>
        </p:nvSpPr>
        <p:spPr>
          <a:xfrm>
            <a:off x="2156908" y="2419754"/>
            <a:ext cx="7878184" cy="1092518"/>
          </a:xfrm>
        </p:spPr>
        <p:txBody>
          <a:bodyPr>
            <a:normAutofit/>
          </a:bodyPr>
          <a:lstStyle/>
          <a:p>
            <a:r>
              <a:rPr lang="es-MX" sz="3600" b="0" dirty="0">
                <a:ln>
                  <a:solidFill>
                    <a:srgbClr val="3D2533"/>
                  </a:solidFill>
                </a:ln>
                <a:solidFill>
                  <a:srgbClr val="3D2533"/>
                </a:solidFill>
              </a:rPr>
              <a:t>Educación y promoción (cultura de la movilidad-conceptos)</a:t>
            </a:r>
            <a:endParaRPr lang="es-MX" sz="3500" dirty="0">
              <a:ln>
                <a:solidFill>
                  <a:srgbClr val="3D2533"/>
                </a:solidFill>
              </a:ln>
              <a:solidFill>
                <a:srgbClr val="3D2533"/>
              </a:solidFill>
            </a:endParaRPr>
          </a:p>
        </p:txBody>
      </p:sp>
    </p:spTree>
    <p:extLst>
      <p:ext uri="{BB962C8B-B14F-4D97-AF65-F5344CB8AC3E}">
        <p14:creationId xmlns:p14="http://schemas.microsoft.com/office/powerpoint/2010/main" val="88689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F37"/>
        </a:solidFill>
        <a:effectLst/>
      </p:bgPr>
    </p:bg>
    <p:spTree>
      <p:nvGrpSpPr>
        <p:cNvPr id="1" name=""/>
        <p:cNvGrpSpPr/>
        <p:nvPr/>
      </p:nvGrpSpPr>
      <p:grpSpPr>
        <a:xfrm>
          <a:off x="0" y="0"/>
          <a:ext cx="0" cy="0"/>
          <a:chOff x="0" y="0"/>
          <a:chExt cx="0" cy="0"/>
        </a:xfrm>
      </p:grpSpPr>
      <p:pic>
        <p:nvPicPr>
          <p:cNvPr id="9" name="object 2">
            <a:extLst>
              <a:ext uri="{FF2B5EF4-FFF2-40B4-BE49-F238E27FC236}">
                <a16:creationId xmlns:a16="http://schemas.microsoft.com/office/drawing/2014/main" id="{0B0504E5-76B0-1543-A5BD-587844B58E5B}"/>
              </a:ext>
            </a:extLst>
          </p:cNvPr>
          <p:cNvPicPr/>
          <p:nvPr/>
        </p:nvPicPr>
        <p:blipFill rotWithShape="1">
          <a:blip r:embed="rId2" cstate="print"/>
          <a:srcRect b="7315"/>
          <a:stretch/>
        </p:blipFill>
        <p:spPr>
          <a:xfrm>
            <a:off x="0" y="677302"/>
            <a:ext cx="12192000" cy="5849471"/>
          </a:xfrm>
          <a:prstGeom prst="rect">
            <a:avLst/>
          </a:prstGeom>
        </p:spPr>
      </p:pic>
      <p:sp>
        <p:nvSpPr>
          <p:cNvPr id="2" name="Título 1">
            <a:extLst>
              <a:ext uri="{FF2B5EF4-FFF2-40B4-BE49-F238E27FC236}">
                <a16:creationId xmlns:a16="http://schemas.microsoft.com/office/drawing/2014/main" id="{4B2361B6-57F7-5D4D-BA45-BF6159700034}"/>
              </a:ext>
            </a:extLst>
          </p:cNvPr>
          <p:cNvSpPr>
            <a:spLocks noGrp="1"/>
          </p:cNvSpPr>
          <p:nvPr>
            <p:ph type="ctrTitle"/>
          </p:nvPr>
        </p:nvSpPr>
        <p:spPr>
          <a:xfrm>
            <a:off x="6974541" y="677302"/>
            <a:ext cx="5020234" cy="2387600"/>
          </a:xfrm>
        </p:spPr>
        <p:txBody>
          <a:bodyPr/>
          <a:lstStyle/>
          <a:p>
            <a:pPr>
              <a:lnSpc>
                <a:spcPct val="100000"/>
              </a:lnSpc>
            </a:pPr>
            <a:r>
              <a:rPr lang="es-ES_tradnl" dirty="0"/>
              <a:t>Educación y Promoción.</a:t>
            </a:r>
          </a:p>
        </p:txBody>
      </p:sp>
    </p:spTree>
    <p:extLst>
      <p:ext uri="{BB962C8B-B14F-4D97-AF65-F5344CB8AC3E}">
        <p14:creationId xmlns:p14="http://schemas.microsoft.com/office/powerpoint/2010/main" val="6488514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989</Words>
  <Application>Microsoft Macintosh PowerPoint</Application>
  <PresentationFormat>Panorámica</PresentationFormat>
  <Paragraphs>65</Paragraphs>
  <Slides>21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Avenir Book</vt:lpstr>
      <vt:lpstr>Calibri</vt:lpstr>
      <vt:lpstr>Calibri Light</vt:lpstr>
      <vt:lpstr>Gotham Bold Italic</vt:lpstr>
      <vt:lpstr>Gotham Medium</vt:lpstr>
      <vt:lpstr>Microsoft Sans Serif</vt:lpstr>
      <vt:lpstr>Tema de Office</vt:lpstr>
      <vt:lpstr>Presentación de PowerPoint</vt:lpstr>
      <vt:lpstr>Taller IV.  Educación y promoción   (cultura de la movilidad-conceptos)</vt:lpstr>
      <vt:lpstr>Contenido </vt:lpstr>
      <vt:lpstr>Presentación de PowerPoint</vt:lpstr>
      <vt:lpstr>Objetivo</vt:lpstr>
      <vt:lpstr>Presentación de PowerPoint</vt:lpstr>
      <vt:lpstr>Mecánica del Taller</vt:lpstr>
      <vt:lpstr>Educación y promoción (cultura de la movilidad-conceptos)</vt:lpstr>
      <vt:lpstr>Educación y Promoción.</vt:lpstr>
      <vt:lpstr>Construcción de una conciencia urbana-ambiental.  </vt:lpstr>
      <vt:lpstr>Participación Ciudadana.</vt:lpstr>
      <vt:lpstr>Cambio Cultural y Vinculación Social.</vt:lpstr>
      <vt:lpstr>Educación Formal vs Educación Informal.</vt:lpstr>
      <vt:lpstr>Proceso de Aprendizaje.</vt:lpstr>
      <vt:lpstr>Ciclistas, Técnicos y Políticos. </vt:lpstr>
      <vt:lpstr>Presentación de PowerPoint</vt:lpstr>
      <vt:lpstr>Presentación de PowerPoint</vt:lpstr>
      <vt:lpstr>Presentación de PowerPoint</vt:lpstr>
      <vt:lpstr>Ronda final</vt:lpstr>
      <vt:lpstr>Fuentes</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revision>41</cp:revision>
  <dcterms:created xsi:type="dcterms:W3CDTF">2021-05-13T04:46:31Z</dcterms:created>
  <dcterms:modified xsi:type="dcterms:W3CDTF">2021-05-22T16:47:20Z</dcterms:modified>
</cp:coreProperties>
</file>