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37"/>
  </p:normalViewPr>
  <p:slideViewPr>
    <p:cSldViewPr snapToGrid="0" snapToObjects="1">
      <p:cViewPr varScale="1">
        <p:scale>
          <a:sx n="90" d="100"/>
          <a:sy n="90"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9/12/20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9/12/20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9/12/20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03CE-C396-B543-9B31-C0A964F7D644}"/>
              </a:ext>
            </a:extLst>
          </p:cNvPr>
          <p:cNvSpPr>
            <a:spLocks noGrp="1"/>
          </p:cNvSpPr>
          <p:nvPr>
            <p:ph type="ctrTitle"/>
          </p:nvPr>
        </p:nvSpPr>
        <p:spPr/>
        <p:txBody>
          <a:bodyPr/>
          <a:lstStyle/>
          <a:p>
            <a:r>
              <a:rPr lang="en-US" dirty="0"/>
              <a:t>Exploring the Japanese Restaurants in New York City, USA</a:t>
            </a:r>
          </a:p>
        </p:txBody>
      </p:sp>
      <p:sp>
        <p:nvSpPr>
          <p:cNvPr id="3" name="Subtitle 2">
            <a:extLst>
              <a:ext uri="{FF2B5EF4-FFF2-40B4-BE49-F238E27FC236}">
                <a16:creationId xmlns:a16="http://schemas.microsoft.com/office/drawing/2014/main" id="{60F4FF09-2D7D-E04A-A73E-899E2F0CBBE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0973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8821-27BD-EC41-A974-FB3C19B6F161}"/>
              </a:ext>
            </a:extLst>
          </p:cNvPr>
          <p:cNvSpPr>
            <a:spLocks noGrp="1"/>
          </p:cNvSpPr>
          <p:nvPr>
            <p:ph type="title"/>
          </p:nvPr>
        </p:nvSpPr>
        <p:spPr/>
        <p:txBody>
          <a:bodyPr/>
          <a:lstStyle/>
          <a:p>
            <a:r>
              <a:rPr lang="en-US" dirty="0"/>
              <a:t>The Business Problem</a:t>
            </a:r>
          </a:p>
        </p:txBody>
      </p:sp>
      <p:sp>
        <p:nvSpPr>
          <p:cNvPr id="3" name="Content Placeholder 2">
            <a:extLst>
              <a:ext uri="{FF2B5EF4-FFF2-40B4-BE49-F238E27FC236}">
                <a16:creationId xmlns:a16="http://schemas.microsoft.com/office/drawing/2014/main" id="{9FD2DA3E-F632-834E-B1CB-09A35BE97C57}"/>
              </a:ext>
            </a:extLst>
          </p:cNvPr>
          <p:cNvSpPr>
            <a:spLocks noGrp="1"/>
          </p:cNvSpPr>
          <p:nvPr>
            <p:ph idx="1"/>
          </p:nvPr>
        </p:nvSpPr>
        <p:spPr>
          <a:xfrm>
            <a:off x="581193" y="2477541"/>
            <a:ext cx="11029615" cy="3678303"/>
          </a:xfrm>
        </p:spPr>
        <p:txBody>
          <a:bodyPr>
            <a:normAutofit lnSpcReduction="10000"/>
          </a:bodyPr>
          <a:lstStyle/>
          <a:p>
            <a:r>
              <a:rPr lang="en-GB" dirty="0"/>
              <a:t>As of the 2000 Census, over half of the 37,279 people of Japanese ancestry in the state of New York lived in New York city. With this comes an abundance of Japanese restaurants spread across the many boroughs and neighbourhoods of the city. However, there is a lack of a central source of information for anyone interested in gaining a greater insight into the distribution and features (ratings) of these restaurants.</a:t>
            </a:r>
          </a:p>
          <a:p>
            <a:pPr marL="0" indent="0">
              <a:buNone/>
            </a:pPr>
            <a:endParaRPr lang="en-GB" dirty="0"/>
          </a:p>
          <a:p>
            <a:pPr marL="0" indent="0">
              <a:buNone/>
            </a:pPr>
            <a:r>
              <a:rPr lang="en-GB" dirty="0"/>
              <a:t>Who would be interested?</a:t>
            </a:r>
          </a:p>
          <a:p>
            <a:pPr lvl="0"/>
            <a:r>
              <a:rPr lang="en-GB" dirty="0"/>
              <a:t>New Yorkers and tourists who want to find the best neighbourhood/restaurant for Japanese food.</a:t>
            </a:r>
          </a:p>
          <a:p>
            <a:pPr lvl="0"/>
            <a:r>
              <a:rPr lang="en-GB" dirty="0"/>
              <a:t>Those who are looking to move to New York and are particularly fond of Japanese food.</a:t>
            </a:r>
          </a:p>
          <a:p>
            <a:pPr lvl="0"/>
            <a:r>
              <a:rPr lang="en-GB" dirty="0"/>
              <a:t>Investors and restaurateurs looking to open a new Japanese restaurant. </a:t>
            </a:r>
          </a:p>
          <a:p>
            <a:pPr lvl="0"/>
            <a:r>
              <a:rPr lang="en-GB" dirty="0"/>
              <a:t>Owners of existing restaurants looking to research their competition. </a:t>
            </a:r>
          </a:p>
          <a:p>
            <a:endParaRPr lang="en-GB" dirty="0"/>
          </a:p>
          <a:p>
            <a:endParaRPr lang="en-US" dirty="0"/>
          </a:p>
        </p:txBody>
      </p:sp>
    </p:spTree>
    <p:extLst>
      <p:ext uri="{BB962C8B-B14F-4D97-AF65-F5344CB8AC3E}">
        <p14:creationId xmlns:p14="http://schemas.microsoft.com/office/powerpoint/2010/main" val="34084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953F-5241-6D4E-A604-E61C3DA68786}"/>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AFDEA985-94D1-FE4C-B762-787A5D9E31F5}"/>
              </a:ext>
            </a:extLst>
          </p:cNvPr>
          <p:cNvSpPr>
            <a:spLocks noGrp="1"/>
          </p:cNvSpPr>
          <p:nvPr>
            <p:ph idx="1"/>
          </p:nvPr>
        </p:nvSpPr>
        <p:spPr/>
        <p:txBody>
          <a:bodyPr/>
          <a:lstStyle/>
          <a:p>
            <a:pPr marL="0" lvl="0" indent="0">
              <a:buNone/>
            </a:pPr>
            <a:r>
              <a:rPr lang="en-GB" dirty="0">
                <a:hlinkClick r:id="rId2"/>
              </a:rPr>
              <a:t>https://cocl.us/new_york_dataset</a:t>
            </a:r>
            <a:endParaRPr lang="en-GB" dirty="0"/>
          </a:p>
          <a:p>
            <a:pPr lvl="0"/>
            <a:r>
              <a:rPr lang="en-GB" dirty="0"/>
              <a:t>Jason file containing data we need to explore the boroughs and neighbourhoods of New York city.</a:t>
            </a:r>
          </a:p>
          <a:p>
            <a:pPr marL="0" lvl="0" indent="0">
              <a:buNone/>
            </a:pPr>
            <a:r>
              <a:rPr lang="en-GB" dirty="0"/>
              <a:t>Foursquare API</a:t>
            </a:r>
          </a:p>
          <a:p>
            <a:pPr lvl="0"/>
            <a:r>
              <a:rPr lang="en-GB" dirty="0"/>
              <a:t>We will make calls on the Foursquare API to retrieve data on the Japanese restaurants of New York City.</a:t>
            </a:r>
          </a:p>
          <a:p>
            <a:endParaRPr lang="en-US" dirty="0"/>
          </a:p>
        </p:txBody>
      </p:sp>
    </p:spTree>
    <p:extLst>
      <p:ext uri="{BB962C8B-B14F-4D97-AF65-F5344CB8AC3E}">
        <p14:creationId xmlns:p14="http://schemas.microsoft.com/office/powerpoint/2010/main" val="102150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1B12-C3A3-0E4B-8DFF-6CA55DEF79CF}"/>
              </a:ext>
            </a:extLst>
          </p:cNvPr>
          <p:cNvSpPr>
            <a:spLocks noGrp="1"/>
          </p:cNvSpPr>
          <p:nvPr>
            <p:ph type="title"/>
          </p:nvPr>
        </p:nvSpPr>
        <p:spPr/>
        <p:txBody>
          <a:bodyPr/>
          <a:lstStyle/>
          <a:p>
            <a:r>
              <a:rPr lang="en-US" dirty="0"/>
              <a:t>The Results</a:t>
            </a:r>
          </a:p>
        </p:txBody>
      </p:sp>
      <p:pic>
        <p:nvPicPr>
          <p:cNvPr id="4" name="Picture 3">
            <a:extLst>
              <a:ext uri="{FF2B5EF4-FFF2-40B4-BE49-F238E27FC236}">
                <a16:creationId xmlns:a16="http://schemas.microsoft.com/office/drawing/2014/main" id="{BDBF432F-4E53-364B-BCF5-C10F40E01A70}"/>
              </a:ext>
            </a:extLst>
          </p:cNvPr>
          <p:cNvPicPr>
            <a:picLocks noChangeAspect="1"/>
          </p:cNvPicPr>
          <p:nvPr/>
        </p:nvPicPr>
        <p:blipFill rotWithShape="1">
          <a:blip r:embed="rId2"/>
          <a:srcRect l="1345" r="-1" b="2013"/>
          <a:stretch/>
        </p:blipFill>
        <p:spPr bwMode="auto">
          <a:xfrm>
            <a:off x="2799397" y="1900236"/>
            <a:ext cx="6833298" cy="47148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975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1B12-C3A3-0E4B-8DFF-6CA55DEF79CF}"/>
              </a:ext>
            </a:extLst>
          </p:cNvPr>
          <p:cNvSpPr>
            <a:spLocks noGrp="1"/>
          </p:cNvSpPr>
          <p:nvPr>
            <p:ph type="title"/>
          </p:nvPr>
        </p:nvSpPr>
        <p:spPr/>
        <p:txBody>
          <a:bodyPr/>
          <a:lstStyle/>
          <a:p>
            <a:r>
              <a:rPr lang="en-US" dirty="0"/>
              <a:t>The Results</a:t>
            </a:r>
          </a:p>
        </p:txBody>
      </p:sp>
      <p:pic>
        <p:nvPicPr>
          <p:cNvPr id="5" name="Picture 4">
            <a:extLst>
              <a:ext uri="{FF2B5EF4-FFF2-40B4-BE49-F238E27FC236}">
                <a16:creationId xmlns:a16="http://schemas.microsoft.com/office/drawing/2014/main" id="{AB9AA92D-CF83-B445-90DB-9C348D6C45CC}"/>
              </a:ext>
            </a:extLst>
          </p:cNvPr>
          <p:cNvPicPr>
            <a:picLocks noChangeAspect="1"/>
          </p:cNvPicPr>
          <p:nvPr/>
        </p:nvPicPr>
        <p:blipFill rotWithShape="1">
          <a:blip r:embed="rId2"/>
          <a:srcRect l="1910" b="1049"/>
          <a:stretch/>
        </p:blipFill>
        <p:spPr bwMode="auto">
          <a:xfrm>
            <a:off x="2900299" y="1896107"/>
            <a:ext cx="6391402" cy="48190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471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1B12-C3A3-0E4B-8DFF-6CA55DEF79CF}"/>
              </a:ext>
            </a:extLst>
          </p:cNvPr>
          <p:cNvSpPr>
            <a:spLocks noGrp="1"/>
          </p:cNvSpPr>
          <p:nvPr>
            <p:ph type="title"/>
          </p:nvPr>
        </p:nvSpPr>
        <p:spPr/>
        <p:txBody>
          <a:bodyPr/>
          <a:lstStyle/>
          <a:p>
            <a:r>
              <a:rPr lang="en-US" dirty="0"/>
              <a:t>The Results</a:t>
            </a:r>
          </a:p>
        </p:txBody>
      </p:sp>
      <p:pic>
        <p:nvPicPr>
          <p:cNvPr id="5" name="Picture 4">
            <a:extLst>
              <a:ext uri="{FF2B5EF4-FFF2-40B4-BE49-F238E27FC236}">
                <a16:creationId xmlns:a16="http://schemas.microsoft.com/office/drawing/2014/main" id="{A760AF0B-7AFA-F34C-8C0A-9AA0511457D0}"/>
              </a:ext>
            </a:extLst>
          </p:cNvPr>
          <p:cNvPicPr>
            <a:picLocks noChangeAspect="1"/>
          </p:cNvPicPr>
          <p:nvPr/>
        </p:nvPicPr>
        <p:blipFill>
          <a:blip r:embed="rId2"/>
          <a:stretch>
            <a:fillRect/>
          </a:stretch>
        </p:blipFill>
        <p:spPr>
          <a:xfrm>
            <a:off x="3006566" y="1951989"/>
            <a:ext cx="6480334" cy="4680409"/>
          </a:xfrm>
          <a:prstGeom prst="rect">
            <a:avLst/>
          </a:prstGeom>
        </p:spPr>
      </p:pic>
    </p:spTree>
    <p:extLst>
      <p:ext uri="{BB962C8B-B14F-4D97-AF65-F5344CB8AC3E}">
        <p14:creationId xmlns:p14="http://schemas.microsoft.com/office/powerpoint/2010/main" val="67096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7515-A582-884A-A189-BF88AF6B32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994A539-934A-9145-95E4-7A2173400277}"/>
              </a:ext>
            </a:extLst>
          </p:cNvPr>
          <p:cNvSpPr>
            <a:spLocks noGrp="1"/>
          </p:cNvSpPr>
          <p:nvPr>
            <p:ph idx="1"/>
          </p:nvPr>
        </p:nvSpPr>
        <p:spPr/>
        <p:txBody>
          <a:bodyPr/>
          <a:lstStyle/>
          <a:p>
            <a:r>
              <a:rPr lang="en-GB" dirty="0"/>
              <a:t>New York City has an abundance of great Japanese restaurants, purely in terms of numbers, the borough of Brooklyn holds the most Japanese restaurants. However in terms of average rating, Manhattan scores highest out of all the boroughs. </a:t>
            </a:r>
          </a:p>
          <a:p>
            <a:endParaRPr lang="en-US" dirty="0"/>
          </a:p>
        </p:txBody>
      </p:sp>
    </p:spTree>
    <p:extLst>
      <p:ext uri="{BB962C8B-B14F-4D97-AF65-F5344CB8AC3E}">
        <p14:creationId xmlns:p14="http://schemas.microsoft.com/office/powerpoint/2010/main" val="28195511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4977</TotalTime>
  <Words>253</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lpstr>
      <vt:lpstr>Exploring the Japanese Restaurants in New York City, USA</vt:lpstr>
      <vt:lpstr>The Business Problem</vt:lpstr>
      <vt:lpstr>The Data</vt:lpstr>
      <vt:lpstr>The Results</vt:lpstr>
      <vt:lpstr>The Results</vt:lpstr>
      <vt:lpstr>The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Japanese Restaurants in New York City, USA</dc:title>
  <dc:creator>tomas.hirau.li@outlook.com</dc:creator>
  <cp:lastModifiedBy>tomas.hirau.li@outlook.com</cp:lastModifiedBy>
  <cp:revision>3</cp:revision>
  <dcterms:created xsi:type="dcterms:W3CDTF">2020-09-12T13:33:04Z</dcterms:created>
  <dcterms:modified xsi:type="dcterms:W3CDTF">2020-09-16T00:30:30Z</dcterms:modified>
</cp:coreProperties>
</file>