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E1D479-C419-459B-90F1-E092C3D7532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A9B428-6AAF-4312-8425-2A3BB7D456B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2FEC35-29EA-4E66-95DC-2CB4448B991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15667A-BE72-49CC-8AB6-8081D515563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D429E3-3758-4FA8-8FEB-5956C80F15C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E36BA5-7710-4903-B93F-BEA0597646C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0DBC59-595A-4FA7-8B03-748AA626E92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20538F-6820-4489-8A45-06F3F07513B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AA1758-03C9-4B3B-9275-33AF3B961FB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BB7B91-96C6-443B-9F58-567744405F2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C457E6-BEDA-4374-B211-03AA889A946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093174-2D28-46C1-941C-628F7807443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531CB-AEC1-4AEB-A99E-B77323CA0DE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3D7E4-FF0B-4730-92E3-9B36DCACA0E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EDC5A-2C42-4296-8A6F-7DA9529FB2B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C5BE7-0216-44F3-835F-2296862EE3A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9D631-7003-49C1-82E2-F6DC17774DC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7C4CA-872C-4215-A2D4-F4F7A705E0C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F938C1-75F0-4735-B09E-AC749243C31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9D4E4D-12CD-4ACC-8F6B-622594333F7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67446-1865-4290-8823-362DAAD1134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AFB429-98CE-4E8A-90AE-E5D583C8289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53D0E-F2F2-4D5F-8C77-36834D32C5D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E458DB-E4B7-4508-8452-0F13DF3ADA6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0466D-68AD-4CB9-81C4-13C5E3327EA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A25121-9BD9-4BBE-AC37-FBEDCD600D2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F40720-A772-4404-AF18-7280A9E5702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30CAD-3DCB-4FF6-91A6-E11683340374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A301F-F1D8-435A-BB00-E2038304240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799A4-C88D-4C9A-ACA1-F26944327B0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75BFAE-7B94-44EB-B44F-5FC929EC490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D73A65-2C4C-45C7-946E-CAD99A76231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F8E39-A6A3-4618-8FEC-AE6FD871BA0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4F4BA6-DB8D-4565-A02E-FD796A17026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B5EE60-902C-4248-A11E-E8B2B8215F0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40664-33A3-4F64-A51B-0B239522FCB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76D78C-1D7D-4C68-80BC-4D41FEA1874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620B46-9392-4155-9B0B-CEDA270EACF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7E8962-8BC8-4229-84A1-7ACC10BBCABD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9F8E8F-CDFA-432A-B21B-E090292A8C39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676DC0-834A-4BF6-AEF2-8418C34A3465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79A04A-3D87-41AD-992C-67C00E78AF07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E71D57-52C9-430C-885F-35EE93A882C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E1422E-7F90-41FE-8ED7-3F6A1D0A027B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32533D-5657-474D-AA9E-AAE9E67E2B1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5B1C15-DF15-484E-A6D6-D4B98E08C3F6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AEF11C-4849-4916-8AFA-85DB522AD69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53A404-5A05-4510-B35D-1FA6C2CABC9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FFC770-CF05-4473-BDE9-2E30FE7EF3D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D7522F-63D1-4F2E-96C3-3A128CE14E7C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F25F6C-128B-4E63-AFBA-84EA18331F6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A084C2-EBBC-4B40-AAFF-1DCCEA0195E0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4ABE58-EBE8-4436-B86A-3431279BD5EF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7E69FF-40D4-42DE-97FB-AA97F4DC226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E601D0-02D8-4ABB-92FC-C5BE21008219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15E1F-6696-48BE-A092-DC55142DCE9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DDE0B-1470-4BEA-B645-D168E466A5F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5DD2B-6FBE-4AD2-BFCD-B22EB6A3F0A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7FAF49-12C1-4BD5-B682-30E445381245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9FA394-CF27-465A-9E1A-688CC9E6748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2;p5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sldNum" idx="1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A429E65-F322-4307-A007-3427FD975707}" type="slidenum">
              <a: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6e180"/>
            </a:gs>
            <a:gs pos="100000">
              <a:srgbClr val="b8df3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32;p7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2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DFE558-8F7A-4980-BEFE-BF56EE16F59A}" type="slidenum">
              <a: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61e7f"/>
            </a:gs>
            <a:gs pos="100000">
              <a:srgbClr val="ff9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38;p8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sldNum" idx="3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ACC10C-D440-4F13-824B-63D8B9A7B87D}" type="slidenum">
              <a: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8700"/>
            </a:gs>
            <a:gs pos="100000">
              <a:srgbClr val="ffd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4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D13B60-99C2-4821-9E5B-E713A2EDDDB5}" type="slidenum">
              <a: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61e7f"/>
            </a:gs>
            <a:gs pos="100000">
              <a:srgbClr val="ff9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54;p11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sldNum" idx="5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1B7120D-5532-4E7E-827F-0B304D602EC2}" type="slidenum">
              <a:rPr b="0" lang="en" sz="1200" spc="-1" strike="noStrike">
                <a:solidFill>
                  <a:srgbClr val="b7b7b7"/>
                </a:solidFill>
                <a:latin typeface="Montserrat Light"/>
                <a:ea typeface="Montserrat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286000" y="1600200"/>
            <a:ext cx="4537080" cy="26942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Rachana"/>
                <a:ea typeface="Barlow Semi Condensed SemiBold"/>
              </a:rPr>
              <a:t>Cola de Ejecución Distribuida</a:t>
            </a:r>
            <a:br>
              <a:rPr sz="5000"/>
            </a:br>
            <a:endParaRPr b="0" lang="en-US" sz="50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4489560" y="2455200"/>
            <a:ext cx="1800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772400" y="189720"/>
            <a:ext cx="1142280" cy="49536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5"/>
          <p:cNvSpPr/>
          <p:nvPr/>
        </p:nvSpPr>
        <p:spPr>
          <a:xfrm>
            <a:off x="5029200" y="2971800"/>
            <a:ext cx="2513880" cy="228528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Barlow Semi Condensed SemiBold"/>
              </a:rPr>
              <a:t>R. Tomás Horst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11"/>
          <p:cNvSpPr/>
          <p:nvPr/>
        </p:nvSpPr>
        <p:spPr>
          <a:xfrm>
            <a:off x="1828800" y="2971800"/>
            <a:ext cx="2513880" cy="228528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Barlow Semi Condensed SemiBold"/>
              </a:rPr>
              <a:t>Laboratorio de Redes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790b9"/>
            </a:gs>
            <a:gs pos="100000">
              <a:srgbClr val="d4ec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28600" y="911880"/>
            <a:ext cx="297108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Conexión</a:t>
            </a:r>
            <a:br>
              <a:rPr sz="2800"/>
            </a:br>
            <a:r>
              <a:rPr b="0" lang="en" sz="2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Master -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3846600" y="685800"/>
            <a:ext cx="4839840" cy="354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Representación de los servers en el master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Server2M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      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Larga un thread para atender servers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      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Hace “get” de la cola del master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4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075846E-F79D-4C2A-BD80-8BEC37BA97B4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8700"/>
            </a:gs>
            <a:gs pos="100000">
              <a:srgbClr val="ffd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Num" idx="15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5C24BC-CCAC-41B6-AE62-DFC0F781ACAF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22" name="PlaceHolder 16"/>
          <p:cNvSpPr/>
          <p:nvPr/>
        </p:nvSpPr>
        <p:spPr>
          <a:xfrm>
            <a:off x="3886560" y="914400"/>
            <a:ext cx="457020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PlaceHolder 17"/>
          <p:cNvSpPr/>
          <p:nvPr/>
        </p:nvSpPr>
        <p:spPr>
          <a:xfrm>
            <a:off x="3658680" y="797400"/>
            <a:ext cx="5484600" cy="35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14"/>
          <p:cNvSpPr/>
          <p:nvPr/>
        </p:nvSpPr>
        <p:spPr>
          <a:xfrm>
            <a:off x="228960" y="921600"/>
            <a:ext cx="297108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Conexión</a:t>
            </a:r>
            <a:br>
              <a:rPr sz="2800"/>
            </a:br>
            <a:r>
              <a:rPr b="0" lang="en" sz="2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Master - Client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5" name="PlaceHolder 35"/>
          <p:cNvSpPr/>
          <p:nvPr/>
        </p:nvSpPr>
        <p:spPr>
          <a:xfrm>
            <a:off x="3886200" y="685800"/>
            <a:ext cx="4839840" cy="35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 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Representación de los clients en el master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Client2M :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Larga un thread para atender clients.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Montserrat Light"/>
              </a:rPr>
              <a:t>Hace “put” en la cola del master.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911880"/>
            <a:ext cx="251388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Funcionamiento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6"/>
          </p:nvPr>
        </p:nvSpPr>
        <p:spPr>
          <a:xfrm>
            <a:off x="8458200" y="47523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5FFB63A-6160-41B7-9D09-F33395EBBA8A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3546000" y="802440"/>
            <a:ext cx="4987440" cy="25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615;p40"/>
          <p:cNvSpPr/>
          <p:nvPr/>
        </p:nvSpPr>
        <p:spPr>
          <a:xfrm>
            <a:off x="5486400" y="457200"/>
            <a:ext cx="1370880" cy="466200"/>
          </a:xfrm>
          <a:prstGeom prst="plaque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57120" bIns="35712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Arial"/>
              </a:rPr>
              <a:t>Master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Google Shape;617;p40"/>
          <p:cNvSpPr/>
          <p:nvPr/>
        </p:nvSpPr>
        <p:spPr>
          <a:xfrm>
            <a:off x="3774600" y="448560"/>
            <a:ext cx="1253880" cy="465120"/>
          </a:xfrm>
          <a:prstGeom prst="ellipse">
            <a:avLst/>
          </a:prstGeom>
          <a:solidFill>
            <a:schemeClr val="lt2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29040" bIns="329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Arial"/>
              </a:rPr>
              <a:t>Client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Google Shape;619;p40"/>
          <p:cNvSpPr/>
          <p:nvPr/>
        </p:nvSpPr>
        <p:spPr>
          <a:xfrm>
            <a:off x="4217040" y="105084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620;p40"/>
          <p:cNvSpPr/>
          <p:nvPr/>
        </p:nvSpPr>
        <p:spPr>
          <a:xfrm>
            <a:off x="4343040" y="914400"/>
            <a:ext cx="360" cy="29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622;p40"/>
          <p:cNvSpPr/>
          <p:nvPr/>
        </p:nvSpPr>
        <p:spPr>
          <a:xfrm>
            <a:off x="4572000" y="125280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623;p40"/>
          <p:cNvSpPr/>
          <p:nvPr/>
        </p:nvSpPr>
        <p:spPr>
          <a:xfrm>
            <a:off x="5241600" y="1252440"/>
            <a:ext cx="1536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4960" bIns="3549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Command request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5" name="Google Shape;624;p40"/>
          <p:cNvSpPr/>
          <p:nvPr/>
        </p:nvSpPr>
        <p:spPr>
          <a:xfrm rot="10800000">
            <a:off x="4501800" y="2057040"/>
            <a:ext cx="144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3657600" y="3853080"/>
            <a:ext cx="4571280" cy="1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" sz="1600" spc="-1" strike="noStrike">
                <a:solidFill>
                  <a:srgbClr val="000000"/>
                </a:solidFill>
                <a:latin typeface="Rachana"/>
                <a:ea typeface="Roboto Condensed"/>
              </a:rPr>
              <a:t>Comandos posibles: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SUBMIT (working_dir) (program) (args)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STATE (jobid)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DELETE (jobid)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7" name="Google Shape;492;p 2"/>
          <p:cNvSpPr/>
          <p:nvPr/>
        </p:nvSpPr>
        <p:spPr>
          <a:xfrm>
            <a:off x="7453440" y="457200"/>
            <a:ext cx="1004040" cy="45648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achana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Google Shape;620;p 1"/>
          <p:cNvSpPr/>
          <p:nvPr/>
        </p:nvSpPr>
        <p:spPr>
          <a:xfrm>
            <a:off x="6172200" y="924120"/>
            <a:ext cx="360" cy="29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620;p 2"/>
          <p:cNvSpPr/>
          <p:nvPr/>
        </p:nvSpPr>
        <p:spPr>
          <a:xfrm>
            <a:off x="8001000" y="914400"/>
            <a:ext cx="360" cy="29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4572360" y="923760"/>
            <a:ext cx="1142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Submit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4451040" y="1371960"/>
            <a:ext cx="149220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Jobid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(estado QUEUED)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2" name="Google Shape;624;p 1"/>
          <p:cNvSpPr/>
          <p:nvPr/>
        </p:nvSpPr>
        <p:spPr>
          <a:xfrm rot="10800000">
            <a:off x="6330600" y="1251000"/>
            <a:ext cx="144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6508080" y="914400"/>
            <a:ext cx="1492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</a:t>
            </a: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Get Job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4" name="Google Shape;622;p 1"/>
          <p:cNvSpPr/>
          <p:nvPr/>
        </p:nvSpPr>
        <p:spPr>
          <a:xfrm>
            <a:off x="6400800" y="251424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/>
          <p:nvPr/>
        </p:nvSpPr>
        <p:spPr>
          <a:xfrm>
            <a:off x="6508080" y="2167920"/>
            <a:ext cx="1492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</a:t>
            </a: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Run Job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6" name="Google Shape;624;p 2"/>
          <p:cNvSpPr/>
          <p:nvPr/>
        </p:nvSpPr>
        <p:spPr>
          <a:xfrm rot="10800000">
            <a:off x="6401520" y="3657600"/>
            <a:ext cx="144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"/>
          <p:cNvSpPr/>
          <p:nvPr/>
        </p:nvSpPr>
        <p:spPr>
          <a:xfrm>
            <a:off x="6369840" y="3370320"/>
            <a:ext cx="1630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Server Response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7086600" y="2514600"/>
            <a:ext cx="50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Fork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9" name="Google Shape;748;p 1"/>
          <p:cNvSpPr/>
          <p:nvPr/>
        </p:nvSpPr>
        <p:spPr>
          <a:xfrm>
            <a:off x="6858000" y="2779920"/>
            <a:ext cx="1102680" cy="191160"/>
          </a:xfrm>
          <a:custGeom>
            <a:avLst/>
            <a:gdLst/>
            <a:ahLst/>
            <a:rect l="l" t="t" r="r" b="b"/>
            <a:pathLst>
              <a:path w="44743" h="7628">
                <a:moveTo>
                  <a:pt x="44743" y="0"/>
                </a:moveTo>
                <a:cubicBezTo>
                  <a:pt x="38189" y="210"/>
                  <a:pt x="12878" y="-14"/>
                  <a:pt x="5421" y="1257"/>
                </a:cubicBezTo>
                <a:cubicBezTo>
                  <a:pt x="-2036" y="2528"/>
                  <a:pt x="904" y="6566"/>
                  <a:pt x="0" y="7628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Start-End 2"/>
          <p:cNvSpPr/>
          <p:nvPr/>
        </p:nvSpPr>
        <p:spPr>
          <a:xfrm>
            <a:off x="6629400" y="2971800"/>
            <a:ext cx="456480" cy="22788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62000" bIns="162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exec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7265520" y="2971800"/>
            <a:ext cx="73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Waitpid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2" name="Google Shape;755;p 1"/>
          <p:cNvSpPr/>
          <p:nvPr/>
        </p:nvSpPr>
        <p:spPr>
          <a:xfrm flipH="1" flipV="1" rot="10800000">
            <a:off x="6857640" y="3198240"/>
            <a:ext cx="114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99999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911880"/>
            <a:ext cx="251388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Funcionamiento</a:t>
            </a:r>
            <a:br>
              <a:rPr sz="3200"/>
            </a:br>
            <a:r>
              <a:rPr b="0" lang="en" sz="32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Interactivo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17"/>
          </p:nvPr>
        </p:nvSpPr>
        <p:spPr>
          <a:xfrm>
            <a:off x="8458200" y="480060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F0BEF8-71E5-4B1F-8B76-8A5AAF229D3C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3546000" y="802440"/>
            <a:ext cx="4987440" cy="25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615;p 2"/>
          <p:cNvSpPr/>
          <p:nvPr/>
        </p:nvSpPr>
        <p:spPr>
          <a:xfrm>
            <a:off x="5486400" y="457200"/>
            <a:ext cx="1370880" cy="466200"/>
          </a:xfrm>
          <a:prstGeom prst="plaque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57120" bIns="35712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Arial"/>
              </a:rPr>
              <a:t>Master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Google Shape;617;p 2"/>
          <p:cNvSpPr/>
          <p:nvPr/>
        </p:nvSpPr>
        <p:spPr>
          <a:xfrm>
            <a:off x="3774600" y="448560"/>
            <a:ext cx="1253880" cy="465120"/>
          </a:xfrm>
          <a:prstGeom prst="ellipse">
            <a:avLst/>
          </a:prstGeom>
          <a:solidFill>
            <a:schemeClr val="lt2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29040" bIns="329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Arial"/>
              </a:rPr>
              <a:t>Client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Google Shape;619;p 2"/>
          <p:cNvSpPr/>
          <p:nvPr/>
        </p:nvSpPr>
        <p:spPr>
          <a:xfrm>
            <a:off x="4217040" y="105084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620;p 6"/>
          <p:cNvSpPr/>
          <p:nvPr/>
        </p:nvSpPr>
        <p:spPr>
          <a:xfrm>
            <a:off x="4343040" y="914400"/>
            <a:ext cx="360" cy="38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622;p 4"/>
          <p:cNvSpPr/>
          <p:nvPr/>
        </p:nvSpPr>
        <p:spPr>
          <a:xfrm>
            <a:off x="4572000" y="125280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623;p 2"/>
          <p:cNvSpPr/>
          <p:nvPr/>
        </p:nvSpPr>
        <p:spPr>
          <a:xfrm>
            <a:off x="5241600" y="1252440"/>
            <a:ext cx="1536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625;p 2"/>
          <p:cNvSpPr/>
          <p:nvPr/>
        </p:nvSpPr>
        <p:spPr>
          <a:xfrm>
            <a:off x="5241600" y="2243160"/>
            <a:ext cx="1536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492;p 3"/>
          <p:cNvSpPr/>
          <p:nvPr/>
        </p:nvSpPr>
        <p:spPr>
          <a:xfrm>
            <a:off x="7453440" y="457200"/>
            <a:ext cx="1004040" cy="45648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achana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Google Shape;620;p 7"/>
          <p:cNvSpPr/>
          <p:nvPr/>
        </p:nvSpPr>
        <p:spPr>
          <a:xfrm>
            <a:off x="6172200" y="957240"/>
            <a:ext cx="36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620;p 8"/>
          <p:cNvSpPr/>
          <p:nvPr/>
        </p:nvSpPr>
        <p:spPr>
          <a:xfrm>
            <a:off x="8001000" y="914400"/>
            <a:ext cx="360" cy="38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>
            <a:off x="4450680" y="1143000"/>
            <a:ext cx="14922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693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Jobid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Port Interactive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Google Shape;624;p 7"/>
          <p:cNvSpPr/>
          <p:nvPr/>
        </p:nvSpPr>
        <p:spPr>
          <a:xfrm rot="10800000">
            <a:off x="6330600" y="1251000"/>
            <a:ext cx="144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6508440" y="923760"/>
            <a:ext cx="1492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</a:t>
            </a: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Get Job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9" name="Google Shape;622;p 5"/>
          <p:cNvSpPr/>
          <p:nvPr/>
        </p:nvSpPr>
        <p:spPr>
          <a:xfrm>
            <a:off x="6279480" y="182880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6274800" y="1482480"/>
            <a:ext cx="1492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</a:t>
            </a: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Job Interactive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1" name="Google Shape;624;p 8"/>
          <p:cNvSpPr/>
          <p:nvPr/>
        </p:nvSpPr>
        <p:spPr>
          <a:xfrm rot="10800000">
            <a:off x="4501800" y="2514600"/>
            <a:ext cx="167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4450680" y="914400"/>
            <a:ext cx="194940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Interactive Submit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Google Shape;620;p 3"/>
          <p:cNvSpPr/>
          <p:nvPr/>
        </p:nvSpPr>
        <p:spPr>
          <a:xfrm>
            <a:off x="6171840" y="3886200"/>
            <a:ext cx="360" cy="87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622;p 2"/>
          <p:cNvSpPr/>
          <p:nvPr/>
        </p:nvSpPr>
        <p:spPr>
          <a:xfrm>
            <a:off x="6284160" y="251460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5715000" y="2022120"/>
            <a:ext cx="1492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Connection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6" name="Google Shape;748;p45"/>
          <p:cNvSpPr/>
          <p:nvPr/>
        </p:nvSpPr>
        <p:spPr>
          <a:xfrm>
            <a:off x="6858000" y="2782080"/>
            <a:ext cx="1116720" cy="417600"/>
          </a:xfrm>
          <a:custGeom>
            <a:avLst/>
            <a:gdLst/>
            <a:ahLst/>
            <a:rect l="l" t="t" r="r" b="b"/>
            <a:pathLst>
              <a:path w="44743" h="7628">
                <a:moveTo>
                  <a:pt x="44743" y="0"/>
                </a:moveTo>
                <a:cubicBezTo>
                  <a:pt x="38189" y="210"/>
                  <a:pt x="12878" y="-14"/>
                  <a:pt x="5421" y="1257"/>
                </a:cubicBezTo>
                <a:cubicBezTo>
                  <a:pt x="-2036" y="2528"/>
                  <a:pt x="904" y="6566"/>
                  <a:pt x="0" y="7628"/>
                </a:cubicBezTo>
              </a:path>
            </a:pathLst>
          </a:custGeom>
          <a:noFill/>
          <a:ln w="9525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7086600" y="2514600"/>
            <a:ext cx="5061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Fork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8" name="Start-End 1"/>
          <p:cNvSpPr/>
          <p:nvPr/>
        </p:nvSpPr>
        <p:spPr>
          <a:xfrm>
            <a:off x="6400800" y="3200400"/>
            <a:ext cx="913680" cy="22788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62000" bIns="162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dup y exec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6369840" y="3768480"/>
            <a:ext cx="1630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Server Response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0" name="Google Shape;624;p 3"/>
          <p:cNvSpPr/>
          <p:nvPr/>
        </p:nvSpPr>
        <p:spPr>
          <a:xfrm rot="10800000">
            <a:off x="6299640" y="4114440"/>
            <a:ext cx="144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7265880" y="2971800"/>
            <a:ext cx="73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5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Waitpid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2" name="Google Shape;755;p45"/>
          <p:cNvSpPr/>
          <p:nvPr/>
        </p:nvSpPr>
        <p:spPr>
          <a:xfrm flipH="1" flipV="1" rot="10800000">
            <a:off x="7314840" y="330876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99999"/>
            </a:solidFill>
            <a:prstDash val="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624;p 4"/>
          <p:cNvSpPr/>
          <p:nvPr/>
        </p:nvSpPr>
        <p:spPr>
          <a:xfrm rot="10800000">
            <a:off x="4501800" y="2514960"/>
            <a:ext cx="167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622;p 3"/>
          <p:cNvSpPr/>
          <p:nvPr/>
        </p:nvSpPr>
        <p:spPr>
          <a:xfrm>
            <a:off x="5536440" y="3311280"/>
            <a:ext cx="86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624;p 5"/>
          <p:cNvSpPr/>
          <p:nvPr/>
        </p:nvSpPr>
        <p:spPr>
          <a:xfrm rot="10800000">
            <a:off x="4501800" y="331128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>
            <a:off x="4800600" y="2971800"/>
            <a:ext cx="17625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Rachana"/>
                <a:ea typeface="DejaVu Sans"/>
              </a:rPr>
              <a:t>Data Exchange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7" name="Google Shape;745;p45"/>
          <p:cNvSpPr/>
          <p:nvPr/>
        </p:nvSpPr>
        <p:spPr>
          <a:xfrm flipH="1">
            <a:off x="6170040" y="2057400"/>
            <a:ext cx="360" cy="18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9999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622;p 6"/>
          <p:cNvSpPr/>
          <p:nvPr/>
        </p:nvSpPr>
        <p:spPr>
          <a:xfrm>
            <a:off x="4572000" y="1845720"/>
            <a:ext cx="148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9999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790b9"/>
            </a:gs>
            <a:gs pos="100000">
              <a:srgbClr val="d4ec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Num" idx="18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B0B089-A785-40B1-A24C-AA74A5C39F01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90" name="PlaceHolder 13"/>
          <p:cNvSpPr/>
          <p:nvPr/>
        </p:nvSpPr>
        <p:spPr>
          <a:xfrm>
            <a:off x="1371600" y="914400"/>
            <a:ext cx="617148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Preguntas?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790b9"/>
            </a:gs>
            <a:gs pos="100000">
              <a:srgbClr val="d4ec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19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5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2B427F-E0B5-445B-BB85-FC4AB21A595A}" type="slidenum">
              <a:rPr b="0" lang="en" sz="15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500" spc="-1" strike="noStrike">
              <a:latin typeface="Times New Roman"/>
            </a:endParaRPr>
          </a:p>
        </p:txBody>
      </p:sp>
      <p:sp>
        <p:nvSpPr>
          <p:cNvPr id="392" name="PlaceHolder 36"/>
          <p:cNvSpPr/>
          <p:nvPr/>
        </p:nvSpPr>
        <p:spPr>
          <a:xfrm>
            <a:off x="1371600" y="914400"/>
            <a:ext cx="617148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Demostración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790b9"/>
            </a:gs>
            <a:gs pos="100000">
              <a:srgbClr val="d4ec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Num" idx="20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72B1EB-0CA4-45F8-B6F4-668EC7BC3ED5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3819600" y="1143000"/>
            <a:ext cx="4866480" cy="34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Criterios de prioridad en la cola / Implementar más de una cola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Al desconectarse el cliente que envía un job interactivo que termine el programa ./Cliente_Interactivo.cpp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Hacer el código más prolijo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12"/>
          <p:cNvSpPr/>
          <p:nvPr/>
        </p:nvSpPr>
        <p:spPr>
          <a:xfrm>
            <a:off x="699480" y="92160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Mejoras</a:t>
            </a:r>
            <a:br>
              <a:rPr sz="2600"/>
            </a:br>
            <a:r>
              <a:rPr b="0" lang="en" sz="2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a</a:t>
            </a:r>
            <a:br>
              <a:rPr sz="2600"/>
            </a:br>
            <a:r>
              <a:rPr b="0" lang="en" sz="2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Futuro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8700"/>
            </a:gs>
            <a:gs pos="100000">
              <a:srgbClr val="ffd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Correr un</a:t>
            </a:r>
            <a:br>
              <a:rPr sz="3600"/>
            </a:br>
            <a:r>
              <a:rPr b="0" lang="en" sz="36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Programa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ldNum" idx="21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D2B91D-1BED-482D-9748-01EAC5714924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98" name="PlaceHolder 33"/>
          <p:cNvSpPr/>
          <p:nvPr/>
        </p:nvSpPr>
        <p:spPr>
          <a:xfrm>
            <a:off x="3886560" y="914400"/>
            <a:ext cx="457020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" name="PlaceHolder 34"/>
          <p:cNvSpPr/>
          <p:nvPr/>
        </p:nvSpPr>
        <p:spPr>
          <a:xfrm>
            <a:off x="3658680" y="797400"/>
            <a:ext cx="5484600" cy="35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Montserrat ExtraBold"/>
              </a:rPr>
              <a:t>./Master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Montserrat ExtraBold"/>
              </a:rPr>
              <a:t>./Server -p 9090 -i 127.0.0.1</a:t>
            </a:r>
            <a:r>
              <a:rPr b="0" lang="en" sz="1800" spc="-1" strike="noStrike">
                <a:solidFill>
                  <a:srgbClr val="000000"/>
                </a:solidFill>
                <a:latin typeface="Rachana"/>
                <a:ea typeface="Montserrat ExtraBold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Montserrat ExtraBold"/>
              </a:rPr>
              <a:t>./Cliente -p 8080 -i 127.0.0.1 -c SUBMIT -e ./ejecutar.sh -d /home/jortz/Documents/IB/Labo6/TrabajoFinal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Montserrat ExtraBold"/>
              </a:rPr>
              <a:t>-a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Con</a:t>
            </a:r>
            <a:r>
              <a:rPr b="0" lang="en" sz="4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cep</a:t>
            </a:r>
            <a:r>
              <a:rPr b="0" lang="en" sz="4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to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 idx="6"/>
          </p:nvPr>
        </p:nvSpPr>
        <p:spPr>
          <a:xfrm>
            <a:off x="8480520" y="47523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63B0154-1D0D-4616-880F-68B10FA8FACA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47" name="Google Shape;488;p32"/>
          <p:cNvSpPr/>
          <p:nvPr/>
        </p:nvSpPr>
        <p:spPr>
          <a:xfrm>
            <a:off x="4800600" y="2057400"/>
            <a:ext cx="2377800" cy="871920"/>
          </a:xfrm>
          <a:prstGeom prst="plaque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achana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Google Shape;489;p32"/>
          <p:cNvSpPr/>
          <p:nvPr/>
        </p:nvSpPr>
        <p:spPr>
          <a:xfrm>
            <a:off x="3687840" y="541800"/>
            <a:ext cx="1797840" cy="600480"/>
          </a:xfrm>
          <a:prstGeom prst="ellipse">
            <a:avLst/>
          </a:prstGeom>
          <a:solidFill>
            <a:schemeClr val="lt2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Google Shape;490;p32"/>
          <p:cNvSpPr/>
          <p:nvPr/>
        </p:nvSpPr>
        <p:spPr>
          <a:xfrm>
            <a:off x="6659640" y="541800"/>
            <a:ext cx="1797840" cy="600480"/>
          </a:xfrm>
          <a:prstGeom prst="ellipse">
            <a:avLst/>
          </a:prstGeom>
          <a:solidFill>
            <a:schemeClr val="lt2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Google Shape;492;p32"/>
          <p:cNvSpPr/>
          <p:nvPr/>
        </p:nvSpPr>
        <p:spPr>
          <a:xfrm>
            <a:off x="3948480" y="3970800"/>
            <a:ext cx="1537200" cy="82908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achana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Google Shape;492;p 1"/>
          <p:cNvSpPr/>
          <p:nvPr/>
        </p:nvSpPr>
        <p:spPr>
          <a:xfrm>
            <a:off x="6463080" y="3970800"/>
            <a:ext cx="1537200" cy="82908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achana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en-arrow-right 1"/>
          <p:cNvSpPr/>
          <p:nvPr/>
        </p:nvSpPr>
        <p:spPr>
          <a:xfrm>
            <a:off x="5005800" y="1143000"/>
            <a:ext cx="708480" cy="913680"/>
          </a:xfrm>
          <a:custGeom>
            <a:avLst/>
            <a:gdLst/>
            <a:ahLst/>
            <a:rect l="l" t="t" r="r" b="b"/>
            <a:pathLst>
              <a:path w="1970" h="2540">
                <a:moveTo>
                  <a:pt x="207" y="5"/>
                </a:moveTo>
                <a:cubicBezTo>
                  <a:pt x="678" y="-22"/>
                  <a:pt x="1693" y="-14"/>
                  <a:pt x="1489" y="1807"/>
                </a:cubicBezTo>
                <a:cubicBezTo>
                  <a:pt x="1484" y="1820"/>
                  <a:pt x="1402" y="1856"/>
                  <a:pt x="1335" y="1912"/>
                </a:cubicBezTo>
                <a:cubicBezTo>
                  <a:pt x="1424" y="746"/>
                  <a:pt x="1195" y="93"/>
                  <a:pt x="0" y="102"/>
                </a:cubicBezTo>
                <a:cubicBezTo>
                  <a:pt x="0" y="102"/>
                  <a:pt x="190" y="6"/>
                  <a:pt x="207" y="5"/>
                </a:cubicBezTo>
                <a:moveTo>
                  <a:pt x="1136" y="1790"/>
                </a:moveTo>
                <a:cubicBezTo>
                  <a:pt x="1138" y="1788"/>
                  <a:pt x="1289" y="2311"/>
                  <a:pt x="1418" y="2417"/>
                </a:cubicBezTo>
                <a:cubicBezTo>
                  <a:pt x="1493" y="2333"/>
                  <a:pt x="1813" y="1905"/>
                  <a:pt x="1821" y="1896"/>
                </a:cubicBezTo>
                <a:cubicBezTo>
                  <a:pt x="1826" y="1890"/>
                  <a:pt x="1980" y="1803"/>
                  <a:pt x="1970" y="1813"/>
                </a:cubicBezTo>
                <a:cubicBezTo>
                  <a:pt x="1925" y="1859"/>
                  <a:pt x="1506" y="2421"/>
                  <a:pt x="1490" y="2434"/>
                </a:cubicBezTo>
                <a:cubicBezTo>
                  <a:pt x="1482" y="2441"/>
                  <a:pt x="1328" y="2519"/>
                  <a:pt x="1300" y="2540"/>
                </a:cubicBezTo>
                <a:cubicBezTo>
                  <a:pt x="1229" y="2526"/>
                  <a:pt x="981" y="1883"/>
                  <a:pt x="981" y="1881"/>
                </a:cubicBezTo>
                <a:cubicBezTo>
                  <a:pt x="981" y="1881"/>
                  <a:pt x="1131" y="1794"/>
                  <a:pt x="1136" y="179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en-arrow-right 2"/>
          <p:cNvSpPr/>
          <p:nvPr/>
        </p:nvSpPr>
        <p:spPr>
          <a:xfrm>
            <a:off x="6377400" y="1143000"/>
            <a:ext cx="708480" cy="913680"/>
          </a:xfrm>
          <a:custGeom>
            <a:avLst/>
            <a:gdLst/>
            <a:ahLst/>
            <a:rect l="l" t="t" r="r" b="b"/>
            <a:pathLst>
              <a:path w="1970" h="2540">
                <a:moveTo>
                  <a:pt x="1763" y="5"/>
                </a:moveTo>
                <a:cubicBezTo>
                  <a:pt x="1292" y="-22"/>
                  <a:pt x="277" y="-14"/>
                  <a:pt x="481" y="1807"/>
                </a:cubicBezTo>
                <a:cubicBezTo>
                  <a:pt x="486" y="1820"/>
                  <a:pt x="568" y="1856"/>
                  <a:pt x="635" y="1912"/>
                </a:cubicBezTo>
                <a:cubicBezTo>
                  <a:pt x="546" y="746"/>
                  <a:pt x="775" y="93"/>
                  <a:pt x="1970" y="102"/>
                </a:cubicBezTo>
                <a:cubicBezTo>
                  <a:pt x="1970" y="102"/>
                  <a:pt x="1780" y="6"/>
                  <a:pt x="1763" y="5"/>
                </a:cubicBezTo>
                <a:moveTo>
                  <a:pt x="834" y="1790"/>
                </a:moveTo>
                <a:cubicBezTo>
                  <a:pt x="832" y="1788"/>
                  <a:pt x="681" y="2311"/>
                  <a:pt x="552" y="2417"/>
                </a:cubicBezTo>
                <a:cubicBezTo>
                  <a:pt x="477" y="2333"/>
                  <a:pt x="157" y="1905"/>
                  <a:pt x="149" y="1896"/>
                </a:cubicBezTo>
                <a:cubicBezTo>
                  <a:pt x="144" y="1890"/>
                  <a:pt x="-10" y="1803"/>
                  <a:pt x="0" y="1813"/>
                </a:cubicBezTo>
                <a:cubicBezTo>
                  <a:pt x="45" y="1859"/>
                  <a:pt x="464" y="2421"/>
                  <a:pt x="480" y="2434"/>
                </a:cubicBezTo>
                <a:cubicBezTo>
                  <a:pt x="488" y="2441"/>
                  <a:pt x="642" y="2519"/>
                  <a:pt x="670" y="2540"/>
                </a:cubicBezTo>
                <a:cubicBezTo>
                  <a:pt x="741" y="2526"/>
                  <a:pt x="989" y="1883"/>
                  <a:pt x="989" y="1881"/>
                </a:cubicBezTo>
                <a:cubicBezTo>
                  <a:pt x="989" y="1881"/>
                  <a:pt x="839" y="1794"/>
                  <a:pt x="834" y="179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en-arrow-right 3"/>
          <p:cNvSpPr/>
          <p:nvPr/>
        </p:nvSpPr>
        <p:spPr>
          <a:xfrm>
            <a:off x="5257800" y="3014640"/>
            <a:ext cx="538920" cy="955440"/>
          </a:xfrm>
          <a:custGeom>
            <a:avLst/>
            <a:gdLst/>
            <a:ahLst/>
            <a:rect l="l" t="t" r="r" b="b"/>
            <a:pathLst>
              <a:path w="1499" h="2656">
                <a:moveTo>
                  <a:pt x="868" y="130"/>
                </a:moveTo>
                <a:cubicBezTo>
                  <a:pt x="1285" y="528"/>
                  <a:pt x="2139" y="1423"/>
                  <a:pt x="684" y="2231"/>
                </a:cubicBezTo>
                <a:cubicBezTo>
                  <a:pt x="670" y="2233"/>
                  <a:pt x="576" y="2180"/>
                  <a:pt x="479" y="2152"/>
                </a:cubicBezTo>
                <a:cubicBezTo>
                  <a:pt x="1376" y="1599"/>
                  <a:pt x="1642" y="1045"/>
                  <a:pt x="624" y="0"/>
                </a:cubicBezTo>
                <a:cubicBezTo>
                  <a:pt x="624" y="0"/>
                  <a:pt x="853" y="115"/>
                  <a:pt x="868" y="130"/>
                </a:cubicBezTo>
                <a:moveTo>
                  <a:pt x="397" y="1911"/>
                </a:moveTo>
                <a:cubicBezTo>
                  <a:pt x="400" y="1912"/>
                  <a:pt x="160" y="2328"/>
                  <a:pt x="193" y="2498"/>
                </a:cubicBezTo>
                <a:cubicBezTo>
                  <a:pt x="316" y="2518"/>
                  <a:pt x="888" y="2568"/>
                  <a:pt x="902" y="2570"/>
                </a:cubicBezTo>
                <a:cubicBezTo>
                  <a:pt x="911" y="2571"/>
                  <a:pt x="1102" y="2659"/>
                  <a:pt x="1086" y="2656"/>
                </a:cubicBezTo>
                <a:cubicBezTo>
                  <a:pt x="1016" y="2642"/>
                  <a:pt x="265" y="2578"/>
                  <a:pt x="243" y="2571"/>
                </a:cubicBezTo>
                <a:cubicBezTo>
                  <a:pt x="231" y="2567"/>
                  <a:pt x="46" y="2474"/>
                  <a:pt x="7" y="2461"/>
                </a:cubicBezTo>
                <a:cubicBezTo>
                  <a:pt x="-43" y="2392"/>
                  <a:pt x="200" y="1826"/>
                  <a:pt x="202" y="1825"/>
                </a:cubicBezTo>
                <a:cubicBezTo>
                  <a:pt x="202" y="1825"/>
                  <a:pt x="390" y="1909"/>
                  <a:pt x="397" y="19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en-arrow-right 4"/>
          <p:cNvSpPr/>
          <p:nvPr/>
        </p:nvSpPr>
        <p:spPr>
          <a:xfrm>
            <a:off x="6171840" y="3014640"/>
            <a:ext cx="538920" cy="955440"/>
          </a:xfrm>
          <a:custGeom>
            <a:avLst/>
            <a:gdLst/>
            <a:ahLst/>
            <a:rect l="l" t="t" r="r" b="b"/>
            <a:pathLst>
              <a:path w="1499" h="2656">
                <a:moveTo>
                  <a:pt x="631" y="130"/>
                </a:moveTo>
                <a:cubicBezTo>
                  <a:pt x="214" y="528"/>
                  <a:pt x="-640" y="1423"/>
                  <a:pt x="815" y="2231"/>
                </a:cubicBezTo>
                <a:cubicBezTo>
                  <a:pt x="829" y="2233"/>
                  <a:pt x="923" y="2180"/>
                  <a:pt x="1020" y="2152"/>
                </a:cubicBezTo>
                <a:cubicBezTo>
                  <a:pt x="123" y="1599"/>
                  <a:pt x="-143" y="1045"/>
                  <a:pt x="875" y="0"/>
                </a:cubicBezTo>
                <a:cubicBezTo>
                  <a:pt x="875" y="0"/>
                  <a:pt x="646" y="115"/>
                  <a:pt x="631" y="130"/>
                </a:cubicBezTo>
                <a:moveTo>
                  <a:pt x="1102" y="1911"/>
                </a:moveTo>
                <a:cubicBezTo>
                  <a:pt x="1099" y="1912"/>
                  <a:pt x="1339" y="2328"/>
                  <a:pt x="1306" y="2498"/>
                </a:cubicBezTo>
                <a:cubicBezTo>
                  <a:pt x="1183" y="2518"/>
                  <a:pt x="611" y="2568"/>
                  <a:pt x="597" y="2570"/>
                </a:cubicBezTo>
                <a:cubicBezTo>
                  <a:pt x="588" y="2571"/>
                  <a:pt x="397" y="2659"/>
                  <a:pt x="413" y="2656"/>
                </a:cubicBezTo>
                <a:cubicBezTo>
                  <a:pt x="483" y="2642"/>
                  <a:pt x="1234" y="2578"/>
                  <a:pt x="1256" y="2571"/>
                </a:cubicBezTo>
                <a:cubicBezTo>
                  <a:pt x="1268" y="2567"/>
                  <a:pt x="1453" y="2474"/>
                  <a:pt x="1492" y="2461"/>
                </a:cubicBezTo>
                <a:cubicBezTo>
                  <a:pt x="1542" y="2392"/>
                  <a:pt x="1299" y="1826"/>
                  <a:pt x="1297" y="1825"/>
                </a:cubicBezTo>
                <a:cubicBezTo>
                  <a:pt x="1297" y="1825"/>
                  <a:pt x="1109" y="1909"/>
                  <a:pt x="1102" y="19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s-line-arrow 1"/>
          <p:cNvSpPr/>
          <p:nvPr/>
        </p:nvSpPr>
        <p:spPr>
          <a:xfrm>
            <a:off x="7543800" y="1143000"/>
            <a:ext cx="684720" cy="2742480"/>
          </a:xfrm>
          <a:custGeom>
            <a:avLst/>
            <a:gdLst/>
            <a:ahLst/>
            <a:rect l="l" t="t" r="r" b="b"/>
            <a:pathLst>
              <a:path fill="none" w="1904" h="7620">
                <a:moveTo>
                  <a:pt x="1904" y="0"/>
                </a:moveTo>
                <a:lnTo>
                  <a:pt x="1872" y="3056"/>
                </a:lnTo>
                <a:cubicBezTo>
                  <a:pt x="1872" y="3056"/>
                  <a:pt x="1872" y="3055"/>
                  <a:pt x="1872" y="3056"/>
                </a:cubicBezTo>
                <a:cubicBezTo>
                  <a:pt x="1871" y="3191"/>
                  <a:pt x="1836" y="3322"/>
                  <a:pt x="1771" y="3437"/>
                </a:cubicBezTo>
                <a:cubicBezTo>
                  <a:pt x="1705" y="3552"/>
                  <a:pt x="1612" y="3648"/>
                  <a:pt x="1500" y="3714"/>
                </a:cubicBezTo>
                <a:cubicBezTo>
                  <a:pt x="1390" y="3780"/>
                  <a:pt x="1264" y="3813"/>
                  <a:pt x="1137" y="3812"/>
                </a:cubicBezTo>
                <a:lnTo>
                  <a:pt x="767" y="3808"/>
                </a:lnTo>
                <a:cubicBezTo>
                  <a:pt x="640" y="3806"/>
                  <a:pt x="514" y="3840"/>
                  <a:pt x="404" y="3906"/>
                </a:cubicBezTo>
                <a:cubicBezTo>
                  <a:pt x="292" y="3972"/>
                  <a:pt x="199" y="4068"/>
                  <a:pt x="133" y="4183"/>
                </a:cubicBezTo>
                <a:cubicBezTo>
                  <a:pt x="68" y="4298"/>
                  <a:pt x="33" y="4429"/>
                  <a:pt x="32" y="4564"/>
                </a:cubicBezTo>
                <a:cubicBezTo>
                  <a:pt x="32" y="4565"/>
                  <a:pt x="32" y="4564"/>
                  <a:pt x="32" y="4564"/>
                </a:cubicBezTo>
                <a:lnTo>
                  <a:pt x="0" y="7620"/>
                </a:lnTo>
              </a:path>
            </a:pathLst>
          </a:custGeom>
          <a:noFill/>
          <a:ln w="126000">
            <a:solidFill>
              <a:srgbClr val="80808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6"/>
          <p:cNvSpPr/>
          <p:nvPr/>
        </p:nvSpPr>
        <p:spPr>
          <a:xfrm rot="19001400">
            <a:off x="7388640" y="2322000"/>
            <a:ext cx="2285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STDIN STDOUT STDERR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    </a:t>
            </a:r>
            <a:r>
              <a:rPr b="0" lang="en" sz="16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redirect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8" name="PlaceHolder 7"/>
          <p:cNvSpPr/>
          <p:nvPr/>
        </p:nvSpPr>
        <p:spPr>
          <a:xfrm rot="16200">
            <a:off x="5156640" y="3201840"/>
            <a:ext cx="63792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Job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9" name="PlaceHolder 8"/>
          <p:cNvSpPr/>
          <p:nvPr/>
        </p:nvSpPr>
        <p:spPr>
          <a:xfrm rot="16200">
            <a:off x="6400800" y="3201840"/>
            <a:ext cx="63792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Job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60" name="PlaceHolder 9"/>
          <p:cNvSpPr/>
          <p:nvPr/>
        </p:nvSpPr>
        <p:spPr>
          <a:xfrm rot="16200">
            <a:off x="4573440" y="1332000"/>
            <a:ext cx="9126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Submit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61" name="PlaceHolder 10"/>
          <p:cNvSpPr/>
          <p:nvPr/>
        </p:nvSpPr>
        <p:spPr>
          <a:xfrm rot="16200">
            <a:off x="6854400" y="1373760"/>
            <a:ext cx="137592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468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Submit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ts val="1633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Interactive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c78d8"/>
            </a:gs>
            <a:gs pos="100000">
              <a:srgbClr val="00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Class Job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 idx="7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DE1441-8863-4983-9A5F-955E684CC849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3657600" y="1371600"/>
            <a:ext cx="4987440" cy="25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3429000" y="792000"/>
            <a:ext cx="5257080" cy="355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61e7f"/>
            </a:gs>
            <a:gs pos="100000">
              <a:srgbClr val="ff9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22880" y="91440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Clients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3617280" y="1600200"/>
            <a:ext cx="529740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Submit de un Job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Cada Job tendrá un ID asignado por el master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Leer el estado del job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Eliminar un Job de la cola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Posibilidad de realizar Jobs interactivos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Redireccionamiento de STDIN, STDOUT y STDERR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 </a:t>
            </a:r>
            <a:r>
              <a:rPr b="0" lang="en" sz="18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Para intercambiar datos con el 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8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5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7CB0ACB-77A7-4140-B7CB-9DBF863D5FEA}" type="slidenum">
              <a:rPr b="0" lang="en" sz="15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500" spc="-1" strike="noStrike">
              <a:latin typeface="Times New Roman"/>
            </a:endParaRPr>
          </a:p>
        </p:txBody>
      </p:sp>
      <p:sp>
        <p:nvSpPr>
          <p:cNvPr id="269" name="Google Shape;69;p 1"/>
          <p:cNvSpPr/>
          <p:nvPr/>
        </p:nvSpPr>
        <p:spPr>
          <a:xfrm>
            <a:off x="3922200" y="3429000"/>
            <a:ext cx="2247480" cy="35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790b9"/>
            </a:gs>
            <a:gs pos="100000">
              <a:srgbClr val="d4ec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99120" y="91440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3617640" y="686520"/>
            <a:ext cx="5297040" cy="365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Atender clientes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Recibe los submits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Informa estado de los jobs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Proporciona canal para submits interactivos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Mantenimiento de la cola 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Sincronización de la misma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Ordenar jobs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Atender servers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Enviar jobs para ser ejecutados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      </a:t>
            </a: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Proporciona canal para submits interactivos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2" name="Google Shape;318;p 2"/>
          <p:cNvSpPr/>
          <p:nvPr/>
        </p:nvSpPr>
        <p:spPr>
          <a:xfrm>
            <a:off x="3844440" y="3640680"/>
            <a:ext cx="499320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3"/>
          <p:cNvSpPr>
            <a:spLocks noGrp="1"/>
          </p:cNvSpPr>
          <p:nvPr>
            <p:ph type="sldNum" idx="9"/>
          </p:nvPr>
        </p:nvSpPr>
        <p:spPr>
          <a:xfrm>
            <a:off x="8480520" y="47523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56811EC-0319-472C-8190-7A6D7BAE8730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50e5"/>
            </a:gs>
            <a:gs pos="100000">
              <a:srgbClr val="c833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Rachana"/>
              </a:rPr>
              <a:t>Servers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3657600" y="685800"/>
            <a:ext cx="5484600" cy="35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Ejecución de procesos 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Le piden al Master que le envie Jobs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Corren los jobs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Al terminar se le informa al master el estado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del job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Redirección de STDIN, STDOUT y STDERR para Submit Interactivo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0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99837F-6CB6-4122-9D72-F74FF64C09A6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8700"/>
            </a:gs>
            <a:gs pos="100000">
              <a:srgbClr val="ffd9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Protocolo de comunicación: Conexiones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Num" idx="11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98CDB6-38E8-440E-A770-0BB32F889FB6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79" name="PlaceHolder 22"/>
          <p:cNvSpPr/>
          <p:nvPr/>
        </p:nvSpPr>
        <p:spPr>
          <a:xfrm>
            <a:off x="3430080" y="797400"/>
            <a:ext cx="5484600" cy="35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Implementado con Sockets Unix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Corre sobre TCP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achana"/>
                <a:ea typeface="Roboto Condensed Light"/>
              </a:rPr>
              <a:t>Puerto 8080 para clientes y 9090 para servidores. Los clientes interactivos y los servers se conectan mediante otro puerto aleatorio.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6e180"/>
            </a:gs>
            <a:gs pos="100000">
              <a:srgbClr val="b8df3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99120" y="91188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achana"/>
                <a:ea typeface="Montserrat ExtraBold"/>
              </a:rPr>
              <a:t>Protocolo de comunicación: Paquetes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12"/>
          </p:nvPr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FC15565-3F7A-4F92-A3D5-591635ED7A9E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82" name="PlaceHolder 20"/>
          <p:cNvSpPr/>
          <p:nvPr/>
        </p:nvSpPr>
        <p:spPr>
          <a:xfrm>
            <a:off x="677880" y="89532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PlaceHolder 26"/>
          <p:cNvSpPr/>
          <p:nvPr/>
        </p:nvSpPr>
        <p:spPr>
          <a:xfrm>
            <a:off x="8459280" y="4733280"/>
            <a:ext cx="5457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64C9B7-B976-42E0-8081-46D7EC88995B}" type="slidenum">
              <a:rPr b="0" lang="en" sz="12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255200" y="208080"/>
            <a:ext cx="3745080" cy="253440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3200400" y="2971800"/>
            <a:ext cx="2971080" cy="89028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3198960" y="3886200"/>
            <a:ext cx="1372320" cy="97920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4"/>
          <a:stretch/>
        </p:blipFill>
        <p:spPr>
          <a:xfrm>
            <a:off x="6369120" y="2958120"/>
            <a:ext cx="2545560" cy="18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50e5"/>
            </a:gs>
            <a:gs pos="100000">
              <a:srgbClr val="c833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4680" y="914400"/>
            <a:ext cx="2017800" cy="3324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000000">
                <a:alpha val="2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Rachana"/>
              </a:rPr>
              <a:t>Composición del Master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 idx="13"/>
          </p:nvPr>
        </p:nvSpPr>
        <p:spPr>
          <a:xfrm>
            <a:off x="8458200" y="47523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600" spc="-1" strike="noStrike">
                <a:solidFill>
                  <a:srgbClr val="b7b7b7"/>
                </a:solidFill>
                <a:latin typeface="Rachana"/>
                <a:ea typeface="Montserrat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3EA471-F2A5-4A39-859E-E573DDF0E69F}" type="slidenum">
              <a:rPr b="0" lang="en" sz="1600" spc="-1" strike="noStrike">
                <a:solidFill>
                  <a:srgbClr val="b7b7b7"/>
                </a:solidFill>
                <a:latin typeface="Rachana"/>
                <a:ea typeface="Montserrat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370320" y="83520"/>
            <a:ext cx="5544360" cy="145584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3657600" y="1714320"/>
            <a:ext cx="5028480" cy="3037320"/>
          </a:xfrm>
          <a:custGeom>
            <a:avLst/>
            <a:gdLst/>
            <a:ahLst/>
            <a:rect l="l" t="t" r="r" b="b"/>
            <a:pathLst>
              <a:path w="13970" h="8439">
                <a:moveTo>
                  <a:pt x="13970" y="1690"/>
                </a:moveTo>
                <a:cubicBezTo>
                  <a:pt x="13970" y="1688"/>
                  <a:pt x="13970" y="1688"/>
                  <a:pt x="13970" y="1686"/>
                </a:cubicBezTo>
                <a:cubicBezTo>
                  <a:pt x="13970" y="1390"/>
                  <a:pt x="13894" y="1100"/>
                  <a:pt x="13750" y="843"/>
                </a:cubicBezTo>
                <a:cubicBezTo>
                  <a:pt x="13605" y="587"/>
                  <a:pt x="13398" y="374"/>
                  <a:pt x="13148" y="226"/>
                </a:cubicBezTo>
                <a:cubicBezTo>
                  <a:pt x="12899" y="78"/>
                  <a:pt x="12616" y="0"/>
                  <a:pt x="12327" y="0"/>
                </a:cubicBezTo>
                <a:cubicBezTo>
                  <a:pt x="12325" y="0"/>
                  <a:pt x="12322" y="0"/>
                  <a:pt x="12320" y="0"/>
                </a:cubicBezTo>
                <a:lnTo>
                  <a:pt x="1" y="3"/>
                </a:lnTo>
                <a:lnTo>
                  <a:pt x="1" y="6749"/>
                </a:lnTo>
                <a:lnTo>
                  <a:pt x="0" y="6746"/>
                </a:lnTo>
                <a:cubicBezTo>
                  <a:pt x="0" y="6747"/>
                  <a:pt x="0" y="6747"/>
                  <a:pt x="0" y="6749"/>
                </a:cubicBezTo>
                <a:cubicBezTo>
                  <a:pt x="0" y="7046"/>
                  <a:pt x="75" y="7336"/>
                  <a:pt x="220" y="7592"/>
                </a:cubicBezTo>
                <a:cubicBezTo>
                  <a:pt x="364" y="7849"/>
                  <a:pt x="571" y="8061"/>
                  <a:pt x="821" y="8210"/>
                </a:cubicBezTo>
                <a:cubicBezTo>
                  <a:pt x="1071" y="8358"/>
                  <a:pt x="1354" y="8436"/>
                  <a:pt x="1643" y="8436"/>
                </a:cubicBezTo>
                <a:cubicBezTo>
                  <a:pt x="1645" y="8436"/>
                  <a:pt x="1648" y="8436"/>
                  <a:pt x="1650" y="8436"/>
                </a:cubicBezTo>
                <a:lnTo>
                  <a:pt x="1651" y="8439"/>
                </a:lnTo>
                <a:lnTo>
                  <a:pt x="13970" y="8436"/>
                </a:lnTo>
                <a:lnTo>
                  <a:pt x="13970" y="169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2" name="Container-3- 2"/>
          <p:cNvGrpSpPr/>
          <p:nvPr/>
        </p:nvGrpSpPr>
        <p:grpSpPr>
          <a:xfrm>
            <a:off x="3200400" y="3009240"/>
            <a:ext cx="1737720" cy="919800"/>
            <a:chOff x="3200400" y="3009240"/>
            <a:chExt cx="1737720" cy="919800"/>
          </a:xfrm>
        </p:grpSpPr>
        <p:sp>
          <p:nvSpPr>
            <p:cNvPr id="293" name=""/>
            <p:cNvSpPr/>
            <p:nvPr/>
          </p:nvSpPr>
          <p:spPr>
            <a:xfrm flipV="1">
              <a:off x="3940560" y="3096360"/>
              <a:ext cx="672840" cy="360"/>
            </a:xfrm>
            <a:prstGeom prst="line">
              <a:avLst/>
            </a:prstGeom>
            <a:ln w="10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3940560" y="3096360"/>
              <a:ext cx="762480" cy="832680"/>
            </a:xfrm>
            <a:custGeom>
              <a:avLst/>
              <a:gdLst/>
              <a:ahLst/>
              <a:rect l="l" t="t" r="r" b="b"/>
              <a:pathLst>
                <a:path w="2120" h="2315">
                  <a:moveTo>
                    <a:pt x="2120" y="464"/>
                  </a:moveTo>
                  <a:cubicBezTo>
                    <a:pt x="2120" y="463"/>
                    <a:pt x="2120" y="463"/>
                    <a:pt x="2120" y="463"/>
                  </a:cubicBezTo>
                  <a:cubicBezTo>
                    <a:pt x="2120" y="381"/>
                    <a:pt x="2108" y="302"/>
                    <a:pt x="2086" y="231"/>
                  </a:cubicBezTo>
                  <a:cubicBezTo>
                    <a:pt x="2064" y="161"/>
                    <a:pt x="2033" y="103"/>
                    <a:pt x="1995" y="62"/>
                  </a:cubicBezTo>
                  <a:cubicBezTo>
                    <a:pt x="1957" y="21"/>
                    <a:pt x="1914" y="0"/>
                    <a:pt x="1870" y="0"/>
                  </a:cubicBezTo>
                  <a:lnTo>
                    <a:pt x="1869" y="0"/>
                  </a:lnTo>
                  <a:lnTo>
                    <a:pt x="0" y="1"/>
                  </a:lnTo>
                  <a:lnTo>
                    <a:pt x="0" y="1852"/>
                  </a:lnTo>
                  <a:lnTo>
                    <a:pt x="0" y="1851"/>
                  </a:lnTo>
                  <a:lnTo>
                    <a:pt x="0" y="1852"/>
                  </a:lnTo>
                  <a:cubicBezTo>
                    <a:pt x="0" y="1933"/>
                    <a:pt x="11" y="2013"/>
                    <a:pt x="33" y="2083"/>
                  </a:cubicBezTo>
                  <a:cubicBezTo>
                    <a:pt x="55" y="2153"/>
                    <a:pt x="87" y="2212"/>
                    <a:pt x="125" y="2253"/>
                  </a:cubicBezTo>
                  <a:cubicBezTo>
                    <a:pt x="163" y="2293"/>
                    <a:pt x="205" y="2315"/>
                    <a:pt x="249" y="2315"/>
                  </a:cubicBezTo>
                  <a:cubicBezTo>
                    <a:pt x="250" y="2315"/>
                    <a:pt x="250" y="2315"/>
                    <a:pt x="250" y="2315"/>
                  </a:cubicBezTo>
                  <a:lnTo>
                    <a:pt x="251" y="2315"/>
                  </a:lnTo>
                  <a:lnTo>
                    <a:pt x="2120" y="2315"/>
                  </a:lnTo>
                  <a:lnTo>
                    <a:pt x="2120" y="464"/>
                  </a:lnTo>
                  <a:close/>
                </a:path>
              </a:pathLst>
            </a:custGeom>
            <a:solidFill>
              <a:srgbClr val="ffffff"/>
            </a:solidFill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3200400" y="3009240"/>
              <a:ext cx="1737720" cy="335520"/>
            </a:xfrm>
            <a:prstGeom prst="rect">
              <a:avLst/>
            </a:prstGeom>
            <a:noFill/>
            <a:ln w="108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               </a:t>
              </a: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Server2M    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96" name="Terminator 1"/>
          <p:cNvSpPr/>
          <p:nvPr/>
        </p:nvSpPr>
        <p:spPr>
          <a:xfrm>
            <a:off x="4023720" y="3345480"/>
            <a:ext cx="620280" cy="54216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Atiende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7" name="Container-3- 1"/>
          <p:cNvGrpSpPr/>
          <p:nvPr/>
        </p:nvGrpSpPr>
        <p:grpSpPr>
          <a:xfrm>
            <a:off x="4108320" y="3009240"/>
            <a:ext cx="1737720" cy="919800"/>
            <a:chOff x="4108320" y="3009240"/>
            <a:chExt cx="1737720" cy="919800"/>
          </a:xfrm>
        </p:grpSpPr>
        <p:sp>
          <p:nvSpPr>
            <p:cNvPr id="298" name=""/>
            <p:cNvSpPr/>
            <p:nvPr/>
          </p:nvSpPr>
          <p:spPr>
            <a:xfrm flipV="1">
              <a:off x="4848480" y="3096360"/>
              <a:ext cx="672840" cy="360"/>
            </a:xfrm>
            <a:prstGeom prst="line">
              <a:avLst/>
            </a:prstGeom>
            <a:ln w="10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4848480" y="3096360"/>
              <a:ext cx="762480" cy="832680"/>
            </a:xfrm>
            <a:custGeom>
              <a:avLst/>
              <a:gdLst/>
              <a:ahLst/>
              <a:rect l="l" t="t" r="r" b="b"/>
              <a:pathLst>
                <a:path w="2120" h="2315">
                  <a:moveTo>
                    <a:pt x="2120" y="464"/>
                  </a:moveTo>
                  <a:cubicBezTo>
                    <a:pt x="2120" y="463"/>
                    <a:pt x="2120" y="463"/>
                    <a:pt x="2120" y="463"/>
                  </a:cubicBezTo>
                  <a:cubicBezTo>
                    <a:pt x="2120" y="381"/>
                    <a:pt x="2108" y="302"/>
                    <a:pt x="2086" y="231"/>
                  </a:cubicBezTo>
                  <a:cubicBezTo>
                    <a:pt x="2064" y="161"/>
                    <a:pt x="2033" y="103"/>
                    <a:pt x="1995" y="62"/>
                  </a:cubicBezTo>
                  <a:cubicBezTo>
                    <a:pt x="1957" y="21"/>
                    <a:pt x="1914" y="0"/>
                    <a:pt x="1870" y="0"/>
                  </a:cubicBezTo>
                  <a:lnTo>
                    <a:pt x="1869" y="0"/>
                  </a:lnTo>
                  <a:lnTo>
                    <a:pt x="0" y="1"/>
                  </a:lnTo>
                  <a:lnTo>
                    <a:pt x="0" y="1852"/>
                  </a:lnTo>
                  <a:lnTo>
                    <a:pt x="0" y="1851"/>
                  </a:lnTo>
                  <a:lnTo>
                    <a:pt x="0" y="1852"/>
                  </a:lnTo>
                  <a:cubicBezTo>
                    <a:pt x="0" y="1933"/>
                    <a:pt x="11" y="2013"/>
                    <a:pt x="33" y="2083"/>
                  </a:cubicBezTo>
                  <a:cubicBezTo>
                    <a:pt x="55" y="2153"/>
                    <a:pt x="87" y="2212"/>
                    <a:pt x="125" y="2253"/>
                  </a:cubicBezTo>
                  <a:cubicBezTo>
                    <a:pt x="163" y="2293"/>
                    <a:pt x="205" y="2315"/>
                    <a:pt x="249" y="2315"/>
                  </a:cubicBezTo>
                  <a:cubicBezTo>
                    <a:pt x="250" y="2315"/>
                    <a:pt x="250" y="2315"/>
                    <a:pt x="250" y="2315"/>
                  </a:cubicBezTo>
                  <a:lnTo>
                    <a:pt x="251" y="2315"/>
                  </a:lnTo>
                  <a:lnTo>
                    <a:pt x="2120" y="2315"/>
                  </a:lnTo>
                  <a:lnTo>
                    <a:pt x="2120" y="464"/>
                  </a:lnTo>
                  <a:close/>
                </a:path>
              </a:pathLst>
            </a:custGeom>
            <a:solidFill>
              <a:srgbClr val="ffffff"/>
            </a:solidFill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4108320" y="3009240"/>
              <a:ext cx="1737720" cy="335520"/>
            </a:xfrm>
            <a:prstGeom prst="rect">
              <a:avLst/>
            </a:prstGeom>
            <a:noFill/>
            <a:ln w="108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               </a:t>
              </a: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Server2M    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01" name="Terminator 2"/>
          <p:cNvSpPr/>
          <p:nvPr/>
        </p:nvSpPr>
        <p:spPr>
          <a:xfrm>
            <a:off x="4931640" y="3345480"/>
            <a:ext cx="620280" cy="54216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Atiende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2" name="Container-3- 3"/>
          <p:cNvGrpSpPr/>
          <p:nvPr/>
        </p:nvGrpSpPr>
        <p:grpSpPr>
          <a:xfrm>
            <a:off x="6858000" y="2965680"/>
            <a:ext cx="1678320" cy="919800"/>
            <a:chOff x="6858000" y="2965680"/>
            <a:chExt cx="1678320" cy="919800"/>
          </a:xfrm>
        </p:grpSpPr>
        <p:sp>
          <p:nvSpPr>
            <p:cNvPr id="303" name=""/>
            <p:cNvSpPr/>
            <p:nvPr/>
          </p:nvSpPr>
          <p:spPr>
            <a:xfrm flipV="1">
              <a:off x="7567560" y="3052800"/>
              <a:ext cx="672840" cy="360"/>
            </a:xfrm>
            <a:prstGeom prst="line">
              <a:avLst/>
            </a:prstGeom>
            <a:ln w="10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7567560" y="3052800"/>
              <a:ext cx="762480" cy="832680"/>
            </a:xfrm>
            <a:custGeom>
              <a:avLst/>
              <a:gdLst/>
              <a:ahLst/>
              <a:rect l="l" t="t" r="r" b="b"/>
              <a:pathLst>
                <a:path w="2120" h="2315">
                  <a:moveTo>
                    <a:pt x="2120" y="464"/>
                  </a:moveTo>
                  <a:cubicBezTo>
                    <a:pt x="2120" y="463"/>
                    <a:pt x="2120" y="463"/>
                    <a:pt x="2120" y="463"/>
                  </a:cubicBezTo>
                  <a:cubicBezTo>
                    <a:pt x="2120" y="381"/>
                    <a:pt x="2108" y="302"/>
                    <a:pt x="2086" y="231"/>
                  </a:cubicBezTo>
                  <a:cubicBezTo>
                    <a:pt x="2064" y="161"/>
                    <a:pt x="2033" y="103"/>
                    <a:pt x="1995" y="62"/>
                  </a:cubicBezTo>
                  <a:cubicBezTo>
                    <a:pt x="1957" y="21"/>
                    <a:pt x="1914" y="0"/>
                    <a:pt x="1870" y="0"/>
                  </a:cubicBezTo>
                  <a:lnTo>
                    <a:pt x="1869" y="0"/>
                  </a:lnTo>
                  <a:lnTo>
                    <a:pt x="0" y="1"/>
                  </a:lnTo>
                  <a:lnTo>
                    <a:pt x="0" y="1852"/>
                  </a:lnTo>
                  <a:lnTo>
                    <a:pt x="0" y="1851"/>
                  </a:lnTo>
                  <a:lnTo>
                    <a:pt x="0" y="1852"/>
                  </a:lnTo>
                  <a:cubicBezTo>
                    <a:pt x="0" y="1933"/>
                    <a:pt x="11" y="2013"/>
                    <a:pt x="33" y="2083"/>
                  </a:cubicBezTo>
                  <a:cubicBezTo>
                    <a:pt x="55" y="2153"/>
                    <a:pt x="87" y="2212"/>
                    <a:pt x="125" y="2253"/>
                  </a:cubicBezTo>
                  <a:cubicBezTo>
                    <a:pt x="163" y="2293"/>
                    <a:pt x="205" y="2315"/>
                    <a:pt x="249" y="2315"/>
                  </a:cubicBezTo>
                  <a:cubicBezTo>
                    <a:pt x="250" y="2315"/>
                    <a:pt x="250" y="2315"/>
                    <a:pt x="250" y="2315"/>
                  </a:cubicBezTo>
                  <a:lnTo>
                    <a:pt x="251" y="2315"/>
                  </a:lnTo>
                  <a:lnTo>
                    <a:pt x="2120" y="2315"/>
                  </a:lnTo>
                  <a:lnTo>
                    <a:pt x="2120" y="464"/>
                  </a:lnTo>
                  <a:close/>
                </a:path>
              </a:pathLst>
            </a:custGeom>
            <a:solidFill>
              <a:srgbClr val="ffffff"/>
            </a:solidFill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6858000" y="2965680"/>
              <a:ext cx="1678320" cy="335520"/>
            </a:xfrm>
            <a:prstGeom prst="rect">
              <a:avLst/>
            </a:prstGeom>
            <a:noFill/>
            <a:ln w="108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               </a:t>
              </a: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Client2M    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06" name="Terminator 3"/>
          <p:cNvSpPr/>
          <p:nvPr/>
        </p:nvSpPr>
        <p:spPr>
          <a:xfrm>
            <a:off x="7650720" y="3301920"/>
            <a:ext cx="620280" cy="54216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Atiende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Client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7" name="Container-3- 4"/>
          <p:cNvGrpSpPr/>
          <p:nvPr/>
        </p:nvGrpSpPr>
        <p:grpSpPr>
          <a:xfrm>
            <a:off x="5923080" y="2965680"/>
            <a:ext cx="1720800" cy="919800"/>
            <a:chOff x="5923080" y="2965680"/>
            <a:chExt cx="1720800" cy="919800"/>
          </a:xfrm>
        </p:grpSpPr>
        <p:sp>
          <p:nvSpPr>
            <p:cNvPr id="308" name=""/>
            <p:cNvSpPr/>
            <p:nvPr/>
          </p:nvSpPr>
          <p:spPr>
            <a:xfrm flipV="1">
              <a:off x="6654960" y="3052800"/>
              <a:ext cx="672840" cy="360"/>
            </a:xfrm>
            <a:prstGeom prst="line">
              <a:avLst/>
            </a:prstGeom>
            <a:ln w="10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6654960" y="3052800"/>
              <a:ext cx="762480" cy="832680"/>
            </a:xfrm>
            <a:custGeom>
              <a:avLst/>
              <a:gdLst/>
              <a:ahLst/>
              <a:rect l="l" t="t" r="r" b="b"/>
              <a:pathLst>
                <a:path w="2120" h="2315">
                  <a:moveTo>
                    <a:pt x="2120" y="464"/>
                  </a:moveTo>
                  <a:cubicBezTo>
                    <a:pt x="2120" y="463"/>
                    <a:pt x="2120" y="463"/>
                    <a:pt x="2120" y="463"/>
                  </a:cubicBezTo>
                  <a:cubicBezTo>
                    <a:pt x="2120" y="381"/>
                    <a:pt x="2108" y="302"/>
                    <a:pt x="2086" y="231"/>
                  </a:cubicBezTo>
                  <a:cubicBezTo>
                    <a:pt x="2064" y="161"/>
                    <a:pt x="2033" y="103"/>
                    <a:pt x="1995" y="62"/>
                  </a:cubicBezTo>
                  <a:cubicBezTo>
                    <a:pt x="1957" y="21"/>
                    <a:pt x="1914" y="0"/>
                    <a:pt x="1870" y="0"/>
                  </a:cubicBezTo>
                  <a:lnTo>
                    <a:pt x="1869" y="0"/>
                  </a:lnTo>
                  <a:lnTo>
                    <a:pt x="0" y="1"/>
                  </a:lnTo>
                  <a:lnTo>
                    <a:pt x="0" y="1852"/>
                  </a:lnTo>
                  <a:lnTo>
                    <a:pt x="0" y="1851"/>
                  </a:lnTo>
                  <a:lnTo>
                    <a:pt x="0" y="1852"/>
                  </a:lnTo>
                  <a:cubicBezTo>
                    <a:pt x="0" y="1933"/>
                    <a:pt x="11" y="2013"/>
                    <a:pt x="33" y="2083"/>
                  </a:cubicBezTo>
                  <a:cubicBezTo>
                    <a:pt x="55" y="2153"/>
                    <a:pt x="87" y="2212"/>
                    <a:pt x="125" y="2253"/>
                  </a:cubicBezTo>
                  <a:cubicBezTo>
                    <a:pt x="163" y="2293"/>
                    <a:pt x="205" y="2315"/>
                    <a:pt x="249" y="2315"/>
                  </a:cubicBezTo>
                  <a:cubicBezTo>
                    <a:pt x="250" y="2315"/>
                    <a:pt x="250" y="2315"/>
                    <a:pt x="250" y="2315"/>
                  </a:cubicBezTo>
                  <a:lnTo>
                    <a:pt x="251" y="2315"/>
                  </a:lnTo>
                  <a:lnTo>
                    <a:pt x="2120" y="2315"/>
                  </a:lnTo>
                  <a:lnTo>
                    <a:pt x="2120" y="464"/>
                  </a:lnTo>
                  <a:close/>
                </a:path>
              </a:pathLst>
            </a:custGeom>
            <a:solidFill>
              <a:srgbClr val="ffffff"/>
            </a:solidFill>
            <a:ln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5923080" y="2965680"/>
              <a:ext cx="1720800" cy="335520"/>
            </a:xfrm>
            <a:prstGeom prst="rect">
              <a:avLst/>
            </a:prstGeom>
            <a:noFill/>
            <a:ln w="108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                </a:t>
              </a: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Client2M    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11" name="Terminator 4"/>
          <p:cNvSpPr/>
          <p:nvPr/>
        </p:nvSpPr>
        <p:spPr>
          <a:xfrm>
            <a:off x="6738120" y="3301920"/>
            <a:ext cx="620280" cy="54216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Atiende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Client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Terminator 5"/>
          <p:cNvSpPr/>
          <p:nvPr/>
        </p:nvSpPr>
        <p:spPr>
          <a:xfrm>
            <a:off x="4408200" y="4114800"/>
            <a:ext cx="620280" cy="45648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Accept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Terminator 6"/>
          <p:cNvSpPr/>
          <p:nvPr/>
        </p:nvSpPr>
        <p:spPr>
          <a:xfrm>
            <a:off x="7151400" y="4114800"/>
            <a:ext cx="620280" cy="456480"/>
          </a:xfrm>
          <a:prstGeom prst="flowChartTerminator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Accept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Client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Direct-Data 1"/>
          <p:cNvSpPr/>
          <p:nvPr/>
        </p:nvSpPr>
        <p:spPr>
          <a:xfrm>
            <a:off x="5715000" y="2286000"/>
            <a:ext cx="850680" cy="528120"/>
          </a:xfrm>
          <a:prstGeom prst="flowChartMagneticDrum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Cola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Database 1"/>
          <p:cNvSpPr/>
          <p:nvPr/>
        </p:nvSpPr>
        <p:spPr>
          <a:xfrm>
            <a:off x="4343400" y="2286000"/>
            <a:ext cx="952560" cy="49392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PlaceHolder 25"/>
          <p:cNvSpPr/>
          <p:nvPr/>
        </p:nvSpPr>
        <p:spPr>
          <a:xfrm>
            <a:off x="5296680" y="1600200"/>
            <a:ext cx="1560600" cy="68508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Rachana"/>
                <a:ea typeface="DejaVu Sans"/>
              </a:rPr>
              <a:t>Master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" name="Database 2"/>
          <p:cNvSpPr/>
          <p:nvPr/>
        </p:nvSpPr>
        <p:spPr>
          <a:xfrm>
            <a:off x="7086600" y="2248560"/>
            <a:ext cx="952560" cy="49392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Clients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2023-06-21T17:23:41Z</dcterms:modified>
  <cp:revision>266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