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86" r:id="rId2"/>
  </p:sldMasterIdLst>
  <p:notesMasterIdLst>
    <p:notesMasterId r:id="rId21"/>
  </p:notesMasterIdLst>
  <p:sldIdLst>
    <p:sldId id="281" r:id="rId3"/>
    <p:sldId id="256" r:id="rId4"/>
    <p:sldId id="257" r:id="rId5"/>
    <p:sldId id="276" r:id="rId6"/>
    <p:sldId id="279" r:id="rId7"/>
    <p:sldId id="278" r:id="rId8"/>
    <p:sldId id="280" r:id="rId9"/>
    <p:sldId id="266" r:id="rId10"/>
    <p:sldId id="269" r:id="rId11"/>
    <p:sldId id="261" r:id="rId12"/>
    <p:sldId id="267" r:id="rId13"/>
    <p:sldId id="273" r:id="rId14"/>
    <p:sldId id="274" r:id="rId15"/>
    <p:sldId id="275" r:id="rId16"/>
    <p:sldId id="268" r:id="rId17"/>
    <p:sldId id="271" r:id="rId18"/>
    <p:sldId id="272" r:id="rId19"/>
    <p:sldId id="263" r:id="rId2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4F81BD"/>
    <a:srgbClr val="D9E6FF"/>
    <a:srgbClr val="0019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85" d="100"/>
          <a:sy n="85" d="100"/>
        </p:scale>
        <p:origin x="13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áš Jurásek" userId="bed34b7082af1b23" providerId="LiveId" clId="{8F8D6B7D-B837-427A-9C1D-E43795F85571}"/>
    <pc:docChg chg="addSld modSld sldOrd">
      <pc:chgData name="Tomáš Jurásek" userId="bed34b7082af1b23" providerId="LiveId" clId="{8F8D6B7D-B837-427A-9C1D-E43795F85571}" dt="2017-10-03T14:47:37.205" v="8" actId="1076"/>
      <pc:docMkLst>
        <pc:docMk/>
      </pc:docMkLst>
      <pc:sldChg chg="addSp modSp">
        <pc:chgData name="Tomáš Jurásek" userId="bed34b7082af1b23" providerId="LiveId" clId="{8F8D6B7D-B837-427A-9C1D-E43795F85571}" dt="2017-10-03T14:47:08.582" v="3" actId="1076"/>
        <pc:sldMkLst>
          <pc:docMk/>
          <pc:sldMk cId="2520324001" sldId="256"/>
        </pc:sldMkLst>
        <pc:picChg chg="add mod">
          <ac:chgData name="Tomáš Jurásek" userId="bed34b7082af1b23" providerId="LiveId" clId="{8F8D6B7D-B837-427A-9C1D-E43795F85571}" dt="2017-10-03T14:47:08.582" v="3" actId="1076"/>
          <ac:picMkLst>
            <pc:docMk/>
            <pc:sldMk cId="2520324001" sldId="256"/>
            <ac:picMk id="3" creationId="{A2CC05FB-65F2-459D-B9B7-F176FDB79E19}"/>
          </ac:picMkLst>
        </pc:picChg>
      </pc:sldChg>
      <pc:sldChg chg="modSp">
        <pc:chgData name="Tomáš Jurásek" userId="bed34b7082af1b23" providerId="LiveId" clId="{8F8D6B7D-B837-427A-9C1D-E43795F85571}" dt="2017-10-03T13:28:45.696" v="0" actId="20577"/>
        <pc:sldMkLst>
          <pc:docMk/>
          <pc:sldMk cId="2186098111" sldId="274"/>
        </pc:sldMkLst>
        <pc:spChg chg="mod">
          <ac:chgData name="Tomáš Jurásek" userId="bed34b7082af1b23" providerId="LiveId" clId="{8F8D6B7D-B837-427A-9C1D-E43795F85571}" dt="2017-10-03T13:28:45.696" v="0" actId="20577"/>
          <ac:spMkLst>
            <pc:docMk/>
            <pc:sldMk cId="2186098111" sldId="274"/>
            <ac:spMk id="5" creationId="{00000000-0000-0000-0000-000000000000}"/>
          </ac:spMkLst>
        </pc:spChg>
      </pc:sldChg>
      <pc:sldChg chg="addSp delSp modSp add ord modTransition">
        <pc:chgData name="Tomáš Jurásek" userId="bed34b7082af1b23" providerId="LiveId" clId="{8F8D6B7D-B837-427A-9C1D-E43795F85571}" dt="2017-10-03T14:47:37.205" v="8" actId="1076"/>
        <pc:sldMkLst>
          <pc:docMk/>
          <pc:sldMk cId="527728063" sldId="281"/>
        </pc:sldMkLst>
        <pc:spChg chg="del">
          <ac:chgData name="Tomáš Jurásek" userId="bed34b7082af1b23" providerId="LiveId" clId="{8F8D6B7D-B837-427A-9C1D-E43795F85571}" dt="2017-10-03T14:47:35.065" v="6"/>
          <ac:spMkLst>
            <pc:docMk/>
            <pc:sldMk cId="527728063" sldId="281"/>
            <ac:spMk id="2" creationId="{2B7CA25B-74BD-4FA4-A501-9D9403CB8245}"/>
          </ac:spMkLst>
        </pc:spChg>
        <pc:spChg chg="del">
          <ac:chgData name="Tomáš Jurásek" userId="bed34b7082af1b23" providerId="LiveId" clId="{8F8D6B7D-B837-427A-9C1D-E43795F85571}" dt="2017-10-03T14:47:35.065" v="6"/>
          <ac:spMkLst>
            <pc:docMk/>
            <pc:sldMk cId="527728063" sldId="281"/>
            <ac:spMk id="3" creationId="{3EEA9DE4-A061-4D7C-8187-8AA026149FD1}"/>
          </ac:spMkLst>
        </pc:spChg>
        <pc:spChg chg="add mod">
          <ac:chgData name="Tomáš Jurásek" userId="bed34b7082af1b23" providerId="LiveId" clId="{8F8D6B7D-B837-427A-9C1D-E43795F85571}" dt="2017-10-03T14:47:35.065" v="6"/>
          <ac:spMkLst>
            <pc:docMk/>
            <pc:sldMk cId="527728063" sldId="281"/>
            <ac:spMk id="4" creationId="{4D0ABE70-D806-4671-968B-A23EDDB11D8D}"/>
          </ac:spMkLst>
        </pc:spChg>
        <pc:spChg chg="add del mod">
          <ac:chgData name="Tomáš Jurásek" userId="bed34b7082af1b23" providerId="LiveId" clId="{8F8D6B7D-B837-427A-9C1D-E43795F85571}" dt="2017-10-03T14:47:36.033" v="7"/>
          <ac:spMkLst>
            <pc:docMk/>
            <pc:sldMk cId="527728063" sldId="281"/>
            <ac:spMk id="5" creationId="{0013A04E-DDC1-4CD4-AC09-72267079073E}"/>
          </ac:spMkLst>
        </pc:spChg>
        <pc:picChg chg="add mod">
          <ac:chgData name="Tomáš Jurásek" userId="bed34b7082af1b23" providerId="LiveId" clId="{8F8D6B7D-B837-427A-9C1D-E43795F85571}" dt="2017-10-03T14:47:37.205" v="8" actId="1076"/>
          <ac:picMkLst>
            <pc:docMk/>
            <pc:sldMk cId="527728063" sldId="281"/>
            <ac:picMk id="6" creationId="{CB06F5C7-2D82-4503-BCEF-C73E97C1642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D9D34-EBDF-444B-8E61-3132A89E4FC2}" type="datetimeFigureOut">
              <a:rPr lang="cs-CZ" smtClean="0"/>
              <a:t>03.10.2017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23E56-F69C-4878-AA27-04FBC5F7F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999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@jecha.net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@jecha.net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@jecha.net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26"/>
          <p:cNvSpPr>
            <a:spLocks noGrp="1"/>
          </p:cNvSpPr>
          <p:nvPr>
            <p:ph type="title"/>
          </p:nvPr>
        </p:nvSpPr>
        <p:spPr>
          <a:xfrm>
            <a:off x="585829" y="1132705"/>
            <a:ext cx="8075240" cy="1440161"/>
          </a:xfrm>
        </p:spPr>
        <p:txBody>
          <a:bodyPr anchor="b">
            <a:normAutofit/>
          </a:bodyPr>
          <a:lstStyle>
            <a:lvl1pPr algn="l"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211" y="2852936"/>
            <a:ext cx="7257578" cy="2016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Tomáš Jecha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Microsoft Most Valuable Professional (MVP)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Vývojář, softwarový architekt, lektor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  <a:hlinkClick r:id="rId2"/>
              </a:rPr>
              <a:t>tomas@jecha.net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7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03.10.2017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984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03.10.2017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179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03.10.2017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658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03.10.2017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490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03.10.2017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836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03.10.2017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11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03.10.2017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076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03.10.2017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875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 - disclaimer do P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26"/>
          <p:cNvSpPr>
            <a:spLocks noGrp="1"/>
          </p:cNvSpPr>
          <p:nvPr>
            <p:ph type="title"/>
          </p:nvPr>
        </p:nvSpPr>
        <p:spPr>
          <a:xfrm>
            <a:off x="585829" y="1132705"/>
            <a:ext cx="8075240" cy="1440161"/>
          </a:xfrm>
        </p:spPr>
        <p:txBody>
          <a:bodyPr anchor="b">
            <a:normAutofit/>
          </a:bodyPr>
          <a:lstStyle>
            <a:lvl1pPr algn="l"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211" y="2852936"/>
            <a:ext cx="7257578" cy="2016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Tomáš Jecha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Microsoft Most Valuable Professional (MVP)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Vývojář, softwarový architekt, lektor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  <a:hlinkClick r:id="rId2"/>
              </a:rPr>
              <a:t>tomas@jecha.net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4" name="TextovéPole 37"/>
          <p:cNvSpPr txBox="1"/>
          <p:nvPr userDrawn="1"/>
        </p:nvSpPr>
        <p:spPr>
          <a:xfrm>
            <a:off x="0" y="5903893"/>
            <a:ext cx="91440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r>
              <a:rPr lang="cs-CZ" sz="1800" b="0" dirty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rPr>
              <a:t>Úprava, či distribuce tohoto dokumentu</a:t>
            </a:r>
            <a:r>
              <a:rPr lang="cs-CZ" sz="1800" b="0" baseline="0" dirty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rPr>
              <a:t> není dovolena. Tento dokument slouží pouze jako doplňující materiál výhradně pro účastníky kurzu.</a:t>
            </a:r>
          </a:p>
          <a:p>
            <a:r>
              <a:rPr lang="cs-CZ" sz="2000" b="0" baseline="0" dirty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rPr>
              <a:t>© 2015</a:t>
            </a:r>
            <a:endParaRPr lang="cs-CZ" sz="2400" b="0" dirty="0">
              <a:solidFill>
                <a:schemeClr val="tx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08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3568" y="341702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83568" y="191683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03.10.2017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237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722313" y="908720"/>
            <a:ext cx="7772400" cy="2304257"/>
          </a:xfrm>
        </p:spPr>
        <p:txBody>
          <a:bodyPr anchor="b"/>
          <a:lstStyle>
            <a:lvl1pPr algn="ctr">
              <a:defRPr sz="4000" b="1" cap="none"/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3429000"/>
            <a:ext cx="7772400" cy="1500187"/>
          </a:xfrm>
        </p:spPr>
        <p:txBody>
          <a:bodyPr anchor="t">
            <a:normAutofit/>
          </a:bodyPr>
          <a:lstStyle>
            <a:lvl1pPr marL="0" indent="0" algn="ctr">
              <a:buNone/>
              <a:defRPr sz="2300" b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03.10.2017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63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le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211" y="2852936"/>
            <a:ext cx="7257578" cy="2016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Tomáš Jecha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Microsoft Most Valuable Professional (MVP)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Vývojář, softwarový architekt, lektor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  <a:hlinkClick r:id="rId2"/>
              </a:rPr>
              <a:t>tomas@jecha.net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251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26"/>
          <p:cNvSpPr>
            <a:spLocks noGrp="1"/>
          </p:cNvSpPr>
          <p:nvPr userDrawn="1">
            <p:ph type="title"/>
          </p:nvPr>
        </p:nvSpPr>
        <p:spPr>
          <a:xfrm>
            <a:off x="611560" y="1628800"/>
            <a:ext cx="7283152" cy="850106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597" y="5243190"/>
            <a:ext cx="850106" cy="850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Nadpis 26"/>
          <p:cNvSpPr txBox="1">
            <a:spLocks/>
          </p:cNvSpPr>
          <p:nvPr userDrawn="1"/>
        </p:nvSpPr>
        <p:spPr>
          <a:xfrm>
            <a:off x="6372200" y="5154090"/>
            <a:ext cx="7283152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 Light" pitchFamily="34" charset="0"/>
                <a:ea typeface="+mj-ea"/>
                <a:cs typeface="Segoe UI Light" pitchFamily="34" charset="0"/>
              </a:defRPr>
            </a:lvl1pPr>
          </a:lstStyle>
          <a:p>
            <a:r>
              <a:rPr lang="cs-CZ" sz="8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4101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ič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26"/>
          <p:cNvSpPr>
            <a:spLocks noGrp="1"/>
          </p:cNvSpPr>
          <p:nvPr userDrawn="1">
            <p:ph type="title"/>
          </p:nvPr>
        </p:nvSpPr>
        <p:spPr>
          <a:xfrm>
            <a:off x="611560" y="1628800"/>
            <a:ext cx="7283152" cy="850106"/>
          </a:xfrm>
        </p:spPr>
        <p:txBody>
          <a:bodyPr anchor="t"/>
          <a:lstStyle>
            <a:lvl1pPr algn="l">
              <a:defRPr lang="cs-CZ" dirty="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243190"/>
            <a:ext cx="850106" cy="850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Nadpis 26"/>
          <p:cNvSpPr txBox="1">
            <a:spLocks/>
          </p:cNvSpPr>
          <p:nvPr userDrawn="1"/>
        </p:nvSpPr>
        <p:spPr>
          <a:xfrm>
            <a:off x="5966643" y="5154090"/>
            <a:ext cx="7283152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 Light" pitchFamily="34" charset="0"/>
                <a:ea typeface="+mj-ea"/>
                <a:cs typeface="Segoe UI Light" pitchFamily="34" charset="0"/>
              </a:defRPr>
            </a:lvl1pPr>
          </a:lstStyle>
          <a:p>
            <a:r>
              <a:rPr lang="cs-CZ" sz="8000" dirty="0"/>
              <a:t>cvičení</a:t>
            </a:r>
          </a:p>
        </p:txBody>
      </p:sp>
    </p:spTree>
    <p:extLst>
      <p:ext uri="{BB962C8B-B14F-4D97-AF65-F5344CB8AC3E}">
        <p14:creationId xmlns:p14="http://schemas.microsoft.com/office/powerpoint/2010/main" val="270157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03.10.2017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608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ó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5010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85740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03.10.2017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272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E7B4EAE2-05D7-4CED-BE1F-5C52B46909EC}" type="datetimeFigureOut">
              <a:rPr lang="cs-CZ" smtClean="0"/>
              <a:pPr/>
              <a:t>03.10.2017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F2EBF021-38D6-4A97-A4E5-5C0777749F2E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510268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800" b="0" baseline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www.dotNETcollege.cz</a:t>
            </a:r>
            <a:endParaRPr lang="cs-CZ" sz="1800" b="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00025" y="0"/>
            <a:ext cx="1536779" cy="12764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0"/>
          <a:srcRect l="6254" t="1" r="49208" b="29452"/>
          <a:stretch/>
        </p:blipFill>
        <p:spPr>
          <a:xfrm>
            <a:off x="-36512" y="4434319"/>
            <a:ext cx="9180512" cy="242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6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03" r:id="rId2"/>
    <p:sldLayoutId id="2147483673" r:id="rId3"/>
    <p:sldLayoutId id="2147483674" r:id="rId4"/>
    <p:sldLayoutId id="2147483675" r:id="rId5"/>
    <p:sldLayoutId id="2147483676" r:id="rId6"/>
    <p:sldLayoutId id="2147483704" r:id="rId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E7B4EAE2-05D7-4CED-BE1F-5C52B46909EC}" type="datetimeFigureOut">
              <a:rPr lang="cs-CZ" smtClean="0"/>
              <a:pPr/>
              <a:t>03.10.2017</a:t>
            </a:fld>
            <a:endParaRPr lang="cs-CZ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12"/>
          <a:srcRect l="6254" t="2" r="50778" b="52969"/>
          <a:stretch/>
        </p:blipFill>
        <p:spPr>
          <a:xfrm>
            <a:off x="323528" y="6021411"/>
            <a:ext cx="8820472" cy="863973"/>
          </a:xfrm>
          <a:prstGeom prst="rect">
            <a:avLst/>
          </a:prstGeom>
        </p:spPr>
      </p:pic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F2EBF021-38D6-4A97-A4E5-5C0777749F2E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363968"/>
            <a:ext cx="9144000" cy="510268"/>
            <a:chOff x="0" y="0"/>
            <a:chExt cx="9144000" cy="51026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144000" cy="510268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 b="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13"/>
            <a:srcRect b="26336"/>
            <a:stretch/>
          </p:blipFill>
          <p:spPr>
            <a:xfrm>
              <a:off x="8028384" y="0"/>
              <a:ext cx="833992" cy="510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72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enerator.swagger.io/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waggerhub.com/" TargetMode="External"/><Relationship Id="rId2" Type="http://schemas.openxmlformats.org/officeDocument/2006/relationships/hyperlink" Target="http://openapi-specification-visual-documentation.apihandyman.io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domaindrivendev/Swashbuckle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jurasek@riganti.cz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tomas.jurasek@riganti.cz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penapi-specification-visual-documentation.apihandyman.io/" TargetMode="External"/><Relationship Id="rId2" Type="http://schemas.openxmlformats.org/officeDocument/2006/relationships/hyperlink" Target="https://app.swaggerhub.com/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4D0ABE70-D806-4671-968B-A23EDDB1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Zástupný symbol pro obsah 5">
            <a:extLst>
              <a:ext uri="{FF2B5EF4-FFF2-40B4-BE49-F238E27FC236}">
                <a16:creationId xmlns:a16="http://schemas.microsoft.com/office/drawing/2014/main" id="{CB06F5C7-2D82-4503-BCEF-C73E97C16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46139"/>
            <a:ext cx="8229600" cy="43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2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Konfigurace</a:t>
            </a:r>
          </a:p>
        </p:txBody>
      </p:sp>
    </p:spTree>
    <p:extLst>
      <p:ext uri="{BB962C8B-B14F-4D97-AF65-F5344CB8AC3E}">
        <p14:creationId xmlns:p14="http://schemas.microsoft.com/office/powerpoint/2010/main" val="386327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Atributy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 err="1"/>
              <a:t>Swagger</a:t>
            </a:r>
            <a:r>
              <a:rPr lang="cs-CZ" sz="2800" dirty="0"/>
              <a:t> </a:t>
            </a:r>
            <a:r>
              <a:rPr lang="cs-CZ" sz="2800" dirty="0" err="1"/>
              <a:t>Attributy</a:t>
            </a:r>
            <a:endParaRPr lang="cs-CZ" sz="2800" dirty="0"/>
          </a:p>
          <a:p>
            <a:pPr marL="457200" lvl="1" indent="0">
              <a:buNone/>
            </a:pPr>
            <a:r>
              <a:rPr lang="cs-CZ" sz="2400" dirty="0"/>
              <a:t> [</a:t>
            </a:r>
            <a:r>
              <a:rPr lang="cs-CZ" sz="2400" dirty="0" err="1"/>
              <a:t>SwaggerResponse</a:t>
            </a:r>
            <a:r>
              <a:rPr lang="cs-CZ" sz="2400" dirty="0"/>
              <a:t>(</a:t>
            </a:r>
            <a:r>
              <a:rPr lang="cs-CZ" sz="2400" dirty="0" err="1"/>
              <a:t>int</a:t>
            </a:r>
            <a:r>
              <a:rPr lang="cs-CZ" sz="2400" dirty="0"/>
              <a:t> </a:t>
            </a:r>
            <a:r>
              <a:rPr lang="cs-CZ" sz="2400" dirty="0" err="1"/>
              <a:t>statusCode</a:t>
            </a:r>
            <a:r>
              <a:rPr lang="cs-CZ" sz="2400" dirty="0"/>
              <a:t>, Type type))]</a:t>
            </a:r>
          </a:p>
          <a:p>
            <a:pPr marL="457200" lvl="1" indent="0">
              <a:buNone/>
            </a:pPr>
            <a:r>
              <a:rPr lang="cs-CZ" sz="2400" dirty="0"/>
              <a:t> [</a:t>
            </a:r>
            <a:r>
              <a:rPr lang="cs-CZ" sz="2400" dirty="0" err="1"/>
              <a:t>SwaggerOperation</a:t>
            </a:r>
            <a:r>
              <a:rPr lang="cs-CZ" sz="2400" dirty="0"/>
              <a:t>(</a:t>
            </a:r>
            <a:r>
              <a:rPr lang="cs-CZ" sz="2400" dirty="0" err="1"/>
              <a:t>string</a:t>
            </a:r>
            <a:r>
              <a:rPr lang="cs-CZ" sz="2400" dirty="0"/>
              <a:t> </a:t>
            </a:r>
            <a:r>
              <a:rPr lang="cs-CZ" sz="2400" dirty="0" err="1"/>
              <a:t>operationName</a:t>
            </a:r>
            <a:r>
              <a:rPr lang="cs-CZ" sz="2400" dirty="0"/>
              <a:t>)]</a:t>
            </a:r>
          </a:p>
          <a:p>
            <a:pPr lvl="1"/>
            <a:endParaRPr lang="cs-CZ" sz="2400" dirty="0"/>
          </a:p>
          <a:p>
            <a:pPr lvl="1"/>
            <a:endParaRPr lang="cs-CZ" sz="2400" dirty="0"/>
          </a:p>
          <a:p>
            <a:pPr marL="457200" lvl="1" indent="0">
              <a:buNone/>
            </a:pPr>
            <a:endParaRPr lang="cs-CZ" sz="2400" dirty="0"/>
          </a:p>
          <a:p>
            <a:pPr marL="457200" lvl="1" indent="0">
              <a:buNone/>
            </a:pPr>
            <a:r>
              <a:rPr lang="cs-CZ" sz="2400" dirty="0"/>
              <a:t>[</a:t>
            </a:r>
            <a:r>
              <a:rPr lang="cs-CZ" sz="2400" dirty="0" err="1"/>
              <a:t>ApiExplorerSettings</a:t>
            </a:r>
            <a:r>
              <a:rPr lang="cs-CZ" sz="2400" dirty="0"/>
              <a:t>(</a:t>
            </a:r>
            <a:r>
              <a:rPr lang="cs-CZ" sz="2400" dirty="0" err="1"/>
              <a:t>GroupName</a:t>
            </a:r>
            <a:r>
              <a:rPr lang="cs-CZ" sz="2400" dirty="0"/>
              <a:t> = „</a:t>
            </a:r>
            <a:r>
              <a:rPr lang="cs-CZ" sz="2400" dirty="0" err="1"/>
              <a:t>version</a:t>
            </a:r>
            <a:r>
              <a:rPr lang="cs-CZ" sz="2400" dirty="0"/>
              <a:t>")]</a:t>
            </a:r>
          </a:p>
          <a:p>
            <a:pPr marL="457200" lvl="1" indent="0">
              <a:buNone/>
            </a:pPr>
            <a:r>
              <a:rPr lang="en-US" sz="2400" dirty="0"/>
              <a:t>[</a:t>
            </a:r>
            <a:r>
              <a:rPr lang="en-US" sz="2400" dirty="0" err="1"/>
              <a:t>ProducesResponseType</a:t>
            </a:r>
            <a:r>
              <a:rPr lang="en-US" sz="2400" dirty="0"/>
              <a:t>(</a:t>
            </a:r>
            <a:r>
              <a:rPr lang="cs-CZ" sz="2400" dirty="0"/>
              <a:t>Type </a:t>
            </a:r>
            <a:r>
              <a:rPr lang="cs-CZ" sz="2400" dirty="0" err="1"/>
              <a:t>type</a:t>
            </a:r>
            <a:r>
              <a:rPr lang="en-US" sz="2400" dirty="0"/>
              <a:t>, </a:t>
            </a:r>
            <a:r>
              <a:rPr lang="cs-CZ" sz="2400" dirty="0" err="1"/>
              <a:t>int</a:t>
            </a:r>
            <a:r>
              <a:rPr lang="cs-CZ" sz="2400" dirty="0"/>
              <a:t> </a:t>
            </a:r>
            <a:r>
              <a:rPr lang="cs-CZ" sz="2400" dirty="0" err="1"/>
              <a:t>statusCode</a:t>
            </a:r>
            <a:r>
              <a:rPr lang="en-US" sz="2400" dirty="0"/>
              <a:t>)]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15786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Atributy</a:t>
            </a:r>
          </a:p>
        </p:txBody>
      </p:sp>
    </p:spTree>
    <p:extLst>
      <p:ext uri="{BB962C8B-B14F-4D97-AF65-F5344CB8AC3E}">
        <p14:creationId xmlns:p14="http://schemas.microsoft.com/office/powerpoint/2010/main" val="36944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Filtry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Možnost více ovlivnit výslednou specifikaci</a:t>
            </a:r>
          </a:p>
          <a:p>
            <a:pPr lvl="1"/>
            <a:r>
              <a:rPr lang="cs-CZ" sz="2000" dirty="0" err="1"/>
              <a:t>IDocumentFilter</a:t>
            </a:r>
            <a:endParaRPr lang="cs-CZ" sz="2000" dirty="0"/>
          </a:p>
          <a:p>
            <a:pPr lvl="1"/>
            <a:r>
              <a:rPr lang="cs-CZ" sz="2000" dirty="0" err="1"/>
              <a:t>IOperationFilter</a:t>
            </a:r>
            <a:r>
              <a:rPr lang="cs-CZ" sz="2000" dirty="0"/>
              <a:t> </a:t>
            </a:r>
          </a:p>
          <a:p>
            <a:pPr lvl="1"/>
            <a:r>
              <a:rPr lang="cs-CZ" sz="2000" dirty="0" err="1"/>
              <a:t>ISchemaFilter</a:t>
            </a:r>
            <a:endParaRPr lang="cs-CZ" sz="2000" dirty="0"/>
          </a:p>
          <a:p>
            <a:pPr marL="0" indent="0">
              <a:buNone/>
            </a:pPr>
            <a:r>
              <a:rPr lang="cs-CZ" sz="2400" dirty="0"/>
              <a:t>    </a:t>
            </a:r>
          </a:p>
          <a:p>
            <a:pPr marL="0" indent="0">
              <a:buNone/>
            </a:pP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18609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D7869A-69D7-4CEA-A023-2051918D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Filtry</a:t>
            </a:r>
          </a:p>
        </p:txBody>
      </p:sp>
    </p:spTree>
    <p:extLst>
      <p:ext uri="{BB962C8B-B14F-4D97-AF65-F5344CB8AC3E}">
        <p14:creationId xmlns:p14="http://schemas.microsoft.com/office/powerpoint/2010/main" val="322898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Generování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cs-CZ" sz="2400" dirty="0" err="1"/>
              <a:t>NSwagStudio</a:t>
            </a:r>
            <a:endParaRPr lang="cs-CZ" sz="2400" dirty="0"/>
          </a:p>
          <a:p>
            <a:pPr marL="914400" lvl="1" indent="-457200">
              <a:buFont typeface="+mj-lt"/>
              <a:buAutoNum type="arabicPeriod"/>
            </a:pPr>
            <a:r>
              <a:rPr lang="cs-CZ" sz="2400" dirty="0"/>
              <a:t>Online (</a:t>
            </a:r>
            <a:r>
              <a:rPr lang="cs-CZ" sz="2400" dirty="0">
                <a:hlinkClick r:id="rId2"/>
              </a:rPr>
              <a:t>https://generator.swagger.io/</a:t>
            </a:r>
            <a:r>
              <a:rPr lang="cs-CZ" sz="2400" dirty="0"/>
              <a:t>)</a:t>
            </a:r>
          </a:p>
          <a:p>
            <a:pPr marL="800100" lvl="2" indent="0">
              <a:buNone/>
            </a:pPr>
            <a:r>
              <a:rPr lang="cs-CZ" sz="1200" dirty="0"/>
              <a:t> </a:t>
            </a:r>
            <a:r>
              <a:rPr lang="en-US" sz="1200" dirty="0"/>
              <a:t>{</a:t>
            </a:r>
          </a:p>
          <a:p>
            <a:pPr marL="800100" lvl="2" indent="0">
              <a:buNone/>
            </a:pPr>
            <a:r>
              <a:rPr lang="en-US" sz="1200" dirty="0"/>
              <a:t>  </a:t>
            </a:r>
            <a:r>
              <a:rPr lang="cs-CZ" sz="1200" dirty="0"/>
              <a:t>  </a:t>
            </a:r>
            <a:r>
              <a:rPr lang="en-US" sz="1200" dirty="0"/>
              <a:t>"options": {</a:t>
            </a:r>
          </a:p>
          <a:p>
            <a:pPr marL="800100" lvl="2" indent="0">
              <a:buNone/>
            </a:pPr>
            <a:r>
              <a:rPr lang="en-US" sz="1200" dirty="0"/>
              <a:t>   </a:t>
            </a:r>
            <a:r>
              <a:rPr lang="cs-CZ" sz="1200" dirty="0"/>
              <a:t> </a:t>
            </a:r>
            <a:r>
              <a:rPr lang="en-US" sz="1200" dirty="0"/>
              <a:t> </a:t>
            </a:r>
            <a:r>
              <a:rPr lang="cs-CZ" sz="1200" dirty="0"/>
              <a:t> </a:t>
            </a:r>
            <a:r>
              <a:rPr lang="en-US" sz="1200" dirty="0"/>
              <a:t>"</a:t>
            </a:r>
            <a:r>
              <a:rPr lang="en-US" sz="1200" dirty="0" err="1"/>
              <a:t>packageName</a:t>
            </a:r>
            <a:r>
              <a:rPr lang="en-US" sz="1200" dirty="0"/>
              <a:t>": „</a:t>
            </a:r>
            <a:r>
              <a:rPr lang="cs-CZ" sz="1200" dirty="0" err="1"/>
              <a:t>LibraryName</a:t>
            </a:r>
            <a:r>
              <a:rPr lang="en-US" sz="1200" dirty="0"/>
              <a:t>"</a:t>
            </a:r>
          </a:p>
          <a:p>
            <a:pPr marL="800100" lvl="2" indent="0">
              <a:buNone/>
            </a:pPr>
            <a:r>
              <a:rPr lang="en-US" sz="1200" dirty="0"/>
              <a:t>  </a:t>
            </a:r>
            <a:r>
              <a:rPr lang="cs-CZ" sz="1200" dirty="0"/>
              <a:t>  </a:t>
            </a:r>
            <a:r>
              <a:rPr lang="en-US" sz="1200" dirty="0"/>
              <a:t>},</a:t>
            </a:r>
          </a:p>
          <a:p>
            <a:pPr marL="800100" lvl="2" indent="0">
              <a:buNone/>
            </a:pPr>
            <a:r>
              <a:rPr lang="en-US" sz="1200" dirty="0"/>
              <a:t>  </a:t>
            </a:r>
            <a:r>
              <a:rPr lang="cs-CZ" sz="1200" dirty="0"/>
              <a:t>  </a:t>
            </a:r>
            <a:r>
              <a:rPr lang="en-US" sz="1200" dirty="0"/>
              <a:t>"</a:t>
            </a:r>
            <a:r>
              <a:rPr lang="en-US" sz="1200" dirty="0" err="1"/>
              <a:t>swaggerUrl</a:t>
            </a:r>
            <a:r>
              <a:rPr lang="en-US" sz="1200" dirty="0"/>
              <a:t>": „</a:t>
            </a:r>
            <a:r>
              <a:rPr lang="cs-CZ" sz="1200" dirty="0"/>
              <a:t>URL ke </a:t>
            </a:r>
            <a:r>
              <a:rPr lang="cs-CZ" sz="1200" dirty="0" err="1"/>
              <a:t>swagger</a:t>
            </a:r>
            <a:r>
              <a:rPr lang="cs-CZ" sz="1200" dirty="0"/>
              <a:t> </a:t>
            </a:r>
            <a:r>
              <a:rPr lang="cs-CZ" sz="1200" dirty="0" err="1"/>
              <a:t>json</a:t>
            </a:r>
            <a:r>
              <a:rPr lang="cs-CZ" sz="1200" dirty="0"/>
              <a:t> specifikaci</a:t>
            </a:r>
            <a:r>
              <a:rPr lang="en-US" sz="1200" dirty="0"/>
              <a:t>"</a:t>
            </a:r>
          </a:p>
          <a:p>
            <a:pPr marL="800100" lvl="2" indent="0">
              <a:buNone/>
            </a:pPr>
            <a:r>
              <a:rPr lang="cs-CZ" sz="1200" dirty="0"/>
              <a:t> </a:t>
            </a:r>
            <a:r>
              <a:rPr lang="en-US" sz="1200" dirty="0"/>
              <a:t>}</a:t>
            </a:r>
          </a:p>
          <a:p>
            <a:pPr lvl="2"/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97357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Generování</a:t>
            </a:r>
          </a:p>
        </p:txBody>
      </p:sp>
    </p:spTree>
    <p:extLst>
      <p:ext uri="{BB962C8B-B14F-4D97-AF65-F5344CB8AC3E}">
        <p14:creationId xmlns:p14="http://schemas.microsoft.com/office/powerpoint/2010/main" val="336441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Odkazy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1800" dirty="0">
                <a:hlinkClick r:id="rId2"/>
              </a:rPr>
              <a:t>http://openapi-specification-visual-documentation.apihandyman.io/</a:t>
            </a:r>
            <a:endParaRPr lang="cs-CZ" sz="1800" dirty="0"/>
          </a:p>
          <a:p>
            <a:r>
              <a:rPr lang="cs-CZ" sz="1800" dirty="0">
                <a:hlinkClick r:id="rId3"/>
              </a:rPr>
              <a:t>https://app.swaggerhub.com</a:t>
            </a:r>
            <a:endParaRPr lang="cs-CZ" sz="1800" dirty="0"/>
          </a:p>
          <a:p>
            <a:r>
              <a:rPr lang="cs-CZ" sz="1800" dirty="0">
                <a:hlinkClick r:id="rId4"/>
              </a:rPr>
              <a:t>https://github.com/domaindrivendev/Swashbuckle</a:t>
            </a:r>
            <a:endParaRPr lang="cs-CZ" sz="1800" dirty="0"/>
          </a:p>
          <a:p>
            <a:endParaRPr lang="cs-CZ" sz="1800" dirty="0"/>
          </a:p>
          <a:p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404590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lnSpc>
                <a:spcPct val="90000"/>
              </a:lnSpc>
              <a:defRPr/>
            </a:pPr>
            <a:r>
              <a:rPr lang="cs-CZ" sz="2800" b="1" dirty="0">
                <a:solidFill>
                  <a:prstClr val="black"/>
                </a:solidFill>
                <a:latin typeface="Segoe UI Semilight"/>
              </a:rPr>
              <a:t>Tomáš Jurásek</a:t>
            </a:r>
          </a:p>
          <a:p>
            <a:pPr lvl="0">
              <a:defRPr/>
            </a:pPr>
            <a:r>
              <a:rPr lang="cs-CZ" sz="1800" dirty="0">
                <a:solidFill>
                  <a:prstClr val="black"/>
                </a:solidFill>
                <a:latin typeface="Segoe UI Semilight"/>
                <a:hlinkClick r:id="rId2"/>
              </a:rPr>
              <a:t>tomas.jurasek@riganti.cz</a:t>
            </a:r>
            <a:endParaRPr lang="cs-CZ" sz="1800" dirty="0">
              <a:solidFill>
                <a:prstClr val="black"/>
              </a:solidFill>
              <a:latin typeface="Segoe UI Semilight"/>
            </a:endParaRPr>
          </a:p>
          <a:p>
            <a:pPr lvl="0">
              <a:defRPr/>
            </a:pPr>
            <a:endParaRPr lang="cs-CZ" sz="1800" dirty="0">
              <a:solidFill>
                <a:prstClr val="black"/>
              </a:soli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94955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do frameworku </a:t>
            </a:r>
            <a:r>
              <a:rPr lang="cs-CZ" dirty="0" err="1"/>
              <a:t>Swagger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lnSpc>
                <a:spcPct val="90000"/>
              </a:lnSpc>
              <a:defRPr/>
            </a:pPr>
            <a:r>
              <a:rPr lang="cs-CZ" sz="2800" b="1" dirty="0">
                <a:solidFill>
                  <a:prstClr val="black"/>
                </a:solidFill>
                <a:latin typeface="Segoe UI Semilight"/>
                <a:cs typeface="+mn-cs"/>
              </a:rPr>
              <a:t>Tomáš Jurásek</a:t>
            </a:r>
          </a:p>
          <a:p>
            <a:pPr lvl="0">
              <a:defRPr/>
            </a:pPr>
            <a:r>
              <a:rPr lang="cs-CZ" sz="1800" i="1" dirty="0">
                <a:solidFill>
                  <a:prstClr val="black"/>
                </a:solidFill>
                <a:latin typeface="Segoe UI Semilight"/>
                <a:cs typeface="+mn-cs"/>
              </a:rPr>
              <a:t>.NET Developer, MSP</a:t>
            </a:r>
          </a:p>
          <a:p>
            <a:pPr lvl="0">
              <a:defRPr/>
            </a:pPr>
            <a:r>
              <a:rPr lang="cs-CZ" sz="1800" dirty="0">
                <a:solidFill>
                  <a:prstClr val="black"/>
                </a:solidFill>
                <a:latin typeface="Segoe UI Semilight"/>
                <a:cs typeface="+mn-cs"/>
                <a:hlinkClick r:id="rId2"/>
              </a:rPr>
              <a:t>tomas.jurasek@riganti.cz</a:t>
            </a:r>
            <a:endParaRPr lang="cs-CZ" sz="1800" dirty="0">
              <a:solidFill>
                <a:prstClr val="black"/>
              </a:solidFill>
              <a:latin typeface="Segoe UI Semilight"/>
              <a:cs typeface="+mn-cs"/>
            </a:endParaRPr>
          </a:p>
          <a:p>
            <a:pPr lvl="0">
              <a:defRPr/>
            </a:pPr>
            <a:endParaRPr lang="cs-CZ" sz="1800" dirty="0">
              <a:solidFill>
                <a:prstClr val="black"/>
              </a:solidFill>
              <a:latin typeface="Segoe UI Semilight"/>
              <a:cs typeface="+mn-cs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A2CC05FB-65F2-459D-B9B7-F176FDB79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5733256"/>
            <a:ext cx="1829027" cy="96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2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Swagger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800" dirty="0"/>
              <a:t>Sada nástrojů (framework) pro tvorbu REST API</a:t>
            </a:r>
          </a:p>
          <a:p>
            <a:pPr lvl="1"/>
            <a:r>
              <a:rPr lang="cs-CZ" dirty="0" err="1"/>
              <a:t>Swagger</a:t>
            </a:r>
            <a:r>
              <a:rPr lang="cs-CZ" dirty="0"/>
              <a:t> Editor</a:t>
            </a:r>
          </a:p>
          <a:p>
            <a:pPr lvl="2"/>
            <a:r>
              <a:rPr lang="cs-CZ" dirty="0"/>
              <a:t>YAML/JSON (Open API </a:t>
            </a:r>
            <a:r>
              <a:rPr lang="cs-CZ" dirty="0" err="1"/>
              <a:t>Specification</a:t>
            </a:r>
            <a:r>
              <a:rPr lang="cs-CZ" dirty="0"/>
              <a:t>)</a:t>
            </a:r>
          </a:p>
          <a:p>
            <a:pPr lvl="1"/>
            <a:r>
              <a:rPr lang="cs-CZ" dirty="0" err="1"/>
              <a:t>Swagger</a:t>
            </a:r>
            <a:r>
              <a:rPr lang="cs-CZ" dirty="0"/>
              <a:t> </a:t>
            </a:r>
            <a:r>
              <a:rPr lang="cs-CZ" dirty="0" err="1"/>
              <a:t>CodeGen</a:t>
            </a:r>
            <a:endParaRPr lang="cs-CZ" dirty="0"/>
          </a:p>
          <a:p>
            <a:pPr lvl="2"/>
            <a:r>
              <a:rPr lang="cs-CZ" dirty="0"/>
              <a:t>Generování </a:t>
            </a:r>
            <a:r>
              <a:rPr lang="cs-CZ" dirty="0" err="1"/>
              <a:t>clientské</a:t>
            </a:r>
            <a:r>
              <a:rPr lang="cs-CZ" dirty="0"/>
              <a:t>/serverové části</a:t>
            </a:r>
          </a:p>
          <a:p>
            <a:pPr lvl="1"/>
            <a:r>
              <a:rPr lang="cs-CZ" dirty="0" err="1"/>
              <a:t>Swagger</a:t>
            </a:r>
            <a:r>
              <a:rPr lang="cs-CZ" dirty="0"/>
              <a:t> UI</a:t>
            </a:r>
          </a:p>
          <a:p>
            <a:pPr lvl="2"/>
            <a:r>
              <a:rPr lang="cs-CZ" dirty="0"/>
              <a:t>Dokumentace</a:t>
            </a:r>
          </a:p>
        </p:txBody>
      </p:sp>
    </p:spTree>
    <p:extLst>
      <p:ext uri="{BB962C8B-B14F-4D97-AF65-F5344CB8AC3E}">
        <p14:creationId xmlns:p14="http://schemas.microsoft.com/office/powerpoint/2010/main" val="344736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EB4D1E-DF41-4722-8EB9-E4B1C338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Přístupy k vytváření API Specifikace</a:t>
            </a: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00EDFC23-4F60-41C2-B758-1E32B8897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787" y="1354138"/>
            <a:ext cx="72104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3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15816" y="2492896"/>
            <a:ext cx="8229600" cy="1143000"/>
          </a:xfrm>
        </p:spPr>
        <p:txBody>
          <a:bodyPr/>
          <a:lstStyle/>
          <a:p>
            <a:r>
              <a:rPr lang="cs-CZ" b="1" dirty="0"/>
              <a:t>Design </a:t>
            </a:r>
            <a:r>
              <a:rPr lang="cs-CZ" b="1" dirty="0" err="1"/>
              <a:t>First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00004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SwaggerHub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97301"/>
            <a:ext cx="8229600" cy="4525963"/>
          </a:xfrm>
        </p:spPr>
        <p:txBody>
          <a:bodyPr/>
          <a:lstStyle/>
          <a:p>
            <a:r>
              <a:rPr lang="cs-CZ" dirty="0">
                <a:hlinkClick r:id="rId2"/>
              </a:rPr>
              <a:t>https://app.swaggerhub.com/</a:t>
            </a:r>
            <a:endParaRPr lang="cs-CZ" dirty="0"/>
          </a:p>
          <a:p>
            <a:r>
              <a:rPr lang="cs-CZ" dirty="0"/>
              <a:t>Portál pro Design </a:t>
            </a:r>
            <a:r>
              <a:rPr lang="cs-CZ" dirty="0" err="1"/>
              <a:t>First</a:t>
            </a:r>
            <a:r>
              <a:rPr lang="cs-CZ" dirty="0"/>
              <a:t> přístup</a:t>
            </a:r>
          </a:p>
          <a:p>
            <a:r>
              <a:rPr lang="cs-CZ" dirty="0"/>
              <a:t>Možnost hostovat nástroje na svém server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052A5F8-2F6E-4149-B231-9D1A5BA6694E}"/>
              </a:ext>
            </a:extLst>
          </p:cNvPr>
          <p:cNvSpPr txBox="1">
            <a:spLocks/>
          </p:cNvSpPr>
          <p:nvPr/>
        </p:nvSpPr>
        <p:spPr>
          <a:xfrm>
            <a:off x="457200" y="3429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cs-CZ" dirty="0"/>
              <a:t>API Specifikace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5BBAB29-EFC9-4BEA-B0D5-FB35824F2593}"/>
              </a:ext>
            </a:extLst>
          </p:cNvPr>
          <p:cNvSpPr txBox="1">
            <a:spLocks/>
          </p:cNvSpPr>
          <p:nvPr/>
        </p:nvSpPr>
        <p:spPr>
          <a:xfrm>
            <a:off x="457200" y="443711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hlinkClick r:id="rId3"/>
              </a:rPr>
              <a:t>http://openapi-specification-visual-documentation.apihandyman.io/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3718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15816" y="2492896"/>
            <a:ext cx="8229600" cy="1143000"/>
          </a:xfrm>
        </p:spPr>
        <p:txBody>
          <a:bodyPr/>
          <a:lstStyle/>
          <a:p>
            <a:r>
              <a:rPr lang="cs-CZ" b="1" dirty="0" err="1"/>
              <a:t>Code</a:t>
            </a:r>
            <a:r>
              <a:rPr lang="cs-CZ" b="1" dirty="0"/>
              <a:t> </a:t>
            </a:r>
            <a:r>
              <a:rPr lang="cs-CZ" b="1" dirty="0" err="1"/>
              <a:t>First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69531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ASP.NET </a:t>
            </a:r>
            <a:r>
              <a:rPr lang="cs-CZ" dirty="0" err="1"/>
              <a:t>Core</a:t>
            </a:r>
            <a:r>
              <a:rPr lang="cs-CZ" dirty="0"/>
              <a:t> Konfigurace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Nuget : </a:t>
            </a:r>
            <a:r>
              <a:rPr lang="cs-CZ" dirty="0" err="1"/>
              <a:t>Swashbuckle.AspNetCore</a:t>
            </a:r>
            <a:endParaRPr lang="cs-CZ" dirty="0"/>
          </a:p>
          <a:p>
            <a:endParaRPr lang="cs-CZ" dirty="0"/>
          </a:p>
          <a:p>
            <a:pPr marL="0" indent="0">
              <a:buNone/>
            </a:pPr>
            <a:r>
              <a:rPr lang="cs-CZ" dirty="0"/>
              <a:t>1) </a:t>
            </a:r>
            <a:r>
              <a:rPr lang="cs-CZ" dirty="0" err="1"/>
              <a:t>Swagger</a:t>
            </a:r>
            <a:r>
              <a:rPr lang="cs-CZ" dirty="0"/>
              <a:t> </a:t>
            </a:r>
            <a:r>
              <a:rPr lang="cs-CZ" dirty="0" err="1"/>
              <a:t>Service</a:t>
            </a:r>
            <a:endParaRPr lang="cs-CZ" dirty="0"/>
          </a:p>
          <a:p>
            <a:pPr marL="0" indent="0">
              <a:buNone/>
            </a:pPr>
            <a:r>
              <a:rPr lang="cs-CZ" sz="1800" dirty="0"/>
              <a:t>       </a:t>
            </a:r>
            <a:r>
              <a:rPr lang="cs-CZ" sz="1800" dirty="0" err="1"/>
              <a:t>services.AddSwaggerGen</a:t>
            </a:r>
            <a:r>
              <a:rPr lang="cs-CZ" sz="1800" dirty="0"/>
              <a:t>(</a:t>
            </a:r>
            <a:r>
              <a:rPr lang="cs-CZ" sz="1800" dirty="0" err="1"/>
              <a:t>option</a:t>
            </a:r>
            <a:r>
              <a:rPr lang="cs-CZ" sz="1800" dirty="0"/>
              <a:t> =&gt;</a:t>
            </a:r>
          </a:p>
          <a:p>
            <a:pPr marL="0" indent="0">
              <a:buNone/>
            </a:pPr>
            <a:r>
              <a:rPr lang="cs-CZ" sz="1800" dirty="0"/>
              <a:t>            {</a:t>
            </a:r>
          </a:p>
          <a:p>
            <a:pPr marL="0" indent="0"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option.SwaggerDoc</a:t>
            </a:r>
            <a:r>
              <a:rPr lang="en-US" sz="1800" dirty="0"/>
              <a:t>("v1", new Info { Title = "My API V1", Version = "v1" });</a:t>
            </a:r>
            <a:endParaRPr lang="cs-CZ" sz="1800" dirty="0"/>
          </a:p>
          <a:p>
            <a:pPr marL="0" indent="0">
              <a:buNone/>
            </a:pPr>
            <a:r>
              <a:rPr lang="cs-CZ" sz="1800" dirty="0"/>
              <a:t>	</a:t>
            </a:r>
            <a:r>
              <a:rPr lang="cs-CZ" dirty="0"/>
              <a:t> </a:t>
            </a:r>
            <a:r>
              <a:rPr lang="cs-CZ" sz="1800" dirty="0"/>
              <a:t>var </a:t>
            </a:r>
            <a:r>
              <a:rPr lang="cs-CZ" sz="1800" dirty="0" err="1"/>
              <a:t>basePath</a:t>
            </a:r>
            <a:r>
              <a:rPr lang="cs-CZ" sz="1800" dirty="0"/>
              <a:t> = </a:t>
            </a:r>
            <a:r>
              <a:rPr lang="cs-CZ" sz="1800" dirty="0" err="1"/>
              <a:t>PlatformServices.Default.Application.ApplicationBasePath</a:t>
            </a:r>
            <a:r>
              <a:rPr lang="cs-CZ" sz="1800" dirty="0"/>
              <a:t>;</a:t>
            </a:r>
          </a:p>
          <a:p>
            <a:pPr marL="0" indent="0">
              <a:buNone/>
            </a:pPr>
            <a:r>
              <a:rPr lang="cs-CZ" sz="1800" dirty="0"/>
              <a:t>   </a:t>
            </a:r>
            <a:r>
              <a:rPr lang="en-US" sz="1800" dirty="0"/>
              <a:t>              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xmlPath</a:t>
            </a:r>
            <a:r>
              <a:rPr lang="en-US" sz="1800" dirty="0"/>
              <a:t> = </a:t>
            </a:r>
            <a:r>
              <a:rPr lang="en-US" sz="1800" dirty="0" err="1"/>
              <a:t>Path.Combine</a:t>
            </a:r>
            <a:r>
              <a:rPr lang="en-US" sz="1800" dirty="0"/>
              <a:t>(</a:t>
            </a:r>
            <a:r>
              <a:rPr lang="en-US" sz="1800" dirty="0" err="1"/>
              <a:t>basePath</a:t>
            </a:r>
            <a:r>
              <a:rPr lang="en-US" sz="1800" dirty="0"/>
              <a:t>, "demo1.xml");</a:t>
            </a:r>
          </a:p>
          <a:p>
            <a:pPr marL="0" indent="0">
              <a:buNone/>
            </a:pPr>
            <a:r>
              <a:rPr lang="cs-CZ" sz="1800" dirty="0"/>
              <a:t>                 </a:t>
            </a:r>
            <a:r>
              <a:rPr lang="cs-CZ" sz="1800" dirty="0" err="1"/>
              <a:t>options.IncludeXmlComments</a:t>
            </a:r>
            <a:r>
              <a:rPr lang="cs-CZ" sz="1800" dirty="0"/>
              <a:t>(</a:t>
            </a:r>
            <a:r>
              <a:rPr lang="cs-CZ" sz="1800" dirty="0" err="1"/>
              <a:t>xmlPath</a:t>
            </a:r>
            <a:r>
              <a:rPr lang="cs-CZ" sz="1800" dirty="0"/>
              <a:t>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cs-CZ" sz="1800" dirty="0"/>
              <a:t>            });</a:t>
            </a:r>
          </a:p>
        </p:txBody>
      </p:sp>
    </p:spTree>
    <p:extLst>
      <p:ext uri="{BB962C8B-B14F-4D97-AF65-F5344CB8AC3E}">
        <p14:creationId xmlns:p14="http://schemas.microsoft.com/office/powerpoint/2010/main" val="7424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ASP.NET </a:t>
            </a:r>
            <a:r>
              <a:rPr lang="cs-CZ" dirty="0" err="1"/>
              <a:t>Core</a:t>
            </a:r>
            <a:r>
              <a:rPr lang="cs-CZ" dirty="0"/>
              <a:t> Konfigurace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2) </a:t>
            </a:r>
            <a:r>
              <a:rPr lang="cs-CZ" dirty="0" err="1"/>
              <a:t>Middleware</a:t>
            </a:r>
            <a:endParaRPr lang="cs-CZ" dirty="0"/>
          </a:p>
          <a:p>
            <a:pPr marL="457200" lvl="1" indent="0">
              <a:buNone/>
            </a:pPr>
            <a:r>
              <a:rPr lang="cs-CZ" sz="1800" dirty="0" err="1"/>
              <a:t>app.UseSwagger</a:t>
            </a:r>
            <a:r>
              <a:rPr lang="cs-CZ" sz="1800" dirty="0"/>
              <a:t>();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3) </a:t>
            </a:r>
            <a:r>
              <a:rPr lang="cs-CZ" dirty="0" err="1"/>
              <a:t>Middleware</a:t>
            </a:r>
            <a:r>
              <a:rPr lang="cs-CZ" dirty="0"/>
              <a:t> pro UI</a:t>
            </a:r>
          </a:p>
          <a:p>
            <a:pPr marL="0" indent="0">
              <a:buNone/>
            </a:pPr>
            <a:r>
              <a:rPr lang="cs-CZ" sz="1900" dirty="0"/>
              <a:t>      </a:t>
            </a:r>
            <a:r>
              <a:rPr lang="cs-CZ" sz="1900" dirty="0" err="1"/>
              <a:t>app.UseSwaggerUI</a:t>
            </a:r>
            <a:r>
              <a:rPr lang="cs-CZ" sz="1900" dirty="0"/>
              <a:t>(c =&gt;</a:t>
            </a:r>
          </a:p>
          <a:p>
            <a:pPr marL="0" indent="0">
              <a:buNone/>
            </a:pPr>
            <a:r>
              <a:rPr lang="cs-CZ" sz="1900" dirty="0"/>
              <a:t>            {</a:t>
            </a:r>
          </a:p>
          <a:p>
            <a:pPr marL="0" indent="0">
              <a:buNone/>
            </a:pPr>
            <a:r>
              <a:rPr lang="en-US" sz="1900" dirty="0"/>
              <a:t>                </a:t>
            </a:r>
            <a:r>
              <a:rPr lang="en-US" sz="1900" dirty="0" err="1"/>
              <a:t>c.SwaggerEndpoint</a:t>
            </a:r>
            <a:r>
              <a:rPr lang="en-US" sz="1900" dirty="0"/>
              <a:t>("/swagger/v1/</a:t>
            </a:r>
            <a:r>
              <a:rPr lang="en-US" sz="1900" dirty="0" err="1"/>
              <a:t>swagger.json</a:t>
            </a:r>
            <a:r>
              <a:rPr lang="en-US" sz="1900" dirty="0"/>
              <a:t>", "My API V1");</a:t>
            </a:r>
          </a:p>
          <a:p>
            <a:pPr marL="0" indent="0">
              <a:buNone/>
            </a:pPr>
            <a:r>
              <a:rPr lang="cs-CZ" sz="1900" dirty="0"/>
              <a:t>            }); </a:t>
            </a:r>
          </a:p>
        </p:txBody>
      </p:sp>
    </p:spTree>
    <p:extLst>
      <p:ext uri="{BB962C8B-B14F-4D97-AF65-F5344CB8AC3E}">
        <p14:creationId xmlns:p14="http://schemas.microsoft.com/office/powerpoint/2010/main" val="386043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itle master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tNETcollege Template 2015.potx" id="{B6AA62AF-283F-4880-A749-910E2A5B8FD1}" vid="{EBC7C44C-C540-46A3-A3EA-49670E8E0AED}"/>
    </a:ext>
  </a:extLst>
</a:theme>
</file>

<file path=ppt/theme/theme2.xml><?xml version="1.0" encoding="utf-8"?>
<a:theme xmlns:a="http://schemas.openxmlformats.org/drawingml/2006/main" name="Basic master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tNETcollege Template 2015.potx" id="{B6AA62AF-283F-4880-A749-910E2A5B8FD1}" vid="{D05FCB4D-9089-4FAA-922D-EEF092266C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dotNETcollege Template 2015</Template>
  <TotalTime>11104</TotalTime>
  <Words>305</Words>
  <Application>Microsoft Office PowerPoint</Application>
  <PresentationFormat>Předvádění na obrazovce (4:3)</PresentationFormat>
  <Paragraphs>76</Paragraphs>
  <Slides>18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18</vt:i4>
      </vt:variant>
    </vt:vector>
  </HeadingPairs>
  <TitlesOfParts>
    <vt:vector size="26" baseType="lpstr">
      <vt:lpstr>Arial</vt:lpstr>
      <vt:lpstr>Calibri</vt:lpstr>
      <vt:lpstr>Consolas</vt:lpstr>
      <vt:lpstr>Segoe UI</vt:lpstr>
      <vt:lpstr>Segoe UI Light</vt:lpstr>
      <vt:lpstr>Segoe UI Semilight</vt:lpstr>
      <vt:lpstr>Title master</vt:lpstr>
      <vt:lpstr>Basic master</vt:lpstr>
      <vt:lpstr>Prezentace aplikace PowerPoint</vt:lpstr>
      <vt:lpstr>Úvod do frameworku Swagger</vt:lpstr>
      <vt:lpstr>Swagger</vt:lpstr>
      <vt:lpstr>Přístupy k vytváření API Specifikace</vt:lpstr>
      <vt:lpstr>Design First</vt:lpstr>
      <vt:lpstr>SwaggerHub</vt:lpstr>
      <vt:lpstr>Code First</vt:lpstr>
      <vt:lpstr>ASP.NET Core Konfigurace</vt:lpstr>
      <vt:lpstr>ASP.NET Core Konfigurace</vt:lpstr>
      <vt:lpstr>Konfigurace</vt:lpstr>
      <vt:lpstr>Atributy</vt:lpstr>
      <vt:lpstr>Atributy</vt:lpstr>
      <vt:lpstr>Filtry</vt:lpstr>
      <vt:lpstr>Filtry</vt:lpstr>
      <vt:lpstr>Generování</vt:lpstr>
      <vt:lpstr>Generování</vt:lpstr>
      <vt:lpstr>Odkazy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DotVVM</dc:title>
  <dc:creator>Tomas Jurásek</dc:creator>
  <cp:lastModifiedBy>Tomáš Jurásek</cp:lastModifiedBy>
  <cp:revision>28</cp:revision>
  <dcterms:created xsi:type="dcterms:W3CDTF">2017-04-19T11:08:59Z</dcterms:created>
  <dcterms:modified xsi:type="dcterms:W3CDTF">2017-10-03T14:47:45Z</dcterms:modified>
</cp:coreProperties>
</file>