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86" r:id="rId2"/>
  </p:sldMasterIdLst>
  <p:notesMasterIdLst>
    <p:notesMasterId r:id="rId22"/>
  </p:notesMasterIdLst>
  <p:sldIdLst>
    <p:sldId id="256" r:id="rId3"/>
    <p:sldId id="281" r:id="rId4"/>
    <p:sldId id="257" r:id="rId5"/>
    <p:sldId id="265" r:id="rId6"/>
    <p:sldId id="264" r:id="rId7"/>
    <p:sldId id="274" r:id="rId8"/>
    <p:sldId id="261" r:id="rId9"/>
    <p:sldId id="266" r:id="rId10"/>
    <p:sldId id="278" r:id="rId11"/>
    <p:sldId id="280" r:id="rId12"/>
    <p:sldId id="279" r:id="rId13"/>
    <p:sldId id="276" r:id="rId14"/>
    <p:sldId id="277" r:id="rId15"/>
    <p:sldId id="267" r:id="rId16"/>
    <p:sldId id="268" r:id="rId17"/>
    <p:sldId id="275" r:id="rId18"/>
    <p:sldId id="269" r:id="rId19"/>
    <p:sldId id="271" r:id="rId20"/>
    <p:sldId id="263" r:id="rId2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4F81BD"/>
    <a:srgbClr val="D9E6FF"/>
    <a:srgbClr val="001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6" d="100"/>
          <a:sy n="86" d="100"/>
        </p:scale>
        <p:origin x="133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š Jurásek" userId="bed34b7082af1b23" providerId="LiveId" clId="{85CFC568-094D-4D76-B3BA-DCF95377E2E5}"/>
    <pc:docChg chg="undo custSel addSld delSld modSld sldOrd">
      <pc:chgData name="Tomáš Jurásek" userId="bed34b7082af1b23" providerId="LiveId" clId="{85CFC568-094D-4D76-B3BA-DCF95377E2E5}" dt="2017-10-29T09:38:30.419" v="871" actId="20577"/>
      <pc:docMkLst>
        <pc:docMk/>
      </pc:docMkLst>
      <pc:sldChg chg="modSp">
        <pc:chgData name="Tomáš Jurásek" userId="bed34b7082af1b23" providerId="LiveId" clId="{85CFC568-094D-4D76-B3BA-DCF95377E2E5}" dt="2017-10-28T13:13:49.106" v="121" actId="20577"/>
        <pc:sldMkLst>
          <pc:docMk/>
          <pc:sldMk cId="2520324001" sldId="256"/>
        </pc:sldMkLst>
        <pc:spChg chg="mod">
          <ac:chgData name="Tomáš Jurásek" userId="bed34b7082af1b23" providerId="LiveId" clId="{85CFC568-094D-4D76-B3BA-DCF95377E2E5}" dt="2017-10-28T13:13:49.106" v="121" actId="20577"/>
          <ac:spMkLst>
            <pc:docMk/>
            <pc:sldMk cId="2520324001" sldId="256"/>
            <ac:spMk id="5" creationId="{00000000-0000-0000-0000-000000000000}"/>
          </ac:spMkLst>
        </pc:spChg>
      </pc:sldChg>
      <pc:sldChg chg="ord">
        <pc:chgData name="Tomáš Jurásek" userId="bed34b7082af1b23" providerId="LiveId" clId="{85CFC568-094D-4D76-B3BA-DCF95377E2E5}" dt="2017-10-28T13:41:35.961" v="124" actId="20577"/>
        <pc:sldMkLst>
          <pc:docMk/>
          <pc:sldMk cId="3263510836" sldId="266"/>
        </pc:sldMkLst>
      </pc:sldChg>
      <pc:sldChg chg="del">
        <pc:chgData name="Tomáš Jurásek" userId="bed34b7082af1b23" providerId="LiveId" clId="{85CFC568-094D-4D76-B3BA-DCF95377E2E5}" dt="2017-10-28T13:21:30.381" v="122" actId="2696"/>
        <pc:sldMkLst>
          <pc:docMk/>
          <pc:sldMk cId="4061824095" sldId="273"/>
        </pc:sldMkLst>
      </pc:sldChg>
      <pc:sldChg chg="modSp">
        <pc:chgData name="Tomáš Jurásek" userId="bed34b7082af1b23" providerId="LiveId" clId="{85CFC568-094D-4D76-B3BA-DCF95377E2E5}" dt="2017-09-09T19:20:58.873" v="1" actId="15"/>
        <pc:sldMkLst>
          <pc:docMk/>
          <pc:sldMk cId="1214559363" sldId="276"/>
        </pc:sldMkLst>
        <pc:spChg chg="mod">
          <ac:chgData name="Tomáš Jurásek" userId="bed34b7082af1b23" providerId="LiveId" clId="{85CFC568-094D-4D76-B3BA-DCF95377E2E5}" dt="2017-09-09T19:20:58.873" v="1" actId="15"/>
          <ac:spMkLst>
            <pc:docMk/>
            <pc:sldMk cId="1214559363" sldId="276"/>
            <ac:spMk id="5" creationId="{00000000-0000-0000-0000-000000000000}"/>
          </ac:spMkLst>
        </pc:spChg>
      </pc:sldChg>
      <pc:sldChg chg="modSp add">
        <pc:chgData name="Tomáš Jurásek" userId="bed34b7082af1b23" providerId="LiveId" clId="{85CFC568-094D-4D76-B3BA-DCF95377E2E5}" dt="2017-10-28T13:42:17.693" v="211" actId="20577"/>
        <pc:sldMkLst>
          <pc:docMk/>
          <pc:sldMk cId="2361562548" sldId="279"/>
        </pc:sldMkLst>
        <pc:spChg chg="mod">
          <ac:chgData name="Tomáš Jurásek" userId="bed34b7082af1b23" providerId="LiveId" clId="{85CFC568-094D-4D76-B3BA-DCF95377E2E5}" dt="2017-10-28T13:42:17.693" v="211" actId="20577"/>
          <ac:spMkLst>
            <pc:docMk/>
            <pc:sldMk cId="2361562548" sldId="279"/>
            <ac:spMk id="2" creationId="{05642C0D-C889-4B27-B12A-8159C77B125A}"/>
          </ac:spMkLst>
        </pc:spChg>
      </pc:sldChg>
      <pc:sldChg chg="modSp add ord">
        <pc:chgData name="Tomáš Jurásek" userId="bed34b7082af1b23" providerId="LiveId" clId="{85CFC568-094D-4D76-B3BA-DCF95377E2E5}" dt="2017-10-28T13:48:07.233" v="408" actId="27636"/>
        <pc:sldMkLst>
          <pc:docMk/>
          <pc:sldMk cId="3297094092" sldId="280"/>
        </pc:sldMkLst>
        <pc:spChg chg="mod">
          <ac:chgData name="Tomáš Jurásek" userId="bed34b7082af1b23" providerId="LiveId" clId="{85CFC568-094D-4D76-B3BA-DCF95377E2E5}" dt="2017-10-28T13:41:43.609" v="134" actId="20577"/>
          <ac:spMkLst>
            <pc:docMk/>
            <pc:sldMk cId="3297094092" sldId="280"/>
            <ac:spMk id="4" creationId="{00000000-0000-0000-0000-000000000000}"/>
          </ac:spMkLst>
        </pc:spChg>
        <pc:spChg chg="mod">
          <ac:chgData name="Tomáš Jurásek" userId="bed34b7082af1b23" providerId="LiveId" clId="{85CFC568-094D-4D76-B3BA-DCF95377E2E5}" dt="2017-10-28T13:48:07.233" v="408" actId="27636"/>
          <ac:spMkLst>
            <pc:docMk/>
            <pc:sldMk cId="3297094092" sldId="280"/>
            <ac:spMk id="5" creationId="{00000000-0000-0000-0000-000000000000}"/>
          </ac:spMkLst>
        </pc:spChg>
      </pc:sldChg>
      <pc:sldChg chg="modSp add ord">
        <pc:chgData name="Tomáš Jurásek" userId="bed34b7082af1b23" providerId="LiveId" clId="{85CFC568-094D-4D76-B3BA-DCF95377E2E5}" dt="2017-10-29T09:38:30.419" v="871" actId="20577"/>
        <pc:sldMkLst>
          <pc:docMk/>
          <pc:sldMk cId="2622176414" sldId="281"/>
        </pc:sldMkLst>
        <pc:spChg chg="mod">
          <ac:chgData name="Tomáš Jurásek" userId="bed34b7082af1b23" providerId="LiveId" clId="{85CFC568-094D-4D76-B3BA-DCF95377E2E5}" dt="2017-10-29T08:59:50.570" v="437" actId="20577"/>
          <ac:spMkLst>
            <pc:docMk/>
            <pc:sldMk cId="2622176414" sldId="281"/>
            <ac:spMk id="4" creationId="{00000000-0000-0000-0000-000000000000}"/>
          </ac:spMkLst>
        </pc:spChg>
        <pc:spChg chg="mod">
          <ac:chgData name="Tomáš Jurásek" userId="bed34b7082af1b23" providerId="LiveId" clId="{85CFC568-094D-4D76-B3BA-DCF95377E2E5}" dt="2017-10-29T09:38:30.419" v="871" actId="20577"/>
          <ac:spMkLst>
            <pc:docMk/>
            <pc:sldMk cId="2622176414" sldId="28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31.10.2017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@jecha.ne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@jecha.ne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@jecha.ne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211" y="2852936"/>
            <a:ext cx="7257578" cy="2016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Tomáš Jecha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Microsoft Most Valuable Professional (MVP)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Vývojář, softwarový architekt, lektor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2"/>
              </a:rPr>
              <a:t>tomas@jecha.net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7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- disclaimer do P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211" y="2852936"/>
            <a:ext cx="7257578" cy="2016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Tomáš Jecha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Microsoft Most Valuable Professional (MVP)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Vývojář, softwarový architekt, lektor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2"/>
              </a:rPr>
              <a:t>tomas@jecha.net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" name="TextovéPole 37"/>
          <p:cNvSpPr txBox="1"/>
          <p:nvPr userDrawn="1"/>
        </p:nvSpPr>
        <p:spPr>
          <a:xfrm>
            <a:off x="0" y="5903893"/>
            <a:ext cx="91440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cs-CZ" sz="1800" b="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Úprava, či distribuce tohoto dokumentu</a:t>
            </a:r>
            <a:r>
              <a:rPr lang="cs-CZ" sz="1800" b="0" baseline="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 není dovolena. Tento dokument slouží pouze jako doplňující materiál výhradně pro účastníky kurzu.</a:t>
            </a:r>
          </a:p>
          <a:p>
            <a:r>
              <a:rPr lang="cs-CZ" sz="2000" b="0" baseline="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© 2015</a:t>
            </a:r>
            <a:endParaRPr lang="cs-CZ" sz="2400" b="0" dirty="0">
              <a:solidFill>
                <a:schemeClr val="tx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8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3568" y="341702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3568" y="191683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237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722313" y="908720"/>
            <a:ext cx="7772400" cy="2304257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429000"/>
            <a:ext cx="7772400" cy="1500187"/>
          </a:xfrm>
        </p:spPr>
        <p:txBody>
          <a:bodyPr anchor="t">
            <a:normAutofit/>
          </a:bodyPr>
          <a:lstStyle>
            <a:lvl1pPr marL="0" indent="0" algn="ctr">
              <a:buNone/>
              <a:defRPr sz="23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6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le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211" y="2852936"/>
            <a:ext cx="7257578" cy="2016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Tomáš Jecha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Microsoft Most Valuable Professional (MVP)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Vývojář, softwarový architekt, lektor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2"/>
              </a:rPr>
              <a:t>tomas@jecha.net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5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 userDrawn="1">
            <p:ph type="title"/>
          </p:nvPr>
        </p:nvSpPr>
        <p:spPr>
          <a:xfrm>
            <a:off x="611560" y="1628800"/>
            <a:ext cx="7283152" cy="850106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597" y="5243190"/>
            <a:ext cx="850106" cy="85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Nadpis 26"/>
          <p:cNvSpPr txBox="1">
            <a:spLocks/>
          </p:cNvSpPr>
          <p:nvPr userDrawn="1"/>
        </p:nvSpPr>
        <p:spPr>
          <a:xfrm>
            <a:off x="6372200" y="5154090"/>
            <a:ext cx="7283152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cs-CZ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4101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ič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 userDrawn="1">
            <p:ph type="title"/>
          </p:nvPr>
        </p:nvSpPr>
        <p:spPr>
          <a:xfrm>
            <a:off x="611560" y="1628800"/>
            <a:ext cx="7283152" cy="850106"/>
          </a:xfrm>
        </p:spPr>
        <p:txBody>
          <a:bodyPr anchor="t"/>
          <a:lstStyle>
            <a:lvl1pPr algn="l">
              <a:defRPr lang="cs-CZ" dirty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243190"/>
            <a:ext cx="850106" cy="85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Nadpis 26"/>
          <p:cNvSpPr txBox="1">
            <a:spLocks/>
          </p:cNvSpPr>
          <p:nvPr userDrawn="1"/>
        </p:nvSpPr>
        <p:spPr>
          <a:xfrm>
            <a:off x="5966643" y="5154090"/>
            <a:ext cx="7283152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cs-CZ" sz="8000" dirty="0"/>
              <a:t>cvičení</a:t>
            </a:r>
          </a:p>
        </p:txBody>
      </p:sp>
    </p:spTree>
    <p:extLst>
      <p:ext uri="{BB962C8B-B14F-4D97-AF65-F5344CB8AC3E}">
        <p14:creationId xmlns:p14="http://schemas.microsoft.com/office/powerpoint/2010/main" val="270157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31.10.2017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6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3" r:id="rId2"/>
    <p:sldLayoutId id="2147483673" r:id="rId3"/>
    <p:sldLayoutId id="2147483674" r:id="rId4"/>
    <p:sldLayoutId id="2147483675" r:id="rId5"/>
    <p:sldLayoutId id="2147483676" r:id="rId6"/>
    <p:sldLayoutId id="2147483704" r:id="rId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31.10.2017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2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3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jurasek@rigant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vvm.com/landing/business-pack" TargetMode="External"/><Relationship Id="rId2" Type="http://schemas.openxmlformats.org/officeDocument/2006/relationships/hyperlink" Target="https://www.dotvvm.com/landing/bootstrap-for-dotvvm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vvm.com/docs/tutorials/introduction/" TargetMode="External"/><Relationship Id="rId2" Type="http://schemas.openxmlformats.org/officeDocument/2006/relationships/hyperlink" Target="https://www.dotvvm.com/docs/1-1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outube.com/playlist?list=PLAz0LszWXtZbFRITZR8diXokBP72lkM_g" TargetMode="External"/><Relationship Id="rId5" Type="http://schemas.openxmlformats.org/officeDocument/2006/relationships/hyperlink" Target="https://www.dotvvm.com/docs/samples/" TargetMode="External"/><Relationship Id="rId4" Type="http://schemas.openxmlformats.org/officeDocument/2006/relationships/hyperlink" Target="https://academy.dotvvm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jurasek@riganti.cz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ganti/dotvvm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DotVVM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cs-CZ" sz="2800" b="1" dirty="0">
                <a:solidFill>
                  <a:prstClr val="black"/>
                </a:solidFill>
                <a:latin typeface="Segoe UI Semilight"/>
                <a:cs typeface="+mn-cs"/>
              </a:rPr>
              <a:t>Tomáš Jurásek</a:t>
            </a:r>
          </a:p>
          <a:p>
            <a:pPr lvl="0">
              <a:defRPr/>
            </a:pPr>
            <a:r>
              <a:rPr lang="cs-CZ" sz="1800" i="1" dirty="0">
                <a:solidFill>
                  <a:prstClr val="black"/>
                </a:solidFill>
                <a:latin typeface="Segoe UI Semilight"/>
                <a:cs typeface="+mn-cs"/>
              </a:rPr>
              <a:t>.NET Developer, Microsoft Student Partner</a:t>
            </a:r>
          </a:p>
          <a:p>
            <a:pPr lvl="0">
              <a:defRPr/>
            </a:pPr>
            <a:r>
              <a:rPr lang="cs-CZ" sz="1800" dirty="0">
                <a:solidFill>
                  <a:prstClr val="black"/>
                </a:solidFill>
                <a:latin typeface="Segoe UI Semilight"/>
                <a:cs typeface="+mn-cs"/>
                <a:hlinkClick r:id="rId2"/>
              </a:rPr>
              <a:t>tomas.jurasek@riganti.cz</a:t>
            </a:r>
            <a:endParaRPr lang="cs-CZ" sz="1800" dirty="0">
              <a:solidFill>
                <a:prstClr val="black"/>
              </a:solidFill>
              <a:latin typeface="Segoe UI Semilight"/>
              <a:cs typeface="+mn-cs"/>
            </a:endParaRPr>
          </a:p>
          <a:p>
            <a:pPr lvl="0">
              <a:defRPr/>
            </a:pPr>
            <a:endParaRPr lang="cs-CZ" sz="1800" dirty="0">
              <a:solidFill>
                <a:prstClr val="black"/>
              </a:solidFill>
              <a:latin typeface="Segoe UI Semi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32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Validace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9112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cs-CZ" dirty="0"/>
              <a:t>Podpora validačních atributů </a:t>
            </a:r>
          </a:p>
          <a:p>
            <a:pPr lvl="1"/>
            <a:r>
              <a:rPr lang="cs-CZ" dirty="0" err="1"/>
              <a:t>Required</a:t>
            </a:r>
            <a:r>
              <a:rPr lang="cs-CZ" dirty="0"/>
              <a:t>, </a:t>
            </a:r>
            <a:r>
              <a:rPr lang="cs-CZ" dirty="0" err="1"/>
              <a:t>EmailAddress</a:t>
            </a:r>
            <a:r>
              <a:rPr lang="cs-CZ" dirty="0"/>
              <a:t>, ….</a:t>
            </a:r>
          </a:p>
          <a:p>
            <a:r>
              <a:rPr lang="cs-CZ" dirty="0"/>
              <a:t>Pro složité validace </a:t>
            </a:r>
            <a:r>
              <a:rPr lang="cs-CZ" dirty="0" err="1"/>
              <a:t>IValidatableObject</a:t>
            </a:r>
            <a:endParaRPr lang="cs-CZ" dirty="0"/>
          </a:p>
          <a:p>
            <a:endParaRPr lang="cs-CZ" dirty="0"/>
          </a:p>
          <a:p>
            <a:r>
              <a:rPr lang="cs-CZ" dirty="0"/>
              <a:t>Použití</a:t>
            </a:r>
          </a:p>
          <a:p>
            <a:pPr marL="457200" lvl="1" indent="0">
              <a:buNone/>
            </a:pPr>
            <a:r>
              <a:rPr lang="cs-CZ" sz="1900" dirty="0"/>
              <a:t>&lt;</a:t>
            </a:r>
            <a:r>
              <a:rPr lang="cs-CZ" sz="1900" dirty="0" err="1"/>
              <a:t>dot:Validator</a:t>
            </a:r>
            <a:r>
              <a:rPr lang="cs-CZ" sz="1900" dirty="0"/>
              <a:t> </a:t>
            </a:r>
            <a:r>
              <a:rPr lang="cs-CZ" sz="1900" dirty="0" err="1"/>
              <a:t>Value</a:t>
            </a:r>
            <a:r>
              <a:rPr lang="cs-CZ" sz="1900" dirty="0"/>
              <a:t>="{</a:t>
            </a:r>
            <a:r>
              <a:rPr lang="cs-CZ" sz="1900" dirty="0" err="1"/>
              <a:t>value:NewTaskTitle</a:t>
            </a:r>
            <a:r>
              <a:rPr lang="cs-CZ" sz="1900" dirty="0"/>
              <a:t>}"&gt;*&lt;/</a:t>
            </a:r>
            <a:r>
              <a:rPr lang="cs-CZ" sz="1900" dirty="0" err="1"/>
              <a:t>dot:Validator</a:t>
            </a:r>
            <a:r>
              <a:rPr lang="cs-CZ" sz="1900" dirty="0"/>
              <a:t>&gt;</a:t>
            </a:r>
          </a:p>
          <a:p>
            <a:pPr marL="457200" lvl="1" indent="0">
              <a:buNone/>
            </a:pPr>
            <a:endParaRPr lang="cs-CZ" sz="1900" dirty="0"/>
          </a:p>
          <a:p>
            <a:pPr marL="457200" lvl="1" indent="0">
              <a:buNone/>
            </a:pPr>
            <a:r>
              <a:rPr lang="cs-CZ" sz="1900" dirty="0"/>
              <a:t>&lt;div </a:t>
            </a:r>
            <a:r>
              <a:rPr lang="cs-CZ" sz="1900" dirty="0" err="1"/>
              <a:t>Validator.InvalidCssClass</a:t>
            </a:r>
            <a:r>
              <a:rPr lang="cs-CZ" sz="1900" dirty="0"/>
              <a:t>="has-</a:t>
            </a:r>
            <a:r>
              <a:rPr lang="cs-CZ" sz="1900" dirty="0" err="1"/>
              <a:t>error</a:t>
            </a:r>
            <a:r>
              <a:rPr lang="cs-CZ" sz="1900" dirty="0"/>
              <a:t>" </a:t>
            </a:r>
            <a:r>
              <a:rPr lang="cs-CZ" sz="1900" dirty="0" err="1"/>
              <a:t>Validator.Value</a:t>
            </a:r>
            <a:r>
              <a:rPr lang="cs-CZ" sz="1900" dirty="0"/>
              <a:t>="{</a:t>
            </a:r>
            <a:r>
              <a:rPr lang="cs-CZ" sz="1900" dirty="0" err="1"/>
              <a:t>value</a:t>
            </a:r>
            <a:r>
              <a:rPr lang="cs-CZ" sz="1900" dirty="0"/>
              <a:t>: </a:t>
            </a:r>
            <a:r>
              <a:rPr lang="cs-CZ" sz="1900" dirty="0" err="1"/>
              <a:t>FirstName</a:t>
            </a:r>
            <a:r>
              <a:rPr lang="cs-CZ" sz="1900" dirty="0"/>
              <a:t>}"&gt;</a:t>
            </a:r>
            <a:br>
              <a:rPr lang="cs-CZ" sz="1900" dirty="0"/>
            </a:br>
            <a:r>
              <a:rPr lang="cs-CZ" sz="1900" dirty="0" err="1"/>
              <a:t>your</a:t>
            </a:r>
            <a:r>
              <a:rPr lang="cs-CZ" sz="1900" dirty="0"/>
              <a:t> </a:t>
            </a:r>
            <a:r>
              <a:rPr lang="cs-CZ" sz="1900" dirty="0" err="1"/>
              <a:t>content</a:t>
            </a:r>
            <a:br>
              <a:rPr lang="cs-CZ" sz="1900" dirty="0"/>
            </a:br>
            <a:r>
              <a:rPr lang="cs-CZ" sz="1900" dirty="0"/>
              <a:t>&lt;/div&gt;</a:t>
            </a:r>
          </a:p>
          <a:p>
            <a:pPr marL="4572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709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642C0D-C889-4B27-B12A-8159C77B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Validace</a:t>
            </a:r>
          </a:p>
        </p:txBody>
      </p:sp>
    </p:spTree>
    <p:extLst>
      <p:ext uri="{BB962C8B-B14F-4D97-AF65-F5344CB8AC3E}">
        <p14:creationId xmlns:p14="http://schemas.microsoft.com/office/powerpoint/2010/main" val="236156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DataContext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9112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Změna kontextu ve </a:t>
            </a:r>
            <a:r>
              <a:rPr lang="cs-CZ" dirty="0" err="1"/>
              <a:t>View</a:t>
            </a:r>
            <a:endParaRPr lang="cs-CZ" dirty="0"/>
          </a:p>
          <a:p>
            <a:r>
              <a:rPr lang="cs-CZ" dirty="0"/>
              <a:t>Přistupování k </a:t>
            </a:r>
            <a:r>
              <a:rPr lang="cs-CZ" dirty="0" err="1"/>
              <a:t>properties</a:t>
            </a:r>
            <a:r>
              <a:rPr lang="cs-CZ" dirty="0"/>
              <a:t> v </a:t>
            </a:r>
            <a:r>
              <a:rPr lang="cs-CZ" dirty="0" err="1"/>
              <a:t>DataContextu</a:t>
            </a:r>
            <a:endParaRPr lang="cs-CZ" dirty="0"/>
          </a:p>
          <a:p>
            <a:pPr lvl="1"/>
            <a:r>
              <a:rPr lang="cs-CZ" dirty="0"/>
              <a:t> _</a:t>
            </a:r>
            <a:r>
              <a:rPr lang="cs-CZ" dirty="0" err="1"/>
              <a:t>root</a:t>
            </a:r>
            <a:endParaRPr lang="cs-CZ" dirty="0"/>
          </a:p>
          <a:p>
            <a:pPr lvl="1"/>
            <a:r>
              <a:rPr lang="cs-CZ" dirty="0"/>
              <a:t> _</a:t>
            </a:r>
            <a:r>
              <a:rPr lang="cs-CZ" dirty="0" err="1"/>
              <a:t>parent</a:t>
            </a:r>
            <a:endParaRPr lang="cs-CZ" dirty="0"/>
          </a:p>
          <a:p>
            <a:pPr lvl="1"/>
            <a:r>
              <a:rPr lang="cs-CZ" dirty="0"/>
              <a:t> _</a:t>
            </a:r>
            <a:r>
              <a:rPr lang="cs-CZ" dirty="0" err="1"/>
              <a:t>this</a:t>
            </a: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r>
              <a:rPr lang="cs-CZ" dirty="0"/>
              <a:t>Použití</a:t>
            </a:r>
          </a:p>
          <a:p>
            <a:pPr marL="457200" lvl="1" indent="0">
              <a:buNone/>
            </a:pPr>
            <a:r>
              <a:rPr lang="cs-CZ" dirty="0"/>
              <a:t>&lt;div </a:t>
            </a:r>
            <a:r>
              <a:rPr lang="cs-CZ" dirty="0" err="1"/>
              <a:t>DataContext</a:t>
            </a:r>
            <a:r>
              <a:rPr lang="cs-CZ" dirty="0"/>
              <a:t>="{</a:t>
            </a:r>
            <a:r>
              <a:rPr lang="cs-CZ" dirty="0" err="1"/>
              <a:t>value</a:t>
            </a:r>
            <a:r>
              <a:rPr lang="cs-CZ" dirty="0"/>
              <a:t>: </a:t>
            </a:r>
            <a:r>
              <a:rPr lang="cs-CZ" dirty="0" err="1"/>
              <a:t>Customer</a:t>
            </a:r>
            <a:r>
              <a:rPr lang="cs-CZ" dirty="0"/>
              <a:t>}"&gt;</a:t>
            </a:r>
            <a:br>
              <a:rPr lang="cs-CZ" dirty="0"/>
            </a:br>
            <a:r>
              <a:rPr lang="cs-CZ" dirty="0"/>
              <a:t>		{{</a:t>
            </a:r>
            <a:r>
              <a:rPr lang="cs-CZ" dirty="0" err="1"/>
              <a:t>value</a:t>
            </a:r>
            <a:r>
              <a:rPr lang="cs-CZ" dirty="0"/>
              <a:t>: Name}}</a:t>
            </a:r>
            <a:br>
              <a:rPr lang="cs-CZ" dirty="0"/>
            </a:br>
            <a:r>
              <a:rPr lang="cs-CZ" dirty="0"/>
              <a:t>&lt;/div&gt;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1455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DataContext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648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91123"/>
            <a:ext cx="8229600" cy="4525963"/>
          </a:xfrm>
        </p:spPr>
        <p:txBody>
          <a:bodyPr>
            <a:normAutofit/>
          </a:bodyPr>
          <a:lstStyle/>
          <a:p>
            <a:r>
              <a:rPr lang="cs-CZ" dirty="0"/>
              <a:t>Základní sada komponent</a:t>
            </a:r>
          </a:p>
          <a:p>
            <a:r>
              <a:rPr lang="cs-CZ" dirty="0" err="1"/>
              <a:t>Bootstrap</a:t>
            </a:r>
            <a:r>
              <a:rPr lang="cs-CZ" dirty="0"/>
              <a:t> komponenty</a:t>
            </a:r>
          </a:p>
          <a:p>
            <a:pPr lvl="1"/>
            <a:r>
              <a:rPr lang="cs-CZ" dirty="0">
                <a:hlinkClick r:id="rId2"/>
              </a:rPr>
              <a:t>https://www.dotvvm.com/landing/bootstrap-for-dotvvm</a:t>
            </a:r>
            <a:endParaRPr lang="cs-CZ" dirty="0"/>
          </a:p>
          <a:p>
            <a:r>
              <a:rPr lang="cs-CZ" dirty="0"/>
              <a:t>Business </a:t>
            </a:r>
            <a:r>
              <a:rPr lang="cs-CZ" dirty="0" err="1"/>
              <a:t>Pack</a:t>
            </a:r>
            <a:r>
              <a:rPr lang="cs-CZ" dirty="0"/>
              <a:t> komponenty</a:t>
            </a:r>
          </a:p>
          <a:p>
            <a:pPr lvl="1"/>
            <a:r>
              <a:rPr lang="cs-CZ" dirty="0"/>
              <a:t>Beta verze</a:t>
            </a:r>
          </a:p>
          <a:p>
            <a:pPr lvl="1"/>
            <a:r>
              <a:rPr lang="cs-CZ" dirty="0">
                <a:hlinkClick r:id="rId3"/>
              </a:rPr>
              <a:t>https://www.dotvvm.com/landing/business-pack</a:t>
            </a: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036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Použítí</a:t>
            </a:r>
            <a:r>
              <a:rPr lang="cs-CZ" dirty="0"/>
              <a:t> komponent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476" y="17008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&lt;</a:t>
            </a:r>
            <a:r>
              <a:rPr lang="cs-CZ" dirty="0" err="1"/>
              <a:t>dot:Button</a:t>
            </a:r>
            <a:r>
              <a:rPr lang="cs-CZ" dirty="0"/>
              <a:t> 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lang="cs-CZ" dirty="0" err="1"/>
              <a:t>Click</a:t>
            </a:r>
            <a:r>
              <a:rPr lang="cs-CZ" dirty="0"/>
              <a:t>="{</a:t>
            </a:r>
            <a:r>
              <a:rPr lang="cs-CZ" dirty="0" err="1"/>
              <a:t>command</a:t>
            </a:r>
            <a:r>
              <a:rPr lang="cs-CZ" dirty="0"/>
              <a:t>: </a:t>
            </a:r>
            <a:r>
              <a:rPr lang="cs-CZ" dirty="0" err="1"/>
              <a:t>SetVisible</a:t>
            </a:r>
            <a:r>
              <a:rPr lang="cs-CZ" dirty="0"/>
              <a:t>()}" 			Text="</a:t>
            </a:r>
            <a:r>
              <a:rPr lang="cs-CZ" dirty="0" err="1"/>
              <a:t>Button</a:t>
            </a:r>
            <a:r>
              <a:rPr lang="cs-CZ" dirty="0"/>
              <a:t>" 	</a:t>
            </a:r>
            <a:r>
              <a:rPr lang="cs-CZ" dirty="0" err="1"/>
              <a:t>Enabled</a:t>
            </a:r>
            <a:r>
              <a:rPr lang="cs-CZ" dirty="0"/>
              <a:t>="{</a:t>
            </a:r>
            <a:r>
              <a:rPr lang="cs-CZ" dirty="0" err="1"/>
              <a:t>value:Enabled</a:t>
            </a:r>
            <a:r>
              <a:rPr lang="cs-CZ" dirty="0"/>
              <a:t>}"&gt;</a:t>
            </a:r>
          </a:p>
          <a:p>
            <a:pPr marL="0" indent="0">
              <a:buNone/>
            </a:pPr>
            <a:r>
              <a:rPr lang="cs-CZ" dirty="0"/>
              <a:t>&lt;/</a:t>
            </a:r>
            <a:r>
              <a:rPr lang="cs-CZ" dirty="0" err="1"/>
              <a:t>dot:Button</a:t>
            </a:r>
            <a:r>
              <a:rPr lang="cs-CZ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152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1700808"/>
            <a:ext cx="914501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/>
              <a:t>&lt;</a:t>
            </a:r>
            <a:r>
              <a:rPr lang="cs-CZ" sz="2400" dirty="0" err="1"/>
              <a:t>dot:GridView</a:t>
            </a:r>
            <a:r>
              <a:rPr lang="cs-CZ" sz="2400" dirty="0"/>
              <a:t> </a:t>
            </a:r>
            <a:r>
              <a:rPr lang="cs-CZ" sz="2400" dirty="0" err="1"/>
              <a:t>DataSource</a:t>
            </a:r>
            <a:r>
              <a:rPr lang="cs-CZ" sz="2400" dirty="0"/>
              <a:t>="{</a:t>
            </a:r>
            <a:r>
              <a:rPr lang="cs-CZ" sz="2400" dirty="0" err="1"/>
              <a:t>value</a:t>
            </a:r>
            <a:r>
              <a:rPr lang="cs-CZ" sz="2400" dirty="0"/>
              <a:t>: </a:t>
            </a:r>
            <a:r>
              <a:rPr lang="cs-CZ" sz="2400" dirty="0" err="1"/>
              <a:t>Customers</a:t>
            </a:r>
            <a:r>
              <a:rPr lang="cs-CZ" sz="2400" dirty="0"/>
              <a:t>}"&gt;</a:t>
            </a:r>
            <a:br>
              <a:rPr lang="cs-CZ" sz="2400" dirty="0"/>
            </a:br>
            <a:r>
              <a:rPr lang="cs-CZ" sz="2400" dirty="0"/>
              <a:t>	&lt;</a:t>
            </a:r>
            <a:r>
              <a:rPr lang="cs-CZ" sz="2400" dirty="0" err="1"/>
              <a:t>Columns</a:t>
            </a:r>
            <a:r>
              <a:rPr lang="cs-CZ" sz="2400" dirty="0"/>
              <a:t>&gt;</a:t>
            </a:r>
            <a:br>
              <a:rPr lang="cs-CZ" sz="2400" dirty="0"/>
            </a:br>
            <a:r>
              <a:rPr lang="cs-CZ" sz="2400" dirty="0"/>
              <a:t>	&lt;</a:t>
            </a:r>
            <a:r>
              <a:rPr lang="cs-CZ" sz="2400" dirty="0" err="1"/>
              <a:t>dot:GridViewTextColumn</a:t>
            </a:r>
            <a:r>
              <a:rPr lang="cs-CZ" sz="2400" dirty="0"/>
              <a:t> </a:t>
            </a:r>
            <a:r>
              <a:rPr lang="cs-CZ" sz="2400" dirty="0" err="1"/>
              <a:t>ValueBinding</a:t>
            </a:r>
            <a:r>
              <a:rPr lang="cs-CZ" sz="2400" dirty="0"/>
              <a:t>="{</a:t>
            </a:r>
            <a:r>
              <a:rPr lang="cs-CZ" sz="2400" dirty="0" err="1"/>
              <a:t>value</a:t>
            </a:r>
            <a:r>
              <a:rPr lang="cs-CZ" sz="2400" dirty="0"/>
              <a:t>: Id}" 					         </a:t>
            </a:r>
            <a:r>
              <a:rPr lang="cs-CZ" sz="2400" dirty="0" err="1"/>
              <a:t>HeaderText</a:t>
            </a:r>
            <a:r>
              <a:rPr lang="cs-CZ" sz="2400" dirty="0"/>
              <a:t>="ID"/&gt;</a:t>
            </a:r>
            <a:br>
              <a:rPr lang="cs-CZ" sz="2400" dirty="0"/>
            </a:br>
            <a:r>
              <a:rPr lang="cs-CZ" sz="2400" dirty="0"/>
              <a:t>	&lt;</a:t>
            </a:r>
            <a:r>
              <a:rPr lang="cs-CZ" sz="2400" dirty="0" err="1"/>
              <a:t>dot:GridViewTextColumn</a:t>
            </a:r>
            <a:r>
              <a:rPr lang="cs-CZ" sz="2400" dirty="0"/>
              <a:t> </a:t>
            </a:r>
            <a:r>
              <a:rPr lang="cs-CZ" sz="2400" dirty="0" err="1"/>
              <a:t>ValueBinding</a:t>
            </a:r>
            <a:r>
              <a:rPr lang="cs-CZ" sz="2400" dirty="0"/>
              <a:t>="{</a:t>
            </a:r>
            <a:r>
              <a:rPr lang="cs-CZ" sz="2400" dirty="0" err="1"/>
              <a:t>value</a:t>
            </a:r>
            <a:r>
              <a:rPr lang="cs-CZ" sz="2400" dirty="0"/>
              <a:t>: Name}" 					          </a:t>
            </a:r>
            <a:r>
              <a:rPr lang="cs-CZ" sz="2400" dirty="0" err="1"/>
              <a:t>HeaderText</a:t>
            </a:r>
            <a:r>
              <a:rPr lang="cs-CZ" sz="2400" dirty="0"/>
              <a:t>="Name"/&gt;</a:t>
            </a:r>
            <a:br>
              <a:rPr lang="cs-CZ" sz="2400" dirty="0"/>
            </a:br>
            <a:r>
              <a:rPr lang="cs-CZ" sz="2400" dirty="0"/>
              <a:t>	&lt;/</a:t>
            </a:r>
            <a:r>
              <a:rPr lang="cs-CZ" sz="2400" dirty="0" err="1"/>
              <a:t>Columns</a:t>
            </a:r>
            <a:r>
              <a:rPr lang="cs-CZ" sz="2400" dirty="0"/>
              <a:t>&gt;</a:t>
            </a:r>
            <a:br>
              <a:rPr lang="cs-CZ" sz="2400" dirty="0"/>
            </a:br>
            <a:r>
              <a:rPr lang="cs-CZ" sz="2400" dirty="0"/>
              <a:t>&lt;/</a:t>
            </a:r>
            <a:r>
              <a:rPr lang="cs-CZ" sz="2400" dirty="0" err="1"/>
              <a:t>dot:GridView</a:t>
            </a:r>
            <a:r>
              <a:rPr lang="cs-CZ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1106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Použití komponent v aplikaci</a:t>
            </a:r>
          </a:p>
        </p:txBody>
      </p:sp>
    </p:spTree>
    <p:extLst>
      <p:ext uri="{BB962C8B-B14F-4D97-AF65-F5344CB8AC3E}">
        <p14:creationId xmlns:p14="http://schemas.microsoft.com/office/powerpoint/2010/main" val="169096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Zajímavé zdroje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91123"/>
            <a:ext cx="8229600" cy="4525963"/>
          </a:xfrm>
        </p:spPr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https://www.dotvvm.com/docs/</a:t>
            </a:r>
            <a:endParaRPr lang="cs-CZ" dirty="0"/>
          </a:p>
          <a:p>
            <a:r>
              <a:rPr lang="cs-CZ" dirty="0">
                <a:hlinkClick r:id="rId3"/>
              </a:rPr>
              <a:t>https://www.dotvvm.com/docs/tutorials/introduction/</a:t>
            </a:r>
            <a:endParaRPr lang="cs-CZ" dirty="0"/>
          </a:p>
          <a:p>
            <a:r>
              <a:rPr lang="cs-CZ" dirty="0">
                <a:hlinkClick r:id="rId4"/>
              </a:rPr>
              <a:t>https://academy.dotvvm.com/</a:t>
            </a:r>
            <a:endParaRPr lang="cs-CZ" dirty="0"/>
          </a:p>
          <a:p>
            <a:r>
              <a:rPr lang="cs-CZ" dirty="0">
                <a:hlinkClick r:id="rId5"/>
              </a:rPr>
              <a:t>https://www.dotvvm.com/docs/samples/</a:t>
            </a:r>
            <a:endParaRPr lang="cs-CZ" dirty="0"/>
          </a:p>
          <a:p>
            <a:r>
              <a:rPr lang="cs-CZ" dirty="0">
                <a:hlinkClick r:id="rId6"/>
              </a:rPr>
              <a:t>https://www.youtube.com/playlist?list=PLAz0LszWXtZbFRITZR8diXokBP72lkM_g</a:t>
            </a:r>
            <a:endParaRPr lang="cs-CZ" dirty="0"/>
          </a:p>
          <a:p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873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cs-CZ" sz="2800" b="1" dirty="0">
                <a:solidFill>
                  <a:prstClr val="black"/>
                </a:solidFill>
                <a:latin typeface="Segoe UI Semilight"/>
              </a:rPr>
              <a:t>Tomáš Jurásek</a:t>
            </a:r>
          </a:p>
          <a:p>
            <a:pPr lvl="0">
              <a:defRPr/>
            </a:pPr>
            <a:r>
              <a:rPr lang="cs-CZ" sz="1800" dirty="0">
                <a:solidFill>
                  <a:prstClr val="black"/>
                </a:solidFill>
                <a:latin typeface="Segoe UI Semilight"/>
                <a:hlinkClick r:id="rId2"/>
              </a:rPr>
              <a:t>tomas.jurasek@riganti.cz</a:t>
            </a:r>
            <a:endParaRPr lang="cs-CZ" sz="1800" dirty="0">
              <a:solidFill>
                <a:prstClr val="black"/>
              </a:solidFill>
              <a:latin typeface="Segoe UI Semilight"/>
            </a:endParaRPr>
          </a:p>
          <a:p>
            <a:pPr lvl="0">
              <a:defRPr/>
            </a:pPr>
            <a:endParaRPr lang="cs-CZ" sz="1800" dirty="0">
              <a:solidFill>
                <a:prstClr val="black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9495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Dnešní možnosti vývoje v ASP.NET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ASP.NET </a:t>
            </a:r>
            <a:r>
              <a:rPr lang="cs-CZ" dirty="0" err="1"/>
              <a:t>WebForms</a:t>
            </a:r>
            <a:endParaRPr lang="cs-CZ" dirty="0"/>
          </a:p>
          <a:p>
            <a:pPr lvl="1"/>
            <a:r>
              <a:rPr lang="cs-CZ" dirty="0"/>
              <a:t>Nepodporuje .NET </a:t>
            </a:r>
            <a:r>
              <a:rPr lang="cs-CZ" dirty="0" err="1"/>
              <a:t>Core</a:t>
            </a:r>
            <a:endParaRPr lang="cs-CZ" dirty="0"/>
          </a:p>
          <a:p>
            <a:pPr lvl="1"/>
            <a:r>
              <a:rPr lang="cs-CZ" dirty="0" err="1"/>
              <a:t>ViewState</a:t>
            </a:r>
            <a:endParaRPr lang="cs-CZ" dirty="0"/>
          </a:p>
          <a:p>
            <a:r>
              <a:rPr lang="cs-CZ" dirty="0"/>
              <a:t>ASP.NET MVC/Web API + </a:t>
            </a:r>
            <a:r>
              <a:rPr lang="cs-CZ" dirty="0" err="1"/>
              <a:t>Angular</a:t>
            </a:r>
            <a:r>
              <a:rPr lang="cs-CZ" dirty="0"/>
              <a:t>/</a:t>
            </a:r>
            <a:r>
              <a:rPr lang="cs-CZ" dirty="0" err="1"/>
              <a:t>React</a:t>
            </a:r>
            <a:r>
              <a:rPr lang="cs-CZ" dirty="0"/>
              <a:t> + 50 dalších </a:t>
            </a:r>
            <a:r>
              <a:rPr lang="cs-CZ" dirty="0" err="1"/>
              <a:t>Javascriptových</a:t>
            </a:r>
            <a:r>
              <a:rPr lang="cs-CZ" dirty="0"/>
              <a:t> knihoven</a:t>
            </a:r>
          </a:p>
          <a:p>
            <a:pPr lvl="1"/>
            <a:r>
              <a:rPr lang="cs-CZ" dirty="0"/>
              <a:t>Hodně Javascriptu</a:t>
            </a:r>
          </a:p>
          <a:p>
            <a:pPr lvl="1"/>
            <a:r>
              <a:rPr lang="cs-CZ" dirty="0"/>
              <a:t>Formátování času/Lokalizace</a:t>
            </a:r>
          </a:p>
          <a:p>
            <a:pPr lvl="1"/>
            <a:r>
              <a:rPr lang="cs-CZ" dirty="0"/>
              <a:t>Slabá </a:t>
            </a:r>
            <a:r>
              <a:rPr lang="cs-CZ" dirty="0" err="1"/>
              <a:t>InteliSense</a:t>
            </a: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217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DotVVM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Open  source framework pro ASP.NET</a:t>
            </a:r>
          </a:p>
          <a:p>
            <a:pPr lvl="1"/>
            <a:r>
              <a:rPr lang="cs-CZ" dirty="0">
                <a:hlinkClick r:id="rId2"/>
              </a:rPr>
              <a:t>https://github.com/riganti/dotvvm</a:t>
            </a:r>
            <a:endParaRPr lang="cs-CZ" dirty="0"/>
          </a:p>
          <a:p>
            <a:r>
              <a:rPr lang="cs-CZ" dirty="0"/>
              <a:t>Návrhový vzor MVVM</a:t>
            </a:r>
          </a:p>
          <a:p>
            <a:r>
              <a:rPr lang="cs-CZ" dirty="0"/>
              <a:t>Podpora .NET </a:t>
            </a:r>
            <a:r>
              <a:rPr lang="cs-CZ" dirty="0" err="1"/>
              <a:t>Core</a:t>
            </a:r>
            <a:endParaRPr lang="cs-CZ" dirty="0"/>
          </a:p>
          <a:p>
            <a:r>
              <a:rPr lang="cs-CZ" dirty="0"/>
              <a:t>Základní infrastruktura pro aplikace</a:t>
            </a:r>
          </a:p>
          <a:p>
            <a:r>
              <a:rPr lang="cs-CZ" dirty="0" err="1"/>
              <a:t>Extension</a:t>
            </a:r>
            <a:r>
              <a:rPr lang="cs-CZ" dirty="0"/>
              <a:t> pro </a:t>
            </a:r>
            <a:r>
              <a:rPr lang="cs-CZ" dirty="0" err="1"/>
              <a:t>Visual</a:t>
            </a:r>
            <a:r>
              <a:rPr lang="cs-CZ" dirty="0"/>
              <a:t> Studio (</a:t>
            </a:r>
            <a:r>
              <a:rPr lang="cs-CZ" dirty="0" err="1"/>
              <a:t>IntelliSense</a:t>
            </a:r>
            <a:r>
              <a:rPr lang="cs-CZ" dirty="0"/>
              <a:t>, kontrola chyb)</a:t>
            </a:r>
          </a:p>
        </p:txBody>
      </p:sp>
    </p:spTree>
    <p:extLst>
      <p:ext uri="{BB962C8B-B14F-4D97-AF65-F5344CB8AC3E}">
        <p14:creationId xmlns:p14="http://schemas.microsoft.com/office/powerpoint/2010/main" val="34473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1484784"/>
            <a:ext cx="8229600" cy="850105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8" y="699691"/>
            <a:ext cx="8229600" cy="4626890"/>
          </a:xfrm>
        </p:spPr>
      </p:pic>
    </p:spTree>
    <p:extLst>
      <p:ext uri="{BB962C8B-B14F-4D97-AF65-F5344CB8AC3E}">
        <p14:creationId xmlns:p14="http://schemas.microsoft.com/office/powerpoint/2010/main" val="307444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ViewModel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91123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cs-CZ" dirty="0"/>
              <a:t>C# třída dědí z </a:t>
            </a:r>
            <a:r>
              <a:rPr lang="cs-CZ" dirty="0" err="1"/>
              <a:t>DotvvmViewModelBase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Musí být </a:t>
            </a:r>
            <a:r>
              <a:rPr lang="cs-CZ" dirty="0" err="1"/>
              <a:t>serializovatelný</a:t>
            </a:r>
            <a:r>
              <a:rPr lang="cs-CZ" dirty="0"/>
              <a:t> do JSON</a:t>
            </a:r>
          </a:p>
          <a:p>
            <a:pPr lvl="1"/>
            <a:r>
              <a:rPr lang="cs-CZ" dirty="0"/>
              <a:t>Uchovává stav stránky</a:t>
            </a:r>
          </a:p>
          <a:p>
            <a:pPr lvl="1"/>
            <a:r>
              <a:rPr lang="cs-CZ" dirty="0"/>
              <a:t>Obsahuje </a:t>
            </a:r>
            <a:r>
              <a:rPr lang="cs-CZ" dirty="0" err="1"/>
              <a:t>commandy</a:t>
            </a:r>
            <a:endParaRPr lang="cs-CZ" dirty="0"/>
          </a:p>
          <a:p>
            <a:pPr lvl="1"/>
            <a:r>
              <a:rPr lang="cs-CZ" dirty="0"/>
              <a:t>Dostupný i na </a:t>
            </a:r>
            <a:r>
              <a:rPr lang="cs-CZ" dirty="0" err="1"/>
              <a:t>clientu</a:t>
            </a:r>
            <a:endParaRPr lang="cs-CZ" dirty="0"/>
          </a:p>
          <a:p>
            <a:pPr lvl="1"/>
            <a:r>
              <a:rPr lang="cs-CZ" dirty="0"/>
              <a:t>Používat jednoduché datové typy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2839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" name="Zástupný symbol pro obsah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244179"/>
            <a:ext cx="5904656" cy="561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První aplikace v </a:t>
            </a:r>
            <a:r>
              <a:rPr lang="cs-CZ" dirty="0" err="1"/>
              <a:t>DotVVM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327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91123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{</a:t>
            </a:r>
            <a:r>
              <a:rPr lang="cs-CZ" dirty="0" err="1"/>
              <a:t>value</a:t>
            </a:r>
            <a:r>
              <a:rPr lang="cs-CZ" dirty="0"/>
              <a:t>: </a:t>
            </a:r>
            <a:r>
              <a:rPr lang="cs-CZ" dirty="0" err="1"/>
              <a:t>Property</a:t>
            </a:r>
            <a:r>
              <a:rPr lang="cs-CZ" dirty="0"/>
              <a:t>}</a:t>
            </a:r>
          </a:p>
          <a:p>
            <a:pPr lvl="1"/>
            <a:r>
              <a:rPr lang="cs-CZ" dirty="0"/>
              <a:t>Přístup k public </a:t>
            </a:r>
            <a:r>
              <a:rPr lang="cs-CZ" dirty="0" err="1"/>
              <a:t>properties</a:t>
            </a:r>
            <a:r>
              <a:rPr lang="cs-CZ" dirty="0"/>
              <a:t> ve VM</a:t>
            </a:r>
          </a:p>
          <a:p>
            <a:r>
              <a:rPr lang="cs-CZ" dirty="0"/>
              <a:t>{</a:t>
            </a:r>
            <a:r>
              <a:rPr lang="cs-CZ" dirty="0" err="1"/>
              <a:t>command</a:t>
            </a:r>
            <a:r>
              <a:rPr lang="cs-CZ" dirty="0"/>
              <a:t>: </a:t>
            </a:r>
            <a:r>
              <a:rPr lang="cs-CZ" dirty="0" err="1"/>
              <a:t>Method</a:t>
            </a:r>
            <a:r>
              <a:rPr lang="cs-CZ" dirty="0"/>
              <a:t>()}</a:t>
            </a:r>
          </a:p>
          <a:p>
            <a:pPr lvl="1"/>
            <a:r>
              <a:rPr lang="cs-CZ" dirty="0"/>
              <a:t>Zavolání public metody ve VM</a:t>
            </a:r>
          </a:p>
          <a:p>
            <a:r>
              <a:rPr lang="cs-CZ" dirty="0"/>
              <a:t>{</a:t>
            </a:r>
            <a:r>
              <a:rPr lang="cs-CZ" dirty="0" err="1"/>
              <a:t>staticCommand</a:t>
            </a:r>
            <a:r>
              <a:rPr lang="cs-CZ" dirty="0"/>
              <a:t>: </a:t>
            </a:r>
            <a:r>
              <a:rPr lang="cs-CZ" dirty="0" err="1"/>
              <a:t>Method</a:t>
            </a:r>
            <a:r>
              <a:rPr lang="cs-CZ" dirty="0"/>
              <a:t>()}</a:t>
            </a:r>
          </a:p>
          <a:p>
            <a:pPr lvl="1"/>
            <a:r>
              <a:rPr lang="cs-CZ" dirty="0"/>
              <a:t>Zavolání statické metody ve VM</a:t>
            </a:r>
          </a:p>
          <a:p>
            <a:r>
              <a:rPr lang="cs-CZ" dirty="0"/>
              <a:t>{</a:t>
            </a:r>
            <a:r>
              <a:rPr lang="cs-CZ" dirty="0" err="1"/>
              <a:t>resource</a:t>
            </a:r>
            <a:r>
              <a:rPr lang="cs-CZ" dirty="0"/>
              <a:t>: </a:t>
            </a:r>
            <a:r>
              <a:rPr lang="cs-CZ" dirty="0" err="1"/>
              <a:t>ResourceFile.ResourceKey</a:t>
            </a:r>
            <a:r>
              <a:rPr lang="cs-CZ" dirty="0"/>
              <a:t>}</a:t>
            </a:r>
          </a:p>
          <a:p>
            <a:pPr lvl="1"/>
            <a:r>
              <a:rPr lang="cs-CZ" dirty="0"/>
              <a:t>Získá hodnotu z </a:t>
            </a:r>
            <a:r>
              <a:rPr lang="cs-CZ" dirty="0" err="1"/>
              <a:t>resx</a:t>
            </a:r>
            <a:r>
              <a:rPr lang="cs-CZ" dirty="0"/>
              <a:t> souboru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Použití</a:t>
            </a:r>
          </a:p>
          <a:p>
            <a:pPr marL="457200" lvl="1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="{value: </a:t>
            </a:r>
            <a:r>
              <a:rPr lang="en-US" dirty="0" err="1"/>
              <a:t>Url</a:t>
            </a:r>
            <a:r>
              <a:rPr lang="en-US" dirty="0"/>
              <a:t>}"&gt;...&lt;/a&gt;</a:t>
            </a:r>
            <a:endParaRPr lang="cs-CZ" dirty="0"/>
          </a:p>
          <a:p>
            <a:pPr marL="457200" lvl="1" indent="0">
              <a:buNone/>
            </a:pPr>
            <a:r>
              <a:rPr lang="en-US" dirty="0"/>
              <a:t>&lt;p&gt;Hello {{value: </a:t>
            </a:r>
            <a:r>
              <a:rPr lang="cs-CZ" dirty="0"/>
              <a:t>Name</a:t>
            </a:r>
            <a:r>
              <a:rPr lang="en-US" dirty="0"/>
              <a:t>}}!&lt;/p&gt;</a:t>
            </a:r>
            <a:endParaRPr lang="cs-CZ" dirty="0"/>
          </a:p>
          <a:p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351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Binding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35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tle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tNETcollege Template 2015.potx" id="{B6AA62AF-283F-4880-A749-910E2A5B8FD1}" vid="{EBC7C44C-C540-46A3-A3EA-49670E8E0AED}"/>
    </a:ext>
  </a:extLst>
</a:theme>
</file>

<file path=ppt/theme/theme2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tNETcollege Template 2015.potx" id="{B6AA62AF-283F-4880-A749-910E2A5B8FD1}" vid="{D05FCB4D-9089-4FAA-922D-EEF092266C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dotNETcollege Template 2015</Template>
  <TotalTime>6843</TotalTime>
  <Words>388</Words>
  <Application>Microsoft Office PowerPoint</Application>
  <PresentationFormat>Předvádění na obrazovce (4:3)</PresentationFormat>
  <Paragraphs>85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Segoe UI Semilight</vt:lpstr>
      <vt:lpstr>Title master</vt:lpstr>
      <vt:lpstr>Basic master</vt:lpstr>
      <vt:lpstr>DotVVM</vt:lpstr>
      <vt:lpstr>Dnešní možnosti vývoje v ASP.NET</vt:lpstr>
      <vt:lpstr>DotVVM</vt:lpstr>
      <vt:lpstr>Prezentace aplikace PowerPoint</vt:lpstr>
      <vt:lpstr>ViewModel</vt:lpstr>
      <vt:lpstr>Prezentace aplikace PowerPoint</vt:lpstr>
      <vt:lpstr>První aplikace v DotVVM</vt:lpstr>
      <vt:lpstr>Binding</vt:lpstr>
      <vt:lpstr>Binding</vt:lpstr>
      <vt:lpstr>Validace</vt:lpstr>
      <vt:lpstr>Validace</vt:lpstr>
      <vt:lpstr>DataContext</vt:lpstr>
      <vt:lpstr>DataContext </vt:lpstr>
      <vt:lpstr>Komponenty</vt:lpstr>
      <vt:lpstr>Použítí komponent</vt:lpstr>
      <vt:lpstr>Prezentace aplikace PowerPoint</vt:lpstr>
      <vt:lpstr>Použití komponent v aplikaci</vt:lpstr>
      <vt:lpstr>Zajímavé zdroje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DotVVM</dc:title>
  <dc:creator>Tomas Jurásek</dc:creator>
  <cp:lastModifiedBy>Tomas Jurásek</cp:lastModifiedBy>
  <cp:revision>13</cp:revision>
  <dcterms:created xsi:type="dcterms:W3CDTF">2017-04-19T11:08:59Z</dcterms:created>
  <dcterms:modified xsi:type="dcterms:W3CDTF">2017-11-01T07:48:20Z</dcterms:modified>
</cp:coreProperties>
</file>