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8" r:id="rId3"/>
  </p:sldMasterIdLst>
  <p:notesMasterIdLst>
    <p:notesMasterId r:id="rId41"/>
  </p:notesMasterIdLst>
  <p:sldIdLst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94" r:id="rId13"/>
    <p:sldId id="293" r:id="rId14"/>
    <p:sldId id="262" r:id="rId15"/>
    <p:sldId id="281" r:id="rId16"/>
    <p:sldId id="256" r:id="rId17"/>
    <p:sldId id="257" r:id="rId18"/>
    <p:sldId id="258" r:id="rId19"/>
    <p:sldId id="260" r:id="rId20"/>
    <p:sldId id="259" r:id="rId21"/>
    <p:sldId id="26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64" r:id="rId33"/>
    <p:sldId id="265" r:id="rId34"/>
    <p:sldId id="266" r:id="rId35"/>
    <p:sldId id="267" r:id="rId36"/>
    <p:sldId id="292" r:id="rId37"/>
    <p:sldId id="268" r:id="rId38"/>
    <p:sldId id="270" r:id="rId39"/>
    <p:sldId id="271" r:id="rId40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3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A7233-1092-4057-9591-2172CE687159}" type="datetimeFigureOut">
              <a:rPr lang="nb-NO" smtClean="0"/>
              <a:t>06.09.2017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452FC-0211-424A-BA2F-219149B17C1C}" type="slidenum">
              <a:rPr lang="nb-NO" smtClean="0"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96C2-38A6-4AFA-B750-02FF2EE7B22C}" type="datetimeFigureOut">
              <a:rPr lang="nb-NO" smtClean="0"/>
              <a:t>06.09.2017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1B7E-60AD-4B44-AE58-90153EAD625E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96C2-38A6-4AFA-B750-02FF2EE7B22C}" type="datetimeFigureOut">
              <a:rPr lang="nb-NO" smtClean="0"/>
              <a:t>06.09.2017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1B7E-60AD-4B44-AE58-90153EAD625E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96C2-38A6-4AFA-B750-02FF2EE7B22C}" type="datetimeFigureOut">
              <a:rPr lang="nb-NO" smtClean="0"/>
              <a:t>06.09.2017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1B7E-60AD-4B44-AE58-90153EAD625E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D570-B7B8-48B8-B867-22912C21BBF8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06.09.2017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973C-5E1B-43A9-89C7-91BDD297A21D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96C2-38A6-4AFA-B750-02FF2EE7B22C}" type="datetimeFigureOut">
              <a:rPr lang="nb-NO" smtClean="0"/>
              <a:t>06.09.2017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1B7E-60AD-4B44-AE58-90153EAD625E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D570-B7B8-48B8-B867-22912C21BBF8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06.09.2017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973C-5E1B-43A9-89C7-91BDD297A21D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D570-B7B8-48B8-B867-22912C21BBF8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06.09.2017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973C-5E1B-43A9-89C7-91BDD297A21D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D570-B7B8-48B8-B867-22912C21BBF8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06.09.2017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973C-5E1B-43A9-89C7-91BDD297A21D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D570-B7B8-48B8-B867-22912C21BBF8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06.09.2017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973C-5E1B-43A9-89C7-91BDD297A21D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D570-B7B8-48B8-B867-22912C21BBF8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06.09.2017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973C-5E1B-43A9-89C7-91BDD297A21D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D570-B7B8-48B8-B867-22912C21BBF8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06.09.2017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973C-5E1B-43A9-89C7-91BDD297A21D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D570-B7B8-48B8-B867-22912C21BBF8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06.09.2017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973C-5E1B-43A9-89C7-91BDD297A21D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D570-B7B8-48B8-B867-22912C21BBF8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06.09.2017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973C-5E1B-43A9-89C7-91BDD297A21D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D570-B7B8-48B8-B867-22912C21BBF8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06.09.2017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973C-5E1B-43A9-89C7-91BDD297A21D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1D570-B7B8-48B8-B867-22912C21BBF8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06.09.2017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973C-5E1B-43A9-89C7-91BDD297A21D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96C2-38A6-4AFA-B750-02FF2EE7B22C}" type="datetimeFigureOut">
              <a:rPr lang="nb-NO" smtClean="0"/>
              <a:t>06.09.2017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1B7E-60AD-4B44-AE58-90153EAD625E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96C2-38A6-4AFA-B750-02FF2EE7B22C}" type="datetimeFigureOut">
              <a:rPr lang="nb-NO" smtClean="0"/>
              <a:t>06.09.2017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1B7E-60AD-4B44-AE58-90153EAD625E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96C2-38A6-4AFA-B750-02FF2EE7B22C}" type="datetimeFigureOut">
              <a:rPr lang="nb-NO" smtClean="0"/>
              <a:t>06.09.2017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1B7E-60AD-4B44-AE58-90153EAD625E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96C2-38A6-4AFA-B750-02FF2EE7B22C}" type="datetimeFigureOut">
              <a:rPr lang="nb-NO" smtClean="0"/>
              <a:t>06.09.2017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1B7E-60AD-4B44-AE58-90153EAD625E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96C2-38A6-4AFA-B750-02FF2EE7B22C}" type="datetimeFigureOut">
              <a:rPr lang="nb-NO" smtClean="0"/>
              <a:t>06.09.2017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1B7E-60AD-4B44-AE58-90153EAD625E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96C2-38A6-4AFA-B750-02FF2EE7B22C}" type="datetimeFigureOut">
              <a:rPr lang="nb-NO" smtClean="0"/>
              <a:t>06.09.2017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1B7E-60AD-4B44-AE58-90153EAD625E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96C2-38A6-4AFA-B750-02FF2EE7B22C}" type="datetimeFigureOut">
              <a:rPr lang="nb-NO" smtClean="0"/>
              <a:t>06.09.2017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F1B7E-60AD-4B44-AE58-90153EAD625E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496C2-38A6-4AFA-B750-02FF2EE7B22C}" type="datetimeFigureOut">
              <a:rPr lang="nb-NO" smtClean="0"/>
              <a:t>06.09.2017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F1B7E-60AD-4B44-AE58-90153EAD625E}" type="slidenum">
              <a:rPr lang="nb-NO" smtClean="0"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1D570-B7B8-48B8-B867-22912C21BBF8}" type="datetimeFigureOut">
              <a:rPr lang="nb-NO">
                <a:solidFill>
                  <a:prstClr val="black">
                    <a:tint val="75000"/>
                  </a:prstClr>
                </a:solidFill>
              </a:rPr>
              <a:pPr/>
              <a:t>06.09.2017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7973C-5E1B-43A9-89C7-91BDD297A21D}" type="slidenum">
              <a:rPr lang="nb-NO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nb-NO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D9D9D9"/>
                </a:solidFill>
              </a:rPr>
              <a:t>Hva er</a:t>
            </a:r>
            <a:br>
              <a:rPr lang="en">
                <a:solidFill>
                  <a:srgbClr val="D9D9D9"/>
                </a:solidFill>
              </a:rPr>
            </a:br>
            <a:r>
              <a:rPr lang="en">
                <a:solidFill>
                  <a:srgbClr val="D9D9D9"/>
                </a:solidFill>
              </a:rPr>
              <a:t>kognitiv terapi?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rgbClr val="D9D9D9"/>
                </a:solidFill>
              </a:rPr>
              <a:t>Overordnede mål og kjerneferdigheter</a:t>
            </a:r>
            <a:endParaRPr lang="en" dirty="0">
              <a:solidFill>
                <a:srgbClr val="D9D9D9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Overordnede mål i kognitiv terapi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sette pasienten selv i stand til å gjennomføre egen </a:t>
            </a:r>
            <a:r>
              <a:rPr lang="nb-NO" dirty="0" smtClean="0"/>
              <a:t>behandling, alltid lære </a:t>
            </a:r>
            <a:r>
              <a:rPr lang="nb-NO" dirty="0"/>
              <a:t>bort </a:t>
            </a:r>
            <a:r>
              <a:rPr lang="nb-NO" dirty="0" smtClean="0"/>
              <a:t>arbeidsmetoder</a:t>
            </a:r>
          </a:p>
          <a:p>
            <a:r>
              <a:rPr lang="nb-NO" dirty="0"/>
              <a:t>åpenhet i behandling (ingen skjulte agendaer), behandler har en åpen, tydelig, direkte og aktiv </a:t>
            </a:r>
            <a:r>
              <a:rPr lang="nb-NO" dirty="0" smtClean="0"/>
              <a:t>rolle</a:t>
            </a:r>
            <a:endParaRPr lang="nb-NO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Kjerneferdigheter i kognitiv terapi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b-NO" dirty="0" smtClean="0"/>
              <a:t>Kunne styre og strukturere samtaler og forløp</a:t>
            </a:r>
          </a:p>
          <a:p>
            <a:r>
              <a:rPr lang="nb-NO" dirty="0" smtClean="0"/>
              <a:t>Ha kunnskap om hvordan ulike typer problemer kan opprettholdes av egne tanker, følelser og handlinger</a:t>
            </a:r>
          </a:p>
          <a:p>
            <a:r>
              <a:rPr lang="nb-NO" i="1" dirty="0" smtClean="0"/>
              <a:t>Kunne </a:t>
            </a:r>
            <a:r>
              <a:rPr lang="nb-NO" i="1" dirty="0"/>
              <a:t>kartlegge og identifisere problematiske tanker</a:t>
            </a:r>
          </a:p>
          <a:p>
            <a:r>
              <a:rPr lang="nb-NO" i="1" dirty="0" smtClean="0"/>
              <a:t>Kjenne </a:t>
            </a:r>
            <a:r>
              <a:rPr lang="nb-NO" i="1" dirty="0"/>
              <a:t>til hvordan man kan endre og utfordre tanker</a:t>
            </a:r>
          </a:p>
          <a:p>
            <a:r>
              <a:rPr lang="nb-NO" dirty="0" smtClean="0"/>
              <a:t>Kunne lære opp den andre i oppnå egen endring</a:t>
            </a:r>
          </a:p>
          <a:p>
            <a:r>
              <a:rPr lang="nb-NO" dirty="0" smtClean="0"/>
              <a:t>Kunne </a:t>
            </a:r>
            <a:r>
              <a:rPr lang="nb-NO" dirty="0"/>
              <a:t>gjøre dette på en ivaretakende og respektfull </a:t>
            </a:r>
            <a:r>
              <a:rPr lang="nb-NO" dirty="0" smtClean="0"/>
              <a:t>måte</a:t>
            </a:r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rgbClr val="D9D9D9"/>
                </a:solidFill>
              </a:rPr>
              <a:t>Struktur</a:t>
            </a:r>
            <a:endParaRPr lang="en" dirty="0">
              <a:solidFill>
                <a:srgbClr val="D9D9D9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Struktur</a:t>
            </a:r>
            <a:endParaRPr lang="nb-N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b-NO" dirty="0" smtClean="0"/>
              <a:t>Avklare felles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Mål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Problemforståelse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Endringsforståelse</a:t>
            </a:r>
          </a:p>
          <a:p>
            <a:pPr marL="514350" indent="-514350">
              <a:buFont typeface="+mj-lt"/>
              <a:buAutoNum type="arabicPeriod"/>
            </a:pPr>
            <a:r>
              <a:rPr lang="nb-NO" dirty="0" smtClean="0"/>
              <a:t>Plan for tiltak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1. Avklare felles mål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Hva </a:t>
            </a:r>
            <a:r>
              <a:rPr lang="nb-NO" i="1" dirty="0" smtClean="0"/>
              <a:t>konkret</a:t>
            </a:r>
            <a:r>
              <a:rPr lang="nb-NO" dirty="0" smtClean="0"/>
              <a:t> er det pasienten ønsker å være i stand til?</a:t>
            </a:r>
          </a:p>
          <a:p>
            <a:r>
              <a:rPr lang="nb-NO" dirty="0" smtClean="0"/>
              <a:t>Konkrete tiltak forutsetter konkrete mål</a:t>
            </a:r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2. Avklare felles problemforståelse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Diagnostikk</a:t>
            </a:r>
          </a:p>
          <a:p>
            <a:r>
              <a:rPr lang="nb-NO" dirty="0" smtClean="0"/>
              <a:t>Hvorfor nås ikke målene? Hva opprettholder problemet?</a:t>
            </a:r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Ulike typer årsaker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indent="0">
              <a:buNone/>
            </a:pPr>
            <a:r>
              <a:rPr lang="nb-NO" b="1" dirty="0" smtClean="0"/>
              <a:t>Historisk årsak</a:t>
            </a:r>
          </a:p>
          <a:p>
            <a:pPr indent="0">
              <a:buNone/>
            </a:pPr>
            <a:r>
              <a:rPr lang="nb-NO" dirty="0" smtClean="0"/>
              <a:t>Blitt mistroisk til andre som følge av erfaringer fra barndom og oppvekst</a:t>
            </a:r>
          </a:p>
          <a:p>
            <a:pPr indent="0">
              <a:buNone/>
            </a:pPr>
            <a:endParaRPr lang="nb-NO" dirty="0" smtClean="0"/>
          </a:p>
          <a:p>
            <a:pPr indent="0">
              <a:buNone/>
            </a:pPr>
            <a:r>
              <a:rPr lang="nb-NO" b="1" dirty="0" smtClean="0"/>
              <a:t>Utløsende årsak</a:t>
            </a:r>
          </a:p>
          <a:p>
            <a:pPr indent="0">
              <a:buNone/>
            </a:pPr>
            <a:r>
              <a:rPr lang="nb-NO" dirty="0" smtClean="0"/>
              <a:t>Bestevennen døde plutselig i en ulykke for noen måneder siden</a:t>
            </a:r>
          </a:p>
          <a:p>
            <a:pPr indent="0">
              <a:buNone/>
            </a:pPr>
            <a:endParaRPr lang="nb-NO" dirty="0" smtClean="0"/>
          </a:p>
          <a:p>
            <a:pPr indent="0">
              <a:buNone/>
            </a:pPr>
            <a:r>
              <a:rPr lang="nb-NO" b="1" dirty="0" smtClean="0"/>
              <a:t>Opprettholdende årsak</a:t>
            </a:r>
          </a:p>
          <a:p>
            <a:pPr indent="0">
              <a:buNone/>
            </a:pPr>
            <a:r>
              <a:rPr lang="nb-NO" dirty="0" smtClean="0"/>
              <a:t>Gir ikke andre mulighet til å vise at de faktisk bryr seg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3. Avklare felles endringsforståelse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Psykoedukasjon</a:t>
            </a:r>
          </a:p>
          <a:p>
            <a:r>
              <a:rPr lang="nb-NO" dirty="0" smtClean="0"/>
              <a:t>Finne konkrete aktiviteter og tiltak som kan bidra til endring (motvirke opprettholdende årsaker)</a:t>
            </a:r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4. Avklare felles plan for tiltak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Behandler har alltid som mål at pasienten har konkrete oppgaver å arbeide med i etterkant av samtaler </a:t>
            </a:r>
          </a:p>
          <a:p>
            <a:r>
              <a:rPr lang="nb-NO" dirty="0" smtClean="0"/>
              <a:t>Det er en forutsetning at pasienten ser hensikten med oppgavene (logisk knyttet til avklart felles mål, problemforståelse og endringsforståelse)</a:t>
            </a:r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ubTitle" idx="1"/>
          </p:nvPr>
        </p:nvSpPr>
        <p:spPr>
          <a:xfrm>
            <a:off x="685800" y="14136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Kognitiv terapi er psykologisk behandling som fokuserer på tankeprosesser</a:t>
            </a:r>
          </a:p>
        </p:txBody>
      </p:sp>
      <p:sp>
        <p:nvSpPr>
          <p:cNvPr id="29" name="Shape 29"/>
          <p:cNvSpPr/>
          <p:nvPr/>
        </p:nvSpPr>
        <p:spPr>
          <a:xfrm>
            <a:off x="2840250" y="3075725"/>
            <a:ext cx="3463500" cy="1781400"/>
          </a:xfrm>
          <a:prstGeom prst="rect">
            <a:avLst/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Kognisjon = tankeprosesser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rgbClr val="D9D9D9"/>
                </a:solidFill>
              </a:rPr>
              <a:t>Funksjonell analyse (ABC)</a:t>
            </a:r>
            <a:endParaRPr lang="en" dirty="0">
              <a:solidFill>
                <a:srgbClr val="D9D9D9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200" dirty="0" smtClean="0"/>
              <a:t>Antecedent </a:t>
            </a:r>
            <a:r>
              <a:rPr lang="nb-NO" sz="3200" dirty="0" smtClean="0">
                <a:sym typeface="Wingdings" pitchFamily="2" charset="2"/>
              </a:rPr>
              <a:t> Belief  Consequence</a:t>
            </a:r>
            <a:endParaRPr lang="nb-NO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nb-NO" i="1" dirty="0" smtClean="0"/>
              <a:t>Situasjon</a:t>
            </a:r>
            <a:r>
              <a:rPr lang="nb-NO" dirty="0" smtClean="0"/>
              <a:t>: Hva var det i situasjonen som fikk deg til å reagere?</a:t>
            </a:r>
          </a:p>
          <a:p>
            <a:pPr marL="514350" indent="-514350">
              <a:buFont typeface="+mj-lt"/>
              <a:buAutoNum type="alphaUcPeriod" startAt="3"/>
            </a:pPr>
            <a:r>
              <a:rPr lang="nb-NO" i="1" dirty="0" smtClean="0"/>
              <a:t>Følelser, impulser, handlinger</a:t>
            </a:r>
            <a:r>
              <a:rPr lang="nb-NO" dirty="0" smtClean="0"/>
              <a:t>: Hvordan reagerte du? Hva gjorde du?</a:t>
            </a:r>
          </a:p>
          <a:p>
            <a:pPr marL="514350" indent="-514350">
              <a:buFont typeface="+mj-lt"/>
              <a:buAutoNum type="alphaUcPeriod" startAt="2"/>
            </a:pPr>
            <a:r>
              <a:rPr lang="nb-NO" i="1" dirty="0" smtClean="0"/>
              <a:t>Oppfatning</a:t>
            </a:r>
            <a:r>
              <a:rPr lang="nb-NO" dirty="0" smtClean="0"/>
              <a:t>: Hva var det ved situasjonen som fikk deg til å reagere slik?</a:t>
            </a:r>
          </a:p>
          <a:p>
            <a:pPr marL="514350" indent="-514350">
              <a:buAutoNum type="alphaUcParenBoth"/>
            </a:pPr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5832647"/>
          </a:xfrm>
        </p:spPr>
        <p:txBody>
          <a:bodyPr>
            <a:normAutofit/>
          </a:bodyPr>
          <a:lstStyle/>
          <a:p>
            <a:r>
              <a:rPr lang="nb-NO" sz="24000" dirty="0" smtClean="0"/>
              <a:t>?</a:t>
            </a:r>
            <a:endParaRPr lang="nb-NO" sz="2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985664"/>
          </a:xfrm>
        </p:spPr>
        <p:txBody>
          <a:bodyPr>
            <a:normAutofit/>
          </a:bodyPr>
          <a:lstStyle/>
          <a:p>
            <a:r>
              <a:rPr lang="nb-NO" dirty="0" smtClean="0"/>
              <a:t>Hvilken følelse er det snakk om?</a:t>
            </a:r>
          </a:p>
          <a:p>
            <a:r>
              <a:rPr lang="nb-NO" sz="1800" dirty="0" smtClean="0"/>
              <a:t>(Emosjonsquiz)</a:t>
            </a:r>
            <a:endParaRPr lang="nb-NO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Hvilken følelse er det snakk om ?</a:t>
            </a:r>
            <a:endParaRPr lang="nb-NO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21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31584">
                <a:tc>
                  <a:txBody>
                    <a:bodyPr/>
                    <a:lstStyle/>
                    <a:p>
                      <a:r>
                        <a:rPr lang="nb-NO" dirty="0" smtClean="0"/>
                        <a:t>Oppfatning</a:t>
                      </a:r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Impuls</a:t>
                      </a:r>
                      <a:endParaRPr lang="nb-NO" dirty="0"/>
                    </a:p>
                  </a:txBody>
                  <a:tcPr anchor="ctr"/>
                </a:tc>
              </a:tr>
              <a:tr h="631584">
                <a:tc>
                  <a:txBody>
                    <a:bodyPr/>
                    <a:lstStyle/>
                    <a:p>
                      <a:r>
                        <a:rPr lang="nb-NO" dirty="0" smtClean="0"/>
                        <a:t>Noe ødelegger for meg</a:t>
                      </a:r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Vil få bort det som ødelegger</a:t>
                      </a:r>
                      <a:endParaRPr lang="nb-NO" dirty="0"/>
                    </a:p>
                  </a:txBody>
                  <a:tcPr anchor="ctr"/>
                </a:tc>
              </a:tr>
              <a:tr h="631584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 anchor="ctr"/>
                </a:tc>
              </a:tr>
              <a:tr h="631584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 anchor="ctr"/>
                </a:tc>
              </a:tr>
              <a:tr h="631584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 anchor="ctr"/>
                </a:tc>
              </a:tr>
              <a:tr h="631584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 anchor="ctr"/>
                </a:tc>
              </a:tr>
              <a:tr h="631584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Hvilken følelse er det snakk om ?</a:t>
            </a:r>
            <a:endParaRPr lang="nb-NO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21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31584">
                <a:tc>
                  <a:txBody>
                    <a:bodyPr/>
                    <a:lstStyle/>
                    <a:p>
                      <a:r>
                        <a:rPr lang="nb-NO" dirty="0" smtClean="0"/>
                        <a:t>Oppfatning</a:t>
                      </a:r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Impuls</a:t>
                      </a:r>
                      <a:endParaRPr lang="nb-NO" dirty="0"/>
                    </a:p>
                  </a:txBody>
                  <a:tcPr anchor="ctr"/>
                </a:tc>
              </a:tr>
              <a:tr h="631584"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Noe ødelegger for meg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Vil få bort det som ødelegger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631584">
                <a:tc>
                  <a:txBody>
                    <a:bodyPr/>
                    <a:lstStyle/>
                    <a:p>
                      <a:r>
                        <a:rPr lang="nb-NO" dirty="0" smtClean="0"/>
                        <a:t>Noe viktig er tapt</a:t>
                      </a:r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Vil spare krefter</a:t>
                      </a:r>
                      <a:endParaRPr lang="nb-NO" dirty="0"/>
                    </a:p>
                  </a:txBody>
                  <a:tcPr anchor="ctr"/>
                </a:tc>
              </a:tr>
              <a:tr h="631584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 anchor="ctr"/>
                </a:tc>
              </a:tr>
              <a:tr h="631584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 anchor="ctr"/>
                </a:tc>
              </a:tr>
              <a:tr h="631584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 anchor="ctr"/>
                </a:tc>
              </a:tr>
              <a:tr h="631584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Hvilken følelse er det snakk om ?</a:t>
            </a:r>
            <a:endParaRPr lang="nb-NO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21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31584">
                <a:tc>
                  <a:txBody>
                    <a:bodyPr/>
                    <a:lstStyle/>
                    <a:p>
                      <a:r>
                        <a:rPr lang="nb-NO" dirty="0" smtClean="0"/>
                        <a:t>Oppfatning</a:t>
                      </a:r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Impuls</a:t>
                      </a:r>
                      <a:endParaRPr lang="nb-NO" dirty="0"/>
                    </a:p>
                  </a:txBody>
                  <a:tcPr anchor="ctr"/>
                </a:tc>
              </a:tr>
              <a:tr h="631584"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Noe ødelegger for meg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Vil få bort det som ødelegger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631584"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Noe viktig er tapt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Vil spare krefter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631584">
                <a:tc>
                  <a:txBody>
                    <a:bodyPr/>
                    <a:lstStyle/>
                    <a:p>
                      <a:r>
                        <a:rPr lang="nb-NO" dirty="0" smtClean="0"/>
                        <a:t>Noe viktig er oppnådd</a:t>
                      </a:r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Vil gjøre mer</a:t>
                      </a:r>
                      <a:endParaRPr lang="nb-NO" dirty="0"/>
                    </a:p>
                  </a:txBody>
                  <a:tcPr anchor="ctr"/>
                </a:tc>
              </a:tr>
              <a:tr h="631584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 anchor="ctr"/>
                </a:tc>
              </a:tr>
              <a:tr h="631584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 anchor="ctr"/>
                </a:tc>
              </a:tr>
              <a:tr h="631584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Hvilken følelse er det snakk om ?</a:t>
            </a:r>
            <a:endParaRPr lang="nb-NO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21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31584">
                <a:tc>
                  <a:txBody>
                    <a:bodyPr/>
                    <a:lstStyle/>
                    <a:p>
                      <a:r>
                        <a:rPr lang="nb-NO" dirty="0" smtClean="0"/>
                        <a:t>Oppfatning</a:t>
                      </a:r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Impuls</a:t>
                      </a:r>
                      <a:endParaRPr lang="nb-NO" dirty="0"/>
                    </a:p>
                  </a:txBody>
                  <a:tcPr anchor="ctr"/>
                </a:tc>
              </a:tr>
              <a:tr h="631584"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Noe ødelegger for meg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Vil få bort det som ødelegger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631584"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Noe viktig er tapt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Vil spare krefter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631584"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Noe viktig er oppnådd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Vil gjøre mer</a:t>
                      </a:r>
                    </a:p>
                  </a:txBody>
                  <a:tcPr anchor="ctr"/>
                </a:tc>
              </a:tr>
              <a:tr h="631584">
                <a:tc>
                  <a:txBody>
                    <a:bodyPr/>
                    <a:lstStyle/>
                    <a:p>
                      <a:r>
                        <a:rPr lang="nb-NO" dirty="0" smtClean="0"/>
                        <a:t>Noe viktig står på spill</a:t>
                      </a:r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Vil forhindre at det går galt</a:t>
                      </a:r>
                      <a:endParaRPr lang="nb-NO" dirty="0"/>
                    </a:p>
                  </a:txBody>
                  <a:tcPr anchor="ctr"/>
                </a:tc>
              </a:tr>
              <a:tr h="631584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 anchor="ctr"/>
                </a:tc>
              </a:tr>
              <a:tr h="631584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Hvilken følelse er det snakk om ?</a:t>
            </a:r>
            <a:endParaRPr lang="nb-NO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21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31584">
                <a:tc>
                  <a:txBody>
                    <a:bodyPr/>
                    <a:lstStyle/>
                    <a:p>
                      <a:r>
                        <a:rPr lang="nb-NO" dirty="0" smtClean="0"/>
                        <a:t>Oppfatning</a:t>
                      </a:r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Impuls</a:t>
                      </a:r>
                      <a:endParaRPr lang="nb-NO" dirty="0"/>
                    </a:p>
                  </a:txBody>
                  <a:tcPr anchor="ctr"/>
                </a:tc>
              </a:tr>
              <a:tr h="631584"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Noe ødelegger for meg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Vil få bort det som ødelegger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631584"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Noe viktig er tapt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Vil spare krefter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631584"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Noe viktig er oppnådd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Vil gjøre mer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631584"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Noe viktig står på spill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Vil forhindre at det går galt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631584">
                <a:tc>
                  <a:txBody>
                    <a:bodyPr/>
                    <a:lstStyle/>
                    <a:p>
                      <a:r>
                        <a:rPr lang="nb-NO" dirty="0" smtClean="0"/>
                        <a:t>Noe</a:t>
                      </a:r>
                      <a:r>
                        <a:rPr lang="nb-NO" baseline="0" dirty="0" smtClean="0"/>
                        <a:t> gikk galt som jeg er ansvarlig for</a:t>
                      </a:r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Vil rette opp skaden</a:t>
                      </a:r>
                      <a:endParaRPr lang="nb-NO" dirty="0"/>
                    </a:p>
                  </a:txBody>
                  <a:tcPr anchor="ctr"/>
                </a:tc>
              </a:tr>
              <a:tr h="631584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Hvilken følelse er det snakk om ?</a:t>
            </a:r>
            <a:endParaRPr lang="nb-NO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421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31584">
                <a:tc>
                  <a:txBody>
                    <a:bodyPr/>
                    <a:lstStyle/>
                    <a:p>
                      <a:r>
                        <a:rPr lang="nb-NO" dirty="0" smtClean="0"/>
                        <a:t>Oppfatning</a:t>
                      </a:r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Impuls</a:t>
                      </a:r>
                      <a:endParaRPr lang="nb-NO" dirty="0"/>
                    </a:p>
                  </a:txBody>
                  <a:tcPr anchor="ctr"/>
                </a:tc>
              </a:tr>
              <a:tr h="631584"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Noe ødelegger for meg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Vil få bort det som ødelegger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631584"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Noe viktig er tapt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Vil spare krefter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631584"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Noe viktig er oppnådd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Vil gjøre mer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631584">
                <a:tc>
                  <a:txBody>
                    <a:bodyPr/>
                    <a:lstStyle/>
                    <a:p>
                      <a:r>
                        <a:rPr lang="nb-NO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Noe viktig står på spill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Vil forhindre at det går galt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631584">
                <a:tc>
                  <a:txBody>
                    <a:bodyPr/>
                    <a:lstStyle/>
                    <a:p>
                      <a:r>
                        <a:rPr lang="nb-NO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Noe</a:t>
                      </a:r>
                      <a:r>
                        <a:rPr lang="nb-NO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gikk galt som jeg er ansvarlig for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Vil rette opp skaden</a:t>
                      </a:r>
                      <a:endParaRPr lang="nb-NO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631584">
                <a:tc>
                  <a:txBody>
                    <a:bodyPr/>
                    <a:lstStyle/>
                    <a:p>
                      <a:r>
                        <a:rPr lang="nb-NO" smtClean="0"/>
                        <a:t>Noe</a:t>
                      </a:r>
                      <a:r>
                        <a:rPr lang="nb-NO" baseline="0" smtClean="0"/>
                        <a:t> ved meg bryter med en standard</a:t>
                      </a:r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Vil skjule</a:t>
                      </a:r>
                      <a:r>
                        <a:rPr lang="nb-NO" baseline="0" dirty="0" smtClean="0"/>
                        <a:t> normbruddet</a:t>
                      </a:r>
                      <a:endParaRPr lang="nb-NO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Det er fullt mulig å jobbe praktisk og konkret med ulike følelser…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pPr>
              <a:buNone/>
            </a:pPr>
            <a:r>
              <a:rPr lang="nb-NO" dirty="0" smtClean="0"/>
              <a:t>… uten å kunne navngi dem</a:t>
            </a:r>
          </a:p>
          <a:p>
            <a:pPr>
              <a:buNone/>
            </a:pPr>
            <a:r>
              <a:rPr lang="nb-NO" dirty="0" smtClean="0"/>
              <a:t>… uten nevrobiologiske forklaringer</a:t>
            </a:r>
          </a:p>
          <a:p>
            <a:pPr>
              <a:buNone/>
            </a:pPr>
            <a:r>
              <a:rPr lang="nb-NO" dirty="0" smtClean="0"/>
              <a:t>… uten evolusjonsteoretiske forklaringer</a:t>
            </a:r>
          </a:p>
          <a:p>
            <a:pPr>
              <a:buNone/>
            </a:pPr>
            <a:r>
              <a:rPr lang="nb-NO" dirty="0" smtClean="0"/>
              <a:t>… uten å forutsette at bevisste eller språklige tankeprosesser er involvert (forutsetter ikke stor evne til introspeksjon eller abstraksjon)</a:t>
            </a:r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47565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Hvordan man oppfatter ting påvirker hva man gjør og hvilke konsekvenser det får</a:t>
            </a:r>
          </a:p>
        </p:txBody>
      </p:sp>
      <p:sp>
        <p:nvSpPr>
          <p:cNvPr id="35" name="Shape 35"/>
          <p:cNvSpPr/>
          <p:nvPr/>
        </p:nvSpPr>
        <p:spPr>
          <a:xfrm>
            <a:off x="1296398" y="974700"/>
            <a:ext cx="1811099" cy="1444799"/>
          </a:xfrm>
          <a:prstGeom prst="wedgeRoundRectCallout">
            <a:avLst>
              <a:gd name="adj1" fmla="val -34375"/>
              <a:gd name="adj2" fmla="val 68230"/>
              <a:gd name="adj3" fmla="val 0"/>
            </a:avLst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Godt å se deg.</a:t>
            </a:r>
          </a:p>
        </p:txBody>
      </p:sp>
      <p:sp>
        <p:nvSpPr>
          <p:cNvPr id="36" name="Shape 36"/>
          <p:cNvSpPr/>
          <p:nvPr/>
        </p:nvSpPr>
        <p:spPr>
          <a:xfrm flipH="1">
            <a:off x="3463662" y="974700"/>
            <a:ext cx="2889599" cy="1811099"/>
          </a:xfrm>
          <a:prstGeom prst="cloudCallout">
            <a:avLst>
              <a:gd name="adj1" fmla="val -23973"/>
              <a:gd name="adj2" fmla="val 75406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Det sier du nok bare fordi du synes synd på meg.</a:t>
            </a:r>
          </a:p>
        </p:txBody>
      </p:sp>
      <p:sp>
        <p:nvSpPr>
          <p:cNvPr id="37" name="Shape 37"/>
          <p:cNvSpPr/>
          <p:nvPr/>
        </p:nvSpPr>
        <p:spPr>
          <a:xfrm>
            <a:off x="5611000" y="1568600"/>
            <a:ext cx="2606700" cy="1652699"/>
          </a:xfrm>
          <a:prstGeom prst="cloudCallout">
            <a:avLst>
              <a:gd name="adj1" fmla="val -40505"/>
              <a:gd name="adj2" fmla="val 68854"/>
            </a:avLst>
          </a:prstGeom>
          <a:solidFill>
            <a:srgbClr val="9FC5E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Best å late som jeg ikke hørte det og gå videre.</a:t>
            </a:r>
          </a:p>
        </p:txBody>
      </p:sp>
      <p:sp>
        <p:nvSpPr>
          <p:cNvPr id="38" name="Shape 38"/>
          <p:cNvSpPr/>
          <p:nvPr/>
        </p:nvSpPr>
        <p:spPr>
          <a:xfrm>
            <a:off x="1296400" y="3036325"/>
            <a:ext cx="2339099" cy="1444799"/>
          </a:xfrm>
          <a:prstGeom prst="cloudCallout">
            <a:avLst>
              <a:gd name="adj1" fmla="val -42351"/>
              <a:gd name="adj2" fmla="val -64666"/>
            </a:avLst>
          </a:prstGeom>
          <a:solidFill>
            <a:srgbClr val="D9D9D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Hva skjedde?</a:t>
            </a:r>
            <a:br>
              <a:rPr lang="en" kern="0">
                <a:solidFill>
                  <a:srgbClr val="000000"/>
                </a:solidFill>
                <a:cs typeface="Arial"/>
                <a:sym typeface="Arial"/>
              </a:rPr>
            </a:br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Sa jeg noe galt?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Øvinger i funksjonell analyse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R opplevde nylig at en annen bilfører holdt på å kjøre inn i bilen til R. R valgte å kjøre etter, fikk bilen til å stoppe, skjelte deretter ut den andre bilføreren.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Øvinger i funksjonell analyse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M gruet seg til å ta teoriprøven for tredje gang, opplevde at det endelig gikk bra. Samme dag feiret M resultatet med venner.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Øvinger i funksjonell analyse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smtClean="0"/>
              <a:t>G forteller at det nettopp ble slutt med kjæresten. Etterpå ville G helst være for seg selv, gjøre minst mulig og valgte å tilbringe flere dager på sofaen med Netflix.</a:t>
            </a:r>
            <a:endParaRPr lang="nb-NO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Oppgave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Finn en situasjon der du selv reagerte på noe (stort eller lite). Forsøk å gjøre en funksjonell analyse av reaksjonen på egenhånd</a:t>
            </a:r>
            <a:endParaRPr lang="nb-NO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685800" y="2655750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rgbClr val="D9D9D9"/>
                </a:solidFill>
              </a:rPr>
              <a:t>Kliniske eksempler</a:t>
            </a:r>
            <a:endParaRPr lang="en" dirty="0">
              <a:solidFill>
                <a:srgbClr val="D9D9D9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Kliniske eksempler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K føler seg psykisk nede, har gjort det siden bestevennen døde i en bilulykke for noen måneder siden. Det viser seg at K har hatt en barndom preget av dårlig behandling av andre (både voksne og jevnaldrende). Når K har det vanskelig vil K helst ikke ha noe med andre å gjøre, så K har valgt å ikke ha kontakt med familie og venner den siste tiden.</a:t>
            </a:r>
            <a:endParaRPr lang="nb-NO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Kliniske eksempler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J oppsøker fastlege som følge av mangel på energi og glede. J var for noen måneder siden sykmeldt etter et alvorlig beinbrudd, samtidig døde faren til J etter et kortvarig sykeleie. J fortsatte å være sykmeldt, orket ikke lenger å være sammen med venner, sluttet å være i fysisk aktivitet.</a:t>
            </a:r>
            <a:endParaRPr lang="nb-NO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Kliniske eksempler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 har følt seg urolig og nedstemt over lengre tid. T har nylig gått fra en kjæreste etter et lengre og turbulent forhold. (Eks)kjæresten sender stadig sms som veksler mellom å true T, skjelle ut T, eller trygle T om å komme tilbake. T skvetter hver gang telefonen ringer og synes generelt sett at tilværelsen er dårlig.</a:t>
            </a:r>
            <a:endParaRPr lang="nb-N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685800" y="47565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Ved å undersøke tankeprosesser kan man oppdage andre måter å løse situasjoner på</a:t>
            </a:r>
          </a:p>
        </p:txBody>
      </p:sp>
      <p:sp>
        <p:nvSpPr>
          <p:cNvPr id="44" name="Shape 44"/>
          <p:cNvSpPr/>
          <p:nvPr/>
        </p:nvSpPr>
        <p:spPr>
          <a:xfrm>
            <a:off x="1296398" y="974700"/>
            <a:ext cx="1811099" cy="1444799"/>
          </a:xfrm>
          <a:prstGeom prst="wedgeRoundRectCallout">
            <a:avLst>
              <a:gd name="adj1" fmla="val -34375"/>
              <a:gd name="adj2" fmla="val 68230"/>
              <a:gd name="adj3" fmla="val 0"/>
            </a:avLst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Godt å se deg.</a:t>
            </a:r>
          </a:p>
        </p:txBody>
      </p:sp>
      <p:sp>
        <p:nvSpPr>
          <p:cNvPr id="45" name="Shape 45"/>
          <p:cNvSpPr/>
          <p:nvPr/>
        </p:nvSpPr>
        <p:spPr>
          <a:xfrm flipH="1">
            <a:off x="3463662" y="974700"/>
            <a:ext cx="2889599" cy="1811099"/>
          </a:xfrm>
          <a:prstGeom prst="cloudCallout">
            <a:avLst>
              <a:gd name="adj1" fmla="val -23973"/>
              <a:gd name="adj2" fmla="val 75406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Det sier du nok bare fordi du synes synd på meg.</a:t>
            </a:r>
          </a:p>
        </p:txBody>
      </p:sp>
      <p:sp>
        <p:nvSpPr>
          <p:cNvPr id="46" name="Shape 46"/>
          <p:cNvSpPr/>
          <p:nvPr/>
        </p:nvSpPr>
        <p:spPr>
          <a:xfrm>
            <a:off x="5611000" y="1568600"/>
            <a:ext cx="2606700" cy="1652699"/>
          </a:xfrm>
          <a:prstGeom prst="cloudCallout">
            <a:avLst>
              <a:gd name="adj1" fmla="val -40505"/>
              <a:gd name="adj2" fmla="val 68854"/>
            </a:avLst>
          </a:prstGeom>
          <a:solidFill>
            <a:srgbClr val="9FC5E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Best å late som jeg ikke hørte det og gå videre.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5637700" y="233100"/>
            <a:ext cx="2553300" cy="74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CC0000"/>
                </a:solidFill>
                <a:cs typeface="Arial"/>
                <a:sym typeface="Arial"/>
              </a:rPr>
              <a:t>Er det andre måter jeg kan forstå dette på?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5664400" y="3815200"/>
            <a:ext cx="2553300" cy="74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kern="0">
                <a:solidFill>
                  <a:srgbClr val="CC0000"/>
                </a:solidFill>
                <a:cs typeface="Arial"/>
                <a:sym typeface="Arial"/>
              </a:rPr>
              <a:t>Er det andre ting jeg kan gjøre?</a:t>
            </a:r>
          </a:p>
        </p:txBody>
      </p:sp>
      <p:cxnSp>
        <p:nvCxnSpPr>
          <p:cNvPr id="49" name="Shape 49"/>
          <p:cNvCxnSpPr/>
          <p:nvPr/>
        </p:nvCxnSpPr>
        <p:spPr>
          <a:xfrm flipH="1">
            <a:off x="5403150" y="841175"/>
            <a:ext cx="296999" cy="247500"/>
          </a:xfrm>
          <a:prstGeom prst="straightConnector1">
            <a:avLst/>
          </a:prstGeom>
          <a:noFill/>
          <a:ln w="19050" cap="flat">
            <a:solidFill>
              <a:srgbClr val="CC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0" name="Shape 50"/>
          <p:cNvCxnSpPr/>
          <p:nvPr/>
        </p:nvCxnSpPr>
        <p:spPr>
          <a:xfrm rot="10800000" flipH="1">
            <a:off x="6669975" y="3315250"/>
            <a:ext cx="69299" cy="633299"/>
          </a:xfrm>
          <a:prstGeom prst="straightConnector1">
            <a:avLst/>
          </a:prstGeom>
          <a:noFill/>
          <a:ln w="19050" cap="flat">
            <a:solidFill>
              <a:srgbClr val="CC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685800" y="50613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... og finne ut hvilken forskjell det kan gjøre</a:t>
            </a:r>
          </a:p>
        </p:txBody>
      </p:sp>
      <p:sp>
        <p:nvSpPr>
          <p:cNvPr id="56" name="Shape 56"/>
          <p:cNvSpPr/>
          <p:nvPr/>
        </p:nvSpPr>
        <p:spPr>
          <a:xfrm>
            <a:off x="1296398" y="974700"/>
            <a:ext cx="1811099" cy="1444799"/>
          </a:xfrm>
          <a:prstGeom prst="wedgeRoundRectCallout">
            <a:avLst>
              <a:gd name="adj1" fmla="val -34375"/>
              <a:gd name="adj2" fmla="val 68230"/>
              <a:gd name="adj3" fmla="val 0"/>
            </a:avLst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Godt å se deg.</a:t>
            </a:r>
          </a:p>
        </p:txBody>
      </p:sp>
      <p:sp>
        <p:nvSpPr>
          <p:cNvPr id="57" name="Shape 57"/>
          <p:cNvSpPr/>
          <p:nvPr/>
        </p:nvSpPr>
        <p:spPr>
          <a:xfrm flipH="1">
            <a:off x="3463662" y="974700"/>
            <a:ext cx="2889599" cy="1811099"/>
          </a:xfrm>
          <a:prstGeom prst="cloudCallout">
            <a:avLst>
              <a:gd name="adj1" fmla="val -23973"/>
              <a:gd name="adj2" fmla="val 75406"/>
            </a:avLst>
          </a:prstGeom>
          <a:solidFill>
            <a:srgbClr val="D9EAD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Kanskje du sier det fordi du faktisk mener det?</a:t>
            </a:r>
          </a:p>
        </p:txBody>
      </p:sp>
      <p:sp>
        <p:nvSpPr>
          <p:cNvPr id="58" name="Shape 58"/>
          <p:cNvSpPr/>
          <p:nvPr/>
        </p:nvSpPr>
        <p:spPr>
          <a:xfrm>
            <a:off x="5611000" y="1568600"/>
            <a:ext cx="2606700" cy="1652699"/>
          </a:xfrm>
          <a:prstGeom prst="cloudCallout">
            <a:avLst>
              <a:gd name="adj1" fmla="val -40505"/>
              <a:gd name="adj2" fmla="val 68854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I så fall vil jeg gjøre det samme.</a:t>
            </a:r>
          </a:p>
        </p:txBody>
      </p:sp>
      <p:sp>
        <p:nvSpPr>
          <p:cNvPr id="59" name="Shape 59"/>
          <p:cNvSpPr/>
          <p:nvPr/>
        </p:nvSpPr>
        <p:spPr>
          <a:xfrm>
            <a:off x="3453698" y="3136000"/>
            <a:ext cx="1811099" cy="1444799"/>
          </a:xfrm>
          <a:prstGeom prst="wedgeRoundRectCallout">
            <a:avLst>
              <a:gd name="adj1" fmla="val 63656"/>
              <a:gd name="adj2" fmla="val 2130"/>
              <a:gd name="adj3" fmla="val 0"/>
            </a:avLst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Takk. Godt å se deg også.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subTitle" idx="1"/>
          </p:nvPr>
        </p:nvSpPr>
        <p:spPr>
          <a:xfrm>
            <a:off x="685800" y="4992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dirty="0"/>
              <a:t>Selv om det kan virke enkelt å </a:t>
            </a:r>
            <a:r>
              <a:rPr lang="en" dirty="0" smtClean="0"/>
              <a:t>påvirke andres </a:t>
            </a:r>
            <a:r>
              <a:rPr lang="en" dirty="0"/>
              <a:t>tanker ...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subTitle" idx="4294967295"/>
          </p:nvPr>
        </p:nvSpPr>
        <p:spPr>
          <a:xfrm>
            <a:off x="685800" y="5005350"/>
            <a:ext cx="7772400" cy="15764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 dirty="0">
                <a:solidFill>
                  <a:schemeClr val="dk2"/>
                </a:solidFill>
              </a:rPr>
              <a:t>... </a:t>
            </a:r>
            <a:r>
              <a:rPr lang="nb-NO" sz="3000" dirty="0" smtClean="0">
                <a:solidFill>
                  <a:schemeClr val="dk2"/>
                </a:solidFill>
              </a:rPr>
              <a:t>e</a:t>
            </a:r>
            <a:r>
              <a:rPr lang="en" sz="3000" dirty="0" smtClean="0">
                <a:solidFill>
                  <a:schemeClr val="dk2"/>
                </a:solidFill>
              </a:rPr>
              <a:t>r det ikke alltid like enkelt i praksis</a:t>
            </a:r>
            <a:endParaRPr lang="en" sz="3000" dirty="0">
              <a:solidFill>
                <a:schemeClr val="dk2"/>
              </a:solidFill>
            </a:endParaRPr>
          </a:p>
        </p:txBody>
      </p:sp>
      <p:sp>
        <p:nvSpPr>
          <p:cNvPr id="66" name="Shape 66"/>
          <p:cNvSpPr/>
          <p:nvPr/>
        </p:nvSpPr>
        <p:spPr>
          <a:xfrm>
            <a:off x="2434262" y="2163725"/>
            <a:ext cx="1811099" cy="1444799"/>
          </a:xfrm>
          <a:prstGeom prst="wedgeRoundRectCallout">
            <a:avLst>
              <a:gd name="adj1" fmla="val -36329"/>
              <a:gd name="adj2" fmla="val -59346"/>
              <a:gd name="adj3" fmla="val 0"/>
            </a:avLst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Skjerp deg.</a:t>
            </a:r>
          </a:p>
        </p:txBody>
      </p:sp>
      <p:sp>
        <p:nvSpPr>
          <p:cNvPr id="67" name="Shape 67"/>
          <p:cNvSpPr/>
          <p:nvPr/>
        </p:nvSpPr>
        <p:spPr>
          <a:xfrm>
            <a:off x="3255762" y="3097075"/>
            <a:ext cx="1811099" cy="1444799"/>
          </a:xfrm>
          <a:prstGeom prst="wedgeRoundRectCallout">
            <a:avLst>
              <a:gd name="adj1" fmla="val -64203"/>
              <a:gd name="adj2" fmla="val 39071"/>
              <a:gd name="adj3" fmla="val 0"/>
            </a:avLst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Tenk positivt.</a:t>
            </a:r>
          </a:p>
        </p:txBody>
      </p:sp>
      <p:sp>
        <p:nvSpPr>
          <p:cNvPr id="68" name="Shape 68"/>
          <p:cNvSpPr/>
          <p:nvPr/>
        </p:nvSpPr>
        <p:spPr>
          <a:xfrm>
            <a:off x="4898637" y="2952600"/>
            <a:ext cx="1811099" cy="1444799"/>
          </a:xfrm>
          <a:prstGeom prst="wedgeRoundRectCallout">
            <a:avLst>
              <a:gd name="adj1" fmla="val 38516"/>
              <a:gd name="adj2" fmla="val 62085"/>
              <a:gd name="adj3" fmla="val 0"/>
            </a:avLst>
          </a:prstGeom>
          <a:solidFill>
            <a:srgbClr val="F3F3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Hvorfor tror du at du føler det sånn?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685800" y="349412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Mange tankeprosesser skjer raskt, automatisk, eller utenfor bevissthet</a:t>
            </a:r>
          </a:p>
        </p:txBody>
      </p:sp>
      <p:sp>
        <p:nvSpPr>
          <p:cNvPr id="74" name="Shape 74"/>
          <p:cNvSpPr/>
          <p:nvPr/>
        </p:nvSpPr>
        <p:spPr>
          <a:xfrm>
            <a:off x="1250287" y="2290700"/>
            <a:ext cx="1716900" cy="104640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Går inn i</a:t>
            </a:r>
            <a:br>
              <a:rPr lang="en" kern="0">
                <a:solidFill>
                  <a:srgbClr val="000000"/>
                </a:solidFill>
                <a:cs typeface="Arial"/>
                <a:sym typeface="Arial"/>
              </a:rPr>
            </a:br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en butikk</a:t>
            </a:r>
          </a:p>
        </p:txBody>
      </p:sp>
      <p:sp>
        <p:nvSpPr>
          <p:cNvPr id="75" name="Shape 75"/>
          <p:cNvSpPr/>
          <p:nvPr/>
        </p:nvSpPr>
        <p:spPr>
          <a:xfrm flipH="1">
            <a:off x="2631275" y="2673200"/>
            <a:ext cx="2117999" cy="1304399"/>
          </a:xfrm>
          <a:prstGeom prst="cloudCallout">
            <a:avLst>
              <a:gd name="adj1" fmla="val -23973"/>
              <a:gd name="adj2" fmla="val 75406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[Reagerer</a:t>
            </a:r>
            <a:br>
              <a:rPr lang="en" kern="0">
                <a:solidFill>
                  <a:srgbClr val="000000"/>
                </a:solidFill>
                <a:cs typeface="Arial"/>
                <a:sym typeface="Arial"/>
              </a:rPr>
            </a:br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på noe]</a:t>
            </a:r>
          </a:p>
        </p:txBody>
      </p:sp>
      <p:sp>
        <p:nvSpPr>
          <p:cNvPr id="76" name="Shape 76"/>
          <p:cNvSpPr/>
          <p:nvPr/>
        </p:nvSpPr>
        <p:spPr>
          <a:xfrm>
            <a:off x="4332662" y="2964225"/>
            <a:ext cx="2030700" cy="1304399"/>
          </a:xfrm>
          <a:prstGeom prst="cloudCallout">
            <a:avLst>
              <a:gd name="adj1" fmla="val -40505"/>
              <a:gd name="adj2" fmla="val 68854"/>
            </a:avLst>
          </a:prstGeom>
          <a:solidFill>
            <a:srgbClr val="9FC5E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[Vurderer muligheter]</a:t>
            </a:r>
          </a:p>
        </p:txBody>
      </p:sp>
      <p:sp>
        <p:nvSpPr>
          <p:cNvPr id="77" name="Shape 77"/>
          <p:cNvSpPr/>
          <p:nvPr/>
        </p:nvSpPr>
        <p:spPr>
          <a:xfrm>
            <a:off x="5999537" y="3559675"/>
            <a:ext cx="1716900" cy="104640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Løper ut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subTitle" idx="4294967295"/>
          </p:nvPr>
        </p:nvSpPr>
        <p:spPr>
          <a:xfrm>
            <a:off x="685800" y="5167112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buClr>
                <a:schemeClr val="dk2"/>
              </a:buClr>
              <a:buSzPct val="100000"/>
            </a:pPr>
            <a:r>
              <a:rPr lang="en" sz="3000" dirty="0">
                <a:solidFill>
                  <a:schemeClr val="dk2"/>
                </a:solidFill>
              </a:rPr>
              <a:t>Disse er vanskelige å påvirke direkte og krever </a:t>
            </a:r>
            <a:r>
              <a:rPr lang="en" sz="3000" dirty="0" smtClean="0">
                <a:solidFill>
                  <a:schemeClr val="dk2"/>
                </a:solidFill>
              </a:rPr>
              <a:t>egne fremgangsmåter</a:t>
            </a:r>
            <a:endParaRPr lang="en" sz="3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subTitle" idx="1"/>
          </p:nvPr>
        </p:nvSpPr>
        <p:spPr>
          <a:xfrm>
            <a:off x="685800" y="349412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dirty="0"/>
              <a:t>Kunnskap om hvordan ulike tankeprosesser oppstår og opprettholdes</a:t>
            </a:r>
          </a:p>
        </p:txBody>
      </p:sp>
      <p:sp>
        <p:nvSpPr>
          <p:cNvPr id="84" name="Shape 84"/>
          <p:cNvSpPr/>
          <p:nvPr/>
        </p:nvSpPr>
        <p:spPr>
          <a:xfrm>
            <a:off x="1250287" y="2290700"/>
            <a:ext cx="1716900" cy="104640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Går inn i</a:t>
            </a:r>
            <a:br>
              <a:rPr lang="en" kern="0">
                <a:solidFill>
                  <a:srgbClr val="000000"/>
                </a:solidFill>
                <a:cs typeface="Arial"/>
                <a:sym typeface="Arial"/>
              </a:rPr>
            </a:br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en butikk</a:t>
            </a:r>
          </a:p>
        </p:txBody>
      </p:sp>
      <p:sp>
        <p:nvSpPr>
          <p:cNvPr id="85" name="Shape 85"/>
          <p:cNvSpPr/>
          <p:nvPr/>
        </p:nvSpPr>
        <p:spPr>
          <a:xfrm flipH="1">
            <a:off x="2631275" y="2673200"/>
            <a:ext cx="2117999" cy="1304399"/>
          </a:xfrm>
          <a:prstGeom prst="cloudCallout">
            <a:avLst>
              <a:gd name="adj1" fmla="val -23973"/>
              <a:gd name="adj2" fmla="val 75406"/>
            </a:avLst>
          </a:prstGeom>
          <a:solidFill>
            <a:srgbClr val="CFE2F3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[Reagerer</a:t>
            </a:r>
            <a:br>
              <a:rPr lang="en" kern="0">
                <a:solidFill>
                  <a:srgbClr val="000000"/>
                </a:solidFill>
                <a:cs typeface="Arial"/>
                <a:sym typeface="Arial"/>
              </a:rPr>
            </a:br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på noe]</a:t>
            </a:r>
          </a:p>
        </p:txBody>
      </p:sp>
      <p:sp>
        <p:nvSpPr>
          <p:cNvPr id="86" name="Shape 86"/>
          <p:cNvSpPr/>
          <p:nvPr/>
        </p:nvSpPr>
        <p:spPr>
          <a:xfrm>
            <a:off x="4332662" y="2964225"/>
            <a:ext cx="2030700" cy="1304399"/>
          </a:xfrm>
          <a:prstGeom prst="cloudCallout">
            <a:avLst>
              <a:gd name="adj1" fmla="val -40505"/>
              <a:gd name="adj2" fmla="val 68854"/>
            </a:avLst>
          </a:prstGeom>
          <a:solidFill>
            <a:srgbClr val="9FC5E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[Vurderer muligheter]</a:t>
            </a:r>
          </a:p>
        </p:txBody>
      </p:sp>
      <p:sp>
        <p:nvSpPr>
          <p:cNvPr id="87" name="Shape 87"/>
          <p:cNvSpPr/>
          <p:nvPr/>
        </p:nvSpPr>
        <p:spPr>
          <a:xfrm>
            <a:off x="5999537" y="3559675"/>
            <a:ext cx="1716900" cy="1046400"/>
          </a:xfrm>
          <a:prstGeom prst="rect">
            <a:avLst/>
          </a:prstGeom>
          <a:solidFill>
            <a:srgbClr val="EFEFEF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/>
            <a:r>
              <a:rPr lang="en" kern="0">
                <a:solidFill>
                  <a:srgbClr val="000000"/>
                </a:solidFill>
                <a:cs typeface="Arial"/>
                <a:sym typeface="Arial"/>
              </a:rPr>
              <a:t>Løper ut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subTitle" idx="4294967295"/>
          </p:nvPr>
        </p:nvSpPr>
        <p:spPr>
          <a:xfrm>
            <a:off x="685800" y="5167112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 dirty="0">
                <a:solidFill>
                  <a:schemeClr val="dk2"/>
                </a:solidFill>
              </a:rPr>
              <a:t>gir grunnlag for konkrete måter å kartlegge og påvirke mange typer problemer på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1931450" y="1604900"/>
            <a:ext cx="354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400" kern="0">
                <a:solidFill>
                  <a:srgbClr val="CC4125"/>
                </a:solidFill>
                <a:cs typeface="Arial"/>
                <a:sym typeface="Arial"/>
              </a:rPr>
              <a:t>A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3461825" y="1987400"/>
            <a:ext cx="4569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400" kern="0">
                <a:solidFill>
                  <a:srgbClr val="CC4125"/>
                </a:solidFill>
                <a:cs typeface="Arial"/>
                <a:sym typeface="Arial"/>
              </a:rPr>
              <a:t>B</a:t>
            </a:r>
            <a:r>
              <a:rPr lang="en" sz="1400" kern="0" baseline="-25000">
                <a:solidFill>
                  <a:srgbClr val="CC4125"/>
                </a:solidFill>
                <a:cs typeface="Arial"/>
                <a:sym typeface="Arial"/>
              </a:rPr>
              <a:t>1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5119575" y="2278425"/>
            <a:ext cx="4569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400" kern="0">
                <a:solidFill>
                  <a:srgbClr val="CC4125"/>
                </a:solidFill>
                <a:cs typeface="Arial"/>
                <a:sym typeface="Arial"/>
              </a:rPr>
              <a:t>B</a:t>
            </a:r>
            <a:r>
              <a:rPr lang="en" sz="1400" kern="0" baseline="-25000">
                <a:solidFill>
                  <a:srgbClr val="CC4125"/>
                </a:solidFill>
                <a:cs typeface="Arial"/>
                <a:sym typeface="Arial"/>
              </a:rPr>
              <a:t>2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6680700" y="2792000"/>
            <a:ext cx="354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400" kern="0">
                <a:solidFill>
                  <a:srgbClr val="CC4125"/>
                </a:solidFill>
                <a:cs typeface="Arial"/>
                <a:sym typeface="Arial"/>
              </a:rPr>
              <a:t>C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5170725" y="1530200"/>
            <a:ext cx="354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1400" kern="0">
                <a:solidFill>
                  <a:srgbClr val="CC4125"/>
                </a:solidFill>
                <a:cs typeface="Arial"/>
                <a:sym typeface="Arial"/>
              </a:rPr>
              <a:t>D</a:t>
            </a:r>
          </a:p>
        </p:txBody>
      </p:sp>
      <p:cxnSp>
        <p:nvCxnSpPr>
          <p:cNvPr id="94" name="Shape 94"/>
          <p:cNvCxnSpPr>
            <a:endCxn id="91" idx="0"/>
          </p:cNvCxnSpPr>
          <p:nvPr/>
        </p:nvCxnSpPr>
        <p:spPr>
          <a:xfrm>
            <a:off x="5337225" y="1922025"/>
            <a:ext cx="10800" cy="356400"/>
          </a:xfrm>
          <a:prstGeom prst="straightConnector1">
            <a:avLst/>
          </a:prstGeom>
          <a:noFill/>
          <a:ln w="19050" cap="flat">
            <a:solidFill>
              <a:srgbClr val="CC4125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5" name="Shape 95"/>
          <p:cNvCxnSpPr>
            <a:stCxn id="90" idx="3"/>
          </p:cNvCxnSpPr>
          <p:nvPr/>
        </p:nvCxnSpPr>
        <p:spPr>
          <a:xfrm>
            <a:off x="3918725" y="2216000"/>
            <a:ext cx="1200900" cy="214800"/>
          </a:xfrm>
          <a:prstGeom prst="straightConnector1">
            <a:avLst/>
          </a:prstGeom>
          <a:noFill/>
          <a:ln w="19050" cap="flat">
            <a:solidFill>
              <a:srgbClr val="CC4125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6" name="Shape 96"/>
          <p:cNvCxnSpPr>
            <a:stCxn id="91" idx="3"/>
          </p:cNvCxnSpPr>
          <p:nvPr/>
        </p:nvCxnSpPr>
        <p:spPr>
          <a:xfrm>
            <a:off x="5576475" y="2507025"/>
            <a:ext cx="1133700" cy="471000"/>
          </a:xfrm>
          <a:prstGeom prst="straightConnector1">
            <a:avLst/>
          </a:prstGeom>
          <a:noFill/>
          <a:ln w="19050" cap="flat">
            <a:solidFill>
              <a:srgbClr val="CC4125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7" name="Shape 97"/>
          <p:cNvCxnSpPr/>
          <p:nvPr/>
        </p:nvCxnSpPr>
        <p:spPr>
          <a:xfrm>
            <a:off x="2351325" y="1828800"/>
            <a:ext cx="1110299" cy="311099"/>
          </a:xfrm>
          <a:prstGeom prst="straightConnector1">
            <a:avLst/>
          </a:prstGeom>
          <a:noFill/>
          <a:ln w="19050" cap="flat">
            <a:solidFill>
              <a:srgbClr val="CC4125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8" name="Shape 98"/>
          <p:cNvCxnSpPr/>
          <p:nvPr/>
        </p:nvCxnSpPr>
        <p:spPr>
          <a:xfrm flipH="1">
            <a:off x="3861224" y="1835000"/>
            <a:ext cx="1233300" cy="266099"/>
          </a:xfrm>
          <a:prstGeom prst="straightConnector1">
            <a:avLst/>
          </a:prstGeom>
          <a:noFill/>
          <a:ln w="19050" cap="flat">
            <a:solidFill>
              <a:srgbClr val="CC4125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9" name="Shape 99"/>
          <p:cNvCxnSpPr/>
          <p:nvPr/>
        </p:nvCxnSpPr>
        <p:spPr>
          <a:xfrm rot="10800000">
            <a:off x="5598300" y="1866200"/>
            <a:ext cx="1183499" cy="1001999"/>
          </a:xfrm>
          <a:prstGeom prst="straightConnector1">
            <a:avLst/>
          </a:prstGeom>
          <a:noFill/>
          <a:ln w="19050" cap="flat">
            <a:solidFill>
              <a:srgbClr val="CC4125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subTitle" idx="1"/>
          </p:nvPr>
        </p:nvSpPr>
        <p:spPr>
          <a:xfrm>
            <a:off x="685800" y="4992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dirty="0"/>
              <a:t>Ulike former for kognitiv terapi finnes for en rekke typer helseproblemer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4294967295"/>
          </p:nvPr>
        </p:nvSpPr>
        <p:spPr>
          <a:xfrm>
            <a:off x="685800" y="5116762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3000" dirty="0">
                <a:solidFill>
                  <a:schemeClr val="dk2"/>
                </a:solidFill>
              </a:rPr>
              <a:t>Forskning viser at kognitiv terapi ofte er effektivt og derfor anbefalt </a:t>
            </a:r>
            <a:r>
              <a:rPr lang="en" sz="3000" dirty="0" smtClean="0">
                <a:solidFill>
                  <a:schemeClr val="dk2"/>
                </a:solidFill>
              </a:rPr>
              <a:t>behandling</a:t>
            </a:r>
            <a:endParaRPr lang="en" sz="3000" dirty="0">
              <a:solidFill>
                <a:schemeClr val="dk2"/>
              </a:solidFill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2958900" y="2081250"/>
            <a:ext cx="3226199" cy="269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kern="0" dirty="0">
                <a:solidFill>
                  <a:srgbClr val="000000"/>
                </a:solidFill>
                <a:cs typeface="Arial"/>
                <a:sym typeface="Arial"/>
              </a:rPr>
              <a:t>depresjon</a:t>
            </a:r>
            <a:r>
              <a:rPr lang="en" kern="0" dirty="0">
                <a:solidFill>
                  <a:srgbClr val="000000"/>
                </a:solidFill>
                <a:cs typeface="Arial"/>
                <a:sym typeface="Arial"/>
              </a:rPr>
              <a:t/>
            </a:r>
            <a:br>
              <a:rPr lang="en" kern="0" dirty="0">
                <a:solidFill>
                  <a:srgbClr val="000000"/>
                </a:solidFill>
                <a:cs typeface="Arial"/>
                <a:sym typeface="Arial"/>
              </a:rPr>
            </a:br>
            <a:r>
              <a:rPr lang="en" kern="0" dirty="0">
                <a:solidFill>
                  <a:srgbClr val="000000"/>
                </a:solidFill>
                <a:cs typeface="Arial"/>
                <a:sym typeface="Arial"/>
              </a:rPr>
              <a:t>panikklidelse</a:t>
            </a:r>
            <a:endParaRPr lang="en" kern="0" dirty="0">
              <a:solidFill>
                <a:srgbClr val="000000"/>
              </a:solidFill>
              <a:cs typeface="Arial"/>
              <a:sym typeface="Arial"/>
            </a:endParaRPr>
          </a:p>
          <a:p>
            <a:r>
              <a:rPr lang="en" kern="0" dirty="0">
                <a:solidFill>
                  <a:srgbClr val="000000"/>
                </a:solidFill>
                <a:cs typeface="Arial"/>
                <a:sym typeface="Arial"/>
              </a:rPr>
              <a:t>agorafobi</a:t>
            </a:r>
            <a:endParaRPr lang="en" kern="0" dirty="0">
              <a:solidFill>
                <a:srgbClr val="000000"/>
              </a:solidFill>
              <a:cs typeface="Arial"/>
              <a:sym typeface="Arial"/>
            </a:endParaRPr>
          </a:p>
          <a:p>
            <a:r>
              <a:rPr lang="en" kern="0" dirty="0">
                <a:solidFill>
                  <a:srgbClr val="000000"/>
                </a:solidFill>
                <a:cs typeface="Arial"/>
                <a:sym typeface="Arial"/>
              </a:rPr>
              <a:t>sosial </a:t>
            </a:r>
            <a:r>
              <a:rPr lang="en" kern="0" dirty="0">
                <a:solidFill>
                  <a:srgbClr val="000000"/>
                </a:solidFill>
                <a:cs typeface="Arial"/>
                <a:sym typeface="Arial"/>
              </a:rPr>
              <a:t>fobi</a:t>
            </a:r>
            <a:endParaRPr lang="en" kern="0" dirty="0">
              <a:solidFill>
                <a:srgbClr val="000000"/>
              </a:solidFill>
              <a:cs typeface="Arial"/>
              <a:sym typeface="Arial"/>
            </a:endParaRPr>
          </a:p>
          <a:p>
            <a:r>
              <a:rPr lang="en" kern="0" dirty="0">
                <a:solidFill>
                  <a:srgbClr val="000000"/>
                </a:solidFill>
                <a:cs typeface="Arial"/>
                <a:sym typeface="Arial"/>
              </a:rPr>
              <a:t>spiseforstyrrelser</a:t>
            </a:r>
          </a:p>
          <a:p>
            <a:r>
              <a:rPr lang="en" kern="0" dirty="0">
                <a:solidFill>
                  <a:srgbClr val="000000"/>
                </a:solidFill>
                <a:cs typeface="Arial"/>
                <a:sym typeface="Arial"/>
              </a:rPr>
              <a:t>posttraumatisk </a:t>
            </a:r>
            <a:r>
              <a:rPr lang="en" kern="0" dirty="0">
                <a:solidFill>
                  <a:srgbClr val="000000"/>
                </a:solidFill>
                <a:cs typeface="Arial"/>
                <a:sym typeface="Arial"/>
              </a:rPr>
              <a:t>stresslidelse</a:t>
            </a:r>
            <a:endParaRPr lang="en" kern="0" dirty="0">
              <a:solidFill>
                <a:srgbClr val="000000"/>
              </a:solidFill>
              <a:cs typeface="Arial"/>
              <a:sym typeface="Arial"/>
            </a:endParaRPr>
          </a:p>
          <a:p>
            <a:r>
              <a:rPr lang="en" kern="0" dirty="0">
                <a:solidFill>
                  <a:srgbClr val="000000"/>
                </a:solidFill>
                <a:cs typeface="Arial"/>
                <a:sym typeface="Arial"/>
              </a:rPr>
              <a:t>kroniske smertetilstander</a:t>
            </a:r>
          </a:p>
          <a:p>
            <a:r>
              <a:rPr lang="en" kern="0" dirty="0">
                <a:solidFill>
                  <a:srgbClr val="000000"/>
                </a:solidFill>
                <a:cs typeface="Arial"/>
                <a:sym typeface="Arial"/>
              </a:rPr>
              <a:t>øresus</a:t>
            </a:r>
          </a:p>
          <a:p>
            <a:r>
              <a:rPr lang="en" kern="0" dirty="0">
                <a:solidFill>
                  <a:srgbClr val="000000"/>
                </a:solidFill>
                <a:cs typeface="Arial"/>
                <a:sym typeface="Arial"/>
              </a:rPr>
              <a:t>psykoselidelser</a:t>
            </a:r>
          </a:p>
          <a:p>
            <a:endParaRPr kern="0" dirty="0">
              <a:solidFill>
                <a:srgbClr val="000000"/>
              </a:solidFill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1237</Words>
  <Application>Microsoft Office PowerPoint</Application>
  <PresentationFormat>On-screen Show (4:3)</PresentationFormat>
  <Paragraphs>178</Paragraphs>
  <Slides>37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Office Theme</vt:lpstr>
      <vt:lpstr>simple-light</vt:lpstr>
      <vt:lpstr>1_Office Theme</vt:lpstr>
      <vt:lpstr>Hva er kognitiv terapi?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Overordnede mål og kjerneferdigheter</vt:lpstr>
      <vt:lpstr>Overordnede mål i kognitiv terapi</vt:lpstr>
      <vt:lpstr>Kjerneferdigheter i kognitiv terapi</vt:lpstr>
      <vt:lpstr>Struktur</vt:lpstr>
      <vt:lpstr>Struktur</vt:lpstr>
      <vt:lpstr>1. Avklare felles mål</vt:lpstr>
      <vt:lpstr>2. Avklare felles problemforståelse</vt:lpstr>
      <vt:lpstr>Ulike typer årsaker</vt:lpstr>
      <vt:lpstr>3. Avklare felles endringsforståelse</vt:lpstr>
      <vt:lpstr>4. Avklare felles plan for tiltak</vt:lpstr>
      <vt:lpstr>Funksjonell analyse (ABC)</vt:lpstr>
      <vt:lpstr>Antecedent  Belief  Consequence</vt:lpstr>
      <vt:lpstr>?</vt:lpstr>
      <vt:lpstr>Hvilken følelse er det snakk om ?</vt:lpstr>
      <vt:lpstr>Hvilken følelse er det snakk om ?</vt:lpstr>
      <vt:lpstr>Hvilken følelse er det snakk om ?</vt:lpstr>
      <vt:lpstr>Hvilken følelse er det snakk om ?</vt:lpstr>
      <vt:lpstr>Hvilken følelse er det snakk om ?</vt:lpstr>
      <vt:lpstr>Hvilken følelse er det snakk om ?</vt:lpstr>
      <vt:lpstr>Det er fullt mulig å jobbe praktisk og konkret med ulike følelser…</vt:lpstr>
      <vt:lpstr>Øvinger i funksjonell analyse</vt:lpstr>
      <vt:lpstr>Øvinger i funksjonell analyse</vt:lpstr>
      <vt:lpstr>Øvinger i funksjonell analyse</vt:lpstr>
      <vt:lpstr>Oppgave</vt:lpstr>
      <vt:lpstr>Kliniske eksempler</vt:lpstr>
      <vt:lpstr>Kliniske eksempler</vt:lpstr>
      <vt:lpstr>Kliniske eksempler</vt:lpstr>
      <vt:lpstr>Kliniske eksempler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</dc:title>
  <dc:creator>Tomas Formo Langkaas</dc:creator>
  <cp:lastModifiedBy>Tomas Formo Langkaas</cp:lastModifiedBy>
  <cp:revision>17</cp:revision>
  <dcterms:created xsi:type="dcterms:W3CDTF">2017-09-06T20:09:30Z</dcterms:created>
  <dcterms:modified xsi:type="dcterms:W3CDTF">2017-09-06T21:58:17Z</dcterms:modified>
</cp:coreProperties>
</file>