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9"/>
  </p:notesMasterIdLst>
  <p:sldIdLst>
    <p:sldId id="256" r:id="rId2"/>
    <p:sldId id="366" r:id="rId3"/>
    <p:sldId id="367" r:id="rId4"/>
    <p:sldId id="369" r:id="rId5"/>
    <p:sldId id="368" r:id="rId6"/>
    <p:sldId id="329" r:id="rId7"/>
    <p:sldId id="330" r:id="rId8"/>
    <p:sldId id="332" r:id="rId9"/>
    <p:sldId id="333" r:id="rId10"/>
    <p:sldId id="381" r:id="rId11"/>
    <p:sldId id="334" r:id="rId12"/>
    <p:sldId id="355" r:id="rId13"/>
    <p:sldId id="361" r:id="rId14"/>
    <p:sldId id="356" r:id="rId15"/>
    <p:sldId id="335" r:id="rId16"/>
    <p:sldId id="336" r:id="rId17"/>
    <p:sldId id="357" r:id="rId18"/>
    <p:sldId id="337" r:id="rId19"/>
    <p:sldId id="338" r:id="rId20"/>
    <p:sldId id="358" r:id="rId21"/>
    <p:sldId id="340" r:id="rId22"/>
    <p:sldId id="341" r:id="rId23"/>
    <p:sldId id="342" r:id="rId24"/>
    <p:sldId id="359" r:id="rId25"/>
    <p:sldId id="343" r:id="rId26"/>
    <p:sldId id="344" r:id="rId27"/>
    <p:sldId id="385" r:id="rId28"/>
    <p:sldId id="345" r:id="rId29"/>
    <p:sldId id="346" r:id="rId30"/>
    <p:sldId id="347" r:id="rId31"/>
    <p:sldId id="348" r:id="rId32"/>
    <p:sldId id="349" r:id="rId33"/>
    <p:sldId id="350" r:id="rId34"/>
    <p:sldId id="387" r:id="rId35"/>
    <p:sldId id="388" r:id="rId36"/>
    <p:sldId id="373" r:id="rId37"/>
    <p:sldId id="374" r:id="rId38"/>
    <p:sldId id="376" r:id="rId39"/>
    <p:sldId id="351" r:id="rId40"/>
    <p:sldId id="353" r:id="rId41"/>
    <p:sldId id="360" r:id="rId42"/>
    <p:sldId id="377" r:id="rId43"/>
    <p:sldId id="384" r:id="rId44"/>
    <p:sldId id="378" r:id="rId45"/>
    <p:sldId id="382" r:id="rId46"/>
    <p:sldId id="362" r:id="rId47"/>
    <p:sldId id="379" r:id="rId48"/>
    <p:sldId id="380" r:id="rId49"/>
    <p:sldId id="363" r:id="rId50"/>
    <p:sldId id="383" r:id="rId51"/>
    <p:sldId id="375" r:id="rId52"/>
    <p:sldId id="371" r:id="rId53"/>
    <p:sldId id="370" r:id="rId54"/>
    <p:sldId id="372" r:id="rId55"/>
    <p:sldId id="386" r:id="rId56"/>
    <p:sldId id="364" r:id="rId57"/>
    <p:sldId id="365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46B"/>
    <a:srgbClr val="194750"/>
    <a:srgbClr val="F53E76"/>
    <a:srgbClr val="18464F"/>
    <a:srgbClr val="72A376"/>
    <a:srgbClr val="A5BD69"/>
    <a:srgbClr val="1A4851"/>
    <a:srgbClr val="F5E085"/>
    <a:srgbClr val="EEE0A0"/>
    <a:srgbClr val="194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61F2D-46D0-45AD-BF04-5FF91704D4EA}" type="datetimeFigureOut">
              <a:rPr lang="pt-PT" smtClean="0"/>
              <a:t>30/04/2020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494D-4241-4553-96DA-6654857FDC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96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AED82433-AA01-45D0-8455-D7371BC6D789}" type="datetime1">
              <a:rPr lang="pt-PT" smtClean="0"/>
              <a:t>30/04/2020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11A0658-19EA-4DF0-AA21-3495480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9363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FF99-713F-4607-B34B-3C3447BB767D}" type="datetime1">
              <a:rPr lang="pt-PT" smtClean="0"/>
              <a:t>30/04/2020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0F83BD5-2A64-4978-BA24-79602B5A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7981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519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33E5-521E-41F5-A1D5-25E44E74657E}" type="datetime1">
              <a:rPr lang="pt-PT" smtClean="0"/>
              <a:t>30/04/2020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 userDrawn="1"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5012B88-2B9D-45BA-9A8E-C32D6CA5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776527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3CB6-8DAB-434E-8DFF-4F66918D2F75}" type="datetime1">
              <a:rPr lang="pt-PT" smtClean="0"/>
              <a:t>30/04/2020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D0CF4F1-F2FE-4562-B9FE-9106495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6281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01A0-344A-4F0B-9BDB-AD6EE429E7C2}" type="datetime1">
              <a:rPr lang="pt-PT" smtClean="0"/>
              <a:t>30/04/2020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6568D84-08FB-4B2B-A619-C47A8A6E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84833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40D-0D3C-4A90-896B-53FF1DE16E38}" type="datetime1">
              <a:rPr lang="pt-PT" smtClean="0"/>
              <a:t>30/04/2020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4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18-6CAE-4EF3-97CA-68F21A196221}" type="datetime1">
              <a:rPr lang="pt-PT" smtClean="0"/>
              <a:t>30/04/2020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02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F862-AEA3-4AB6-96D2-73E247F90D5D}" type="datetime1">
              <a:rPr lang="pt-PT" smtClean="0"/>
              <a:t>30/04/2020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153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2F4-CE45-4E17-8B31-C720BB534A8D}" type="datetime1">
              <a:rPr lang="pt-PT" smtClean="0"/>
              <a:t>30/04/2020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1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FAD-3C28-4B99-A8D9-7AE679476BA8}" type="datetime1">
              <a:rPr lang="pt-PT" smtClean="0"/>
              <a:t>30/04/2020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0927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70B-F134-4B6D-B797-541B9DEB5DE4}" type="datetime1">
              <a:rPr lang="pt-PT" smtClean="0"/>
              <a:t>30/04/2020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F1DA8AD-77AD-4B9F-B05A-6CE66F46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394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B42-30A1-4830-AFEA-7FEBB2E39C64}" type="datetime1">
              <a:rPr lang="pt-PT" smtClean="0"/>
              <a:t>30/04/2020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78CF0E-4F76-49B6-AF32-A9FB9D94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5274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8FD-6955-4E12-AF4C-F72119F026C2}" type="datetime1">
              <a:rPr lang="pt-PT" smtClean="0"/>
              <a:t>30/04/2020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3E4D09-00C0-44D3-8991-54849B12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21934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2D2-BC70-4A24-A1B8-8A0A13AB1DA3}" type="datetime1">
              <a:rPr lang="pt-PT" smtClean="0"/>
              <a:t>30/04/2020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23F5-6F94-4BB6-83BE-1F4D3BD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3207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1FE0-88B4-4D6F-9CE1-10D3715C3223}" type="datetime1">
              <a:rPr lang="pt-PT" smtClean="0"/>
              <a:t>30/04/2020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E91E-28C9-451F-B9E8-653E7E33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2467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FF03-6DE9-43F3-A3B1-BB81FE2E3861}" type="datetime1">
              <a:rPr lang="pt-PT" smtClean="0"/>
              <a:t>30/04/2020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54C970-FC20-4D60-A26F-771AFAD8757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678616" y="7879"/>
            <a:ext cx="791308" cy="519503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24323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CC5-BCDB-4302-8BC1-14A410C6643F}" type="datetime1">
              <a:rPr lang="pt-PT" smtClean="0"/>
              <a:t>30/04/2020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C4812CD-AF8F-496D-89FC-BBC58B3D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3433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5688D4-4193-4881-AB24-D765465435B1}" type="datetime1">
              <a:rPr lang="pt-PT" smtClean="0"/>
              <a:t>30/04/2020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broadcast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?hl=e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straint-layou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hyperlink" Target="https://groovy-lang.or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2.png"/><Relationship Id="rId4" Type="http://schemas.openxmlformats.org/officeDocument/2006/relationships/hyperlink" Target="https://docs.gradle.org/current/userguide/userguide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?hl=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4FE9-A287-4D98-BBDD-FF07DD8D3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7498332" cy="2554758"/>
          </a:xfrm>
        </p:spPr>
        <p:txBody>
          <a:bodyPr/>
          <a:lstStyle/>
          <a:p>
            <a:r>
              <a:rPr lang="pt-PT" sz="4400" dirty="0"/>
              <a:t>Android: </a:t>
            </a:r>
            <a:br>
              <a:rPr lang="pt-PT" sz="4400" dirty="0"/>
            </a:br>
            <a:r>
              <a:rPr lang="pt-PT" sz="4400" dirty="0" err="1"/>
              <a:t>Anatomy</a:t>
            </a:r>
            <a:r>
              <a:rPr lang="pt-PT" sz="4400" dirty="0"/>
              <a:t> </a:t>
            </a:r>
            <a:r>
              <a:rPr lang="pt-PT" sz="4400" dirty="0" err="1"/>
              <a:t>of</a:t>
            </a:r>
            <a:r>
              <a:rPr lang="pt-PT" sz="4400" dirty="0"/>
              <a:t> Android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528BC-53A3-49DC-A060-3590BECF2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/>
              <a:t>LEIM – DAM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8D0F86D-9BE8-455B-A500-1CB730B6C171}"/>
              </a:ext>
            </a:extLst>
          </p:cNvPr>
          <p:cNvSpPr>
            <a:spLocks noChangeAspect="1"/>
          </p:cNvSpPr>
          <p:nvPr/>
        </p:nvSpPr>
        <p:spPr>
          <a:xfrm>
            <a:off x="692465" y="689681"/>
            <a:ext cx="2392641" cy="1059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B309F4-E7BE-407E-A441-355BB35D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</a:t>
            </a:fld>
            <a:endParaRPr lang="pt-PT" sz="1200" dirty="0"/>
          </a:p>
        </p:txBody>
      </p:sp>
      <p:pic>
        <p:nvPicPr>
          <p:cNvPr id="1026" name="Picture 2" descr="Image result for Android inside">
            <a:extLst>
              <a:ext uri="{FF2B5EF4-FFF2-40B4-BE49-F238E27FC236}">
                <a16:creationId xmlns:a16="http://schemas.microsoft.com/office/drawing/2014/main" id="{4ED6FDF5-C152-42AE-A90F-7BCA6646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98" y="1425506"/>
            <a:ext cx="3188472" cy="159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9AF4-EBE7-4E88-B89D-8B62188A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6905959" cy="709865"/>
          </a:xfrm>
        </p:spPr>
        <p:txBody>
          <a:bodyPr/>
          <a:lstStyle/>
          <a:p>
            <a:r>
              <a:rPr lang="pt-PT" dirty="0"/>
              <a:t>Layout: “activity_main.xml”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F6D5-1BD8-4F31-8A2E-AAC027DF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10</a:t>
            </a:fld>
            <a:endParaRPr lang="pt-PT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95091-4FF4-4CAC-A1C9-EDD1E186EB2C}"/>
              </a:ext>
            </a:extLst>
          </p:cNvPr>
          <p:cNvSpPr/>
          <p:nvPr/>
        </p:nvSpPr>
        <p:spPr>
          <a:xfrm>
            <a:off x="780968" y="2328764"/>
            <a:ext cx="7814392" cy="3978140"/>
          </a:xfrm>
          <a:prstGeom prst="rect">
            <a:avLst/>
          </a:prstGeom>
          <a:ln>
            <a:solidFill>
              <a:srgbClr val="194750"/>
            </a:solidFill>
          </a:ln>
        </p:spPr>
        <p:txBody>
          <a:bodyPr wrap="square">
            <a:spAutoFit/>
          </a:bodyPr>
          <a:lstStyle/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&lt;? xml version="1.0" encoding="utf-8"?&gt;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androidx.constraintlayout.widget.ConstraintLayout</a:t>
            </a:r>
            <a:endParaRPr lang="pt-PT" altLang="pt-PT" sz="12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xmlns: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="http://schemas.android.com/apk/res/android"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xmlns: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="http://schemas.android.com/apk/res-auto"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xmlns: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tools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="http://schemas.android.com/tools"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match_parent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match_parent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tools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:context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=".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MainActivity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TextView</a:t>
            </a:r>
            <a:b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  	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wrap_content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wrap_content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World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!"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:layout_constraintBottom_toBottomOf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:layout_constraintLeft_toLeftOf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:layout_constraintRight_toRightOf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:layout_constraintTop_toTopOf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androidx.constraintlayout.widget.ConstraintLayout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t-PT" altLang="pt-PT" sz="2800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E6B17-DFCF-4D62-9D75-E6B22F45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776" y="2169966"/>
            <a:ext cx="1223611" cy="21478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E118B8-858F-4A5C-9214-3F91BE7D97E7}"/>
              </a:ext>
            </a:extLst>
          </p:cNvPr>
          <p:cNvSpPr/>
          <p:nvPr/>
        </p:nvSpPr>
        <p:spPr>
          <a:xfrm>
            <a:off x="7356888" y="1636964"/>
            <a:ext cx="1701387" cy="430887"/>
          </a:xfrm>
          <a:prstGeom prst="rect">
            <a:avLst/>
          </a:prstGeom>
          <a:solidFill>
            <a:srgbClr val="F5EFF5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Layout with a </a:t>
            </a:r>
            <a:r>
              <a:rPr lang="en-US" sz="1050" dirty="0" err="1"/>
              <a:t>TextView</a:t>
            </a:r>
            <a:r>
              <a:rPr lang="en-US" sz="1050" dirty="0"/>
              <a:t> with “Hello World!”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73C2D7-BDC2-45F1-97D8-15F22454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776" y="4476632"/>
            <a:ext cx="1223611" cy="22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6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086934" cy="709865"/>
          </a:xfrm>
        </p:spPr>
        <p:txBody>
          <a:bodyPr/>
          <a:lstStyle/>
          <a:p>
            <a:r>
              <a:rPr lang="pt-PT" dirty="0" err="1"/>
              <a:t>Activity</a:t>
            </a:r>
            <a:r>
              <a:rPr lang="pt-PT" dirty="0"/>
              <a:t>: “AndroidManifest.xml”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11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8F423-D4BA-4192-BA99-168EAAEE08EA}"/>
              </a:ext>
            </a:extLst>
          </p:cNvPr>
          <p:cNvSpPr/>
          <p:nvPr/>
        </p:nvSpPr>
        <p:spPr>
          <a:xfrm>
            <a:off x="780968" y="2328764"/>
            <a:ext cx="7814392" cy="3773918"/>
          </a:xfrm>
          <a:prstGeom prst="rect">
            <a:avLst/>
          </a:prstGeom>
          <a:ln>
            <a:solidFill>
              <a:srgbClr val="194750"/>
            </a:solidFill>
          </a:ln>
        </p:spPr>
        <p:txBody>
          <a:bodyPr wrap="square">
            <a:spAutoFit/>
          </a:bodyPr>
          <a:lstStyle/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&lt;? xml version="1.0" encoding="utf-8"?&gt;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manifest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xmlns:</a:t>
            </a:r>
            <a:r>
              <a:rPr lang="en-US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http://schemas.android.com/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apk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/res/android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 	</a:t>
            </a:r>
            <a:r>
              <a:rPr lang="en-US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package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dam_a6000.languages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"&gt;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endParaRPr lang="en-US" sz="1200" dirty="0">
              <a:latin typeface="Consolas" panose="020B0609020204030204" pitchFamily="49" charset="0"/>
              <a:cs typeface="DejaVu Sans Mono"/>
            </a:endParaRP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application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	</a:t>
            </a:r>
            <a:r>
              <a:rPr lang="en-US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icon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@mipmap/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ic_launcher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 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	</a:t>
            </a:r>
            <a:r>
              <a:rPr lang="en-US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@string/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app_name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“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spc="-5" dirty="0">
                <a:solidFill>
                  <a:srgbClr val="7B248D"/>
                </a:solidFill>
                <a:latin typeface="Consolas" panose="020B0609020204030204" pitchFamily="49" charset="0"/>
              </a:rPr>
              <a:t>		</a:t>
            </a:r>
            <a:r>
              <a:rPr lang="en-US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theme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@style/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AppTheme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"&gt;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endParaRPr lang="en-US" sz="1200" dirty="0">
              <a:latin typeface="Consolas" panose="020B0609020204030204" pitchFamily="49" charset="0"/>
              <a:cs typeface="DejaVu Sans Mono"/>
            </a:endParaRP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activity </a:t>
            </a:r>
            <a:r>
              <a:rPr lang="en-US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MainActivity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 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	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intent-filter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		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android.intent.action.MAIN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/&gt;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		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category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android.intent.category.LAUNCHER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/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		&lt;/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intent-filter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	&lt;/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activity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&lt;/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application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endParaRPr lang="en-US" sz="1200" dirty="0">
              <a:latin typeface="Consolas" panose="020B0609020204030204" pitchFamily="49" charset="0"/>
              <a:cs typeface="DejaVu Sans Mono"/>
            </a:endParaRPr>
          </a:p>
          <a:p>
            <a:pPr defTabSz="7800975">
              <a:lnSpc>
                <a:spcPts val="1600"/>
              </a:lnSpc>
              <a:tabLst>
                <a:tab pos="269875" algn="l"/>
                <a:tab pos="541338" algn="l"/>
                <a:tab pos="803275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manifest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1ED75-FCD3-4CA3-9EFD-7ED53545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56" y="3713490"/>
            <a:ext cx="1590451" cy="27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5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AndroidManifest</a:t>
            </a:r>
            <a:r>
              <a:rPr lang="pt-P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248859" cy="396874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Configuration</a:t>
            </a:r>
          </a:p>
          <a:p>
            <a:pPr lvl="1"/>
            <a:r>
              <a:rPr lang="en-US" dirty="0"/>
              <a:t>Package name, “target" version, version name, ...</a:t>
            </a:r>
          </a:p>
          <a:p>
            <a:pPr>
              <a:spcBef>
                <a:spcPts val="1800"/>
              </a:spcBef>
            </a:pPr>
            <a:r>
              <a:rPr lang="en-US" b="1" dirty="0"/>
              <a:t>Components</a:t>
            </a:r>
          </a:p>
          <a:p>
            <a:pPr lvl="1"/>
            <a:r>
              <a:rPr lang="en-US" dirty="0"/>
              <a:t>Activities, Intents, Services, ...,</a:t>
            </a:r>
          </a:p>
          <a:p>
            <a:pPr>
              <a:spcBef>
                <a:spcPts val="1800"/>
              </a:spcBef>
            </a:pPr>
            <a:r>
              <a:rPr lang="en-US" b="1" dirty="0"/>
              <a:t>Permissions</a:t>
            </a:r>
          </a:p>
          <a:p>
            <a:pPr lvl="1"/>
            <a:r>
              <a:rPr lang="en-US" dirty="0"/>
              <a:t>Internet access, access to contact list, ...</a:t>
            </a:r>
          </a:p>
          <a:p>
            <a:pPr>
              <a:spcBef>
                <a:spcPts val="1800"/>
              </a:spcBef>
            </a:pPr>
            <a:r>
              <a:rPr lang="en-US" b="1" dirty="0"/>
              <a:t>Libraries</a:t>
            </a:r>
          </a:p>
          <a:p>
            <a:pPr lvl="1"/>
            <a:r>
              <a:rPr lang="en-US" dirty="0"/>
              <a:t>Additional libraries that need to be linked</a:t>
            </a:r>
          </a:p>
          <a:p>
            <a:pPr>
              <a:spcBef>
                <a:spcPts val="1800"/>
              </a:spcBef>
            </a:pPr>
            <a:r>
              <a:rPr lang="en-US" b="1" dirty="0"/>
              <a:t>Hardware and Software Features</a:t>
            </a:r>
          </a:p>
          <a:p>
            <a:pPr lvl="1"/>
            <a:r>
              <a:rPr lang="en-US" dirty="0"/>
              <a:t>Video camera, </a:t>
            </a:r>
            <a:r>
              <a:rPr lang="en-US" dirty="0" err="1"/>
              <a:t>bluetooth</a:t>
            </a:r>
            <a:r>
              <a:rPr lang="en-US" dirty="0"/>
              <a:t> or multi-touch screens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12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94757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22AE-A4F8-4491-BE58-B35D03EC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AndroidManifest</a:t>
            </a:r>
            <a:r>
              <a:rPr lang="pt-PT" dirty="0"/>
              <a:t> </a:t>
            </a:r>
            <a:r>
              <a:rPr lang="pt-PT" dirty="0" err="1"/>
              <a:t>Elements</a:t>
            </a:r>
            <a:endParaRPr lang="pt-PT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F3DBBA6-A2A5-4A31-A6C4-109CDDCD3E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2974" y="1765300"/>
          <a:ext cx="7603150" cy="500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6">
                  <a:extLst>
                    <a:ext uri="{9D8B030D-6E8A-4147-A177-3AD203B41FA5}">
                      <a16:colId xmlns:a16="http://schemas.microsoft.com/office/drawing/2014/main" val="482885497"/>
                    </a:ext>
                  </a:extLst>
                </a:gridCol>
                <a:gridCol w="5517174">
                  <a:extLst>
                    <a:ext uri="{9D8B030D-6E8A-4147-A177-3AD203B41FA5}">
                      <a16:colId xmlns:a16="http://schemas.microsoft.com/office/drawing/2014/main" val="77695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kern="1200" spc="-5" dirty="0" err="1">
                          <a:solidFill>
                            <a:schemeClr val="bg1"/>
                          </a:solidFill>
                          <a:latin typeface="Carlito"/>
                          <a:ea typeface="+mn-ea"/>
                        </a:rPr>
                        <a:t>Element</a:t>
                      </a:r>
                      <a:endParaRPr lang="pt-PT" sz="1800" kern="1200" spc="-5" dirty="0">
                        <a:solidFill>
                          <a:schemeClr val="bg1"/>
                        </a:solidFill>
                        <a:latin typeface="Carlito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PT" sz="1800" b="1" kern="1200" spc="-5" dirty="0" err="1">
                          <a:solidFill>
                            <a:schemeClr val="bg1"/>
                          </a:solidFill>
                          <a:latin typeface="Carlito"/>
                          <a:ea typeface="+mn-ea"/>
                          <a:cs typeface="+mn-cs"/>
                        </a:rPr>
                        <a:t>Description</a:t>
                      </a:r>
                      <a:endParaRPr lang="pt-PT" sz="1800" b="1" kern="1200" spc="-5" dirty="0">
                        <a:solidFill>
                          <a:schemeClr val="bg1"/>
                        </a:solidFill>
                        <a:latin typeface="Carlit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53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00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&lt;activity&gt;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700"/>
                        </a:lnSpc>
                      </a:pPr>
                      <a:r>
                        <a:rPr sz="1500" spc="-7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declare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5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b="1" dirty="0">
                          <a:latin typeface="Carlito"/>
                          <a:cs typeface="Carlito"/>
                        </a:rPr>
                        <a:t>activity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147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75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&lt;application&gt;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775"/>
                        </a:lnSpc>
                      </a:pPr>
                      <a:r>
                        <a:rPr sz="1500" spc="-7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declare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application. Contains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elements of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500" spc="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application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129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55"/>
                        </a:lnSpc>
                      </a:pPr>
                      <a:r>
                        <a:rPr sz="1500" spc="-10" dirty="0">
                          <a:latin typeface="Carlito"/>
                          <a:cs typeface="Carlito"/>
                        </a:rPr>
                        <a:t>&lt;meta-data&gt;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755"/>
                        </a:lnSpc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allows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you to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associate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metadata to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application</a:t>
                      </a:r>
                      <a:r>
                        <a:rPr sz="15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component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80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30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&lt;permission&gt;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730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Declare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security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permissions that can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be used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limit</a:t>
                      </a:r>
                      <a:r>
                        <a:rPr sz="15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access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9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85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&lt;provider&gt;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785"/>
                        </a:lnSpc>
                      </a:pPr>
                      <a:r>
                        <a:rPr sz="1500" spc="-7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declare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500" b="1" spc="-10" dirty="0">
                          <a:latin typeface="Carlito"/>
                          <a:cs typeface="Carlito"/>
                        </a:rPr>
                        <a:t>Content</a:t>
                      </a:r>
                      <a:r>
                        <a:rPr sz="1500" b="1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b="1" spc="-10" dirty="0">
                          <a:latin typeface="Carlito"/>
                          <a:cs typeface="Carlito"/>
                        </a:rPr>
                        <a:t>Provider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355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60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&lt;supports-screens&gt;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 marR="741680">
                        <a:lnSpc>
                          <a:spcPts val="1800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Let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you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specify the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dimensions of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screens that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application  supports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2540" marB="0" anchor="ctr"/>
                </a:tc>
                <a:extLst>
                  <a:ext uri="{0D108BD9-81ED-4DB2-BD59-A6C34878D82A}">
                    <a16:rowId xmlns:a16="http://schemas.microsoft.com/office/drawing/2014/main" val="44071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60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&lt;uses-configuration&gt;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760"/>
                        </a:lnSpc>
                      </a:pPr>
                      <a:r>
                        <a:rPr sz="1500" spc="-10" dirty="0">
                          <a:latin typeface="Carlito"/>
                          <a:cs typeface="Carlito"/>
                        </a:rPr>
                        <a:t>Indicates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hardware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software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required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in the</a:t>
                      </a:r>
                      <a:r>
                        <a:rPr sz="15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application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438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39"/>
                        </a:lnSpc>
                      </a:pPr>
                      <a:r>
                        <a:rPr sz="1500" spc="-10" dirty="0">
                          <a:latin typeface="Carlito"/>
                          <a:cs typeface="Carlito"/>
                        </a:rPr>
                        <a:t>&lt;uses-feature&gt;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739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Declare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hardware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software </a:t>
                      </a:r>
                      <a:r>
                        <a:rPr sz="1500" spc="-15" dirty="0">
                          <a:latin typeface="Carlito"/>
                          <a:cs typeface="Carlito"/>
                        </a:rPr>
                        <a:t>feature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used in the</a:t>
                      </a:r>
                      <a:r>
                        <a:rPr sz="15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application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884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14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&lt;uses-library&gt;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714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Declare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shared library that must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"linked" to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5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application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132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&lt;uses-permission&gt;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Sets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permissions required </a:t>
                      </a:r>
                      <a:r>
                        <a:rPr sz="15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run</a:t>
                      </a:r>
                      <a:r>
                        <a:rPr sz="15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correctly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187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arlito"/>
                          <a:cs typeface="Carlito"/>
                        </a:rPr>
                        <a:t>&lt;uses-sdk&gt;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845" marR="631190">
                        <a:lnSpc>
                          <a:spcPts val="1800"/>
                        </a:lnSpc>
                        <a:spcBef>
                          <a:spcPts val="50"/>
                        </a:spcBef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allows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define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the minimum, </a:t>
                      </a:r>
                      <a:r>
                        <a:rPr sz="1500" spc="-5" dirty="0">
                          <a:latin typeface="Carlito"/>
                          <a:cs typeface="Carlito"/>
                        </a:rPr>
                        <a:t>maximum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version </a:t>
                      </a:r>
                      <a:r>
                        <a:rPr sz="1500" dirty="0">
                          <a:latin typeface="Carlito"/>
                          <a:cs typeface="Carlito"/>
                        </a:rPr>
                        <a:t>and the </a:t>
                      </a:r>
                      <a:r>
                        <a:rPr sz="1500" spc="-10" dirty="0">
                          <a:latin typeface="Carlito"/>
                          <a:cs typeface="Carlito"/>
                        </a:rPr>
                        <a:t>version  "target"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6350" marB="0" anchor="ctr"/>
                </a:tc>
                <a:extLst>
                  <a:ext uri="{0D108BD9-81ED-4DB2-BD59-A6C34878D82A}">
                    <a16:rowId xmlns:a16="http://schemas.microsoft.com/office/drawing/2014/main" val="196081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0">
                        <a:lnSpc>
                          <a:spcPts val="1789"/>
                        </a:lnSpc>
                      </a:pPr>
                      <a:r>
                        <a:rPr sz="1500" dirty="0">
                          <a:latin typeface="Carlito"/>
                          <a:cs typeface="Carlito"/>
                        </a:rPr>
                        <a:t>…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72005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99B25-8C8C-4E93-A1F5-616273DC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13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96135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E17C31-D078-4AC5-AA97-BA0EDBAE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Services</a:t>
            </a:r>
            <a:endParaRPr lang="pt-PT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48A9D-9628-460B-8F0E-90E2B84CD028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pt-PT" sz="2400" dirty="0" err="1"/>
              <a:t>Introduction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14</a:t>
            </a:fld>
            <a:endParaRPr lang="pt-PT" sz="1200" dirty="0"/>
          </a:p>
        </p:txBody>
      </p:sp>
      <p:pic>
        <p:nvPicPr>
          <p:cNvPr id="3074" name="Picture 2" descr="Image result for android services">
            <a:extLst>
              <a:ext uri="{FF2B5EF4-FFF2-40B4-BE49-F238E27FC236}">
                <a16:creationId xmlns:a16="http://schemas.microsoft.com/office/drawing/2014/main" id="{A75908D5-1E09-4B68-A29A-81CB21A55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91" y="3708113"/>
            <a:ext cx="3689405" cy="231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53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Services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03483" cy="3530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Services are one type of app components that can performs (long) background operations/work for the app or other apps</a:t>
            </a:r>
          </a:p>
          <a:p>
            <a:pPr lvl="1"/>
            <a:r>
              <a:rPr lang="en-US" dirty="0"/>
              <a:t>Examples: play a background music; download some resource; perform some kind of computation</a:t>
            </a:r>
          </a:p>
          <a:p>
            <a:r>
              <a:rPr lang="en-US" dirty="0"/>
              <a:t>They do not provide an user interface</a:t>
            </a:r>
          </a:p>
          <a:p>
            <a:r>
              <a:rPr lang="en-US" dirty="0"/>
              <a:t>Services executes in background</a:t>
            </a:r>
          </a:p>
          <a:p>
            <a:pPr lvl="1"/>
            <a:r>
              <a:rPr lang="en-US" dirty="0"/>
              <a:t>Activities are "frozen" when the user moves to another Activity</a:t>
            </a:r>
          </a:p>
          <a:p>
            <a:pPr lvl="1"/>
            <a:r>
              <a:rPr lang="en-US" dirty="0"/>
              <a:t>Started services tell the system to keep them running until their work is completed</a:t>
            </a:r>
          </a:p>
          <a:p>
            <a:r>
              <a:rPr lang="en-US" dirty="0"/>
              <a:t>Activities can start services and let them run or bind to them in order to interact with them. 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15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50441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076912" cy="709865"/>
          </a:xfrm>
        </p:spPr>
        <p:txBody>
          <a:bodyPr/>
          <a:lstStyle/>
          <a:p>
            <a:r>
              <a:rPr lang="en-GB" dirty="0"/>
              <a:t>Services: Declaration and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107553"/>
            <a:ext cx="7603483" cy="3530599"/>
          </a:xfrm>
        </p:spPr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en-GB" dirty="0"/>
              <a:t>service is a subclass of Service class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Needs to override the method </a:t>
            </a:r>
            <a:r>
              <a:rPr lang="en-GB" dirty="0" err="1"/>
              <a:t>Onbind</a:t>
            </a:r>
            <a:endParaRPr lang="en-GB" dirty="0"/>
          </a:p>
          <a:p>
            <a:pPr lvl="1">
              <a:spcBef>
                <a:spcPts val="600"/>
              </a:spcBef>
            </a:pPr>
            <a:r>
              <a:rPr lang="en-GB" dirty="0"/>
              <a:t>Returns the  communication channel to the service (Object  </a:t>
            </a:r>
            <a:r>
              <a:rPr lang="en-GB" dirty="0" err="1"/>
              <a:t>IBinder</a:t>
            </a:r>
            <a:r>
              <a:rPr lang="en-GB" dirty="0"/>
              <a:t>)</a:t>
            </a:r>
          </a:p>
          <a:p>
            <a:pPr lvl="1">
              <a:spcBef>
                <a:spcPts val="600"/>
              </a:spcBef>
            </a:pPr>
            <a:endParaRPr lang="en-GB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3"/>
            <a:endParaRPr lang="pt-PT" dirty="0"/>
          </a:p>
          <a:p>
            <a:pPr marL="731520" lvl="2" indent="0">
              <a:buNone/>
            </a:pPr>
            <a:endParaRPr lang="pt-PT" dirty="0"/>
          </a:p>
          <a:p>
            <a:r>
              <a:rPr lang="en-GB" dirty="0"/>
              <a:t>Services must be declared in AndroidManifest.xml file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Apps may use local or remote (from another apps)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16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FB4EF-901E-4BAF-BEC3-D7C508765462}"/>
              </a:ext>
            </a:extLst>
          </p:cNvPr>
          <p:cNvSpPr/>
          <p:nvPr/>
        </p:nvSpPr>
        <p:spPr>
          <a:xfrm>
            <a:off x="866441" y="3141116"/>
            <a:ext cx="7347005" cy="1516890"/>
          </a:xfrm>
          <a:prstGeom prst="rect">
            <a:avLst/>
          </a:prstGeom>
          <a:ln>
            <a:solidFill>
              <a:srgbClr val="00A1A4"/>
            </a:solidFill>
          </a:ln>
        </p:spPr>
        <p:txBody>
          <a:bodyPr wrap="square">
            <a:spAutoFit/>
          </a:bodyPr>
          <a:lstStyle/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public</a:t>
            </a: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class</a:t>
            </a: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MyService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extends</a:t>
            </a: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Service</a:t>
            </a:r>
            <a:r>
              <a:rPr lang="pt-PT" sz="1200" spc="-1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{ </a:t>
            </a: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pt-PT" sz="1200" dirty="0">
                <a:solidFill>
                  <a:srgbClr val="808002"/>
                </a:solidFill>
                <a:latin typeface="Consolas" panose="020B0609020204030204" pitchFamily="49" charset="0"/>
                <a:cs typeface="DejaVu Sans Mono"/>
              </a:rPr>
              <a:t>	@</a:t>
            </a:r>
            <a:r>
              <a:rPr lang="pt-PT" sz="1200" dirty="0" err="1">
                <a:solidFill>
                  <a:srgbClr val="808002"/>
                </a:solidFill>
                <a:latin typeface="Consolas" panose="020B0609020204030204" pitchFamily="49" charset="0"/>
                <a:cs typeface="DejaVu Sans Mono"/>
              </a:rPr>
              <a:t>Override</a:t>
            </a:r>
            <a:endParaRPr lang="pt-PT" sz="1200" dirty="0">
              <a:solidFill>
                <a:prstClr val="black"/>
              </a:solidFill>
              <a:latin typeface="Consolas" panose="020B0609020204030204" pitchFamily="49" charset="0"/>
              <a:cs typeface="DejaVu Sans Mono"/>
            </a:endParaRP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	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public</a:t>
            </a: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IBinder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onBind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(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Intent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intent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)</a:t>
            </a:r>
            <a:r>
              <a:rPr lang="pt-PT" sz="1200" spc="-1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{</a:t>
            </a: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		. . .</a:t>
            </a: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		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return</a:t>
            </a:r>
            <a:r>
              <a:rPr lang="pt-PT" sz="1200" spc="-5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 . . .</a:t>
            </a:r>
            <a:r>
              <a:rPr lang="pt-PT" sz="1200" spc="-5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;</a:t>
            </a: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	}</a:t>
            </a: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8ABD6-0BA3-4603-B916-B1D81523D070}"/>
              </a:ext>
            </a:extLst>
          </p:cNvPr>
          <p:cNvSpPr/>
          <p:nvPr/>
        </p:nvSpPr>
        <p:spPr>
          <a:xfrm>
            <a:off x="866441" y="5452330"/>
            <a:ext cx="7347005" cy="1384995"/>
          </a:xfrm>
          <a:prstGeom prst="rect">
            <a:avLst/>
          </a:prstGeom>
          <a:ln>
            <a:solidFill>
              <a:srgbClr val="00A1A4"/>
            </a:solidFill>
          </a:ln>
        </p:spPr>
        <p:txBody>
          <a:bodyPr wrap="square">
            <a:spAutoFit/>
          </a:bodyPr>
          <a:lstStyle/>
          <a:p>
            <a:pPr defTabSz="78009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&lt;</a:t>
            </a:r>
            <a:r>
              <a:rPr lang="pt-PT" sz="1200" spc="-5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application</a:t>
            </a: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&gt; ...</a:t>
            </a:r>
            <a:endParaRPr lang="pt-PT" sz="1200" dirty="0">
              <a:latin typeface="Consolas" panose="020B0609020204030204" pitchFamily="49" charset="0"/>
              <a:cs typeface="DejaVu Sans Mono"/>
            </a:endParaRPr>
          </a:p>
          <a:p>
            <a:pPr defTabSz="78009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service</a:t>
            </a:r>
            <a:endParaRPr lang="pt-PT" sz="1200" dirty="0">
              <a:solidFill>
                <a:prstClr val="black"/>
              </a:solidFill>
              <a:latin typeface="Consolas" panose="020B0609020204030204" pitchFamily="49" charset="0"/>
              <a:cs typeface="DejaVu Sans Mono"/>
            </a:endParaRPr>
          </a:p>
          <a:p>
            <a:pPr defTabSz="78009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		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  <a:cs typeface="DejaVu Sans Mono"/>
              </a:rPr>
              <a:t>android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:name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=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".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MyService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 		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  <a:cs typeface="DejaVu Sans Mono"/>
              </a:rPr>
              <a:t>android</a:t>
            </a:r>
            <a:r>
              <a:rPr lang="pt-PT" sz="1200" spc="-5" dirty="0" err="1">
                <a:solidFill>
                  <a:srgbClr val="0432FF"/>
                </a:solidFill>
                <a:latin typeface="Consolas" panose="020B0609020204030204" pitchFamily="49" charset="0"/>
                <a:cs typeface="DejaVu Sans Mono"/>
              </a:rPr>
              <a:t>:enabled</a:t>
            </a:r>
            <a:r>
              <a:rPr lang="pt-PT" sz="1200" spc="-5" dirty="0">
                <a:solidFill>
                  <a:srgbClr val="0432FF"/>
                </a:solidFill>
                <a:latin typeface="Consolas" panose="020B0609020204030204" pitchFamily="49" charset="0"/>
                <a:cs typeface="DejaVu Sans Mono"/>
              </a:rPr>
              <a:t>=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true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 </a:t>
            </a:r>
          </a:p>
          <a:p>
            <a:pPr defTabSz="78009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		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  <a:cs typeface="DejaVu Sans Mono"/>
              </a:rPr>
              <a:t>android</a:t>
            </a:r>
            <a:r>
              <a:rPr lang="pt-PT" sz="1200" spc="-5" dirty="0" err="1">
                <a:solidFill>
                  <a:srgbClr val="0432FF"/>
                </a:solidFill>
                <a:latin typeface="Consolas" panose="020B0609020204030204" pitchFamily="49" charset="0"/>
                <a:cs typeface="DejaVu Sans Mono"/>
              </a:rPr>
              <a:t>:exported</a:t>
            </a:r>
            <a:r>
              <a:rPr lang="pt-PT" sz="1200" spc="-5" dirty="0">
                <a:solidFill>
                  <a:srgbClr val="0432FF"/>
                </a:solidFill>
                <a:latin typeface="Consolas" panose="020B0609020204030204" pitchFamily="49" charset="0"/>
                <a:cs typeface="DejaVu Sans Mono"/>
              </a:rPr>
              <a:t>=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"false"</a:t>
            </a:r>
            <a:r>
              <a:rPr lang="pt-PT" sz="1200" spc="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defTabSz="78009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	&lt;/</a:t>
            </a:r>
            <a:r>
              <a:rPr lang="pt-PT" sz="1200" spc="-5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service</a:t>
            </a:r>
            <a:r>
              <a:rPr lang="pt-PT" sz="1200" spc="-5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defTabSz="78009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pt-PT" sz="1200" spc="-5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application</a:t>
            </a: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&gt;</a:t>
            </a:r>
            <a:endParaRPr lang="pt-PT" sz="1200" dirty="0">
              <a:solidFill>
                <a:prstClr val="black"/>
              </a:solidFill>
              <a:latin typeface="Consolas" panose="020B0609020204030204" pitchFamily="49" charset="0"/>
              <a:cs typeface="DejaVu Sa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326754-B460-4B84-95BA-A5FB72B1543B}"/>
              </a:ext>
            </a:extLst>
          </p:cNvPr>
          <p:cNvSpPr/>
          <p:nvPr/>
        </p:nvSpPr>
        <p:spPr>
          <a:xfrm>
            <a:off x="4468633" y="5659337"/>
            <a:ext cx="4134678" cy="461665"/>
          </a:xfrm>
          <a:prstGeom prst="rect">
            <a:avLst/>
          </a:prstGeom>
          <a:solidFill>
            <a:srgbClr val="F5EFF5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In </a:t>
            </a:r>
            <a:r>
              <a:rPr lang="en-US" sz="1200" dirty="0" err="1"/>
              <a:t>android:name</a:t>
            </a:r>
            <a:r>
              <a:rPr lang="en-US" sz="1200" dirty="0"/>
              <a:t> insert the name of the Service Class.</a:t>
            </a:r>
          </a:p>
          <a:p>
            <a:r>
              <a:rPr lang="en-US" sz="1200" dirty="0"/>
              <a:t>Android Studio gives help, just write &lt;service</a:t>
            </a:r>
          </a:p>
        </p:txBody>
      </p:sp>
    </p:spTree>
    <p:extLst>
      <p:ext uri="{BB962C8B-B14F-4D97-AF65-F5344CB8AC3E}">
        <p14:creationId xmlns:p14="http://schemas.microsoft.com/office/powerpoint/2010/main" val="27216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E17C31-D078-4AC5-AA97-BA0EDBAE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providers</a:t>
            </a:r>
            <a:endParaRPr lang="pt-PT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48A9D-9628-460B-8F0E-90E2B84CD028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pt-PT" sz="2400" dirty="0" err="1"/>
              <a:t>Introduction</a:t>
            </a:r>
            <a:endParaRPr lang="pt-PT" sz="2400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17</a:t>
            </a:fld>
            <a:endParaRPr lang="pt-PT" sz="1200" dirty="0"/>
          </a:p>
        </p:txBody>
      </p:sp>
      <p:pic>
        <p:nvPicPr>
          <p:cNvPr id="4098" name="Picture 2" descr="Image result for android content providers">
            <a:extLst>
              <a:ext uri="{FF2B5EF4-FFF2-40B4-BE49-F238E27FC236}">
                <a16:creationId xmlns:a16="http://schemas.microsoft.com/office/drawing/2014/main" id="{5A6E385C-A448-466A-AAD5-E6EE07E36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92" y="3666628"/>
            <a:ext cx="56197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3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Providers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58" y="2145001"/>
            <a:ext cx="7603483" cy="3530599"/>
          </a:xfrm>
        </p:spPr>
        <p:txBody>
          <a:bodyPr/>
          <a:lstStyle/>
          <a:p>
            <a:r>
              <a:rPr lang="en-US" dirty="0"/>
              <a:t>Used to save and access data within an application or to share data  with other applications</a:t>
            </a:r>
          </a:p>
          <a:p>
            <a:pPr lvl="1"/>
            <a:r>
              <a:rPr lang="en-US" dirty="0"/>
              <a:t>Through the content provider, other apps can query or modify the data if the content provider allows it</a:t>
            </a:r>
          </a:p>
          <a:p>
            <a:r>
              <a:rPr lang="en-US" dirty="0"/>
              <a:t>Data can be in the file system, in a SQLite database, on the  Web, or in any other location that the application can access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18</a:t>
            </a:fld>
            <a:endParaRPr lang="pt-PT" sz="12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C365A63-622B-4ED1-A544-A8E5FB2102A8}"/>
              </a:ext>
            </a:extLst>
          </p:cNvPr>
          <p:cNvSpPr/>
          <p:nvPr/>
        </p:nvSpPr>
        <p:spPr>
          <a:xfrm>
            <a:off x="1430572" y="4397402"/>
            <a:ext cx="11430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D36FD26-0C8C-4614-920A-27BB8EDA08F7}"/>
              </a:ext>
            </a:extLst>
          </p:cNvPr>
          <p:cNvSpPr/>
          <p:nvPr/>
        </p:nvSpPr>
        <p:spPr>
          <a:xfrm>
            <a:off x="3508336" y="4435502"/>
            <a:ext cx="2768600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C3182-670B-4F2E-A83B-910435A6AE67}"/>
              </a:ext>
            </a:extLst>
          </p:cNvPr>
          <p:cNvSpPr/>
          <p:nvPr/>
        </p:nvSpPr>
        <p:spPr>
          <a:xfrm>
            <a:off x="7076663" y="6183637"/>
            <a:ext cx="1820848" cy="461665"/>
          </a:xfrm>
          <a:prstGeom prst="rect">
            <a:avLst/>
          </a:prstGeom>
          <a:solidFill>
            <a:srgbClr val="F5EFF5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SQLite databases are databases in Android</a:t>
            </a:r>
          </a:p>
        </p:txBody>
      </p:sp>
    </p:spTree>
    <p:extLst>
      <p:ext uri="{BB962C8B-B14F-4D97-AF65-F5344CB8AC3E}">
        <p14:creationId xmlns:p14="http://schemas.microsoft.com/office/powerpoint/2010/main" val="168938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Providers</a:t>
            </a:r>
            <a:r>
              <a:rPr lang="pt-PT" dirty="0"/>
              <a:t>: </a:t>
            </a:r>
            <a:r>
              <a:rPr lang="pt-PT" dirty="0" err="1"/>
              <a:t>Creation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107545"/>
            <a:ext cx="7347005" cy="3530599"/>
          </a:xfrm>
        </p:spPr>
        <p:txBody>
          <a:bodyPr/>
          <a:lstStyle/>
          <a:p>
            <a:r>
              <a:rPr lang="pt-PT" dirty="0"/>
              <a:t>A </a:t>
            </a:r>
            <a:r>
              <a:rPr lang="pt-PT" dirty="0" err="1"/>
              <a:t>ContentProvider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subclass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ContentProvider</a:t>
            </a:r>
            <a:r>
              <a:rPr lang="pt-PT" dirty="0"/>
              <a:t> </a:t>
            </a:r>
            <a:r>
              <a:rPr lang="pt-PT" dirty="0" err="1"/>
              <a:t>class</a:t>
            </a:r>
            <a:endParaRPr lang="pt-PT" dirty="0"/>
          </a:p>
          <a:p>
            <a:pPr lvl="1">
              <a:spcBef>
                <a:spcPts val="600"/>
              </a:spcBef>
            </a:pPr>
            <a:r>
              <a:rPr lang="en-US" dirty="0"/>
              <a:t>All methods, except </a:t>
            </a:r>
            <a:r>
              <a:rPr lang="en-US" dirty="0" err="1"/>
              <a:t>onCreate</a:t>
            </a:r>
            <a:r>
              <a:rPr lang="en-US" dirty="0"/>
              <a:t>(), may be called by a client  application that wants to access the content provide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spcBef>
                <a:spcPts val="2400"/>
              </a:spcBef>
            </a:pPr>
            <a:r>
              <a:rPr lang="pt-PT" dirty="0" err="1"/>
              <a:t>Declared</a:t>
            </a:r>
            <a:r>
              <a:rPr lang="pt-PT" dirty="0"/>
              <a:t> AndroidManifest.xml file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19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EE101-C483-44AE-946F-DF960D9F4758}"/>
              </a:ext>
            </a:extLst>
          </p:cNvPr>
          <p:cNvSpPr/>
          <p:nvPr/>
        </p:nvSpPr>
        <p:spPr>
          <a:xfrm>
            <a:off x="866440" y="3037563"/>
            <a:ext cx="7347005" cy="1749197"/>
          </a:xfrm>
          <a:prstGeom prst="rect">
            <a:avLst/>
          </a:prstGeom>
          <a:ln>
            <a:solidFill>
              <a:srgbClr val="00A1A4"/>
            </a:solidFill>
          </a:ln>
        </p:spPr>
        <p:txBody>
          <a:bodyPr wrap="square">
            <a:spAutoFit/>
          </a:bodyPr>
          <a:lstStyle/>
          <a:p>
            <a:pPr defTabSz="7267575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public</a:t>
            </a: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class</a:t>
            </a: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BookProvider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extends</a:t>
            </a: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ContentProvider</a:t>
            </a:r>
            <a:r>
              <a:rPr lang="pt-PT" sz="1200" spc="-1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{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</a:rPr>
              <a:t>	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public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boolean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onCreate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() {…}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public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Cursor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query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(…){…}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public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Uri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insert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(…) {…}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public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int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update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(…) {…}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public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int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delete(…) {…}</a:t>
            </a:r>
          </a:p>
          <a:p>
            <a:pPr marL="0" lvl="1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	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public</a:t>
            </a:r>
            <a:r>
              <a:rPr lang="pt-PT" sz="1200" dirty="0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String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getType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(…)</a:t>
            </a:r>
            <a:r>
              <a:rPr lang="pt-PT" sz="1200" spc="-1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  <a:cs typeface="DejaVu Sans Mono"/>
              </a:rPr>
              <a:t>{…}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CF7C0-54ED-472F-9624-F60A9D1B1B97}"/>
              </a:ext>
            </a:extLst>
          </p:cNvPr>
          <p:cNvSpPr/>
          <p:nvPr/>
        </p:nvSpPr>
        <p:spPr>
          <a:xfrm>
            <a:off x="866440" y="5234970"/>
            <a:ext cx="7347005" cy="1569660"/>
          </a:xfrm>
          <a:prstGeom prst="rect">
            <a:avLst/>
          </a:prstGeom>
          <a:ln>
            <a:solidFill>
              <a:srgbClr val="00A1A4"/>
            </a:solidFill>
          </a:ln>
        </p:spPr>
        <p:txBody>
          <a:bodyPr wrap="square">
            <a:spAutoFit/>
          </a:bodyPr>
          <a:lstStyle/>
          <a:p>
            <a:pPr defTabSz="31400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&lt;</a:t>
            </a:r>
            <a:r>
              <a:rPr lang="pt-PT" sz="1200" spc="-5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application</a:t>
            </a: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&gt; ..</a:t>
            </a:r>
            <a:r>
              <a:rPr lang="pt-PT" sz="1200" dirty="0">
                <a:latin typeface="Consolas" panose="020B0609020204030204" pitchFamily="49" charset="0"/>
                <a:cs typeface="DejaVu Sans Mono"/>
              </a:rPr>
              <a:t>.</a:t>
            </a:r>
          </a:p>
          <a:p>
            <a:pPr marR="3153410" defTabSz="31400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	&lt;</a:t>
            </a:r>
            <a:r>
              <a:rPr lang="pt-PT" sz="1200" spc="-5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provider</a:t>
            </a:r>
            <a:endParaRPr lang="pt-PT" sz="1200" spc="-5" dirty="0">
              <a:solidFill>
                <a:srgbClr val="011480"/>
              </a:solidFill>
              <a:latin typeface="Consolas" panose="020B0609020204030204" pitchFamily="49" charset="0"/>
              <a:cs typeface="DejaVu Sans Mono"/>
            </a:endParaRPr>
          </a:p>
          <a:p>
            <a:pPr marR="3153410" defTabSz="31400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solidFill>
                  <a:srgbClr val="66187A"/>
                </a:solidFill>
                <a:latin typeface="Consolas" panose="020B0609020204030204" pitchFamily="49" charset="0"/>
                <a:cs typeface="DejaVu Sans Mono"/>
              </a:rPr>
              <a:t>		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  <a:cs typeface="DejaVu Sans Mono"/>
              </a:rPr>
              <a:t>android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:name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=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".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BookProvider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</a:t>
            </a:r>
            <a:endParaRPr lang="pt-PT" sz="1200" dirty="0">
              <a:latin typeface="Consolas" panose="020B0609020204030204" pitchFamily="49" charset="0"/>
              <a:cs typeface="DejaVu Sans Mono"/>
            </a:endParaRPr>
          </a:p>
          <a:p>
            <a:pPr marR="1440815" defTabSz="31400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solidFill>
                  <a:srgbClr val="66187A"/>
                </a:solidFill>
                <a:latin typeface="Consolas" panose="020B0609020204030204" pitchFamily="49" charset="0"/>
                <a:cs typeface="DejaVu Sans Mono"/>
              </a:rPr>
              <a:t>		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  <a:cs typeface="DejaVu Sans Mono"/>
              </a:rPr>
              <a:t>android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:authorities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=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"dam.a6000.bookprovider"  		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  <a:cs typeface="DejaVu Sans Mono"/>
              </a:rPr>
              <a:t>android</a:t>
            </a:r>
            <a:r>
              <a:rPr lang="pt-PT" sz="1200" spc="-5" dirty="0" err="1">
                <a:solidFill>
                  <a:srgbClr val="0432FF"/>
                </a:solidFill>
                <a:latin typeface="Consolas" panose="020B0609020204030204" pitchFamily="49" charset="0"/>
                <a:cs typeface="DejaVu Sans Mono"/>
              </a:rPr>
              <a:t>:enabled</a:t>
            </a:r>
            <a:r>
              <a:rPr lang="pt-PT" sz="1200" spc="-5" dirty="0">
                <a:solidFill>
                  <a:srgbClr val="0432FF"/>
                </a:solidFill>
                <a:latin typeface="Consolas" panose="020B0609020204030204" pitchFamily="49" charset="0"/>
                <a:cs typeface="DejaVu Sans Mono"/>
              </a:rPr>
              <a:t>=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true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</a:t>
            </a:r>
          </a:p>
          <a:p>
            <a:pPr marR="1440815" defTabSz="31400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		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  <a:cs typeface="DejaVu Sans Mono"/>
              </a:rPr>
              <a:t>android</a:t>
            </a:r>
            <a:r>
              <a:rPr lang="pt-PT" sz="1200" spc="-5" dirty="0" err="1">
                <a:solidFill>
                  <a:srgbClr val="0432FF"/>
                </a:solidFill>
                <a:latin typeface="Consolas" panose="020B0609020204030204" pitchFamily="49" charset="0"/>
                <a:cs typeface="DejaVu Sans Mono"/>
              </a:rPr>
              <a:t>:exported</a:t>
            </a:r>
            <a:r>
              <a:rPr lang="pt-PT" sz="1200" spc="-5" dirty="0">
                <a:solidFill>
                  <a:srgbClr val="0432FF"/>
                </a:solidFill>
                <a:latin typeface="Consolas" panose="020B0609020204030204" pitchFamily="49" charset="0"/>
                <a:cs typeface="DejaVu Sans Mono"/>
              </a:rPr>
              <a:t>=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“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true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R="1440815" defTabSz="31400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	&lt;/</a:t>
            </a:r>
            <a:r>
              <a:rPr lang="pt-PT" sz="1200" spc="-5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provider</a:t>
            </a: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R="1440815" defTabSz="3140075">
              <a:tabLst>
                <a:tab pos="269875" algn="l"/>
                <a:tab pos="541338" algn="l"/>
                <a:tab pos="803275" algn="l"/>
              </a:tabLst>
            </a:pP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pt-PT" sz="1200" spc="-5" dirty="0" err="1">
                <a:solidFill>
                  <a:srgbClr val="011480"/>
                </a:solidFill>
                <a:latin typeface="Consolas" panose="020B0609020204030204" pitchFamily="49" charset="0"/>
                <a:cs typeface="DejaVu Sans Mono"/>
              </a:rPr>
              <a:t>application</a:t>
            </a: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D8E79-3F02-4F82-8152-FA26FC68D03E}"/>
              </a:ext>
            </a:extLst>
          </p:cNvPr>
          <p:cNvSpPr/>
          <p:nvPr/>
        </p:nvSpPr>
        <p:spPr>
          <a:xfrm>
            <a:off x="6194066" y="6112075"/>
            <a:ext cx="2818598" cy="646331"/>
          </a:xfrm>
          <a:prstGeom prst="rect">
            <a:avLst/>
          </a:prstGeom>
          <a:solidFill>
            <a:srgbClr val="F5EFF5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The unique identifier of the Content Provider by convention, should start with the package name</a:t>
            </a:r>
          </a:p>
        </p:txBody>
      </p:sp>
    </p:spTree>
    <p:extLst>
      <p:ext uri="{BB962C8B-B14F-4D97-AF65-F5344CB8AC3E}">
        <p14:creationId xmlns:p14="http://schemas.microsoft.com/office/powerpoint/2010/main" val="59037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F6BF-244D-4EEF-B742-82A50C2B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Android apps &amp; Linux </a:t>
            </a:r>
            <a:r>
              <a:rPr lang="pt-PT" dirty="0" err="1"/>
              <a:t>aspects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14A5-7875-4E77-950B-6ED9C089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546039" cy="3530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Apps can be written using Kotlin, Java, and C++ language</a:t>
            </a:r>
          </a:p>
          <a:p>
            <a:r>
              <a:rPr lang="en-US" dirty="0"/>
              <a:t>Code, data and resource files are packed into an APK file</a:t>
            </a:r>
          </a:p>
          <a:p>
            <a:r>
              <a:rPr lang="en-US" dirty="0"/>
              <a:t>Android apps are installed and run on a multi-user </a:t>
            </a:r>
            <a:r>
              <a:rPr lang="en-US" dirty="0" err="1"/>
              <a:t>linux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Each app is assigned to a new </a:t>
            </a:r>
            <a:r>
              <a:rPr lang="en-US" dirty="0" err="1"/>
              <a:t>linux</a:t>
            </a:r>
            <a:r>
              <a:rPr lang="en-US" dirty="0"/>
              <a:t> user</a:t>
            </a:r>
          </a:p>
          <a:p>
            <a:pPr lvl="2"/>
            <a:r>
              <a:rPr lang="en-US" dirty="0"/>
              <a:t>Apps only access files that belongs to their own user</a:t>
            </a:r>
          </a:p>
          <a:p>
            <a:r>
              <a:rPr lang="en-US" dirty="0"/>
              <a:t>An app in execution is a Linux process running an ART VM</a:t>
            </a:r>
          </a:p>
          <a:p>
            <a:pPr lvl="1"/>
            <a:r>
              <a:rPr lang="en-US" dirty="0"/>
              <a:t>Apps are isolated from other apps</a:t>
            </a:r>
          </a:p>
          <a:p>
            <a:pPr lvl="1"/>
            <a:r>
              <a:rPr lang="en-US" dirty="0"/>
              <a:t>When an app is not running and one app component is needed the system creates a process for it</a:t>
            </a:r>
          </a:p>
          <a:p>
            <a:pPr lvl="1"/>
            <a:r>
              <a:rPr lang="en-US" dirty="0"/>
              <a:t>When the app is not needed or when the system needs memory for other apps the process is terminated </a:t>
            </a:r>
          </a:p>
          <a:p>
            <a:r>
              <a:rPr lang="en-US" dirty="0"/>
              <a:t>Apps need explicit user permission to access device resources like: camera, Bluetooth, device’s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7349-0D1D-42D7-B587-DE870808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</a:t>
            </a:fld>
            <a:endParaRPr lang="pt-PT" sz="1200" dirty="0"/>
          </a:p>
        </p:txBody>
      </p:sp>
      <p:pic>
        <p:nvPicPr>
          <p:cNvPr id="1028" name="Picture 4" descr="Image result for Android">
            <a:extLst>
              <a:ext uri="{FF2B5EF4-FFF2-40B4-BE49-F238E27FC236}">
                <a16:creationId xmlns:a16="http://schemas.microsoft.com/office/drawing/2014/main" id="{963F8246-A787-453B-BEA4-AFA6F12DC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8" t="6160" r="32849" b="5949"/>
          <a:stretch/>
        </p:blipFill>
        <p:spPr bwMode="auto">
          <a:xfrm>
            <a:off x="7543800" y="2219325"/>
            <a:ext cx="1328252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7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E17C31-D078-4AC5-AA97-BA0EDBAE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Broadcast</a:t>
            </a:r>
            <a:r>
              <a:rPr lang="pt-PT" dirty="0"/>
              <a:t> </a:t>
            </a:r>
            <a:r>
              <a:rPr lang="pt-PT" dirty="0" err="1"/>
              <a:t>receivers</a:t>
            </a:r>
            <a:endParaRPr lang="pt-PT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48A9D-9628-460B-8F0E-90E2B84CD028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pt-PT" sz="2400" dirty="0" err="1"/>
              <a:t>Introduction</a:t>
            </a:r>
            <a:endParaRPr lang="pt-PT" sz="2400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20</a:t>
            </a:fld>
            <a:endParaRPr lang="pt-PT" sz="1200" dirty="0"/>
          </a:p>
        </p:txBody>
      </p:sp>
      <p:pic>
        <p:nvPicPr>
          <p:cNvPr id="5122" name="Picture 2" descr="Image result for android broadcast receivers">
            <a:extLst>
              <a:ext uri="{FF2B5EF4-FFF2-40B4-BE49-F238E27FC236}">
                <a16:creationId xmlns:a16="http://schemas.microsoft.com/office/drawing/2014/main" id="{BE42AC7B-6154-452B-A883-E5499007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73" y="3864351"/>
            <a:ext cx="3272210" cy="199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5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Broadcast</a:t>
            </a:r>
            <a:r>
              <a:rPr lang="pt-PT" dirty="0"/>
              <a:t> </a:t>
            </a:r>
            <a:r>
              <a:rPr lang="pt-PT" dirty="0" err="1"/>
              <a:t>Receivers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03483" cy="3530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They are app components that enable the reception of system events</a:t>
            </a:r>
          </a:p>
          <a:p>
            <a:pPr lvl="1"/>
            <a:r>
              <a:rPr lang="en-US" dirty="0"/>
              <a:t>Like: Low Battery, power connected, system shutdown, alarm, picture captured, ...</a:t>
            </a:r>
          </a:p>
          <a:p>
            <a:pPr lvl="1"/>
            <a:r>
              <a:rPr lang="en-US" dirty="0"/>
              <a:t>The system can deliver broadcasts even to apps that aren't currently running</a:t>
            </a:r>
          </a:p>
          <a:p>
            <a:pPr lvl="1"/>
            <a:r>
              <a:rPr lang="en-US" dirty="0"/>
              <a:t>They do not provide an user interface but allow to create a status bar with notifications</a:t>
            </a:r>
          </a:p>
          <a:p>
            <a:pPr lvl="1"/>
            <a:r>
              <a:rPr lang="en-US" dirty="0"/>
              <a:t>They should perform short actions, sending long action to asynchronous Tasks (using </a:t>
            </a:r>
            <a:r>
              <a:rPr lang="en-US" dirty="0" err="1"/>
              <a:t>goAsync</a:t>
            </a:r>
            <a:r>
              <a:rPr lang="en-US" dirty="0"/>
              <a:t>()</a:t>
            </a:r>
            <a:r>
              <a:rPr lang="en-GB" dirty="0"/>
              <a:t> or a </a:t>
            </a:r>
            <a:r>
              <a:rPr lang="en-GB" dirty="0" err="1"/>
              <a:t>JobService</a:t>
            </a:r>
            <a:r>
              <a:rPr lang="en-GB" dirty="0"/>
              <a:t>/</a:t>
            </a:r>
            <a:r>
              <a:rPr lang="en-GB" dirty="0" err="1"/>
              <a:t>JobScheduler</a:t>
            </a:r>
            <a:r>
              <a:rPr lang="pt-PT" dirty="0"/>
              <a:t>)</a:t>
            </a:r>
            <a:endParaRPr lang="en-US" dirty="0"/>
          </a:p>
          <a:p>
            <a:r>
              <a:rPr lang="en-US" dirty="0"/>
              <a:t>Apps can also initiate broadcasts</a:t>
            </a:r>
          </a:p>
          <a:p>
            <a:pPr lvl="1"/>
            <a:r>
              <a:rPr lang="en-US" dirty="0"/>
              <a:t>Enabling communication inside and between apps</a:t>
            </a:r>
          </a:p>
          <a:p>
            <a:endParaRPr lang="en-US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21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B74BF-A0DC-4D81-9A30-48B293B79138}"/>
              </a:ext>
            </a:extLst>
          </p:cNvPr>
          <p:cNvSpPr/>
          <p:nvPr/>
        </p:nvSpPr>
        <p:spPr>
          <a:xfrm>
            <a:off x="685799" y="6135469"/>
            <a:ext cx="7917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hlinkClick r:id="rId2"/>
              </a:rPr>
              <a:t>https://developer.android.com/guide/components/broadcasts.html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179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Receivers: Sending and Receiving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202956"/>
            <a:ext cx="6345260" cy="4078574"/>
          </a:xfrm>
        </p:spPr>
        <p:txBody>
          <a:bodyPr>
            <a:normAutofit/>
          </a:bodyPr>
          <a:lstStyle/>
          <a:p>
            <a:r>
              <a:rPr lang="pt-PT" dirty="0" err="1"/>
              <a:t>Sending</a:t>
            </a:r>
            <a:r>
              <a:rPr lang="pt-PT" dirty="0"/>
              <a:t> </a:t>
            </a:r>
            <a:r>
              <a:rPr lang="pt-PT" dirty="0" err="1"/>
              <a:t>broadcasts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Receiving</a:t>
            </a:r>
            <a:r>
              <a:rPr lang="pt-PT" dirty="0"/>
              <a:t> </a:t>
            </a:r>
            <a:r>
              <a:rPr lang="pt-PT" dirty="0" err="1"/>
              <a:t>broadcasts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Communication</a:t>
            </a:r>
            <a:r>
              <a:rPr lang="pt-PT" dirty="0"/>
              <a:t> </a:t>
            </a:r>
            <a:r>
              <a:rPr lang="pt-PT" dirty="0" err="1"/>
              <a:t>inside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app</a:t>
            </a:r>
          </a:p>
          <a:p>
            <a:endParaRPr lang="pt-PT" sz="1200" dirty="0">
              <a:solidFill>
                <a:srgbClr val="00905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22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21A1E-3B40-4895-A841-C1B84E940965}"/>
              </a:ext>
            </a:extLst>
          </p:cNvPr>
          <p:cNvSpPr/>
          <p:nvPr/>
        </p:nvSpPr>
        <p:spPr>
          <a:xfrm>
            <a:off x="969807" y="2584338"/>
            <a:ext cx="7347005" cy="1118255"/>
          </a:xfrm>
          <a:prstGeom prst="rect">
            <a:avLst/>
          </a:prstGeom>
          <a:ln>
            <a:solidFill>
              <a:srgbClr val="00A1A4"/>
            </a:solidFill>
          </a:ln>
        </p:spPr>
        <p:txBody>
          <a:bodyPr wrap="square">
            <a:spAutoFit/>
          </a:bodyPr>
          <a:lstStyle/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Intent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intent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new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Intent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Intent.setAction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dam.a60000.bookreceiver.action.BOOK_NEW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");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Intent.addCategory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Intent.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CATEGORY_DEFAULT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Intent.setData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Uri.parse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http://www.dam.com/9781430248279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")); 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sendBroadcast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intent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B71A9-54D0-45F1-BD89-3A7628A893FF}"/>
              </a:ext>
            </a:extLst>
          </p:cNvPr>
          <p:cNvSpPr/>
          <p:nvPr/>
        </p:nvSpPr>
        <p:spPr>
          <a:xfrm>
            <a:off x="969807" y="4246410"/>
            <a:ext cx="7347005" cy="1118255"/>
          </a:xfrm>
          <a:prstGeom prst="rect">
            <a:avLst/>
          </a:prstGeom>
          <a:ln>
            <a:solidFill>
              <a:srgbClr val="00A1A4"/>
            </a:solidFill>
          </a:ln>
        </p:spPr>
        <p:txBody>
          <a:bodyPr wrap="square">
            <a:spAutoFit/>
          </a:bodyPr>
          <a:lstStyle/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en-US" sz="1200" dirty="0">
                <a:solidFill>
                  <a:srgbClr val="011480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1148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BookBroadcastReceiver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11480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BroadcastReceiver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11480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11480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onReceive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(Context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context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Intent intent) {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		. . .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	}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81149-AB1D-40EC-A8AD-5E9FE16C44A8}"/>
              </a:ext>
            </a:extLst>
          </p:cNvPr>
          <p:cNvSpPr/>
          <p:nvPr/>
        </p:nvSpPr>
        <p:spPr>
          <a:xfrm>
            <a:off x="969807" y="5792157"/>
            <a:ext cx="7347005" cy="276999"/>
          </a:xfrm>
          <a:prstGeom prst="rect">
            <a:avLst/>
          </a:prstGeom>
          <a:ln>
            <a:solidFill>
              <a:srgbClr val="00A1A4"/>
            </a:solidFill>
          </a:ln>
        </p:spPr>
        <p:txBody>
          <a:bodyPr wrap="square">
            <a:spAutoFit/>
          </a:bodyPr>
          <a:lstStyle/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LocalBroadcastManager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().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sendBroadcast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(intent);     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// instead of 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sendBroadcast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621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6965594" cy="709865"/>
          </a:xfrm>
        </p:spPr>
        <p:txBody>
          <a:bodyPr/>
          <a:lstStyle/>
          <a:p>
            <a:r>
              <a:rPr lang="pt-PT" dirty="0" err="1"/>
              <a:t>Broadcast</a:t>
            </a:r>
            <a:r>
              <a:rPr lang="pt-PT" dirty="0"/>
              <a:t> </a:t>
            </a:r>
            <a:r>
              <a:rPr lang="pt-PT" dirty="0" err="1"/>
              <a:t>Receivers</a:t>
            </a:r>
            <a:r>
              <a:rPr lang="pt-PT" dirty="0"/>
              <a:t>: </a:t>
            </a:r>
            <a:r>
              <a:rPr lang="pt-PT" dirty="0" err="1"/>
              <a:t>Registration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127251"/>
            <a:ext cx="7506034" cy="3530599"/>
          </a:xfrm>
        </p:spPr>
        <p:txBody>
          <a:bodyPr/>
          <a:lstStyle/>
          <a:p>
            <a:r>
              <a:rPr lang="pt-PT" dirty="0"/>
              <a:t>In AndroidManifest.xml file</a:t>
            </a:r>
          </a:p>
          <a:p>
            <a:pPr lvl="1"/>
            <a:r>
              <a:rPr lang="en-US" dirty="0"/>
              <a:t>Apps can register to receive specific  broadcasts</a:t>
            </a:r>
            <a:endParaRPr lang="pt-PT" dirty="0"/>
          </a:p>
          <a:p>
            <a:pPr lvl="2">
              <a:spcBef>
                <a:spcPts val="600"/>
              </a:spcBef>
            </a:pPr>
            <a:r>
              <a:rPr lang="en-US" dirty="0"/>
              <a:t>In Manifest-declared receivers, or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In Context-registered receivers (Java Code)</a:t>
            </a:r>
          </a:p>
          <a:p>
            <a:pPr lvl="2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23</a:t>
            </a:fld>
            <a:endParaRPr lang="pt-PT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D492D-09E7-416C-A58E-C01CD57033CA}"/>
              </a:ext>
            </a:extLst>
          </p:cNvPr>
          <p:cNvSpPr/>
          <p:nvPr/>
        </p:nvSpPr>
        <p:spPr>
          <a:xfrm>
            <a:off x="667574" y="3518805"/>
            <a:ext cx="7808851" cy="3046988"/>
          </a:xfrm>
          <a:prstGeom prst="rect">
            <a:avLst/>
          </a:prstGeom>
          <a:ln>
            <a:solidFill>
              <a:srgbClr val="194850"/>
            </a:solidFill>
          </a:ln>
        </p:spPr>
        <p:txBody>
          <a:bodyPr wrap="square">
            <a:spAutoFit/>
          </a:bodyPr>
          <a:lstStyle/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manifest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dirty="0" err="1">
                <a:latin typeface="Consolas" panose="020B0609020204030204" pitchFamily="49" charset="0"/>
              </a:rPr>
              <a:t>xmlns: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http://schemas.android.com/apk/res/android</a:t>
            </a:r>
            <a:r>
              <a:rPr lang="pt-PT" sz="1200" dirty="0">
                <a:latin typeface="Consolas" panose="020B0609020204030204" pitchFamily="49" charset="0"/>
              </a:rPr>
              <a:t>”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package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com.apress.bookprovider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application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…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receiver</a:t>
            </a:r>
            <a:endParaRPr lang="pt-PT" sz="1200" dirty="0">
              <a:solidFill>
                <a:srgbClr val="011480"/>
              </a:solidFill>
              <a:latin typeface="Consolas" panose="020B0609020204030204" pitchFamily="49" charset="0"/>
            </a:endParaRP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.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BookBroadcastReceiver</a:t>
            </a:r>
            <a:r>
              <a:rPr lang="pt-PT" sz="1200" dirty="0">
                <a:latin typeface="Consolas" panose="020B0609020204030204" pitchFamily="49" charset="0"/>
              </a:rPr>
              <a:t>"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enabled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true</a:t>
            </a:r>
            <a:r>
              <a:rPr lang="pt-PT" sz="1200" dirty="0">
                <a:latin typeface="Consolas" panose="020B0609020204030204" pitchFamily="49" charset="0"/>
              </a:rPr>
              <a:t>"  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exported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true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intent-filter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action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com.ami.bookreceiver.action.BOOK_NEW</a:t>
            </a:r>
            <a:r>
              <a:rPr lang="pt-PT" sz="1200" dirty="0">
                <a:latin typeface="Consolas" panose="020B0609020204030204" pitchFamily="49" charset="0"/>
              </a:rPr>
              <a:t>" /&gt;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category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 err="1">
                <a:solidFill>
                  <a:srgbClr val="66187A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android.intent.category.DEFAULT</a:t>
            </a:r>
            <a:r>
              <a:rPr lang="pt-PT" sz="1200" dirty="0">
                <a:latin typeface="Consolas" panose="020B0609020204030204" pitchFamily="49" charset="0"/>
              </a:rPr>
              <a:t>" /&gt;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intent-filter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receiver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…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application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manifest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611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E17C31-D078-4AC5-AA97-BA0EDBAE4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Studio</a:t>
            </a:r>
            <a:endParaRPr lang="pt-PT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48A9D-9628-460B-8F0E-90E2B84CD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24</a:t>
            </a:fld>
            <a:endParaRPr lang="pt-PT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F78FDA-D77F-413A-B8BD-85AC7143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01" y="1066800"/>
            <a:ext cx="5073190" cy="26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8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650874"/>
            <a:ext cx="6345260" cy="709865"/>
          </a:xfrm>
        </p:spPr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Studio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66" y="2854683"/>
            <a:ext cx="6345260" cy="3530599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25</a:t>
            </a:fld>
            <a:endParaRPr lang="pt-PT" sz="12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E965A42-84DA-435F-9F93-C47F81664D03}"/>
              </a:ext>
            </a:extLst>
          </p:cNvPr>
          <p:cNvSpPr/>
          <p:nvPr/>
        </p:nvSpPr>
        <p:spPr>
          <a:xfrm>
            <a:off x="6685991" y="1377821"/>
            <a:ext cx="1157984" cy="52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AC8C2F9-E18B-49C6-91F6-ADEADEE1487E}"/>
              </a:ext>
            </a:extLst>
          </p:cNvPr>
          <p:cNvSpPr/>
          <p:nvPr/>
        </p:nvSpPr>
        <p:spPr>
          <a:xfrm>
            <a:off x="6735203" y="1388936"/>
            <a:ext cx="1059561" cy="422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6E7DC8C-B29C-48F8-8789-4A5CB26CBE6A}"/>
              </a:ext>
            </a:extLst>
          </p:cNvPr>
          <p:cNvSpPr/>
          <p:nvPr/>
        </p:nvSpPr>
        <p:spPr>
          <a:xfrm>
            <a:off x="6735203" y="1388936"/>
            <a:ext cx="1059815" cy="422909"/>
          </a:xfrm>
          <a:custGeom>
            <a:avLst/>
            <a:gdLst/>
            <a:ahLst/>
            <a:cxnLst/>
            <a:rect l="l" t="t" r="r" b="b"/>
            <a:pathLst>
              <a:path w="1059815" h="422909">
                <a:moveTo>
                  <a:pt x="0" y="357395"/>
                </a:moveTo>
                <a:lnTo>
                  <a:pt x="0" y="65427"/>
                </a:lnTo>
                <a:lnTo>
                  <a:pt x="5141" y="39960"/>
                </a:lnTo>
                <a:lnTo>
                  <a:pt x="19163" y="19163"/>
                </a:lnTo>
                <a:lnTo>
                  <a:pt x="39960" y="5141"/>
                </a:lnTo>
                <a:lnTo>
                  <a:pt x="65427" y="0"/>
                </a:lnTo>
                <a:lnTo>
                  <a:pt x="994131" y="0"/>
                </a:lnTo>
                <a:lnTo>
                  <a:pt x="1019599" y="5141"/>
                </a:lnTo>
                <a:lnTo>
                  <a:pt x="1040396" y="19163"/>
                </a:lnTo>
                <a:lnTo>
                  <a:pt x="1054418" y="39960"/>
                </a:lnTo>
                <a:lnTo>
                  <a:pt x="1059559" y="65427"/>
                </a:lnTo>
                <a:lnTo>
                  <a:pt x="1059559" y="357395"/>
                </a:lnTo>
                <a:lnTo>
                  <a:pt x="1054418" y="382863"/>
                </a:lnTo>
                <a:lnTo>
                  <a:pt x="1040396" y="403660"/>
                </a:lnTo>
                <a:lnTo>
                  <a:pt x="1019599" y="417682"/>
                </a:lnTo>
                <a:lnTo>
                  <a:pt x="994131" y="422823"/>
                </a:lnTo>
                <a:lnTo>
                  <a:pt x="65427" y="422823"/>
                </a:lnTo>
                <a:lnTo>
                  <a:pt x="39960" y="417682"/>
                </a:lnTo>
                <a:lnTo>
                  <a:pt x="19163" y="403660"/>
                </a:lnTo>
                <a:lnTo>
                  <a:pt x="5141" y="382863"/>
                </a:lnTo>
                <a:lnTo>
                  <a:pt x="0" y="357395"/>
                </a:lnTo>
                <a:close/>
              </a:path>
            </a:pathLst>
          </a:custGeom>
          <a:ln w="22225">
            <a:solidFill>
              <a:srgbClr val="72A3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A7A2714-0296-44CB-80EA-840DDCFB0C9E}"/>
              </a:ext>
            </a:extLst>
          </p:cNvPr>
          <p:cNvSpPr txBox="1"/>
          <p:nvPr/>
        </p:nvSpPr>
        <p:spPr>
          <a:xfrm>
            <a:off x="6778625" y="1483082"/>
            <a:ext cx="949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Editor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Window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2DCFA08-8B5C-443F-B3DD-7E1ED1CEFB5E}"/>
              </a:ext>
            </a:extLst>
          </p:cNvPr>
          <p:cNvSpPr/>
          <p:nvPr/>
        </p:nvSpPr>
        <p:spPr>
          <a:xfrm>
            <a:off x="2651125" y="1851382"/>
            <a:ext cx="6146800" cy="4749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AD68EA2-85DB-4D04-9F37-83AAFAB43BB0}"/>
              </a:ext>
            </a:extLst>
          </p:cNvPr>
          <p:cNvSpPr/>
          <p:nvPr/>
        </p:nvSpPr>
        <p:spPr>
          <a:xfrm>
            <a:off x="4785296" y="1377821"/>
            <a:ext cx="1157984" cy="52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0B45F48-95CC-4AD7-A399-F01A960759FF}"/>
              </a:ext>
            </a:extLst>
          </p:cNvPr>
          <p:cNvSpPr/>
          <p:nvPr/>
        </p:nvSpPr>
        <p:spPr>
          <a:xfrm>
            <a:off x="4834508" y="1388936"/>
            <a:ext cx="1059561" cy="422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11E7363-06D0-4437-A6EC-5036DA8FFE3F}"/>
              </a:ext>
            </a:extLst>
          </p:cNvPr>
          <p:cNvSpPr/>
          <p:nvPr/>
        </p:nvSpPr>
        <p:spPr>
          <a:xfrm>
            <a:off x="4834508" y="1388936"/>
            <a:ext cx="1059815" cy="422909"/>
          </a:xfrm>
          <a:custGeom>
            <a:avLst/>
            <a:gdLst/>
            <a:ahLst/>
            <a:cxnLst/>
            <a:rect l="l" t="t" r="r" b="b"/>
            <a:pathLst>
              <a:path w="1059814" h="422909">
                <a:moveTo>
                  <a:pt x="0" y="357395"/>
                </a:moveTo>
                <a:lnTo>
                  <a:pt x="0" y="65427"/>
                </a:lnTo>
                <a:lnTo>
                  <a:pt x="5141" y="39960"/>
                </a:lnTo>
                <a:lnTo>
                  <a:pt x="19163" y="19163"/>
                </a:lnTo>
                <a:lnTo>
                  <a:pt x="39960" y="5141"/>
                </a:lnTo>
                <a:lnTo>
                  <a:pt x="65427" y="0"/>
                </a:lnTo>
                <a:lnTo>
                  <a:pt x="994131" y="0"/>
                </a:lnTo>
                <a:lnTo>
                  <a:pt x="1019599" y="5141"/>
                </a:lnTo>
                <a:lnTo>
                  <a:pt x="1040396" y="19163"/>
                </a:lnTo>
                <a:lnTo>
                  <a:pt x="1054418" y="39960"/>
                </a:lnTo>
                <a:lnTo>
                  <a:pt x="1059559" y="65427"/>
                </a:lnTo>
                <a:lnTo>
                  <a:pt x="1059559" y="357395"/>
                </a:lnTo>
                <a:lnTo>
                  <a:pt x="1054418" y="382863"/>
                </a:lnTo>
                <a:lnTo>
                  <a:pt x="1040396" y="403660"/>
                </a:lnTo>
                <a:lnTo>
                  <a:pt x="1019599" y="417682"/>
                </a:lnTo>
                <a:lnTo>
                  <a:pt x="994131" y="422823"/>
                </a:lnTo>
                <a:lnTo>
                  <a:pt x="65427" y="422823"/>
                </a:lnTo>
                <a:lnTo>
                  <a:pt x="39960" y="417682"/>
                </a:lnTo>
                <a:lnTo>
                  <a:pt x="19163" y="403660"/>
                </a:lnTo>
                <a:lnTo>
                  <a:pt x="5141" y="382863"/>
                </a:lnTo>
                <a:lnTo>
                  <a:pt x="0" y="357395"/>
                </a:lnTo>
                <a:close/>
              </a:path>
            </a:pathLst>
          </a:custGeom>
          <a:ln w="22225">
            <a:solidFill>
              <a:srgbClr val="72A3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272063AC-B6A2-4229-9BFC-AE0A46900893}"/>
              </a:ext>
            </a:extLst>
          </p:cNvPr>
          <p:cNvSpPr txBox="1"/>
          <p:nvPr/>
        </p:nvSpPr>
        <p:spPr>
          <a:xfrm>
            <a:off x="4937125" y="1483082"/>
            <a:ext cx="865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Navigator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Bar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AF96A1E-E97C-4846-AA94-214F03FCFBC0}"/>
              </a:ext>
            </a:extLst>
          </p:cNvPr>
          <p:cNvSpPr/>
          <p:nvPr/>
        </p:nvSpPr>
        <p:spPr>
          <a:xfrm>
            <a:off x="3349548" y="1377821"/>
            <a:ext cx="1157984" cy="52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D41A472-E154-400F-8645-EEC185AE3C86}"/>
              </a:ext>
            </a:extLst>
          </p:cNvPr>
          <p:cNvSpPr/>
          <p:nvPr/>
        </p:nvSpPr>
        <p:spPr>
          <a:xfrm>
            <a:off x="3398761" y="1388936"/>
            <a:ext cx="1059561" cy="4228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1A162B2-80C2-4F40-BDA5-A4FA19622E97}"/>
              </a:ext>
            </a:extLst>
          </p:cNvPr>
          <p:cNvSpPr/>
          <p:nvPr/>
        </p:nvSpPr>
        <p:spPr>
          <a:xfrm>
            <a:off x="3398761" y="1388936"/>
            <a:ext cx="1059815" cy="422909"/>
          </a:xfrm>
          <a:custGeom>
            <a:avLst/>
            <a:gdLst/>
            <a:ahLst/>
            <a:cxnLst/>
            <a:rect l="l" t="t" r="r" b="b"/>
            <a:pathLst>
              <a:path w="1059814" h="422909">
                <a:moveTo>
                  <a:pt x="0" y="357395"/>
                </a:moveTo>
                <a:lnTo>
                  <a:pt x="0" y="65427"/>
                </a:lnTo>
                <a:lnTo>
                  <a:pt x="5141" y="39960"/>
                </a:lnTo>
                <a:lnTo>
                  <a:pt x="19163" y="19163"/>
                </a:lnTo>
                <a:lnTo>
                  <a:pt x="39960" y="5141"/>
                </a:lnTo>
                <a:lnTo>
                  <a:pt x="65427" y="0"/>
                </a:lnTo>
                <a:lnTo>
                  <a:pt x="994131" y="0"/>
                </a:lnTo>
                <a:lnTo>
                  <a:pt x="1019599" y="5141"/>
                </a:lnTo>
                <a:lnTo>
                  <a:pt x="1040396" y="19163"/>
                </a:lnTo>
                <a:lnTo>
                  <a:pt x="1054418" y="39960"/>
                </a:lnTo>
                <a:lnTo>
                  <a:pt x="1059559" y="65427"/>
                </a:lnTo>
                <a:lnTo>
                  <a:pt x="1059559" y="357395"/>
                </a:lnTo>
                <a:lnTo>
                  <a:pt x="1054418" y="382863"/>
                </a:lnTo>
                <a:lnTo>
                  <a:pt x="1040396" y="403660"/>
                </a:lnTo>
                <a:lnTo>
                  <a:pt x="1019599" y="417682"/>
                </a:lnTo>
                <a:lnTo>
                  <a:pt x="994131" y="422823"/>
                </a:lnTo>
                <a:lnTo>
                  <a:pt x="65427" y="422823"/>
                </a:lnTo>
                <a:lnTo>
                  <a:pt x="39960" y="417682"/>
                </a:lnTo>
                <a:lnTo>
                  <a:pt x="19163" y="403660"/>
                </a:lnTo>
                <a:lnTo>
                  <a:pt x="5141" y="382863"/>
                </a:lnTo>
                <a:lnTo>
                  <a:pt x="0" y="357395"/>
                </a:lnTo>
                <a:close/>
              </a:path>
            </a:pathLst>
          </a:custGeom>
          <a:ln w="22225">
            <a:solidFill>
              <a:srgbClr val="72A3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F7651C1-4431-4FC2-92B6-622C93472DF1}"/>
              </a:ext>
            </a:extLst>
          </p:cNvPr>
          <p:cNvSpPr/>
          <p:nvPr/>
        </p:nvSpPr>
        <p:spPr>
          <a:xfrm>
            <a:off x="1276687" y="3775353"/>
            <a:ext cx="1405496" cy="521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6E0ED50-824B-4E17-9DF1-CC4E39BE1AC8}"/>
              </a:ext>
            </a:extLst>
          </p:cNvPr>
          <p:cNvSpPr/>
          <p:nvPr/>
        </p:nvSpPr>
        <p:spPr>
          <a:xfrm>
            <a:off x="1325900" y="3786468"/>
            <a:ext cx="1307063" cy="4228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2619B87-8A1D-41ED-8D1E-0640E7949032}"/>
              </a:ext>
            </a:extLst>
          </p:cNvPr>
          <p:cNvSpPr/>
          <p:nvPr/>
        </p:nvSpPr>
        <p:spPr>
          <a:xfrm>
            <a:off x="1325900" y="3786468"/>
            <a:ext cx="1307465" cy="422909"/>
          </a:xfrm>
          <a:custGeom>
            <a:avLst/>
            <a:gdLst/>
            <a:ahLst/>
            <a:cxnLst/>
            <a:rect l="l" t="t" r="r" b="b"/>
            <a:pathLst>
              <a:path w="1307465" h="422910">
                <a:moveTo>
                  <a:pt x="0" y="357395"/>
                </a:moveTo>
                <a:lnTo>
                  <a:pt x="0" y="65427"/>
                </a:lnTo>
                <a:lnTo>
                  <a:pt x="5141" y="39960"/>
                </a:lnTo>
                <a:lnTo>
                  <a:pt x="19163" y="19163"/>
                </a:lnTo>
                <a:lnTo>
                  <a:pt x="39960" y="5141"/>
                </a:lnTo>
                <a:lnTo>
                  <a:pt x="65427" y="0"/>
                </a:lnTo>
                <a:lnTo>
                  <a:pt x="1241640" y="0"/>
                </a:lnTo>
                <a:lnTo>
                  <a:pt x="1267107" y="5141"/>
                </a:lnTo>
                <a:lnTo>
                  <a:pt x="1287905" y="19163"/>
                </a:lnTo>
                <a:lnTo>
                  <a:pt x="1301928" y="39960"/>
                </a:lnTo>
                <a:lnTo>
                  <a:pt x="1307071" y="65427"/>
                </a:lnTo>
                <a:lnTo>
                  <a:pt x="1307071" y="357395"/>
                </a:lnTo>
                <a:lnTo>
                  <a:pt x="1301928" y="382863"/>
                </a:lnTo>
                <a:lnTo>
                  <a:pt x="1287905" y="403660"/>
                </a:lnTo>
                <a:lnTo>
                  <a:pt x="1267107" y="417682"/>
                </a:lnTo>
                <a:lnTo>
                  <a:pt x="1241640" y="422823"/>
                </a:lnTo>
                <a:lnTo>
                  <a:pt x="65427" y="422823"/>
                </a:lnTo>
                <a:lnTo>
                  <a:pt x="39960" y="417682"/>
                </a:lnTo>
                <a:lnTo>
                  <a:pt x="19163" y="403660"/>
                </a:lnTo>
                <a:lnTo>
                  <a:pt x="5141" y="382863"/>
                </a:lnTo>
                <a:lnTo>
                  <a:pt x="0" y="357395"/>
                </a:lnTo>
                <a:close/>
              </a:path>
            </a:pathLst>
          </a:custGeom>
          <a:ln w="22225">
            <a:solidFill>
              <a:srgbClr val="72A3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FF17BAAD-C57E-40C5-B6F0-9149F1E46AB0}"/>
              </a:ext>
            </a:extLst>
          </p:cNvPr>
          <p:cNvSpPr/>
          <p:nvPr/>
        </p:nvSpPr>
        <p:spPr>
          <a:xfrm>
            <a:off x="1276687" y="4413985"/>
            <a:ext cx="1405496" cy="521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312C81A-E233-4874-A159-D370612A2D07}"/>
              </a:ext>
            </a:extLst>
          </p:cNvPr>
          <p:cNvSpPr/>
          <p:nvPr/>
        </p:nvSpPr>
        <p:spPr>
          <a:xfrm>
            <a:off x="1325900" y="4425100"/>
            <a:ext cx="1307063" cy="422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322332B-00C9-452C-8363-9CBCB0C5E2D5}"/>
              </a:ext>
            </a:extLst>
          </p:cNvPr>
          <p:cNvSpPr/>
          <p:nvPr/>
        </p:nvSpPr>
        <p:spPr>
          <a:xfrm>
            <a:off x="1325900" y="4425100"/>
            <a:ext cx="1307465" cy="422909"/>
          </a:xfrm>
          <a:custGeom>
            <a:avLst/>
            <a:gdLst/>
            <a:ahLst/>
            <a:cxnLst/>
            <a:rect l="l" t="t" r="r" b="b"/>
            <a:pathLst>
              <a:path w="1307465" h="422910">
                <a:moveTo>
                  <a:pt x="0" y="357395"/>
                </a:moveTo>
                <a:lnTo>
                  <a:pt x="0" y="65427"/>
                </a:lnTo>
                <a:lnTo>
                  <a:pt x="5141" y="39960"/>
                </a:lnTo>
                <a:lnTo>
                  <a:pt x="19163" y="19163"/>
                </a:lnTo>
                <a:lnTo>
                  <a:pt x="39960" y="5141"/>
                </a:lnTo>
                <a:lnTo>
                  <a:pt x="65427" y="0"/>
                </a:lnTo>
                <a:lnTo>
                  <a:pt x="1241640" y="0"/>
                </a:lnTo>
                <a:lnTo>
                  <a:pt x="1267107" y="5141"/>
                </a:lnTo>
                <a:lnTo>
                  <a:pt x="1287905" y="19163"/>
                </a:lnTo>
                <a:lnTo>
                  <a:pt x="1301928" y="39960"/>
                </a:lnTo>
                <a:lnTo>
                  <a:pt x="1307071" y="65427"/>
                </a:lnTo>
                <a:lnTo>
                  <a:pt x="1307071" y="357395"/>
                </a:lnTo>
                <a:lnTo>
                  <a:pt x="1301928" y="382863"/>
                </a:lnTo>
                <a:lnTo>
                  <a:pt x="1287905" y="403660"/>
                </a:lnTo>
                <a:lnTo>
                  <a:pt x="1267107" y="417682"/>
                </a:lnTo>
                <a:lnTo>
                  <a:pt x="1241640" y="422823"/>
                </a:lnTo>
                <a:lnTo>
                  <a:pt x="65427" y="422823"/>
                </a:lnTo>
                <a:lnTo>
                  <a:pt x="39960" y="417682"/>
                </a:lnTo>
                <a:lnTo>
                  <a:pt x="19163" y="403660"/>
                </a:lnTo>
                <a:lnTo>
                  <a:pt x="5141" y="382863"/>
                </a:lnTo>
                <a:lnTo>
                  <a:pt x="0" y="357395"/>
                </a:lnTo>
                <a:close/>
              </a:path>
            </a:pathLst>
          </a:custGeom>
          <a:ln w="22225">
            <a:solidFill>
              <a:srgbClr val="72A3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136B22B9-0F78-4D5D-9FC7-E00E4EA50624}"/>
              </a:ext>
            </a:extLst>
          </p:cNvPr>
          <p:cNvSpPr txBox="1"/>
          <p:nvPr/>
        </p:nvSpPr>
        <p:spPr>
          <a:xfrm>
            <a:off x="1444625" y="3883382"/>
            <a:ext cx="10795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Carlito"/>
                <a:cs typeface="Carlito"/>
              </a:rPr>
              <a:t>Tool </a:t>
            </a:r>
            <a:r>
              <a:rPr sz="1200" spc="-5" dirty="0">
                <a:latin typeface="Carlito"/>
                <a:cs typeface="Carlito"/>
              </a:rPr>
              <a:t>Window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Bar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arlito"/>
              <a:cs typeface="Carlito"/>
            </a:endParaRPr>
          </a:p>
          <a:p>
            <a:pPr marL="101600">
              <a:lnSpc>
                <a:spcPct val="100000"/>
              </a:lnSpc>
            </a:pPr>
            <a:r>
              <a:rPr sz="1200" spc="-30" dirty="0">
                <a:latin typeface="Carlito"/>
                <a:cs typeface="Carlito"/>
              </a:rPr>
              <a:t>Tool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Windows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5CCC2ED-00A5-437B-A2CB-A47749BB9F09}"/>
              </a:ext>
            </a:extLst>
          </p:cNvPr>
          <p:cNvSpPr/>
          <p:nvPr/>
        </p:nvSpPr>
        <p:spPr>
          <a:xfrm>
            <a:off x="1276687" y="6328873"/>
            <a:ext cx="1405496" cy="521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A79EBD1-CB33-499F-A97D-8459CF64752E}"/>
              </a:ext>
            </a:extLst>
          </p:cNvPr>
          <p:cNvSpPr/>
          <p:nvPr/>
        </p:nvSpPr>
        <p:spPr>
          <a:xfrm>
            <a:off x="1325900" y="6339986"/>
            <a:ext cx="1307063" cy="422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F1B5DDDF-CE60-49B1-B068-AC5493D0C952}"/>
              </a:ext>
            </a:extLst>
          </p:cNvPr>
          <p:cNvSpPr/>
          <p:nvPr/>
        </p:nvSpPr>
        <p:spPr>
          <a:xfrm>
            <a:off x="1325900" y="6339986"/>
            <a:ext cx="1307465" cy="422909"/>
          </a:xfrm>
          <a:custGeom>
            <a:avLst/>
            <a:gdLst/>
            <a:ahLst/>
            <a:cxnLst/>
            <a:rect l="l" t="t" r="r" b="b"/>
            <a:pathLst>
              <a:path w="1307465" h="422910">
                <a:moveTo>
                  <a:pt x="0" y="357395"/>
                </a:moveTo>
                <a:lnTo>
                  <a:pt x="0" y="65427"/>
                </a:lnTo>
                <a:lnTo>
                  <a:pt x="5141" y="39960"/>
                </a:lnTo>
                <a:lnTo>
                  <a:pt x="19163" y="19163"/>
                </a:lnTo>
                <a:lnTo>
                  <a:pt x="39960" y="5141"/>
                </a:lnTo>
                <a:lnTo>
                  <a:pt x="65427" y="0"/>
                </a:lnTo>
                <a:lnTo>
                  <a:pt x="1241640" y="0"/>
                </a:lnTo>
                <a:lnTo>
                  <a:pt x="1267107" y="5141"/>
                </a:lnTo>
                <a:lnTo>
                  <a:pt x="1287905" y="19163"/>
                </a:lnTo>
                <a:lnTo>
                  <a:pt x="1301928" y="39960"/>
                </a:lnTo>
                <a:lnTo>
                  <a:pt x="1307071" y="65427"/>
                </a:lnTo>
                <a:lnTo>
                  <a:pt x="1307071" y="357395"/>
                </a:lnTo>
                <a:lnTo>
                  <a:pt x="1301928" y="382863"/>
                </a:lnTo>
                <a:lnTo>
                  <a:pt x="1287905" y="403660"/>
                </a:lnTo>
                <a:lnTo>
                  <a:pt x="1267107" y="417682"/>
                </a:lnTo>
                <a:lnTo>
                  <a:pt x="1241640" y="422823"/>
                </a:lnTo>
                <a:lnTo>
                  <a:pt x="65427" y="422823"/>
                </a:lnTo>
                <a:lnTo>
                  <a:pt x="39960" y="417682"/>
                </a:lnTo>
                <a:lnTo>
                  <a:pt x="19163" y="403660"/>
                </a:lnTo>
                <a:lnTo>
                  <a:pt x="5141" y="382863"/>
                </a:lnTo>
                <a:lnTo>
                  <a:pt x="0" y="357395"/>
                </a:lnTo>
                <a:close/>
              </a:path>
            </a:pathLst>
          </a:custGeom>
          <a:ln w="22225">
            <a:solidFill>
              <a:srgbClr val="72A3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B99D7879-2F76-4EC1-9853-2D2336D0FFB8}"/>
              </a:ext>
            </a:extLst>
          </p:cNvPr>
          <p:cNvSpPr txBox="1"/>
          <p:nvPr/>
        </p:nvSpPr>
        <p:spPr>
          <a:xfrm>
            <a:off x="1647825" y="6436082"/>
            <a:ext cx="650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Status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Bar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CA9D014B-1BD8-4889-B2DB-95E34E4669EF}"/>
              </a:ext>
            </a:extLst>
          </p:cNvPr>
          <p:cNvSpPr txBox="1"/>
          <p:nvPr/>
        </p:nvSpPr>
        <p:spPr>
          <a:xfrm>
            <a:off x="3462433" y="1486257"/>
            <a:ext cx="8655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1200" spc="-10" dirty="0" err="1">
                <a:latin typeface="Carlito"/>
                <a:cs typeface="Carlito"/>
              </a:rPr>
              <a:t>Toolbar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CE6481-6BF7-4066-BB6B-ACCEFBD6FC2D}"/>
              </a:ext>
            </a:extLst>
          </p:cNvPr>
          <p:cNvSpPr>
            <a:spLocks noChangeAspect="1"/>
          </p:cNvSpPr>
          <p:nvPr/>
        </p:nvSpPr>
        <p:spPr>
          <a:xfrm>
            <a:off x="2387153" y="2541761"/>
            <a:ext cx="180000" cy="180000"/>
          </a:xfrm>
          <a:prstGeom prst="ellipse">
            <a:avLst/>
          </a:prstGeom>
          <a:solidFill>
            <a:srgbClr val="F53E76"/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PT" sz="105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pt-PT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C84C0F-227A-4EA6-BA21-7135C725E3DE}"/>
              </a:ext>
            </a:extLst>
          </p:cNvPr>
          <p:cNvCxnSpPr/>
          <p:nvPr/>
        </p:nvCxnSpPr>
        <p:spPr>
          <a:xfrm>
            <a:off x="2524125" y="2638783"/>
            <a:ext cx="445750" cy="174311"/>
          </a:xfrm>
          <a:prstGeom prst="line">
            <a:avLst/>
          </a:prstGeom>
          <a:ln>
            <a:solidFill>
              <a:srgbClr val="F53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29">
            <a:extLst>
              <a:ext uri="{FF2B5EF4-FFF2-40B4-BE49-F238E27FC236}">
                <a16:creationId xmlns:a16="http://schemas.microsoft.com/office/drawing/2014/main" id="{5A514184-F6DE-4AD1-AC77-F4F2CEBA24B9}"/>
              </a:ext>
            </a:extLst>
          </p:cNvPr>
          <p:cNvSpPr/>
          <p:nvPr/>
        </p:nvSpPr>
        <p:spPr>
          <a:xfrm>
            <a:off x="986585" y="2254502"/>
            <a:ext cx="1405496" cy="521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A16B8F53-C8E8-4ADE-93AC-A7DE69A0D270}"/>
              </a:ext>
            </a:extLst>
          </p:cNvPr>
          <p:cNvSpPr/>
          <p:nvPr/>
        </p:nvSpPr>
        <p:spPr>
          <a:xfrm>
            <a:off x="1035798" y="2265615"/>
            <a:ext cx="1307063" cy="422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1">
            <a:extLst>
              <a:ext uri="{FF2B5EF4-FFF2-40B4-BE49-F238E27FC236}">
                <a16:creationId xmlns:a16="http://schemas.microsoft.com/office/drawing/2014/main" id="{E21F8F07-A69B-40DC-9C3A-CEFBB6B33060}"/>
              </a:ext>
            </a:extLst>
          </p:cNvPr>
          <p:cNvSpPr/>
          <p:nvPr/>
        </p:nvSpPr>
        <p:spPr>
          <a:xfrm>
            <a:off x="1035798" y="2265615"/>
            <a:ext cx="1307465" cy="422909"/>
          </a:xfrm>
          <a:custGeom>
            <a:avLst/>
            <a:gdLst/>
            <a:ahLst/>
            <a:cxnLst/>
            <a:rect l="l" t="t" r="r" b="b"/>
            <a:pathLst>
              <a:path w="1307465" h="422910">
                <a:moveTo>
                  <a:pt x="0" y="357395"/>
                </a:moveTo>
                <a:lnTo>
                  <a:pt x="0" y="65427"/>
                </a:lnTo>
                <a:lnTo>
                  <a:pt x="5141" y="39960"/>
                </a:lnTo>
                <a:lnTo>
                  <a:pt x="19163" y="19163"/>
                </a:lnTo>
                <a:lnTo>
                  <a:pt x="39960" y="5141"/>
                </a:lnTo>
                <a:lnTo>
                  <a:pt x="65427" y="0"/>
                </a:lnTo>
                <a:lnTo>
                  <a:pt x="1241640" y="0"/>
                </a:lnTo>
                <a:lnTo>
                  <a:pt x="1267107" y="5141"/>
                </a:lnTo>
                <a:lnTo>
                  <a:pt x="1287905" y="19163"/>
                </a:lnTo>
                <a:lnTo>
                  <a:pt x="1301928" y="39960"/>
                </a:lnTo>
                <a:lnTo>
                  <a:pt x="1307071" y="65427"/>
                </a:lnTo>
                <a:lnTo>
                  <a:pt x="1307071" y="357395"/>
                </a:lnTo>
                <a:lnTo>
                  <a:pt x="1301928" y="382863"/>
                </a:lnTo>
                <a:lnTo>
                  <a:pt x="1287905" y="403660"/>
                </a:lnTo>
                <a:lnTo>
                  <a:pt x="1267107" y="417682"/>
                </a:lnTo>
                <a:lnTo>
                  <a:pt x="1241640" y="422823"/>
                </a:lnTo>
                <a:lnTo>
                  <a:pt x="65427" y="422823"/>
                </a:lnTo>
                <a:lnTo>
                  <a:pt x="39960" y="417682"/>
                </a:lnTo>
                <a:lnTo>
                  <a:pt x="19163" y="403660"/>
                </a:lnTo>
                <a:lnTo>
                  <a:pt x="5141" y="382863"/>
                </a:lnTo>
                <a:lnTo>
                  <a:pt x="0" y="357395"/>
                </a:lnTo>
                <a:close/>
              </a:path>
            </a:pathLst>
          </a:custGeom>
          <a:ln w="22225">
            <a:solidFill>
              <a:srgbClr val="72A3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2">
            <a:extLst>
              <a:ext uri="{FF2B5EF4-FFF2-40B4-BE49-F238E27FC236}">
                <a16:creationId xmlns:a16="http://schemas.microsoft.com/office/drawing/2014/main" id="{2E5001EA-7273-4F8D-8923-6C677BE37BC6}"/>
              </a:ext>
            </a:extLst>
          </p:cNvPr>
          <p:cNvSpPr txBox="1"/>
          <p:nvPr/>
        </p:nvSpPr>
        <p:spPr>
          <a:xfrm>
            <a:off x="1035397" y="2361711"/>
            <a:ext cx="130706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200" spc="-5" dirty="0">
                <a:latin typeface="Carlito"/>
                <a:cs typeface="Carlito"/>
              </a:rPr>
              <a:t>Project </a:t>
            </a:r>
            <a:r>
              <a:rPr lang="pt-PT" sz="1200" spc="-5" dirty="0" err="1">
                <a:latin typeface="Carlito"/>
                <a:cs typeface="Carlito"/>
              </a:rPr>
              <a:t>Tool</a:t>
            </a:r>
            <a:r>
              <a:rPr lang="pt-PT" sz="1200" spc="-5" dirty="0">
                <a:latin typeface="Carlito"/>
                <a:cs typeface="Carlito"/>
              </a:rPr>
              <a:t> </a:t>
            </a:r>
            <a:r>
              <a:rPr lang="pt-PT" sz="1200" spc="-5" dirty="0" err="1">
                <a:latin typeface="Carlito"/>
                <a:cs typeface="Carlito"/>
              </a:rPr>
              <a:t>window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48525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Studio</a:t>
            </a:r>
            <a:r>
              <a:rPr lang="pt-PT" dirty="0"/>
              <a:t>: </a:t>
            </a:r>
            <a:r>
              <a:rPr lang="pt-PT" dirty="0" err="1"/>
              <a:t>Caption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820360" cy="39401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Toolbar: </a:t>
            </a:r>
            <a:r>
              <a:rPr lang="en-US" dirty="0"/>
              <a:t>carries out a wide range of actions, including running your apps and  launching Android tools.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Navigation</a:t>
            </a:r>
            <a:r>
              <a:rPr lang="en-US" dirty="0"/>
              <a:t> </a:t>
            </a:r>
            <a:r>
              <a:rPr lang="en-US" b="1" dirty="0"/>
              <a:t>bar: </a:t>
            </a:r>
            <a:r>
              <a:rPr lang="en-US" dirty="0"/>
              <a:t>navigation through your project and open files for editing. 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Editor Window: </a:t>
            </a:r>
            <a:r>
              <a:rPr lang="en-US" dirty="0"/>
              <a:t>to create and modify code. It is loaded the correct editor for each file. For example, for a layout file, the Layout Editor is used.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Tool Window bar: </a:t>
            </a:r>
            <a:r>
              <a:rPr lang="en-US" dirty="0"/>
              <a:t>contains the buttons for minimized tool windows.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Tool Windows: </a:t>
            </a:r>
            <a:r>
              <a:rPr lang="en-US" dirty="0"/>
              <a:t>access to specific tasks, like project management, search, version  control, and more. Could be expanded and collapsed.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Status bar: </a:t>
            </a:r>
            <a:r>
              <a:rPr lang="en-US" dirty="0"/>
              <a:t>displays the status of your project and the IDE itself, as well as any warnings  or messages.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Project Tool Window: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view the project in one of several modes: Android, Project, Packages, … enabling to see the type of files that you want 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pt-PT" b="1" dirty="0" err="1"/>
              <a:t>LogCat</a:t>
            </a:r>
            <a:r>
              <a:rPr lang="pt-PT" dirty="0"/>
              <a:t>: </a:t>
            </a:r>
            <a:r>
              <a:rPr lang="pt-PT" sz="1900" dirty="0"/>
              <a:t>to </a:t>
            </a:r>
            <a:r>
              <a:rPr lang="pt-PT" sz="1900" dirty="0" err="1"/>
              <a:t>view</a:t>
            </a:r>
            <a:r>
              <a:rPr lang="pt-PT" sz="1900" dirty="0"/>
              <a:t> </a:t>
            </a:r>
            <a:r>
              <a:rPr lang="pt-PT" sz="1900" dirty="0" err="1"/>
              <a:t>the</a:t>
            </a:r>
            <a:r>
              <a:rPr lang="pt-PT" sz="1900" dirty="0"/>
              <a:t> </a:t>
            </a:r>
            <a:r>
              <a:rPr lang="pt-PT" sz="1900" dirty="0" err="1"/>
              <a:t>all</a:t>
            </a:r>
            <a:r>
              <a:rPr lang="pt-PT" sz="1900" dirty="0"/>
              <a:t> log </a:t>
            </a:r>
            <a:r>
              <a:rPr lang="pt-PT" sz="1900" dirty="0" err="1"/>
              <a:t>messages</a:t>
            </a:r>
            <a:r>
              <a:rPr lang="pt-PT" sz="1900" dirty="0"/>
              <a:t> </a:t>
            </a:r>
            <a:r>
              <a:rPr lang="pt-PT" sz="1900" dirty="0" err="1"/>
              <a:t>send</a:t>
            </a:r>
            <a:r>
              <a:rPr lang="pt-PT" sz="1900" dirty="0"/>
              <a:t> </a:t>
            </a:r>
            <a:r>
              <a:rPr lang="pt-PT" sz="1900" dirty="0" err="1"/>
              <a:t>by</a:t>
            </a:r>
            <a:r>
              <a:rPr lang="pt-PT" sz="1900" dirty="0"/>
              <a:t> </a:t>
            </a:r>
            <a:r>
              <a:rPr lang="pt-PT" sz="1900" dirty="0" err="1"/>
              <a:t>the</a:t>
            </a:r>
            <a:r>
              <a:rPr lang="pt-PT" sz="1900" dirty="0"/>
              <a:t> </a:t>
            </a:r>
            <a:r>
              <a:rPr lang="pt-PT" sz="1900" dirty="0" err="1"/>
              <a:t>used</a:t>
            </a:r>
            <a:r>
              <a:rPr lang="pt-PT" sz="1900" dirty="0"/>
              <a:t> </a:t>
            </a:r>
            <a:r>
              <a:rPr lang="pt-PT" sz="1900" dirty="0" err="1"/>
              <a:t>device</a:t>
            </a:r>
            <a:r>
              <a:rPr lang="pt-PT" sz="1900" dirty="0"/>
              <a:t>: app </a:t>
            </a:r>
            <a:r>
              <a:rPr lang="pt-PT" sz="1900" b="1" dirty="0"/>
              <a:t>output</a:t>
            </a:r>
            <a:r>
              <a:rPr lang="pt-PT" sz="1900" dirty="0"/>
              <a:t>, app </a:t>
            </a:r>
            <a:r>
              <a:rPr lang="pt-PT" sz="1900" b="1" dirty="0"/>
              <a:t>log</a:t>
            </a:r>
            <a:r>
              <a:rPr lang="pt-PT" sz="1900" dirty="0"/>
              <a:t>, app </a:t>
            </a:r>
            <a:r>
              <a:rPr lang="pt-PT" sz="1900" b="1" dirty="0" err="1"/>
              <a:t>exceptions</a:t>
            </a:r>
            <a:r>
              <a:rPr lang="pt-PT" sz="1900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26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424166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7932-C81F-4E2D-9791-58644ED4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538088" cy="709865"/>
          </a:xfrm>
        </p:spPr>
        <p:txBody>
          <a:bodyPr/>
          <a:lstStyle/>
          <a:p>
            <a:r>
              <a:rPr lang="pt-PT" dirty="0"/>
              <a:t>Project </a:t>
            </a:r>
            <a:r>
              <a:rPr lang="en-GB" dirty="0"/>
              <a:t>and Structure Tool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8BE8-3AA1-4761-A796-A9CDB9DF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093" y="1805394"/>
            <a:ext cx="7808683" cy="3530599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Project</a:t>
            </a:r>
            <a:r>
              <a:rPr lang="pt-PT" dirty="0"/>
              <a:t> </a:t>
            </a:r>
            <a:r>
              <a:rPr lang="en-GB" dirty="0"/>
              <a:t>tool window: show project files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Project</a:t>
            </a:r>
            <a:r>
              <a:rPr lang="pt-PT" dirty="0"/>
              <a:t> </a:t>
            </a:r>
            <a:r>
              <a:rPr lang="en-GB" dirty="0"/>
              <a:t>view – show all Project files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Android View – Show project files for Android development </a:t>
            </a:r>
          </a:p>
          <a:p>
            <a:r>
              <a:rPr lang="en-GB" dirty="0"/>
              <a:t>Structure</a:t>
            </a:r>
            <a:r>
              <a:rPr lang="pt-PT" dirty="0"/>
              <a:t> </a:t>
            </a:r>
            <a:r>
              <a:rPr lang="en-GB" dirty="0"/>
              <a:t>tool window: show the structure of what is seen in editor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similar to Outline in Eclipse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F7D47-F5C6-4125-A198-1060E11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27</a:t>
            </a:fld>
            <a:endParaRPr lang="pt-PT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F8029-BC3A-406E-9184-273EE8D8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261" y="3759530"/>
            <a:ext cx="4503965" cy="285199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808C3-5E7B-43B1-898D-299ABAA8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50" y="3759530"/>
            <a:ext cx="2225507" cy="285199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D95DF-BCE9-4C96-A53A-A3AD10814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2" y="3514477"/>
            <a:ext cx="1212379" cy="326975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95768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Project </a:t>
            </a:r>
            <a:r>
              <a:rPr lang="pt-PT" dirty="0" err="1"/>
              <a:t>Elements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28</a:t>
            </a:fld>
            <a:endParaRPr lang="pt-PT" sz="1200" dirty="0"/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6027724F-9309-470F-9FCA-43112BA1FCE2}"/>
              </a:ext>
            </a:extLst>
          </p:cNvPr>
          <p:cNvGrpSpPr/>
          <p:nvPr/>
        </p:nvGrpSpPr>
        <p:grpSpPr>
          <a:xfrm>
            <a:off x="3022600" y="1452051"/>
            <a:ext cx="5619063" cy="5250374"/>
            <a:chOff x="3022600" y="909126"/>
            <a:chExt cx="5619063" cy="5250374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BABF6E4-BC53-4EF7-8505-52C9C1ABACC3}"/>
                </a:ext>
              </a:extLst>
            </p:cNvPr>
            <p:cNvSpPr/>
            <p:nvPr/>
          </p:nvSpPr>
          <p:spPr>
            <a:xfrm>
              <a:off x="3022600" y="1130300"/>
              <a:ext cx="2832100" cy="5029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A8394FC1-A24D-46BF-B052-F84BFDADB804}"/>
                </a:ext>
              </a:extLst>
            </p:cNvPr>
            <p:cNvSpPr/>
            <p:nvPr/>
          </p:nvSpPr>
          <p:spPr>
            <a:xfrm>
              <a:off x="4869306" y="909126"/>
              <a:ext cx="3772357" cy="959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AB786DB-BF15-4107-9AD2-EEF30E28BC1B}"/>
                </a:ext>
              </a:extLst>
            </p:cNvPr>
            <p:cNvSpPr/>
            <p:nvPr/>
          </p:nvSpPr>
          <p:spPr>
            <a:xfrm>
              <a:off x="4918583" y="920242"/>
              <a:ext cx="3673868" cy="8608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F22E426E-00B1-4208-AB87-ADB44AB60C6D}"/>
                </a:ext>
              </a:extLst>
            </p:cNvPr>
            <p:cNvSpPr/>
            <p:nvPr/>
          </p:nvSpPr>
          <p:spPr>
            <a:xfrm>
              <a:off x="4918586" y="920242"/>
              <a:ext cx="3674110" cy="861060"/>
            </a:xfrm>
            <a:custGeom>
              <a:avLst/>
              <a:gdLst/>
              <a:ahLst/>
              <a:cxnLst/>
              <a:rect l="l" t="t" r="r" b="b"/>
              <a:pathLst>
                <a:path w="3674109" h="861060">
                  <a:moveTo>
                    <a:pt x="1261664" y="0"/>
                  </a:moveTo>
                  <a:lnTo>
                    <a:pt x="1236355" y="5123"/>
                  </a:lnTo>
                  <a:lnTo>
                    <a:pt x="1215664" y="19086"/>
                  </a:lnTo>
                  <a:lnTo>
                    <a:pt x="1201701" y="39778"/>
                  </a:lnTo>
                  <a:lnTo>
                    <a:pt x="1196577" y="65087"/>
                  </a:lnTo>
                  <a:lnTo>
                    <a:pt x="1196577" y="239314"/>
                  </a:lnTo>
                  <a:lnTo>
                    <a:pt x="0" y="860822"/>
                  </a:lnTo>
                  <a:lnTo>
                    <a:pt x="1527967" y="423464"/>
                  </a:lnTo>
                  <a:lnTo>
                    <a:pt x="3608790" y="423464"/>
                  </a:lnTo>
                  <a:lnTo>
                    <a:pt x="3634095" y="418341"/>
                  </a:lnTo>
                  <a:lnTo>
                    <a:pt x="3654787" y="404378"/>
                  </a:lnTo>
                  <a:lnTo>
                    <a:pt x="3668752" y="383686"/>
                  </a:lnTo>
                  <a:lnTo>
                    <a:pt x="3673877" y="358377"/>
                  </a:lnTo>
                  <a:lnTo>
                    <a:pt x="3673877" y="65087"/>
                  </a:lnTo>
                  <a:lnTo>
                    <a:pt x="3668752" y="39778"/>
                  </a:lnTo>
                  <a:lnTo>
                    <a:pt x="3654787" y="19086"/>
                  </a:lnTo>
                  <a:lnTo>
                    <a:pt x="3634095" y="5123"/>
                  </a:lnTo>
                  <a:lnTo>
                    <a:pt x="3608790" y="0"/>
                  </a:lnTo>
                  <a:lnTo>
                    <a:pt x="1261664" y="0"/>
                  </a:lnTo>
                  <a:close/>
                </a:path>
              </a:pathLst>
            </a:custGeom>
            <a:ln w="22225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82F8F45F-16BF-454D-861D-05711F1ED0F2}"/>
              </a:ext>
            </a:extLst>
          </p:cNvPr>
          <p:cNvSpPr txBox="1"/>
          <p:nvPr/>
        </p:nvSpPr>
        <p:spPr>
          <a:xfrm>
            <a:off x="6193953" y="1558925"/>
            <a:ext cx="18103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Application </a:t>
            </a:r>
            <a:r>
              <a:rPr sz="1200" b="1" spc="-10" dirty="0">
                <a:latin typeface="Carlito"/>
                <a:cs typeface="Carlito"/>
              </a:rPr>
              <a:t>configuration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file</a:t>
            </a: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A7AED15E-1D2D-43C1-A437-8C85A847A656}"/>
              </a:ext>
            </a:extLst>
          </p:cNvPr>
          <p:cNvGrpSpPr/>
          <p:nvPr/>
        </p:nvGrpSpPr>
        <p:grpSpPr>
          <a:xfrm>
            <a:off x="5314010" y="2277756"/>
            <a:ext cx="2762885" cy="598805"/>
            <a:chOff x="5314010" y="1734831"/>
            <a:chExt cx="2762885" cy="59880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1E99A49-4C32-4307-896D-20041C344E02}"/>
                </a:ext>
              </a:extLst>
            </p:cNvPr>
            <p:cNvSpPr/>
            <p:nvPr/>
          </p:nvSpPr>
          <p:spPr>
            <a:xfrm>
              <a:off x="5314010" y="1734831"/>
              <a:ext cx="2762656" cy="5984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E6A46E0-B51B-4587-A640-2BB536F4AE05}"/>
                </a:ext>
              </a:extLst>
            </p:cNvPr>
            <p:cNvSpPr/>
            <p:nvPr/>
          </p:nvSpPr>
          <p:spPr>
            <a:xfrm>
              <a:off x="5363235" y="1745945"/>
              <a:ext cx="2664218" cy="5000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7AD7503-E23D-461E-8B82-B6EF74785B4B}"/>
                </a:ext>
              </a:extLst>
            </p:cNvPr>
            <p:cNvSpPr/>
            <p:nvPr/>
          </p:nvSpPr>
          <p:spPr>
            <a:xfrm>
              <a:off x="5363231" y="1745945"/>
              <a:ext cx="2664460" cy="500380"/>
            </a:xfrm>
            <a:custGeom>
              <a:avLst/>
              <a:gdLst/>
              <a:ahLst/>
              <a:cxnLst/>
              <a:rect l="l" t="t" r="r" b="b"/>
              <a:pathLst>
                <a:path w="2664459" h="500380">
                  <a:moveTo>
                    <a:pt x="968375" y="0"/>
                  </a:moveTo>
                  <a:lnTo>
                    <a:pt x="942572" y="5206"/>
                  </a:lnTo>
                  <a:lnTo>
                    <a:pt x="921505" y="19408"/>
                  </a:lnTo>
                  <a:lnTo>
                    <a:pt x="907304" y="40475"/>
                  </a:lnTo>
                  <a:lnTo>
                    <a:pt x="902097" y="66278"/>
                  </a:lnTo>
                  <a:lnTo>
                    <a:pt x="902097" y="288925"/>
                  </a:lnTo>
                  <a:lnTo>
                    <a:pt x="0" y="500062"/>
                  </a:lnTo>
                  <a:lnTo>
                    <a:pt x="1797447" y="437356"/>
                  </a:lnTo>
                  <a:lnTo>
                    <a:pt x="2597941" y="437356"/>
                  </a:lnTo>
                  <a:lnTo>
                    <a:pt x="2623744" y="432149"/>
                  </a:lnTo>
                  <a:lnTo>
                    <a:pt x="2644812" y="417947"/>
                  </a:lnTo>
                  <a:lnTo>
                    <a:pt x="2659014" y="396880"/>
                  </a:lnTo>
                  <a:lnTo>
                    <a:pt x="2664222" y="371077"/>
                  </a:lnTo>
                  <a:lnTo>
                    <a:pt x="2664222" y="66278"/>
                  </a:lnTo>
                  <a:lnTo>
                    <a:pt x="2659014" y="40475"/>
                  </a:lnTo>
                  <a:lnTo>
                    <a:pt x="2644812" y="19408"/>
                  </a:lnTo>
                  <a:lnTo>
                    <a:pt x="2623744" y="5206"/>
                  </a:lnTo>
                  <a:lnTo>
                    <a:pt x="2597941" y="0"/>
                  </a:lnTo>
                  <a:lnTo>
                    <a:pt x="968375" y="0"/>
                  </a:lnTo>
                  <a:close/>
                </a:path>
              </a:pathLst>
            </a:custGeom>
            <a:ln w="22225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D9E7238C-BA60-4E17-9726-60406FA99FF3}"/>
              </a:ext>
            </a:extLst>
          </p:cNvPr>
          <p:cNvSpPr txBox="1"/>
          <p:nvPr/>
        </p:nvSpPr>
        <p:spPr>
          <a:xfrm>
            <a:off x="6311900" y="2384425"/>
            <a:ext cx="1518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Carlito"/>
                <a:cs typeface="Carlito"/>
              </a:rPr>
              <a:t>Java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code of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Activity</a:t>
            </a: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919BEA88-123B-466A-9A5B-40D30187823E}"/>
              </a:ext>
            </a:extLst>
          </p:cNvPr>
          <p:cNvGrpSpPr/>
          <p:nvPr/>
        </p:nvGrpSpPr>
        <p:grpSpPr>
          <a:xfrm>
            <a:off x="12960" y="2567444"/>
            <a:ext cx="3202940" cy="685800"/>
            <a:chOff x="12960" y="2024519"/>
            <a:chExt cx="3202940" cy="68580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D000C05D-E6F2-481C-B22A-DEBD2E7778F8}"/>
                </a:ext>
              </a:extLst>
            </p:cNvPr>
            <p:cNvSpPr/>
            <p:nvPr/>
          </p:nvSpPr>
          <p:spPr>
            <a:xfrm>
              <a:off x="12960" y="2024520"/>
              <a:ext cx="3202838" cy="6854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7DB25D0B-8009-47A4-9835-6FEEBB497B42}"/>
                </a:ext>
              </a:extLst>
            </p:cNvPr>
            <p:cNvSpPr/>
            <p:nvPr/>
          </p:nvSpPr>
          <p:spPr>
            <a:xfrm>
              <a:off x="62172" y="2035631"/>
              <a:ext cx="3104356" cy="5869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7B9A6F89-8A67-45F1-9849-DAC342FFCC17}"/>
                </a:ext>
              </a:extLst>
            </p:cNvPr>
            <p:cNvSpPr/>
            <p:nvPr/>
          </p:nvSpPr>
          <p:spPr>
            <a:xfrm>
              <a:off x="62172" y="2035632"/>
              <a:ext cx="3104515" cy="587375"/>
            </a:xfrm>
            <a:custGeom>
              <a:avLst/>
              <a:gdLst/>
              <a:ahLst/>
              <a:cxnLst/>
              <a:rect l="l" t="t" r="r" b="b"/>
              <a:pathLst>
                <a:path w="3104515" h="587375">
                  <a:moveTo>
                    <a:pt x="66278" y="0"/>
                  </a:moveTo>
                  <a:lnTo>
                    <a:pt x="40475" y="5206"/>
                  </a:lnTo>
                  <a:lnTo>
                    <a:pt x="19408" y="19408"/>
                  </a:lnTo>
                  <a:lnTo>
                    <a:pt x="5206" y="40475"/>
                  </a:lnTo>
                  <a:lnTo>
                    <a:pt x="0" y="66278"/>
                  </a:lnTo>
                  <a:lnTo>
                    <a:pt x="0" y="275827"/>
                  </a:lnTo>
                  <a:lnTo>
                    <a:pt x="5206" y="301631"/>
                  </a:lnTo>
                  <a:lnTo>
                    <a:pt x="19408" y="322698"/>
                  </a:lnTo>
                  <a:lnTo>
                    <a:pt x="40475" y="336899"/>
                  </a:lnTo>
                  <a:lnTo>
                    <a:pt x="66278" y="342106"/>
                  </a:lnTo>
                  <a:lnTo>
                    <a:pt x="2195118" y="342106"/>
                  </a:lnTo>
                  <a:lnTo>
                    <a:pt x="3104349" y="586978"/>
                  </a:lnTo>
                  <a:lnTo>
                    <a:pt x="2566593" y="144462"/>
                  </a:lnTo>
                  <a:lnTo>
                    <a:pt x="2566593" y="66278"/>
                  </a:lnTo>
                  <a:lnTo>
                    <a:pt x="2561386" y="40475"/>
                  </a:lnTo>
                  <a:lnTo>
                    <a:pt x="2547183" y="19408"/>
                  </a:lnTo>
                  <a:lnTo>
                    <a:pt x="2526115" y="5206"/>
                  </a:lnTo>
                  <a:lnTo>
                    <a:pt x="2500312" y="0"/>
                  </a:lnTo>
                  <a:lnTo>
                    <a:pt x="66278" y="0"/>
                  </a:lnTo>
                  <a:close/>
                </a:path>
              </a:pathLst>
            </a:custGeom>
            <a:ln w="22225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48E6F35D-FF04-41E6-8ABC-B0214374882E}"/>
              </a:ext>
            </a:extLst>
          </p:cNvPr>
          <p:cNvSpPr txBox="1"/>
          <p:nvPr/>
        </p:nvSpPr>
        <p:spPr>
          <a:xfrm>
            <a:off x="114300" y="2625725"/>
            <a:ext cx="19183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All </a:t>
            </a:r>
            <a:r>
              <a:rPr sz="1200" b="1" spc="-10" dirty="0">
                <a:latin typeface="Carlito"/>
                <a:cs typeface="Carlito"/>
              </a:rPr>
              <a:t>resources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that </a:t>
            </a:r>
            <a:r>
              <a:rPr sz="1200" spc="-10" dirty="0">
                <a:latin typeface="Carlito"/>
                <a:cs typeface="Carlito"/>
              </a:rPr>
              <a:t>are </a:t>
            </a:r>
            <a:r>
              <a:rPr sz="1200" spc="-5" dirty="0">
                <a:latin typeface="Carlito"/>
                <a:cs typeface="Carlito"/>
              </a:rPr>
              <a:t>not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code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21" name="object 21">
            <a:extLst>
              <a:ext uri="{FF2B5EF4-FFF2-40B4-BE49-F238E27FC236}">
                <a16:creationId xmlns:a16="http://schemas.microsoft.com/office/drawing/2014/main" id="{B4ECFDF8-FB1F-494E-A527-B1F8C2D5F17F}"/>
              </a:ext>
            </a:extLst>
          </p:cNvPr>
          <p:cNvGrpSpPr/>
          <p:nvPr/>
        </p:nvGrpSpPr>
        <p:grpSpPr>
          <a:xfrm>
            <a:off x="4930101" y="3346742"/>
            <a:ext cx="2762885" cy="672465"/>
            <a:chOff x="4930101" y="2803817"/>
            <a:chExt cx="2762885" cy="672465"/>
          </a:xfrm>
        </p:grpSpPr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B10449C3-A168-4B15-8203-1659059C8D74}"/>
                </a:ext>
              </a:extLst>
            </p:cNvPr>
            <p:cNvSpPr/>
            <p:nvPr/>
          </p:nvSpPr>
          <p:spPr>
            <a:xfrm>
              <a:off x="4930101" y="2803820"/>
              <a:ext cx="2762656" cy="6719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409F3F7E-76C1-440D-81B3-0B843AA30152}"/>
                </a:ext>
              </a:extLst>
            </p:cNvPr>
            <p:cNvSpPr/>
            <p:nvPr/>
          </p:nvSpPr>
          <p:spPr>
            <a:xfrm>
              <a:off x="4979327" y="2814929"/>
              <a:ext cx="2664218" cy="57349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75C181F1-09C2-4DD8-B029-399F4C1DBA8D}"/>
                </a:ext>
              </a:extLst>
            </p:cNvPr>
            <p:cNvSpPr/>
            <p:nvPr/>
          </p:nvSpPr>
          <p:spPr>
            <a:xfrm>
              <a:off x="4979326" y="2814929"/>
              <a:ext cx="2664460" cy="574040"/>
            </a:xfrm>
            <a:custGeom>
              <a:avLst/>
              <a:gdLst/>
              <a:ahLst/>
              <a:cxnLst/>
              <a:rect l="l" t="t" r="r" b="b"/>
              <a:pathLst>
                <a:path w="2664459" h="574039">
                  <a:moveTo>
                    <a:pt x="1353340" y="0"/>
                  </a:moveTo>
                  <a:lnTo>
                    <a:pt x="1327864" y="5150"/>
                  </a:lnTo>
                  <a:lnTo>
                    <a:pt x="1307047" y="19191"/>
                  </a:lnTo>
                  <a:lnTo>
                    <a:pt x="1293006" y="40008"/>
                  </a:lnTo>
                  <a:lnTo>
                    <a:pt x="1287856" y="65484"/>
                  </a:lnTo>
                  <a:lnTo>
                    <a:pt x="1287856" y="246460"/>
                  </a:lnTo>
                  <a:lnTo>
                    <a:pt x="0" y="573483"/>
                  </a:lnTo>
                  <a:lnTo>
                    <a:pt x="2216543" y="422671"/>
                  </a:lnTo>
                  <a:lnTo>
                    <a:pt x="2598737" y="422671"/>
                  </a:lnTo>
                  <a:lnTo>
                    <a:pt x="2624211" y="417582"/>
                  </a:lnTo>
                  <a:lnTo>
                    <a:pt x="2645027" y="403678"/>
                  </a:lnTo>
                  <a:lnTo>
                    <a:pt x="2659068" y="382998"/>
                  </a:lnTo>
                  <a:lnTo>
                    <a:pt x="2664218" y="357585"/>
                  </a:lnTo>
                  <a:lnTo>
                    <a:pt x="2664218" y="65484"/>
                  </a:lnTo>
                  <a:lnTo>
                    <a:pt x="2659068" y="40008"/>
                  </a:lnTo>
                  <a:lnTo>
                    <a:pt x="2645027" y="19191"/>
                  </a:lnTo>
                  <a:lnTo>
                    <a:pt x="2624211" y="5150"/>
                  </a:lnTo>
                  <a:lnTo>
                    <a:pt x="2598737" y="0"/>
                  </a:lnTo>
                  <a:lnTo>
                    <a:pt x="1353340" y="0"/>
                  </a:lnTo>
                  <a:close/>
                </a:path>
              </a:pathLst>
            </a:custGeom>
            <a:ln w="22225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>
            <a:extLst>
              <a:ext uri="{FF2B5EF4-FFF2-40B4-BE49-F238E27FC236}">
                <a16:creationId xmlns:a16="http://schemas.microsoft.com/office/drawing/2014/main" id="{2FF029D4-D6F5-4E02-A179-D6774BAE85E1}"/>
              </a:ext>
            </a:extLst>
          </p:cNvPr>
          <p:cNvSpPr txBox="1"/>
          <p:nvPr/>
        </p:nvSpPr>
        <p:spPr>
          <a:xfrm>
            <a:off x="6311900" y="3451225"/>
            <a:ext cx="9353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Activity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Layout</a:t>
            </a:r>
            <a:endParaRPr sz="1200" b="1" dirty="0">
              <a:latin typeface="Carlito"/>
              <a:cs typeface="Carlito"/>
            </a:endParaRPr>
          </a:p>
        </p:txBody>
      </p:sp>
      <p:grpSp>
        <p:nvGrpSpPr>
          <p:cNvPr id="26" name="object 26">
            <a:extLst>
              <a:ext uri="{FF2B5EF4-FFF2-40B4-BE49-F238E27FC236}">
                <a16:creationId xmlns:a16="http://schemas.microsoft.com/office/drawing/2014/main" id="{F1AED7F0-A04D-4A70-99A7-46AB375E7F9D}"/>
              </a:ext>
            </a:extLst>
          </p:cNvPr>
          <p:cNvGrpSpPr/>
          <p:nvPr/>
        </p:nvGrpSpPr>
        <p:grpSpPr>
          <a:xfrm>
            <a:off x="46109" y="3230422"/>
            <a:ext cx="3365500" cy="625475"/>
            <a:chOff x="46109" y="2687497"/>
            <a:chExt cx="3365500" cy="625475"/>
          </a:xfrm>
        </p:grpSpPr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B3DCF6E-4C2B-4A80-8802-5F9BAC37AE11}"/>
                </a:ext>
              </a:extLst>
            </p:cNvPr>
            <p:cNvSpPr/>
            <p:nvPr/>
          </p:nvSpPr>
          <p:spPr>
            <a:xfrm>
              <a:off x="46109" y="2687497"/>
              <a:ext cx="3365500" cy="6254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8F307585-4285-41E8-B7EF-C250EA31171C}"/>
                </a:ext>
              </a:extLst>
            </p:cNvPr>
            <p:cNvSpPr/>
            <p:nvPr/>
          </p:nvSpPr>
          <p:spPr>
            <a:xfrm>
              <a:off x="95321" y="2698610"/>
              <a:ext cx="3267079" cy="52704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D94F8F53-72D2-46BA-99BA-7EC5FB6371E7}"/>
                </a:ext>
              </a:extLst>
            </p:cNvPr>
            <p:cNvSpPr/>
            <p:nvPr/>
          </p:nvSpPr>
          <p:spPr>
            <a:xfrm>
              <a:off x="95321" y="2698610"/>
              <a:ext cx="3267075" cy="527050"/>
            </a:xfrm>
            <a:custGeom>
              <a:avLst/>
              <a:gdLst/>
              <a:ahLst/>
              <a:cxnLst/>
              <a:rect l="l" t="t" r="r" b="b"/>
              <a:pathLst>
                <a:path w="3267075" h="527050">
                  <a:moveTo>
                    <a:pt x="88106" y="0"/>
                  </a:moveTo>
                  <a:lnTo>
                    <a:pt x="53819" y="6926"/>
                  </a:lnTo>
                  <a:lnTo>
                    <a:pt x="25812" y="25812"/>
                  </a:lnTo>
                  <a:lnTo>
                    <a:pt x="6926" y="53819"/>
                  </a:lnTo>
                  <a:lnTo>
                    <a:pt x="0" y="88106"/>
                  </a:lnTo>
                  <a:lnTo>
                    <a:pt x="0" y="438943"/>
                  </a:lnTo>
                  <a:lnTo>
                    <a:pt x="6926" y="473230"/>
                  </a:lnTo>
                  <a:lnTo>
                    <a:pt x="25812" y="501237"/>
                  </a:lnTo>
                  <a:lnTo>
                    <a:pt x="53819" y="520123"/>
                  </a:lnTo>
                  <a:lnTo>
                    <a:pt x="88106" y="527050"/>
                  </a:lnTo>
                  <a:lnTo>
                    <a:pt x="2568968" y="527050"/>
                  </a:lnTo>
                  <a:lnTo>
                    <a:pt x="2603256" y="520123"/>
                  </a:lnTo>
                  <a:lnTo>
                    <a:pt x="2631265" y="501237"/>
                  </a:lnTo>
                  <a:lnTo>
                    <a:pt x="2650153" y="473230"/>
                  </a:lnTo>
                  <a:lnTo>
                    <a:pt x="2657081" y="438943"/>
                  </a:lnTo>
                  <a:lnTo>
                    <a:pt x="2657081" y="180181"/>
                  </a:lnTo>
                  <a:lnTo>
                    <a:pt x="3267075" y="100806"/>
                  </a:lnTo>
                  <a:lnTo>
                    <a:pt x="2616987" y="16271"/>
                  </a:lnTo>
                  <a:lnTo>
                    <a:pt x="2606126" y="9746"/>
                  </a:lnTo>
                  <a:lnTo>
                    <a:pt x="2594540" y="4595"/>
                  </a:lnTo>
                  <a:lnTo>
                    <a:pt x="2582172" y="1214"/>
                  </a:lnTo>
                  <a:lnTo>
                    <a:pt x="2568968" y="0"/>
                  </a:lnTo>
                  <a:lnTo>
                    <a:pt x="88106" y="0"/>
                  </a:lnTo>
                  <a:close/>
                </a:path>
              </a:pathLst>
            </a:custGeom>
            <a:ln w="22224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86303002-D8DA-4DF3-AA2B-87C636830254}"/>
              </a:ext>
            </a:extLst>
          </p:cNvPr>
          <p:cNvSpPr txBox="1"/>
          <p:nvPr/>
        </p:nvSpPr>
        <p:spPr>
          <a:xfrm>
            <a:off x="139700" y="3286125"/>
            <a:ext cx="254381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spc="-5" dirty="0">
                <a:latin typeface="Carlito"/>
                <a:cs typeface="Carlito"/>
              </a:rPr>
              <a:t>Images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used in the </a:t>
            </a:r>
            <a:r>
              <a:rPr sz="1200" spc="-5" dirty="0">
                <a:latin typeface="Carlito"/>
                <a:cs typeface="Carlito"/>
              </a:rPr>
              <a:t>application </a:t>
            </a:r>
            <a:r>
              <a:rPr sz="1200" spc="-10" dirty="0">
                <a:latin typeface="Carlito"/>
                <a:cs typeface="Carlito"/>
              </a:rPr>
              <a:t>at </a:t>
            </a:r>
            <a:r>
              <a:rPr sz="1200" spc="-5" dirty="0">
                <a:latin typeface="Carlito"/>
                <a:cs typeface="Carlito"/>
              </a:rPr>
              <a:t>various  resolutions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1" name="object 31">
            <a:extLst>
              <a:ext uri="{FF2B5EF4-FFF2-40B4-BE49-F238E27FC236}">
                <a16:creationId xmlns:a16="http://schemas.microsoft.com/office/drawing/2014/main" id="{C0914764-D42E-4FA1-AF44-E4965C68B11F}"/>
              </a:ext>
            </a:extLst>
          </p:cNvPr>
          <p:cNvGrpSpPr/>
          <p:nvPr/>
        </p:nvGrpSpPr>
        <p:grpSpPr>
          <a:xfrm>
            <a:off x="0" y="4585559"/>
            <a:ext cx="3359150" cy="710565"/>
            <a:chOff x="0" y="4042634"/>
            <a:chExt cx="3359150" cy="710565"/>
          </a:xfrm>
        </p:grpSpPr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6171D59F-29EA-4790-A6D8-1C28C871B57E}"/>
                </a:ext>
              </a:extLst>
            </p:cNvPr>
            <p:cNvSpPr/>
            <p:nvPr/>
          </p:nvSpPr>
          <p:spPr>
            <a:xfrm>
              <a:off x="0" y="4042634"/>
              <a:ext cx="3358846" cy="7104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6A0862B-0137-48D5-BF6A-56356C181850}"/>
                </a:ext>
              </a:extLst>
            </p:cNvPr>
            <p:cNvSpPr/>
            <p:nvPr/>
          </p:nvSpPr>
          <p:spPr>
            <a:xfrm>
              <a:off x="36958" y="4053763"/>
              <a:ext cx="3272636" cy="6119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D6EB1130-AB7F-4080-A00B-6A151AF6AAE6}"/>
                </a:ext>
              </a:extLst>
            </p:cNvPr>
            <p:cNvSpPr/>
            <p:nvPr/>
          </p:nvSpPr>
          <p:spPr>
            <a:xfrm>
              <a:off x="36958" y="4053763"/>
              <a:ext cx="3272790" cy="612140"/>
            </a:xfrm>
            <a:custGeom>
              <a:avLst/>
              <a:gdLst/>
              <a:ahLst/>
              <a:cxnLst/>
              <a:rect l="l" t="t" r="r" b="b"/>
              <a:pathLst>
                <a:path w="3272790" h="612139">
                  <a:moveTo>
                    <a:pt x="3272624" y="0"/>
                  </a:moveTo>
                  <a:lnTo>
                    <a:pt x="2086368" y="242887"/>
                  </a:lnTo>
                  <a:lnTo>
                    <a:pt x="88106" y="242887"/>
                  </a:lnTo>
                  <a:lnTo>
                    <a:pt x="53819" y="249814"/>
                  </a:lnTo>
                  <a:lnTo>
                    <a:pt x="25812" y="268700"/>
                  </a:lnTo>
                  <a:lnTo>
                    <a:pt x="6926" y="296706"/>
                  </a:lnTo>
                  <a:lnTo>
                    <a:pt x="0" y="330993"/>
                  </a:lnTo>
                  <a:lnTo>
                    <a:pt x="0" y="523875"/>
                  </a:lnTo>
                  <a:lnTo>
                    <a:pt x="6926" y="558162"/>
                  </a:lnTo>
                  <a:lnTo>
                    <a:pt x="25812" y="586168"/>
                  </a:lnTo>
                  <a:lnTo>
                    <a:pt x="53819" y="605054"/>
                  </a:lnTo>
                  <a:lnTo>
                    <a:pt x="88106" y="611981"/>
                  </a:lnTo>
                  <a:lnTo>
                    <a:pt x="2619375" y="611981"/>
                  </a:lnTo>
                  <a:lnTo>
                    <a:pt x="2653661" y="605054"/>
                  </a:lnTo>
                  <a:lnTo>
                    <a:pt x="2681665" y="586168"/>
                  </a:lnTo>
                  <a:lnTo>
                    <a:pt x="2700549" y="558162"/>
                  </a:lnTo>
                  <a:lnTo>
                    <a:pt x="2707474" y="523875"/>
                  </a:lnTo>
                  <a:lnTo>
                    <a:pt x="2707474" y="511572"/>
                  </a:lnTo>
                  <a:lnTo>
                    <a:pt x="3272624" y="0"/>
                  </a:lnTo>
                  <a:close/>
                </a:path>
              </a:pathLst>
            </a:custGeom>
            <a:ln w="22225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46EFCC6-ADA0-48B5-BEDC-8A5E3E7687C0}"/>
              </a:ext>
            </a:extLst>
          </p:cNvPr>
          <p:cNvSpPr txBox="1"/>
          <p:nvPr/>
        </p:nvSpPr>
        <p:spPr>
          <a:xfrm>
            <a:off x="88900" y="4911725"/>
            <a:ext cx="203136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Icons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used in </a:t>
            </a:r>
            <a:r>
              <a:rPr sz="1200" spc="-5" dirty="0">
                <a:latin typeface="Carlito"/>
                <a:cs typeface="Carlito"/>
              </a:rPr>
              <a:t>various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resolutions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6" name="object 36">
            <a:extLst>
              <a:ext uri="{FF2B5EF4-FFF2-40B4-BE49-F238E27FC236}">
                <a16:creationId xmlns:a16="http://schemas.microsoft.com/office/drawing/2014/main" id="{10A2ED47-8CF9-4459-99F4-4CE0452F8904}"/>
              </a:ext>
            </a:extLst>
          </p:cNvPr>
          <p:cNvGrpSpPr/>
          <p:nvPr/>
        </p:nvGrpSpPr>
        <p:grpSpPr>
          <a:xfrm>
            <a:off x="4843995" y="4153873"/>
            <a:ext cx="2849245" cy="521334"/>
            <a:chOff x="4843995" y="3610948"/>
            <a:chExt cx="2849245" cy="521334"/>
          </a:xfrm>
        </p:grpSpPr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B1A20694-00DC-487C-8BCB-E8FD2C513FA9}"/>
                </a:ext>
              </a:extLst>
            </p:cNvPr>
            <p:cNvSpPr/>
            <p:nvPr/>
          </p:nvSpPr>
          <p:spPr>
            <a:xfrm>
              <a:off x="4843995" y="3610948"/>
              <a:ext cx="2848762" cy="52109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953FEA07-DB7A-48B9-9CE5-1545F6D07E86}"/>
                </a:ext>
              </a:extLst>
            </p:cNvPr>
            <p:cNvSpPr/>
            <p:nvPr/>
          </p:nvSpPr>
          <p:spPr>
            <a:xfrm>
              <a:off x="4893208" y="3622065"/>
              <a:ext cx="2750337" cy="4226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ED3FABE5-93B3-4A42-B0D7-89091839C337}"/>
                </a:ext>
              </a:extLst>
            </p:cNvPr>
            <p:cNvSpPr/>
            <p:nvPr/>
          </p:nvSpPr>
          <p:spPr>
            <a:xfrm>
              <a:off x="4893208" y="3622065"/>
              <a:ext cx="2750820" cy="422909"/>
            </a:xfrm>
            <a:custGeom>
              <a:avLst/>
              <a:gdLst/>
              <a:ahLst/>
              <a:cxnLst/>
              <a:rect l="l" t="t" r="r" b="b"/>
              <a:pathLst>
                <a:path w="2750820" h="422910">
                  <a:moveTo>
                    <a:pt x="1439459" y="0"/>
                  </a:moveTo>
                  <a:lnTo>
                    <a:pt x="1413982" y="5150"/>
                  </a:lnTo>
                  <a:lnTo>
                    <a:pt x="1393166" y="19191"/>
                  </a:lnTo>
                  <a:lnTo>
                    <a:pt x="1379125" y="40008"/>
                  </a:lnTo>
                  <a:lnTo>
                    <a:pt x="1373974" y="65484"/>
                  </a:lnTo>
                  <a:lnTo>
                    <a:pt x="1373974" y="96043"/>
                  </a:lnTo>
                  <a:lnTo>
                    <a:pt x="0" y="227012"/>
                  </a:lnTo>
                  <a:lnTo>
                    <a:pt x="1373974" y="357981"/>
                  </a:lnTo>
                  <a:lnTo>
                    <a:pt x="1379236" y="383254"/>
                  </a:lnTo>
                  <a:lnTo>
                    <a:pt x="1393299" y="403806"/>
                  </a:lnTo>
                  <a:lnTo>
                    <a:pt x="1414070" y="417618"/>
                  </a:lnTo>
                  <a:lnTo>
                    <a:pt x="1439459" y="422671"/>
                  </a:lnTo>
                  <a:lnTo>
                    <a:pt x="2684856" y="422671"/>
                  </a:lnTo>
                  <a:lnTo>
                    <a:pt x="2710330" y="417582"/>
                  </a:lnTo>
                  <a:lnTo>
                    <a:pt x="2731146" y="403678"/>
                  </a:lnTo>
                  <a:lnTo>
                    <a:pt x="2745186" y="382998"/>
                  </a:lnTo>
                  <a:lnTo>
                    <a:pt x="2750337" y="357585"/>
                  </a:lnTo>
                  <a:lnTo>
                    <a:pt x="2750337" y="65484"/>
                  </a:lnTo>
                  <a:lnTo>
                    <a:pt x="2745186" y="40008"/>
                  </a:lnTo>
                  <a:lnTo>
                    <a:pt x="2731146" y="19191"/>
                  </a:lnTo>
                  <a:lnTo>
                    <a:pt x="2710330" y="5150"/>
                  </a:lnTo>
                  <a:lnTo>
                    <a:pt x="2684856" y="0"/>
                  </a:lnTo>
                  <a:lnTo>
                    <a:pt x="1439459" y="0"/>
                  </a:lnTo>
                  <a:close/>
                </a:path>
              </a:pathLst>
            </a:custGeom>
            <a:ln w="22224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>
            <a:extLst>
              <a:ext uri="{FF2B5EF4-FFF2-40B4-BE49-F238E27FC236}">
                <a16:creationId xmlns:a16="http://schemas.microsoft.com/office/drawing/2014/main" id="{911C3E4D-EB93-4B83-AE59-E0E9AB110F08}"/>
              </a:ext>
            </a:extLst>
          </p:cNvPr>
          <p:cNvSpPr txBox="1"/>
          <p:nvPr/>
        </p:nvSpPr>
        <p:spPr>
          <a:xfrm>
            <a:off x="6311900" y="4264025"/>
            <a:ext cx="11258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Application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Menu</a:t>
            </a:r>
            <a:endParaRPr sz="1200" b="1" dirty="0">
              <a:latin typeface="Carlito"/>
              <a:cs typeface="Carlito"/>
            </a:endParaRPr>
          </a:p>
        </p:txBody>
      </p:sp>
      <p:grpSp>
        <p:nvGrpSpPr>
          <p:cNvPr id="41" name="object 41">
            <a:extLst>
              <a:ext uri="{FF2B5EF4-FFF2-40B4-BE49-F238E27FC236}">
                <a16:creationId xmlns:a16="http://schemas.microsoft.com/office/drawing/2014/main" id="{EBE4E3B9-2561-4945-8F2C-0488221C1544}"/>
              </a:ext>
            </a:extLst>
          </p:cNvPr>
          <p:cNvGrpSpPr/>
          <p:nvPr/>
        </p:nvGrpSpPr>
        <p:grpSpPr>
          <a:xfrm>
            <a:off x="4893132" y="6082981"/>
            <a:ext cx="3876040" cy="521334"/>
            <a:chOff x="4893132" y="5540056"/>
            <a:chExt cx="3876040" cy="521334"/>
          </a:xfrm>
        </p:grpSpPr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BB3798F3-AD03-45FB-B39B-5D002103B64A}"/>
                </a:ext>
              </a:extLst>
            </p:cNvPr>
            <p:cNvSpPr/>
            <p:nvPr/>
          </p:nvSpPr>
          <p:spPr>
            <a:xfrm>
              <a:off x="4893132" y="5540056"/>
              <a:ext cx="3875874" cy="52109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C25DED3F-BF4C-4D4B-81BC-615348C51E04}"/>
                </a:ext>
              </a:extLst>
            </p:cNvPr>
            <p:cNvSpPr/>
            <p:nvPr/>
          </p:nvSpPr>
          <p:spPr>
            <a:xfrm>
              <a:off x="4942344" y="5551170"/>
              <a:ext cx="3777462" cy="42267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21717793-E78A-446B-90B8-00359D294EF1}"/>
                </a:ext>
              </a:extLst>
            </p:cNvPr>
            <p:cNvSpPr/>
            <p:nvPr/>
          </p:nvSpPr>
          <p:spPr>
            <a:xfrm>
              <a:off x="4942344" y="5551170"/>
              <a:ext cx="3777615" cy="422909"/>
            </a:xfrm>
            <a:custGeom>
              <a:avLst/>
              <a:gdLst/>
              <a:ahLst/>
              <a:cxnLst/>
              <a:rect l="l" t="t" r="r" b="b"/>
              <a:pathLst>
                <a:path w="3777615" h="422910">
                  <a:moveTo>
                    <a:pt x="1817296" y="0"/>
                  </a:moveTo>
                  <a:lnTo>
                    <a:pt x="1795181" y="3987"/>
                  </a:lnTo>
                  <a:lnTo>
                    <a:pt x="1776596" y="14965"/>
                  </a:lnTo>
                  <a:lnTo>
                    <a:pt x="1762685" y="31458"/>
                  </a:lnTo>
                  <a:lnTo>
                    <a:pt x="1754590" y="51990"/>
                  </a:lnTo>
                  <a:lnTo>
                    <a:pt x="0" y="182960"/>
                  </a:lnTo>
                  <a:lnTo>
                    <a:pt x="1751812" y="314324"/>
                  </a:lnTo>
                  <a:lnTo>
                    <a:pt x="1751812" y="357187"/>
                  </a:lnTo>
                  <a:lnTo>
                    <a:pt x="1756963" y="382663"/>
                  </a:lnTo>
                  <a:lnTo>
                    <a:pt x="1771004" y="403479"/>
                  </a:lnTo>
                  <a:lnTo>
                    <a:pt x="1791820" y="417520"/>
                  </a:lnTo>
                  <a:lnTo>
                    <a:pt x="1817296" y="422671"/>
                  </a:lnTo>
                  <a:lnTo>
                    <a:pt x="3711981" y="422671"/>
                  </a:lnTo>
                  <a:lnTo>
                    <a:pt x="3737455" y="417520"/>
                  </a:lnTo>
                  <a:lnTo>
                    <a:pt x="3758271" y="403480"/>
                  </a:lnTo>
                  <a:lnTo>
                    <a:pt x="3772312" y="382663"/>
                  </a:lnTo>
                  <a:lnTo>
                    <a:pt x="3777462" y="357187"/>
                  </a:lnTo>
                  <a:lnTo>
                    <a:pt x="3777462" y="65484"/>
                  </a:lnTo>
                  <a:lnTo>
                    <a:pt x="3772312" y="40008"/>
                  </a:lnTo>
                  <a:lnTo>
                    <a:pt x="3758271" y="19191"/>
                  </a:lnTo>
                  <a:lnTo>
                    <a:pt x="3737455" y="5150"/>
                  </a:lnTo>
                  <a:lnTo>
                    <a:pt x="3711981" y="0"/>
                  </a:lnTo>
                  <a:lnTo>
                    <a:pt x="1817296" y="0"/>
                  </a:lnTo>
                  <a:close/>
                </a:path>
              </a:pathLst>
            </a:custGeom>
            <a:ln w="22225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>
            <a:extLst>
              <a:ext uri="{FF2B5EF4-FFF2-40B4-BE49-F238E27FC236}">
                <a16:creationId xmlns:a16="http://schemas.microsoft.com/office/drawing/2014/main" id="{15E4EC60-C434-40B4-9737-FC949BF7C4B5}"/>
              </a:ext>
            </a:extLst>
          </p:cNvPr>
          <p:cNvSpPr txBox="1"/>
          <p:nvPr/>
        </p:nvSpPr>
        <p:spPr>
          <a:xfrm>
            <a:off x="6743700" y="6181725"/>
            <a:ext cx="1885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Strings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used in the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application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46" name="object 46">
            <a:extLst>
              <a:ext uri="{FF2B5EF4-FFF2-40B4-BE49-F238E27FC236}">
                <a16:creationId xmlns:a16="http://schemas.microsoft.com/office/drawing/2014/main" id="{1B1EBC30-26FB-4960-8051-3C852F2A06EF}"/>
              </a:ext>
            </a:extLst>
          </p:cNvPr>
          <p:cNvGrpSpPr/>
          <p:nvPr/>
        </p:nvGrpSpPr>
        <p:grpSpPr>
          <a:xfrm>
            <a:off x="4930101" y="4995188"/>
            <a:ext cx="4107815" cy="862965"/>
            <a:chOff x="4931283" y="4488005"/>
            <a:chExt cx="4107815" cy="862965"/>
          </a:xfrm>
        </p:grpSpPr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C5C12CCA-6D81-4C6A-B4BC-EE600DF3A671}"/>
                </a:ext>
              </a:extLst>
            </p:cNvPr>
            <p:cNvSpPr/>
            <p:nvPr/>
          </p:nvSpPr>
          <p:spPr>
            <a:xfrm>
              <a:off x="4931283" y="4488005"/>
              <a:ext cx="4107268" cy="8624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B67217FA-00A5-40AC-BB1E-0E8B3D18C236}"/>
                </a:ext>
              </a:extLst>
            </p:cNvPr>
            <p:cNvSpPr/>
            <p:nvPr/>
          </p:nvSpPr>
          <p:spPr>
            <a:xfrm>
              <a:off x="4980508" y="4499127"/>
              <a:ext cx="4008843" cy="7639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7C4EC19E-0902-472C-B2B7-C29B87381BA3}"/>
                </a:ext>
              </a:extLst>
            </p:cNvPr>
            <p:cNvSpPr/>
            <p:nvPr/>
          </p:nvSpPr>
          <p:spPr>
            <a:xfrm>
              <a:off x="4980521" y="4499127"/>
              <a:ext cx="4009390" cy="764540"/>
            </a:xfrm>
            <a:custGeom>
              <a:avLst/>
              <a:gdLst/>
              <a:ahLst/>
              <a:cxnLst/>
              <a:rect l="l" t="t" r="r" b="b"/>
              <a:pathLst>
                <a:path w="4009390" h="764539">
                  <a:moveTo>
                    <a:pt x="1598609" y="0"/>
                  </a:moveTo>
                  <a:lnTo>
                    <a:pt x="1567275" y="6339"/>
                  </a:lnTo>
                  <a:lnTo>
                    <a:pt x="1541663" y="23620"/>
                  </a:lnTo>
                  <a:lnTo>
                    <a:pt x="1524383" y="49231"/>
                  </a:lnTo>
                  <a:lnTo>
                    <a:pt x="1518043" y="80565"/>
                  </a:lnTo>
                  <a:lnTo>
                    <a:pt x="1518043" y="340914"/>
                  </a:lnTo>
                  <a:lnTo>
                    <a:pt x="0" y="763983"/>
                  </a:lnTo>
                  <a:lnTo>
                    <a:pt x="2982912" y="573483"/>
                  </a:lnTo>
                  <a:lnTo>
                    <a:pt x="3928668" y="573483"/>
                  </a:lnTo>
                  <a:lnTo>
                    <a:pt x="3959935" y="567205"/>
                  </a:lnTo>
                  <a:lnTo>
                    <a:pt x="3985409" y="550061"/>
                  </a:lnTo>
                  <a:lnTo>
                    <a:pt x="4002553" y="524586"/>
                  </a:lnTo>
                  <a:lnTo>
                    <a:pt x="4008831" y="493314"/>
                  </a:lnTo>
                  <a:lnTo>
                    <a:pt x="4008831" y="80565"/>
                  </a:lnTo>
                  <a:lnTo>
                    <a:pt x="4002553" y="49231"/>
                  </a:lnTo>
                  <a:lnTo>
                    <a:pt x="3985409" y="23620"/>
                  </a:lnTo>
                  <a:lnTo>
                    <a:pt x="3959935" y="6339"/>
                  </a:lnTo>
                  <a:lnTo>
                    <a:pt x="3928668" y="0"/>
                  </a:lnTo>
                  <a:lnTo>
                    <a:pt x="1598609" y="0"/>
                  </a:lnTo>
                  <a:close/>
                </a:path>
              </a:pathLst>
            </a:custGeom>
            <a:ln w="22224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E5AF49E3-7BBF-4C7B-A372-63C3AED9DB78}"/>
              </a:ext>
            </a:extLst>
          </p:cNvPr>
          <p:cNvSpPr txBox="1"/>
          <p:nvPr/>
        </p:nvSpPr>
        <p:spPr>
          <a:xfrm>
            <a:off x="6539318" y="5079183"/>
            <a:ext cx="209677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200" b="1" spc="-10" dirty="0">
                <a:latin typeface="Carlito"/>
                <a:cs typeface="Carlito"/>
              </a:rPr>
              <a:t>Constant</a:t>
            </a:r>
            <a:r>
              <a:rPr sz="1200" spc="-10" dirty="0">
                <a:latin typeface="Carlito"/>
                <a:cs typeface="Carlito"/>
              </a:rPr>
              <a:t> data </a:t>
            </a:r>
            <a:r>
              <a:rPr sz="1200" spc="-5" dirty="0">
                <a:latin typeface="Carlito"/>
                <a:cs typeface="Carlito"/>
              </a:rPr>
              <a:t>values </a:t>
            </a:r>
            <a:r>
              <a:rPr sz="1200" dirty="0">
                <a:latin typeface="Carlito"/>
                <a:cs typeface="Carlito"/>
              </a:rPr>
              <a:t>(e.g., </a:t>
            </a:r>
            <a:r>
              <a:rPr sz="1200" spc="-10" dirty="0">
                <a:latin typeface="Carlito"/>
                <a:cs typeface="Carlito"/>
              </a:rPr>
              <a:t>colors,  </a:t>
            </a:r>
            <a:r>
              <a:rPr sz="1200" spc="-5" dirty="0">
                <a:latin typeface="Carlito"/>
                <a:cs typeface="Carlito"/>
              </a:rPr>
              <a:t>strings, or</a:t>
            </a:r>
            <a:r>
              <a:rPr sz="120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styles)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4715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 </a:t>
            </a:r>
            <a:r>
              <a:rPr lang="pt-PT" dirty="0" err="1"/>
              <a:t>of</a:t>
            </a:r>
            <a:r>
              <a:rPr lang="pt-PT" dirty="0"/>
              <a:t> XML for </a:t>
            </a:r>
            <a:r>
              <a:rPr lang="pt-PT" dirty="0" err="1"/>
              <a:t>definitions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191709" cy="3530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Of application </a:t>
            </a:r>
            <a:r>
              <a:rPr lang="en-US" b="1" dirty="0"/>
              <a:t>resources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Layouts</a:t>
            </a:r>
            <a:r>
              <a:rPr lang="en-US" dirty="0"/>
              <a:t>, </a:t>
            </a:r>
            <a:r>
              <a:rPr lang="en-US" b="1" dirty="0"/>
              <a:t>Menus</a:t>
            </a:r>
            <a:r>
              <a:rPr lang="en-US" dirty="0"/>
              <a:t>, </a:t>
            </a:r>
            <a:r>
              <a:rPr lang="en-US" b="1" dirty="0"/>
              <a:t>Views</a:t>
            </a:r>
            <a:r>
              <a:rPr lang="en-US" dirty="0"/>
              <a:t> (User Interface)  </a:t>
            </a:r>
          </a:p>
          <a:p>
            <a:pPr lvl="1"/>
            <a:r>
              <a:rPr lang="en-US" dirty="0"/>
              <a:t>Values (e.g., </a:t>
            </a:r>
            <a:r>
              <a:rPr lang="en-US" b="1" dirty="0"/>
              <a:t>strings.xml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Of application </a:t>
            </a:r>
            <a:r>
              <a:rPr lang="en-US" b="1" dirty="0"/>
              <a:t>properties</a:t>
            </a:r>
          </a:p>
          <a:p>
            <a:pPr lvl="1"/>
            <a:r>
              <a:rPr lang="en-US" b="1" dirty="0"/>
              <a:t>AndroidManifest.xml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User interface described in XML</a:t>
            </a:r>
          </a:p>
          <a:p>
            <a:pPr lvl="1"/>
            <a:r>
              <a:rPr lang="en-US" dirty="0"/>
              <a:t>Separate the layout description from the code that controls it </a:t>
            </a:r>
          </a:p>
          <a:p>
            <a:pPr lvl="1"/>
            <a:r>
              <a:rPr lang="en-US" dirty="0"/>
              <a:t>Easier to adapt User Interface to different platforms</a:t>
            </a:r>
          </a:p>
          <a:p>
            <a:pPr lvl="1"/>
            <a:r>
              <a:rPr lang="en-US" dirty="0"/>
              <a:t>Visual Editors automatically create XML (Android Studio)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29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84109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720C-B5FF-4F95-9BDE-4818BE1C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Android app </a:t>
            </a:r>
            <a:r>
              <a:rPr lang="en-GB" dirty="0"/>
              <a:t>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DFB8-1130-4422-88F0-7EAD7616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03483" cy="3530599"/>
          </a:xfrm>
        </p:spPr>
        <p:txBody>
          <a:bodyPr>
            <a:normAutofit/>
          </a:bodyPr>
          <a:lstStyle/>
          <a:p>
            <a:r>
              <a:rPr lang="en-GB" dirty="0"/>
              <a:t>An Android app should be a modular application composed by several components</a:t>
            </a:r>
          </a:p>
          <a:p>
            <a:pPr lvl="1"/>
            <a:r>
              <a:rPr lang="en-GB" dirty="0"/>
              <a:t>These components provide entry, or interaction, points for the user, the system or other apps to interact with the app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User interaction – called </a:t>
            </a:r>
            <a:r>
              <a:rPr lang="en-GB" b="1" dirty="0"/>
              <a:t>Activities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Background execution – called </a:t>
            </a:r>
            <a:r>
              <a:rPr lang="en-GB" b="1" dirty="0"/>
              <a:t>Services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System notification – called </a:t>
            </a:r>
            <a:r>
              <a:rPr lang="en-GB" b="1" dirty="0"/>
              <a:t>Broadcast Receivers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Storage – called </a:t>
            </a:r>
            <a:r>
              <a:rPr lang="en-GB" b="1" dirty="0"/>
              <a:t>Content</a:t>
            </a:r>
            <a:r>
              <a:rPr lang="en-GB" dirty="0"/>
              <a:t> </a:t>
            </a:r>
            <a:r>
              <a:rPr lang="en-GB" b="1" dirty="0"/>
              <a:t>Providers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D9C12-4143-4B5E-8F33-0289DEDA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</a:t>
            </a:fld>
            <a:endParaRPr lang="pt-PT" sz="1200" dirty="0"/>
          </a:p>
        </p:txBody>
      </p:sp>
      <p:grpSp>
        <p:nvGrpSpPr>
          <p:cNvPr id="5" name="object 11">
            <a:extLst>
              <a:ext uri="{FF2B5EF4-FFF2-40B4-BE49-F238E27FC236}">
                <a16:creationId xmlns:a16="http://schemas.microsoft.com/office/drawing/2014/main" id="{0E9EA500-E926-472C-8708-5889A0733697}"/>
              </a:ext>
            </a:extLst>
          </p:cNvPr>
          <p:cNvGrpSpPr>
            <a:grpSpLocks noChangeAspect="1"/>
          </p:cNvGrpSpPr>
          <p:nvPr/>
        </p:nvGrpSpPr>
        <p:grpSpPr>
          <a:xfrm>
            <a:off x="6361991" y="3848481"/>
            <a:ext cx="2633249" cy="2313332"/>
            <a:chOff x="4978400" y="1253832"/>
            <a:chExt cx="2895600" cy="2543810"/>
          </a:xfrm>
        </p:grpSpPr>
        <p:sp>
          <p:nvSpPr>
            <p:cNvPr id="6" name="object 12">
              <a:extLst>
                <a:ext uri="{FF2B5EF4-FFF2-40B4-BE49-F238E27FC236}">
                  <a16:creationId xmlns:a16="http://schemas.microsoft.com/office/drawing/2014/main" id="{84DFE2E2-3E87-4213-96C4-2ABC7A130B6C}"/>
                </a:ext>
              </a:extLst>
            </p:cNvPr>
            <p:cNvSpPr/>
            <p:nvPr/>
          </p:nvSpPr>
          <p:spPr>
            <a:xfrm>
              <a:off x="4978400" y="1257299"/>
              <a:ext cx="2895600" cy="254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3">
              <a:extLst>
                <a:ext uri="{FF2B5EF4-FFF2-40B4-BE49-F238E27FC236}">
                  <a16:creationId xmlns:a16="http://schemas.microsoft.com/office/drawing/2014/main" id="{9F5B08E6-D4C8-4414-9871-D4B4B4CC848E}"/>
                </a:ext>
              </a:extLst>
            </p:cNvPr>
            <p:cNvSpPr/>
            <p:nvPr/>
          </p:nvSpPr>
          <p:spPr>
            <a:xfrm>
              <a:off x="5972721" y="1253832"/>
              <a:ext cx="917575" cy="744855"/>
            </a:xfrm>
            <a:custGeom>
              <a:avLst/>
              <a:gdLst/>
              <a:ahLst/>
              <a:cxnLst/>
              <a:rect l="l" t="t" r="r" b="b"/>
              <a:pathLst>
                <a:path w="917575" h="744855">
                  <a:moveTo>
                    <a:pt x="0" y="0"/>
                  </a:moveTo>
                  <a:lnTo>
                    <a:pt x="917219" y="0"/>
                  </a:lnTo>
                  <a:lnTo>
                    <a:pt x="917219" y="744855"/>
                  </a:lnTo>
                  <a:lnTo>
                    <a:pt x="0" y="74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FE4696D-BAD0-4CB6-A285-D7E048C5F55B}"/>
              </a:ext>
            </a:extLst>
          </p:cNvPr>
          <p:cNvSpPr/>
          <p:nvPr/>
        </p:nvSpPr>
        <p:spPr>
          <a:xfrm>
            <a:off x="866440" y="5159922"/>
            <a:ext cx="5595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3464">
              <a:spcBef>
                <a:spcPts val="1000"/>
              </a:spcBef>
              <a:buClr>
                <a:srgbClr val="B01513"/>
              </a:buClr>
              <a:buSzPct val="80000"/>
              <a:buFont typeface="Wingdings 3" charset="2"/>
              <a:buChar char="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These components are activated and destroyed by the system when needed</a:t>
            </a:r>
          </a:p>
          <a:p>
            <a:pPr marL="960120" lvl="2" indent="-228600">
              <a:spcBef>
                <a:spcPts val="600"/>
              </a:spcBef>
              <a:buClr>
                <a:srgbClr val="B01513"/>
              </a:buClr>
              <a:buSzPct val="80000"/>
              <a:buFont typeface="Wingdings 3" charset="2"/>
              <a:buChar char=""/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If the system needs memory the app process and all components may be destroyed</a:t>
            </a:r>
          </a:p>
          <a:p>
            <a:pPr marL="960120" lvl="2" indent="-228600">
              <a:spcBef>
                <a:spcPts val="600"/>
              </a:spcBef>
              <a:buClr>
                <a:srgbClr val="B01513"/>
              </a:buClr>
              <a:buSzPct val="80000"/>
              <a:buFont typeface="Wingdings 3" charset="2"/>
              <a:buChar char=""/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call/use one component we must use </a:t>
            </a:r>
            <a:r>
              <a:rPr lang="en-GB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Intent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095E4-153A-4F28-9B14-226A2D8455CB}"/>
              </a:ext>
            </a:extLst>
          </p:cNvPr>
          <p:cNvSpPr/>
          <p:nvPr/>
        </p:nvSpPr>
        <p:spPr>
          <a:xfrm>
            <a:off x="536713" y="6489775"/>
            <a:ext cx="56812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hlinkClick r:id="rId3"/>
              </a:rPr>
              <a:t>https://developer.android.com/guide/components/fundamentals?hl=en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026347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res/layout: User Interface of the Layouts Editor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30</a:t>
            </a:fld>
            <a:endParaRPr lang="pt-PT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13451-957B-4D77-9436-7DA046CA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258143"/>
            <a:ext cx="8277559" cy="44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3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Applications</a:t>
            </a:r>
            <a:r>
              <a:rPr lang="pt-PT" dirty="0"/>
              <a:t> </a:t>
            </a:r>
            <a:r>
              <a:rPr lang="pt-PT" dirty="0" err="1"/>
              <a:t>resources</a:t>
            </a:r>
            <a:r>
              <a:rPr lang="pt-PT" dirty="0"/>
              <a:t> </a:t>
            </a:r>
            <a:r>
              <a:rPr lang="pt-PT" dirty="0" err="1"/>
              <a:t>described</a:t>
            </a:r>
            <a:r>
              <a:rPr lang="pt-PT" dirty="0"/>
              <a:t> in XML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486984" cy="3911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Strings should be defined in: </a:t>
            </a:r>
            <a:r>
              <a:rPr lang="pt-PT" dirty="0" err="1"/>
              <a:t>res</a:t>
            </a:r>
            <a:r>
              <a:rPr lang="pt-PT" dirty="0"/>
              <a:t>/</a:t>
            </a:r>
            <a:r>
              <a:rPr lang="pt-PT" dirty="0" err="1"/>
              <a:t>values</a:t>
            </a:r>
            <a:r>
              <a:rPr lang="pt-PT" dirty="0"/>
              <a:t>/strings.xml</a:t>
            </a:r>
            <a:endParaRPr lang="en-US" dirty="0"/>
          </a:p>
          <a:p>
            <a:pPr lvl="1"/>
            <a:r>
              <a:rPr lang="en-US" dirty="0"/>
              <a:t>Enables to change string content to other contexts (languages)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values in "values" follow the same principle</a:t>
            </a:r>
            <a:endParaRPr lang="en-US" sz="1600" dirty="0"/>
          </a:p>
          <a:p>
            <a:pPr lvl="1"/>
            <a:r>
              <a:rPr lang="en-US" dirty="0"/>
              <a:t>colors.xml, dimens.xml, styles.xml</a:t>
            </a:r>
          </a:p>
          <a:p>
            <a:pPr lvl="1"/>
            <a:r>
              <a:rPr lang="en-US" dirty="0"/>
              <a:t>Resources (string, integer, array, color, dimension, bool, ID) are inside files with &lt;</a:t>
            </a:r>
            <a:r>
              <a:rPr lang="en-US" b="1" dirty="0"/>
              <a:t>resources&gt;</a:t>
            </a:r>
            <a:r>
              <a:rPr lang="en-US" dirty="0"/>
              <a:t> as its root element</a:t>
            </a:r>
          </a:p>
          <a:p>
            <a:pPr lvl="2"/>
            <a:r>
              <a:rPr lang="en-US" dirty="0"/>
              <a:t>It doesn’t matter the file name – what is relevant is the resource declaration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31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1220B5-B779-4162-A248-6FA3C9FB5952}"/>
              </a:ext>
            </a:extLst>
          </p:cNvPr>
          <p:cNvSpPr/>
          <p:nvPr/>
        </p:nvSpPr>
        <p:spPr>
          <a:xfrm>
            <a:off x="858074" y="3359781"/>
            <a:ext cx="7808851" cy="1384995"/>
          </a:xfrm>
          <a:prstGeom prst="rect">
            <a:avLst/>
          </a:prstGeom>
          <a:ln>
            <a:solidFill>
              <a:srgbClr val="194850"/>
            </a:solidFill>
          </a:ln>
        </p:spPr>
        <p:txBody>
          <a:bodyPr wrap="square">
            <a:spAutoFit/>
          </a:bodyPr>
          <a:lstStyle/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resources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app_name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  <a: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Tutorial_1</a:t>
            </a:r>
            <a:r>
              <a:rPr lang="pt-PT" sz="1200" dirty="0">
                <a:latin typeface="Consolas" panose="020B0609020204030204" pitchFamily="49" charset="0"/>
              </a:rPr>
              <a:t>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action_settings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  <a:r>
              <a:rPr lang="pt-PT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Settings</a:t>
            </a:r>
            <a:r>
              <a:rPr lang="pt-PT" sz="1200" dirty="0">
                <a:latin typeface="Consolas" panose="020B0609020204030204" pitchFamily="49" charset="0"/>
              </a:rPr>
              <a:t>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msg1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  <a: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Olá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Mundo!</a:t>
            </a:r>
            <a:r>
              <a:rPr lang="pt-PT" sz="1200" dirty="0">
                <a:latin typeface="Consolas" panose="020B0609020204030204" pitchFamily="49" charset="0"/>
              </a:rPr>
              <a:t>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msg2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  <a:r>
              <a:rPr lang="pt-P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Esta é a minha primeira aplicação Android!!</a:t>
            </a:r>
            <a:r>
              <a:rPr lang="pt-PT" sz="1200" dirty="0">
                <a:latin typeface="Consolas" panose="020B0609020204030204" pitchFamily="49" charset="0"/>
              </a:rPr>
              <a:t>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image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  <a:r>
              <a:rPr lang="pt-PT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smile</a:t>
            </a:r>
            <a:r>
              <a:rPr lang="pt-PT" sz="1200" dirty="0">
                <a:latin typeface="Consolas" panose="020B0609020204030204" pitchFamily="49" charset="0"/>
              </a:rPr>
              <a:t>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66700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resources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0387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379062" cy="709865"/>
          </a:xfrm>
        </p:spPr>
        <p:txBody>
          <a:bodyPr/>
          <a:lstStyle/>
          <a:p>
            <a:r>
              <a:rPr lang="pt-PT" dirty="0" err="1"/>
              <a:t>Resources</a:t>
            </a:r>
            <a:r>
              <a:rPr lang="pt-PT" dirty="0"/>
              <a:t>: </a:t>
            </a:r>
            <a:r>
              <a:rPr lang="pt-PT" dirty="0" err="1"/>
              <a:t>location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32</a:t>
            </a:fld>
            <a:endParaRPr lang="pt-PT" sz="12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7A910D3-81BE-4FB9-8605-0A2FF3A7E128}"/>
              </a:ext>
            </a:extLst>
          </p:cNvPr>
          <p:cNvSpPr/>
          <p:nvPr/>
        </p:nvSpPr>
        <p:spPr>
          <a:xfrm>
            <a:off x="1368425" y="1636964"/>
            <a:ext cx="6032500" cy="471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496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Resources</a:t>
            </a:r>
            <a:r>
              <a:rPr lang="pt-PT" dirty="0"/>
              <a:t> in </a:t>
            </a:r>
            <a:r>
              <a:rPr lang="pt-PT" dirty="0" err="1"/>
              <a:t>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458575" cy="3530599"/>
          </a:xfrm>
        </p:spPr>
        <p:txBody>
          <a:bodyPr>
            <a:normAutofit/>
          </a:bodyPr>
          <a:lstStyle/>
          <a:p>
            <a:r>
              <a:rPr lang="en-US" dirty="0"/>
              <a:t>Get reference to a View based on resource id </a:t>
            </a:r>
          </a:p>
          <a:p>
            <a:pPr lvl="1"/>
            <a:r>
              <a:rPr lang="en-US" dirty="0" err="1"/>
              <a:t>findViewById</a:t>
            </a:r>
            <a:r>
              <a:rPr lang="en-US" dirty="0"/>
              <a:t>()</a:t>
            </a:r>
          </a:p>
          <a:p>
            <a:r>
              <a:rPr lang="en-US" dirty="0"/>
              <a:t> Get resource contents</a:t>
            </a:r>
          </a:p>
          <a:p>
            <a:pPr lvl="1"/>
            <a:r>
              <a:rPr lang="en-US" dirty="0" err="1"/>
              <a:t>getResources</a:t>
            </a:r>
            <a:r>
              <a:rPr lang="en-US" dirty="0"/>
              <a:t>()</a:t>
            </a:r>
          </a:p>
          <a:p>
            <a:pPr lvl="2"/>
            <a:r>
              <a:rPr lang="pt-PT" dirty="0" err="1"/>
              <a:t>And</a:t>
            </a:r>
            <a:r>
              <a:rPr lang="pt-PT" dirty="0"/>
              <a:t> use </a:t>
            </a:r>
            <a:r>
              <a:rPr lang="pt-PT" dirty="0" err="1"/>
              <a:t>getString</a:t>
            </a:r>
            <a:r>
              <a:rPr lang="pt-PT" dirty="0"/>
              <a:t>, </a:t>
            </a:r>
            <a:r>
              <a:rPr lang="pt-PT" dirty="0" err="1"/>
              <a:t>getInteger</a:t>
            </a:r>
            <a:r>
              <a:rPr lang="pt-PT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33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DE6D6-7E74-4AE2-878B-50BE657B78FE}"/>
              </a:ext>
            </a:extLst>
          </p:cNvPr>
          <p:cNvSpPr/>
          <p:nvPr/>
        </p:nvSpPr>
        <p:spPr>
          <a:xfrm>
            <a:off x="3096909" y="4967344"/>
            <a:ext cx="5508326" cy="1749197"/>
          </a:xfrm>
          <a:prstGeom prst="rect">
            <a:avLst/>
          </a:prstGeom>
          <a:ln>
            <a:solidFill>
              <a:srgbClr val="39746B"/>
            </a:solidFill>
          </a:ln>
        </p:spPr>
        <p:txBody>
          <a:bodyPr wrap="square">
            <a:spAutoFit/>
          </a:bodyPr>
          <a:lstStyle/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//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get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reference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 to a ID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resource</a:t>
            </a:r>
            <a:endParaRPr lang="pt-PT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TextView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tvHello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findViewById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R.id.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textViewHello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endParaRPr lang="pt-PT" sz="1200" spc="-5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//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get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 a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resource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string</a:t>
            </a:r>
            <a:endParaRPr lang="pt-PT" sz="1200" spc="-5" dirty="0">
              <a:solidFill>
                <a:srgbClr val="018001"/>
              </a:solidFill>
              <a:latin typeface="Consolas" panose="020B0609020204030204" pitchFamily="49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str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getResources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().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getString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pt-PT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R.string.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hello</a:t>
            </a:r>
            <a:r>
              <a:rPr lang="pt-PT" sz="1200" dirty="0">
                <a:solidFill>
                  <a:prstClr val="black"/>
                </a:solidFill>
                <a:latin typeface="Consolas" panose="020B0609020204030204" pitchFamily="49" charset="0"/>
              </a:rPr>
              <a:t>));  </a:t>
            </a:r>
            <a:endParaRPr lang="pt-PT" sz="1200" spc="-5" dirty="0">
              <a:solidFill>
                <a:srgbClr val="018001"/>
              </a:solidFill>
              <a:latin typeface="Consolas" panose="020B0609020204030204" pitchFamily="49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endParaRPr lang="pt-PT" sz="1200" spc="-5" dirty="0">
              <a:solidFill>
                <a:srgbClr val="018001"/>
              </a:solidFill>
              <a:latin typeface="Consolas" panose="020B0609020204030204" pitchFamily="49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//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get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 a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resource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Integer</a:t>
            </a:r>
            <a:endParaRPr lang="pt-PT" sz="1200" spc="-5" dirty="0">
              <a:solidFill>
                <a:srgbClr val="018001"/>
              </a:solidFill>
              <a:latin typeface="Consolas" panose="020B0609020204030204" pitchFamily="49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initvalue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getInteger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R.integer.</a:t>
            </a:r>
            <a:r>
              <a:rPr lang="pt-PT" altLang="pt-PT" sz="12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initValue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PT" altLang="pt-PT" sz="28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098D67-5683-4483-AF21-0B24904F7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F8E91-F728-437C-B9C8-CC440BCC10E3}"/>
              </a:ext>
            </a:extLst>
          </p:cNvPr>
          <p:cNvSpPr/>
          <p:nvPr/>
        </p:nvSpPr>
        <p:spPr>
          <a:xfrm>
            <a:off x="5023036" y="2944232"/>
            <a:ext cx="3582199" cy="1933863"/>
          </a:xfrm>
          <a:prstGeom prst="rect">
            <a:avLst/>
          </a:prstGeom>
          <a:solidFill>
            <a:schemeClr val="bg1"/>
          </a:solidFill>
          <a:ln>
            <a:solidFill>
              <a:srgbClr val="39746B"/>
            </a:solidFill>
          </a:ln>
        </p:spPr>
        <p:txBody>
          <a:bodyPr wrap="square">
            <a:spAutoFit/>
          </a:bodyPr>
          <a:lstStyle/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// ID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resource</a:t>
            </a:r>
            <a:endParaRPr lang="pt-PT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TextView</a:t>
            </a:r>
            <a:b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textViewHello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“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/&gt;</a:t>
            </a: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endParaRPr lang="pt-PT" sz="1200" spc="-5" dirty="0">
              <a:solidFill>
                <a:srgbClr val="018001"/>
              </a:solidFill>
              <a:latin typeface="Consolas" panose="020B0609020204030204" pitchFamily="49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// non-ID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resources</a:t>
            </a:r>
            <a:endParaRPr lang="pt-PT" sz="1200" spc="-5" dirty="0">
              <a:solidFill>
                <a:srgbClr val="018001"/>
              </a:solidFill>
              <a:latin typeface="Consolas" panose="020B0609020204030204" pitchFamily="49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t-PT" altLang="pt-PT" sz="2800" dirty="0">
              <a:latin typeface="Arial" panose="020B0604020202020204" pitchFamily="34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endParaRPr lang="pt-PT" alt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initValue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&gt;100&lt;/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t-PT" altLang="pt-PT" sz="28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17A80F-70F9-4422-A5DB-96709F45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558A37-B701-4D6C-8C13-62CA06D4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2F033B-46FB-4567-9203-D04F090B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0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Array</a:t>
            </a:r>
            <a:r>
              <a:rPr lang="pt-PT" dirty="0"/>
              <a:t> </a:t>
            </a:r>
            <a:r>
              <a:rPr lang="pt-PT" dirty="0" err="1"/>
              <a:t>Resources</a:t>
            </a:r>
            <a:r>
              <a:rPr lang="pt-PT" dirty="0"/>
              <a:t> -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Integer</a:t>
            </a:r>
            <a:r>
              <a:rPr lang="pt-PT" dirty="0"/>
              <a:t> </a:t>
            </a:r>
            <a:r>
              <a:rPr lang="pt-PT" dirty="0" err="1"/>
              <a:t>arrays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458575" cy="3530599"/>
          </a:xfrm>
        </p:spPr>
        <p:txBody>
          <a:bodyPr>
            <a:normAutofit/>
          </a:bodyPr>
          <a:lstStyle/>
          <a:p>
            <a:r>
              <a:rPr lang="en-US" dirty="0"/>
              <a:t>Arrays of Strings and Integers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 define in XML: string-array, integer-array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 use in code: </a:t>
            </a:r>
            <a:r>
              <a:rPr lang="en-US" dirty="0" err="1"/>
              <a:t>getStringArray</a:t>
            </a:r>
            <a:r>
              <a:rPr lang="en-US" dirty="0"/>
              <a:t>, </a:t>
            </a:r>
            <a:r>
              <a:rPr lang="en-US" dirty="0" err="1"/>
              <a:t>getIntegerArray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34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DE6D6-7E74-4AE2-878B-50BE657B78FE}"/>
              </a:ext>
            </a:extLst>
          </p:cNvPr>
          <p:cNvSpPr/>
          <p:nvPr/>
        </p:nvSpPr>
        <p:spPr>
          <a:xfrm>
            <a:off x="1284908" y="5696634"/>
            <a:ext cx="5508326" cy="646331"/>
          </a:xfrm>
          <a:prstGeom prst="rect">
            <a:avLst/>
          </a:prstGeom>
          <a:ln>
            <a:solidFill>
              <a:srgbClr val="39746B"/>
            </a:solidFill>
          </a:ln>
        </p:spPr>
        <p:txBody>
          <a:bodyPr wrap="square">
            <a:spAutoFit/>
          </a:bodyPr>
          <a:lstStyle/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//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get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reference</a:t>
            </a:r>
            <a:r>
              <a:rPr lang="pt-PT" sz="1200" spc="-5" dirty="0">
                <a:solidFill>
                  <a:srgbClr val="018001"/>
                </a:solidFill>
                <a:latin typeface="Consolas" panose="020B0609020204030204" pitchFamily="49" charset="0"/>
              </a:rPr>
              <a:t> to a ID </a:t>
            </a:r>
            <a:r>
              <a:rPr lang="pt-PT" sz="1200" spc="-5" dirty="0" err="1">
                <a:solidFill>
                  <a:srgbClr val="018001"/>
                </a:solidFill>
                <a:latin typeface="Consolas" panose="020B0609020204030204" pitchFamily="49" charset="0"/>
              </a:rPr>
              <a:t>resource</a:t>
            </a:r>
            <a:endParaRPr lang="pt-PT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planets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res.getStringArray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R.array.</a:t>
            </a:r>
            <a:r>
              <a:rPr lang="pt-PT" altLang="pt-PT" sz="12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planets_array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PT" altLang="pt-PT" sz="12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098D67-5683-4483-AF21-0B24904F7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F8E91-F728-437C-B9C8-CC440BCC10E3}"/>
              </a:ext>
            </a:extLst>
          </p:cNvPr>
          <p:cNvSpPr/>
          <p:nvPr/>
        </p:nvSpPr>
        <p:spPr>
          <a:xfrm>
            <a:off x="1284908" y="3711477"/>
            <a:ext cx="3528391" cy="1754326"/>
          </a:xfrm>
          <a:prstGeom prst="rect">
            <a:avLst/>
          </a:prstGeom>
          <a:solidFill>
            <a:schemeClr val="bg1"/>
          </a:solidFill>
          <a:ln>
            <a:solidFill>
              <a:srgbClr val="39746B"/>
            </a:solidFill>
          </a:ln>
        </p:spPr>
        <p:txBody>
          <a:bodyPr wrap="square">
            <a:spAutoFit/>
          </a:bodyPr>
          <a:lstStyle/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altLang="pt-PT" sz="1200" i="1" dirty="0">
                <a:latin typeface="Consolas" panose="020B0609020204030204" pitchFamily="49" charset="0"/>
              </a:rPr>
              <a:t>&lt;?</a:t>
            </a:r>
            <a:r>
              <a:rPr lang="pt-PT" altLang="pt-PT" sz="1200" dirty="0" err="1">
                <a:latin typeface="Consolas" panose="020B0609020204030204" pitchFamily="49" charset="0"/>
              </a:rPr>
              <a:t>xml</a:t>
            </a:r>
            <a:r>
              <a:rPr lang="pt-PT" altLang="pt-PT" sz="1200" dirty="0">
                <a:latin typeface="Consolas" panose="020B0609020204030204" pitchFamily="49" charset="0"/>
              </a:rPr>
              <a:t> version="1.0" encoding="utf-8"</a:t>
            </a:r>
            <a:r>
              <a:rPr lang="pt-PT" altLang="pt-PT" sz="1200" i="1" dirty="0">
                <a:latin typeface="Consolas" panose="020B0609020204030204" pitchFamily="49" charset="0"/>
              </a:rPr>
              <a:t>?&gt;</a:t>
            </a:r>
            <a:br>
              <a:rPr lang="pt-PT" altLang="pt-PT" sz="12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string-array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planets_array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&gt;Mercury&lt;/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     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Venus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Earth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    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 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string-array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t-PT" altLang="pt-PT" sz="28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17A80F-70F9-4422-A5DB-96709F45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558A37-B701-4D6C-8C13-62CA06D4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2F033B-46FB-4567-9203-D04F090B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EBF59F9-1D82-4C72-9F30-97B90751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6747A2F-7F5D-4C3C-8D9C-CA59F1A07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DC8365-70DC-49B7-A4B4-53C43DEF5927}"/>
              </a:ext>
            </a:extLst>
          </p:cNvPr>
          <p:cNvSpPr/>
          <p:nvPr/>
        </p:nvSpPr>
        <p:spPr>
          <a:xfrm>
            <a:off x="5357623" y="3884727"/>
            <a:ext cx="3708155" cy="83099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To create an array file: over res directory select new -&gt; Android Resource File -&gt; keep all (Resource type </a:t>
            </a:r>
            <a:r>
              <a:rPr lang="en-US" sz="1200" b="1" dirty="0"/>
              <a:t>Values</a:t>
            </a:r>
            <a:r>
              <a:rPr lang="en-US" sz="1200" dirty="0"/>
              <a:t>, directory name of </a:t>
            </a:r>
            <a:r>
              <a:rPr lang="en-US" sz="1200" b="1" dirty="0"/>
              <a:t>values</a:t>
            </a:r>
            <a:r>
              <a:rPr lang="en-US" sz="1200" dirty="0"/>
              <a:t>) and set File name: </a:t>
            </a:r>
            <a:r>
              <a:rPr lang="en-US" sz="1200" b="1" dirty="0"/>
              <a:t>arrays</a:t>
            </a:r>
            <a:r>
              <a:rPr lang="en-US" sz="1200" dirty="0"/>
              <a:t> 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994058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035168" cy="709865"/>
          </a:xfrm>
        </p:spPr>
        <p:txBody>
          <a:bodyPr/>
          <a:lstStyle/>
          <a:p>
            <a:r>
              <a:rPr lang="en-GB" dirty="0"/>
              <a:t>Array Resources </a:t>
            </a:r>
            <a:r>
              <a:rPr lang="pt-PT" dirty="0"/>
              <a:t>- </a:t>
            </a:r>
            <a:r>
              <a:rPr lang="en-GB" dirty="0"/>
              <a:t>untyped</a:t>
            </a:r>
            <a:r>
              <a:rPr lang="pt-PT" dirty="0"/>
              <a:t> </a:t>
            </a:r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37" y="2010465"/>
            <a:ext cx="7458575" cy="35305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dirty="0"/>
              <a:t>Arrays of untyped elements, called </a:t>
            </a:r>
            <a:r>
              <a:rPr lang="en-GB" b="1" dirty="0" err="1"/>
              <a:t>TypedArrays</a:t>
            </a:r>
            <a:endParaRPr lang="en-GB" b="1" dirty="0"/>
          </a:p>
          <a:p>
            <a:pPr lvl="1">
              <a:spcBef>
                <a:spcPts val="600"/>
              </a:spcBef>
            </a:pPr>
            <a:r>
              <a:rPr lang="en-GB" dirty="0"/>
              <a:t>Arrays may contain elements of any type in the same array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Elements may reference other resources, even </a:t>
            </a:r>
            <a:r>
              <a:rPr lang="en-GB" dirty="0" err="1"/>
              <a:t>drawables</a:t>
            </a:r>
            <a:r>
              <a:rPr lang="en-GB" dirty="0"/>
              <a:t> or arrays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In define in XML: array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In use in code: </a:t>
            </a:r>
            <a:r>
              <a:rPr lang="en-GB" dirty="0" err="1"/>
              <a:t>obtainTypedArray</a:t>
            </a:r>
            <a:endParaRPr lang="en-GB" dirty="0"/>
          </a:p>
          <a:p>
            <a:pPr lvl="1"/>
            <a:endParaRPr lang="en-US" dirty="0"/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35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DE6D6-7E74-4AE2-878B-50BE657B78FE}"/>
              </a:ext>
            </a:extLst>
          </p:cNvPr>
          <p:cNvSpPr/>
          <p:nvPr/>
        </p:nvSpPr>
        <p:spPr>
          <a:xfrm>
            <a:off x="340705" y="5042069"/>
            <a:ext cx="6608503" cy="1569660"/>
          </a:xfrm>
          <a:prstGeom prst="rect">
            <a:avLst/>
          </a:prstGeom>
          <a:ln>
            <a:solidFill>
              <a:srgbClr val="39746B"/>
            </a:solidFill>
          </a:ln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TypedArray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arrayCities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obtainTypedArray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R.array.</a:t>
            </a:r>
            <a:r>
              <a:rPr lang="pt-PT" altLang="pt-PT" sz="12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cities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arrayCities.length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idCity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arrayCities.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getResourceId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TypedArray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obtainTypedArray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idCity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city.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altLang="pt-PT" sz="12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pt-PT" altLang="pt-PT" sz="1200" dirty="0" err="1">
                <a:solidFill>
                  <a:srgbClr val="808000"/>
                </a:solidFill>
                <a:latin typeface="Consolas" panose="020B0609020204030204" pitchFamily="49" charset="0"/>
              </a:rPr>
              <a:t>SuppressLint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ResourceType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population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city.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getInt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pt-PT" altLang="pt-PT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i="1" dirty="0">
                <a:solidFill>
                  <a:srgbClr val="660E7A"/>
                </a:solidFill>
                <a:latin typeface="Consolas" panose="020B0609020204030204" pitchFamily="49" charset="0"/>
              </a:rPr>
              <a:t>LOG_MSG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City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: 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+ name + 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", 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population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altLang="pt-PT" sz="12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098D67-5683-4483-AF21-0B24904F7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F8E91-F728-437C-B9C8-CC440BCC10E3}"/>
              </a:ext>
            </a:extLst>
          </p:cNvPr>
          <p:cNvSpPr/>
          <p:nvPr/>
        </p:nvSpPr>
        <p:spPr>
          <a:xfrm>
            <a:off x="6131195" y="3149243"/>
            <a:ext cx="2800130" cy="2677656"/>
          </a:xfrm>
          <a:prstGeom prst="rect">
            <a:avLst/>
          </a:prstGeom>
          <a:solidFill>
            <a:schemeClr val="bg1"/>
          </a:solidFill>
          <a:ln>
            <a:solidFill>
              <a:srgbClr val="39746B"/>
            </a:solidFill>
          </a:ln>
        </p:spPr>
        <p:txBody>
          <a:bodyPr wrap="square">
            <a:spAutoFit/>
          </a:bodyPr>
          <a:lstStyle/>
          <a:p>
            <a:pPr marL="0" lvl="1" fontAlgn="t">
              <a:spcBef>
                <a:spcPts val="200"/>
              </a:spcBef>
              <a:tabLst>
                <a:tab pos="269875" algn="l"/>
                <a:tab pos="541338" algn="l"/>
                <a:tab pos="803275" algn="l"/>
                <a:tab pos="1082675" algn="l"/>
                <a:tab pos="143510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array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cities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&gt;@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/lisboa&lt;/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&gt;@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/porto&lt;/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array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="lisboa"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&gt;Lisboa&lt;/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&gt;504718&lt;/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array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="porto"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&gt;Porto&lt;/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&gt;#214349&lt;/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item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array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t-PT" altLang="pt-PT" sz="2800" dirty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17A80F-70F9-4422-A5DB-96709F45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558A37-B701-4D6C-8C13-62CA06D4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F2F033B-46FB-4567-9203-D04F090B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EBF59F9-1D82-4C72-9F30-97B90751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6747A2F-7F5D-4C3C-8D9C-CA59F1A07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2CB5D67-BF89-4C94-8D9C-C88B8BF1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1ADE9BF-03BD-4C23-88C9-A89D76013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74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E5A5BB-A491-4633-B3C8-F384B2C35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47CFE54-EA74-40FA-8AF0-7811EE490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11458-0FA4-4B56-8622-0395C27B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36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768046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5B1D-C3D7-4B8F-B5AE-6A073844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</a:t>
            </a:r>
            <a:r>
              <a:rPr lang="pt-PT" dirty="0" err="1"/>
              <a:t>simple</a:t>
            </a:r>
            <a:r>
              <a:rPr lang="pt-PT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ACD-1120-4053-9428-23745EAE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210909"/>
            <a:ext cx="7603483" cy="3530599"/>
          </a:xfrm>
        </p:spPr>
        <p:txBody>
          <a:bodyPr/>
          <a:lstStyle/>
          <a:p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activity</a:t>
            </a:r>
            <a:endParaRPr lang="pt-PT" dirty="0"/>
          </a:p>
          <a:p>
            <a:pPr lvl="1"/>
            <a:r>
              <a:rPr lang="pt-PT" dirty="0"/>
              <a:t>File -&gt; New -&gt; New </a:t>
            </a:r>
            <a:r>
              <a:rPr lang="pt-PT" dirty="0" err="1"/>
              <a:t>project</a:t>
            </a:r>
            <a:r>
              <a:rPr lang="pt-PT" dirty="0"/>
              <a:t> -&gt; </a:t>
            </a:r>
            <a:r>
              <a:rPr lang="pt-PT" dirty="0" err="1"/>
              <a:t>Empty</a:t>
            </a:r>
            <a:r>
              <a:rPr lang="pt-PT" dirty="0"/>
              <a:t> </a:t>
            </a:r>
            <a:r>
              <a:rPr lang="pt-PT" dirty="0" err="1"/>
              <a:t>Activity</a:t>
            </a:r>
            <a:endParaRPr lang="pt-PT" dirty="0"/>
          </a:p>
          <a:p>
            <a:pPr lvl="2"/>
            <a:r>
              <a:rPr lang="pt-PT" dirty="0"/>
              <a:t>Name: S1 </a:t>
            </a:r>
            <a:r>
              <a:rPr lang="pt-PT" dirty="0" err="1"/>
              <a:t>Simple</a:t>
            </a:r>
            <a:r>
              <a:rPr lang="pt-PT" dirty="0"/>
              <a:t> App, package name: dam_a60000, </a:t>
            </a:r>
            <a:r>
              <a:rPr lang="pt-PT" dirty="0" err="1"/>
              <a:t>Finish</a:t>
            </a:r>
            <a:endParaRPr lang="pt-PT" dirty="0"/>
          </a:p>
          <a:p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app</a:t>
            </a:r>
          </a:p>
          <a:p>
            <a:pPr lvl="1"/>
            <a:r>
              <a:rPr lang="pt-PT" dirty="0" err="1"/>
              <a:t>Next</a:t>
            </a:r>
            <a:r>
              <a:rPr lang="pt-PT" dirty="0"/>
              <a:t>: </a:t>
            </a:r>
            <a:r>
              <a:rPr lang="pt-PT" dirty="0" err="1"/>
              <a:t>activity</a:t>
            </a:r>
            <a:r>
              <a:rPr lang="pt-PT" dirty="0"/>
              <a:t>, layout, Strings, </a:t>
            </a:r>
            <a:r>
              <a:rPr lang="pt-PT" dirty="0" err="1"/>
              <a:t>manifest</a:t>
            </a:r>
            <a:r>
              <a:rPr lang="pt-PT" dirty="0"/>
              <a:t>, </a:t>
            </a:r>
            <a:r>
              <a:rPr lang="pt-PT" dirty="0" err="1"/>
              <a:t>build.gradle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3545D-822D-42E9-BC91-9B4AFF61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37</a:t>
            </a:fld>
            <a:endParaRPr lang="pt-PT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37A40-32F3-4639-B648-8DF31AB3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3" y="4673898"/>
            <a:ext cx="2701383" cy="2040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296F9-3535-437B-A5CE-24BD9E7DB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85" y="4192675"/>
            <a:ext cx="3340615" cy="2522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8E9DB-E372-4F63-A973-1C6D34EAD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769" y="3285877"/>
            <a:ext cx="1991981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33187C-8994-458E-804E-4D5444418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769" y="3285877"/>
            <a:ext cx="1933838" cy="34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16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BEA2F5B-C6EF-489E-A73C-BFDD2CF6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5191" cy="6866790"/>
            <a:chOff x="0" y="0"/>
            <a:chExt cx="12193588" cy="68667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3A635D-BD9D-41E9-A9DB-257C3E9A6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88" y="879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ABEB35E-87CA-4CD5-90A1-A343D17D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037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3EBD4A2-086A-4FBD-BBCB-6F2751A0B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852752" y="2783987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5C2449-D9BF-4AF3-8840-28AD9776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760914" y="180834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7B7CC9-5309-4AF0-AE58-7C7518CD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389" y="0"/>
              <a:ext cx="442861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A5A290-0DCD-4E38-985A-F0F4231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629265"/>
            <a:ext cx="4812870" cy="1622322"/>
          </a:xfrm>
        </p:spPr>
        <p:txBody>
          <a:bodyPr>
            <a:normAutofit/>
          </a:bodyPr>
          <a:lstStyle/>
          <a:p>
            <a:r>
              <a:rPr lang="pt-PT" dirty="0" err="1"/>
              <a:t>Simple</a:t>
            </a:r>
            <a:r>
              <a:rPr lang="pt-PT" dirty="0"/>
              <a:t> App: layout </a:t>
            </a:r>
            <a:r>
              <a:rPr lang="pt-PT" dirty="0" err="1"/>
              <a:t>contents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5743-9027-4237-9958-C9EBF1C0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3" y="2418735"/>
            <a:ext cx="5038882" cy="3811740"/>
          </a:xfrm>
        </p:spPr>
        <p:txBody>
          <a:bodyPr anchor="ctr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Added</a:t>
            </a:r>
            <a:r>
              <a:rPr lang="pt-PT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pt-PT" dirty="0" err="1">
                <a:solidFill>
                  <a:schemeClr val="bg1"/>
                </a:solidFill>
              </a:rPr>
              <a:t>TextView</a:t>
            </a:r>
            <a:r>
              <a:rPr lang="pt-PT" dirty="0">
                <a:solidFill>
                  <a:schemeClr val="bg1"/>
                </a:solidFill>
              </a:rPr>
              <a:t>: Background color, </a:t>
            </a:r>
            <a:r>
              <a:rPr lang="pt-PT" dirty="0" err="1">
                <a:solidFill>
                  <a:schemeClr val="bg1"/>
                </a:solidFill>
              </a:rPr>
              <a:t>textSize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 err="1">
                <a:solidFill>
                  <a:schemeClr val="bg1"/>
                </a:solidFill>
              </a:rPr>
              <a:t>ImageView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/>
                </a:solidFill>
              </a:rPr>
              <a:t>with</a:t>
            </a:r>
            <a:r>
              <a:rPr lang="pt-PT" dirty="0">
                <a:solidFill>
                  <a:schemeClr val="bg1"/>
                </a:solidFill>
              </a:rPr>
              <a:t> Android </a:t>
            </a:r>
            <a:r>
              <a:rPr lang="pt-PT" dirty="0" err="1">
                <a:solidFill>
                  <a:schemeClr val="bg1"/>
                </a:solidFill>
              </a:rPr>
              <a:t>Image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Asset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 err="1">
                <a:solidFill>
                  <a:schemeClr val="bg1"/>
                </a:solidFill>
              </a:rPr>
              <a:t>Button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/>
                </a:solidFill>
              </a:rPr>
              <a:t>with</a:t>
            </a:r>
            <a:r>
              <a:rPr lang="pt-PT" dirty="0">
                <a:solidFill>
                  <a:schemeClr val="bg1"/>
                </a:solidFill>
              </a:rPr>
              <a:t> CLICK ME! </a:t>
            </a:r>
            <a:r>
              <a:rPr lang="pt-PT" dirty="0" err="1">
                <a:solidFill>
                  <a:schemeClr val="bg1"/>
                </a:solidFill>
              </a:rPr>
              <a:t>Text</a:t>
            </a:r>
            <a:r>
              <a:rPr lang="pt-PT" dirty="0">
                <a:solidFill>
                  <a:schemeClr val="bg1"/>
                </a:solidFill>
              </a:rPr>
              <a:t> (</a:t>
            </a:r>
            <a:r>
              <a:rPr lang="pt-PT" dirty="0" err="1">
                <a:solidFill>
                  <a:schemeClr val="bg1"/>
                </a:solidFill>
              </a:rPr>
              <a:t>on</a:t>
            </a:r>
            <a:r>
              <a:rPr lang="pt-PT" dirty="0">
                <a:solidFill>
                  <a:schemeClr val="bg1"/>
                </a:solidFill>
              </a:rPr>
              <a:t> Strings.xml)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Layout: Background color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24E76-643C-4637-B976-E24B5E29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165" y="1353569"/>
            <a:ext cx="2759492" cy="48840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5E02BB6-9053-4979-968B-17E0EF2A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571-AF5C-4833-B86C-AC6CA170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DAM</a:t>
            </a:r>
          </a:p>
          <a:p>
            <a:pPr>
              <a:spcAft>
                <a:spcPts val="600"/>
              </a:spcAft>
            </a:pPr>
            <a:fld id="{CEE31BF8-7351-4A0F-A8BF-ABAE68EB0341}" type="slidenum">
              <a:rPr lang="pt-PT" smtClean="0"/>
              <a:pPr>
                <a:spcAft>
                  <a:spcPts val="600"/>
                </a:spcAft>
              </a:pPr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187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Simple</a:t>
            </a:r>
            <a:r>
              <a:rPr lang="pt-PT" dirty="0"/>
              <a:t> app v2: </a:t>
            </a:r>
            <a:r>
              <a:rPr lang="pt-PT" dirty="0" err="1"/>
              <a:t>MainActivity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39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ED8B4-552C-4DD5-BCDA-0F3008B363DA}"/>
              </a:ext>
            </a:extLst>
          </p:cNvPr>
          <p:cNvSpPr/>
          <p:nvPr/>
        </p:nvSpPr>
        <p:spPr>
          <a:xfrm>
            <a:off x="573073" y="1932547"/>
            <a:ext cx="7105543" cy="4862870"/>
          </a:xfrm>
          <a:prstGeom prst="rect">
            <a:avLst/>
          </a:prstGeom>
          <a:solidFill>
            <a:schemeClr val="bg1"/>
          </a:solidFill>
          <a:ln>
            <a:solidFill>
              <a:srgbClr val="194750"/>
            </a:solidFill>
          </a:ln>
        </p:spPr>
        <p:txBody>
          <a:bodyPr wrap="square">
            <a:spAutoFit/>
          </a:bodyPr>
          <a:lstStyle/>
          <a:p>
            <a:pPr marL="12700" defTabSz="466725">
              <a:spcBef>
                <a:spcPts val="200"/>
              </a:spcBef>
              <a:tabLst>
                <a:tab pos="266700" algn="l"/>
                <a:tab pos="542925" algn="l"/>
                <a:tab pos="809625" algn="l"/>
                <a:tab pos="1082675" algn="l"/>
                <a:tab pos="1343025" algn="l"/>
                <a:tab pos="1619250" algn="l"/>
              </a:tabLst>
            </a:pPr>
            <a:r>
              <a:rPr lang="pt-PT" sz="1200" dirty="0" err="1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public</a:t>
            </a:r>
            <a:r>
              <a:rPr lang="pt-PT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class</a:t>
            </a:r>
            <a:r>
              <a:rPr lang="pt-PT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b="1" dirty="0" err="1">
                <a:latin typeface="Consolas" panose="020B0609020204030204" pitchFamily="49" charset="0"/>
                <a:cs typeface="DejaVu Sans Mono"/>
              </a:rPr>
              <a:t>MainActivity</a:t>
            </a:r>
            <a:r>
              <a:rPr lang="pt-PT" sz="12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extends</a:t>
            </a:r>
            <a:r>
              <a:rPr lang="pt-PT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b="1" dirty="0" err="1">
                <a:latin typeface="Consolas" panose="020B0609020204030204" pitchFamily="49" charset="0"/>
                <a:cs typeface="DejaVu Sans Mono"/>
              </a:rPr>
              <a:t>AppCompatActivity</a:t>
            </a:r>
            <a:r>
              <a:rPr lang="pt-PT" sz="1200" spc="-1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>
                <a:latin typeface="Consolas" panose="020B0609020204030204" pitchFamily="49" charset="0"/>
                <a:cs typeface="DejaVu Sans Mono"/>
              </a:rPr>
              <a:t>{</a:t>
            </a:r>
            <a:endParaRPr lang="pt-PT" sz="1200" dirty="0">
              <a:solidFill>
                <a:srgbClr val="929000"/>
              </a:solidFill>
              <a:latin typeface="Consolas" panose="020B0609020204030204" pitchFamily="49" charset="0"/>
              <a:cs typeface="DejaVu Sans Mono"/>
            </a:endParaRPr>
          </a:p>
          <a:p>
            <a:pPr marL="12700" defTabSz="466725">
              <a:spcBef>
                <a:spcPts val="200"/>
              </a:spcBef>
              <a:tabLst>
                <a:tab pos="266700" algn="l"/>
                <a:tab pos="542925" algn="l"/>
                <a:tab pos="809625" algn="l"/>
                <a:tab pos="1082675" algn="l"/>
                <a:tab pos="1343025" algn="l"/>
                <a:tab pos="1619250" algn="l"/>
              </a:tabLst>
            </a:pPr>
            <a:r>
              <a:rPr lang="pt-PT" sz="1200" dirty="0">
                <a:solidFill>
                  <a:srgbClr val="929000"/>
                </a:solidFill>
                <a:latin typeface="Consolas" panose="020B0609020204030204" pitchFamily="49" charset="0"/>
                <a:cs typeface="DejaVu Sans Mono"/>
              </a:rPr>
              <a:t>	@</a:t>
            </a:r>
            <a:r>
              <a:rPr lang="pt-PT" sz="1200" dirty="0" err="1">
                <a:solidFill>
                  <a:srgbClr val="929000"/>
                </a:solidFill>
                <a:latin typeface="Consolas" panose="020B0609020204030204" pitchFamily="49" charset="0"/>
                <a:cs typeface="DejaVu Sans Mono"/>
              </a:rPr>
              <a:t>Override</a:t>
            </a:r>
            <a:endParaRPr lang="pt-PT" sz="1200" dirty="0">
              <a:latin typeface="Consolas" panose="020B0609020204030204" pitchFamily="49" charset="0"/>
              <a:cs typeface="DejaVu Sans Mono"/>
            </a:endParaRPr>
          </a:p>
          <a:p>
            <a:pPr marL="379095" marR="5080" indent="-367030" defTabSz="466725">
              <a:spcBef>
                <a:spcPts val="200"/>
              </a:spcBef>
              <a:tabLst>
                <a:tab pos="266700" algn="l"/>
                <a:tab pos="542925" algn="l"/>
                <a:tab pos="809625" algn="l"/>
                <a:tab pos="1082675" algn="l"/>
                <a:tab pos="1343025" algn="l"/>
                <a:tab pos="1619250" algn="l"/>
              </a:tabLst>
            </a:pPr>
            <a:r>
              <a:rPr lang="pt-PT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	</a:t>
            </a:r>
            <a:r>
              <a:rPr lang="pt-PT" sz="1200" dirty="0" err="1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protected</a:t>
            </a:r>
            <a:r>
              <a:rPr lang="pt-PT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void</a:t>
            </a:r>
            <a:r>
              <a:rPr lang="pt-PT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b="1" dirty="0" err="1">
                <a:latin typeface="Consolas" panose="020B0609020204030204" pitchFamily="49" charset="0"/>
                <a:cs typeface="DejaVu Sans Mono"/>
              </a:rPr>
              <a:t>onCreate</a:t>
            </a:r>
            <a:r>
              <a:rPr lang="pt-PT" sz="1200" dirty="0">
                <a:latin typeface="Consolas" panose="020B0609020204030204" pitchFamily="49" charset="0"/>
                <a:cs typeface="DejaVu Sans Mono"/>
              </a:rPr>
              <a:t>(</a:t>
            </a:r>
            <a:r>
              <a:rPr lang="pt-PT" sz="1200" dirty="0" err="1">
                <a:latin typeface="Consolas" panose="020B0609020204030204" pitchFamily="49" charset="0"/>
                <a:cs typeface="DejaVu Sans Mono"/>
              </a:rPr>
              <a:t>Bundle</a:t>
            </a:r>
            <a:r>
              <a:rPr lang="pt-PT" sz="12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 err="1">
                <a:latin typeface="Consolas" panose="020B0609020204030204" pitchFamily="49" charset="0"/>
                <a:cs typeface="DejaVu Sans Mono"/>
              </a:rPr>
              <a:t>savedInstanceState</a:t>
            </a:r>
            <a:r>
              <a:rPr lang="pt-PT" sz="1200" dirty="0">
                <a:latin typeface="Consolas" panose="020B0609020204030204" pitchFamily="49" charset="0"/>
                <a:cs typeface="DejaVu Sans Mono"/>
              </a:rPr>
              <a:t>)</a:t>
            </a:r>
            <a:r>
              <a:rPr lang="pt-PT" sz="1200" spc="-1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sz="1200" dirty="0">
                <a:latin typeface="Consolas" panose="020B0609020204030204" pitchFamily="49" charset="0"/>
                <a:cs typeface="DejaVu Sans Mono"/>
              </a:rPr>
              <a:t>{  </a:t>
            </a:r>
          </a:p>
          <a:p>
            <a:pPr marL="379095" marR="5080" indent="-367030" defTabSz="466725">
              <a:spcBef>
                <a:spcPts val="200"/>
              </a:spcBef>
              <a:tabLst>
                <a:tab pos="266700" algn="l"/>
                <a:tab pos="542925" algn="l"/>
                <a:tab pos="809625" algn="l"/>
                <a:tab pos="1082675" algn="l"/>
                <a:tab pos="1343025" algn="l"/>
                <a:tab pos="1619250" algn="l"/>
              </a:tabLst>
            </a:pPr>
            <a:r>
              <a:rPr lang="pt-PT" sz="1200" spc="-5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			</a:t>
            </a:r>
            <a:r>
              <a:rPr lang="pt-PT" sz="1200" b="1" spc="-5" dirty="0" err="1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super</a:t>
            </a:r>
            <a:r>
              <a:rPr lang="pt-PT" sz="1200" b="1" spc="-5" dirty="0" err="1">
                <a:latin typeface="Consolas" panose="020B0609020204030204" pitchFamily="49" charset="0"/>
                <a:cs typeface="DejaVu Sans Mono"/>
              </a:rPr>
              <a:t>.onCreate</a:t>
            </a: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(</a:t>
            </a:r>
            <a:r>
              <a:rPr lang="pt-PT" sz="1200" spc="-5" dirty="0" err="1">
                <a:latin typeface="Consolas" panose="020B0609020204030204" pitchFamily="49" charset="0"/>
                <a:cs typeface="DejaVu Sans Mono"/>
              </a:rPr>
              <a:t>savedInstanceState</a:t>
            </a: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);</a:t>
            </a:r>
          </a:p>
          <a:p>
            <a:pPr marL="379095" marR="5080" indent="-367030" defTabSz="466725">
              <a:spcBef>
                <a:spcPts val="200"/>
              </a:spcBef>
              <a:tabLst>
                <a:tab pos="266700" algn="l"/>
                <a:tab pos="542925" algn="l"/>
                <a:tab pos="809625" algn="l"/>
                <a:tab pos="1082675" algn="l"/>
                <a:tab pos="1343025" algn="l"/>
                <a:tab pos="1619250" algn="l"/>
              </a:tabLst>
            </a:pP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  			</a:t>
            </a:r>
            <a:r>
              <a:rPr lang="pt-PT" sz="1200" spc="-5" dirty="0" err="1">
                <a:latin typeface="Consolas" panose="020B0609020204030204" pitchFamily="49" charset="0"/>
                <a:cs typeface="DejaVu Sans Mono"/>
              </a:rPr>
              <a:t>setContentView</a:t>
            </a: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(</a:t>
            </a:r>
            <a:r>
              <a:rPr lang="pt-PT" sz="1200" spc="-5" dirty="0" err="1">
                <a:latin typeface="Consolas" panose="020B0609020204030204" pitchFamily="49" charset="0"/>
                <a:cs typeface="DejaVu Sans Mono"/>
              </a:rPr>
              <a:t>R.layout.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activity_main</a:t>
            </a:r>
            <a:r>
              <a:rPr lang="pt-PT" sz="1200" spc="-5" dirty="0">
                <a:latin typeface="Consolas" panose="020B0609020204030204" pitchFamily="49" charset="0"/>
                <a:cs typeface="DejaVu Sans Mono"/>
              </a:rPr>
              <a:t>);</a:t>
            </a:r>
            <a:endParaRPr lang="pt-PT" sz="1200" dirty="0">
              <a:latin typeface="Consolas" panose="020B0609020204030204" pitchFamily="49" charset="0"/>
              <a:cs typeface="DejaVu Sans Mono"/>
            </a:endParaRPr>
          </a:p>
          <a:p>
            <a:pPr defTabSz="466725">
              <a:spcBef>
                <a:spcPts val="200"/>
              </a:spcBef>
              <a:tabLst>
                <a:tab pos="266700" algn="l"/>
                <a:tab pos="542925" algn="l"/>
                <a:tab pos="809625" algn="l"/>
                <a:tab pos="1082675" algn="l"/>
                <a:tab pos="1343025" algn="l"/>
                <a:tab pos="1619250" algn="l"/>
              </a:tabLst>
            </a:pPr>
            <a:r>
              <a:rPr lang="pt-PT" sz="1200" dirty="0">
                <a:latin typeface="Consolas" panose="020B0609020204030204" pitchFamily="49" charset="0"/>
                <a:cs typeface="DejaVu Sans Mono"/>
              </a:rPr>
              <a:t>	</a:t>
            </a:r>
            <a:r>
              <a:rPr lang="pt-PT" altLang="pt-PT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	final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ViewGroup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vgMainLayout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findViewById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R.id.</a:t>
            </a:r>
            <a:r>
              <a:rPr lang="pt-PT" altLang="pt-PT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MainConstraintLayout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btnClickMe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findViewById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R.id.</a:t>
            </a:r>
            <a:r>
              <a:rPr lang="pt-PT" altLang="pt-PT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buttonClickMe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btnClickMe.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setOnClickListener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pt-PT" altLang="pt-PT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View.OnClickListener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defTabSz="466725">
              <a:spcBef>
                <a:spcPts val="200"/>
              </a:spcBef>
              <a:tabLst>
                <a:tab pos="266700" algn="l"/>
                <a:tab pos="542925" algn="l"/>
                <a:tab pos="809625" algn="l"/>
                <a:tab pos="1082675" algn="l"/>
                <a:tab pos="1343025" algn="l"/>
                <a:tab pos="1619250" algn="l"/>
              </a:tabLst>
            </a:pPr>
            <a:r>
              <a:rPr lang="pt-PT" alt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pt-PT" altLang="pt-PT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oldColor</a:t>
            </a:r>
            <a:r>
              <a:rPr lang="pt-PT" altLang="pt-PT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pt-PT" altLang="pt-PT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t-PT" altLang="pt-PT" sz="12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pt-PT" altLang="pt-PT" sz="1200" dirty="0" err="1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br>
              <a:rPr lang="pt-PT" altLang="pt-PT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808000"/>
                </a:solidFill>
                <a:latin typeface="Consolas" panose="020B0609020204030204" pitchFamily="49" charset="0"/>
              </a:rPr>
              <a:t>			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pt-PT" altLang="pt-PT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pt-PT" altLang="pt-PT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v) {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			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pt-PT" altLang="pt-PT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color = ((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ColorDrawable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vgMainLayout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getBackground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getColor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		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pt-PT" altLang="pt-PT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(color ==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pt-PT" altLang="pt-PT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			color =  </a:t>
            </a:r>
            <a:r>
              <a:rPr lang="pt-PT" altLang="pt-PT" sz="12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oldColor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			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pt-PT" altLang="pt-PT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			</a:t>
            </a:r>
            <a:r>
              <a:rPr lang="pt-PT" altLang="pt-PT" sz="12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oldColor</a:t>
            </a:r>
            <a:r>
              <a:rPr lang="pt-PT" altLang="pt-PT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= color;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			color = 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pt-PT" altLang="pt-PT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BLUE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			}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	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vgMainLayout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setBackgroundColor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			}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		});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8DB972-CC9D-432A-8737-A5ED7C7F4AB8}"/>
              </a:ext>
            </a:extLst>
          </p:cNvPr>
          <p:cNvSpPr/>
          <p:nvPr/>
        </p:nvSpPr>
        <p:spPr>
          <a:xfrm>
            <a:off x="6003575" y="1646479"/>
            <a:ext cx="2609850" cy="380281"/>
          </a:xfrm>
          <a:prstGeom prst="wedgeRoundRectCallout">
            <a:avLst>
              <a:gd name="adj1" fmla="val -81576"/>
              <a:gd name="adj2" fmla="val 64918"/>
              <a:gd name="adj3" fmla="val 16667"/>
            </a:avLst>
          </a:prstGeom>
          <a:solidFill>
            <a:srgbClr val="F5E085"/>
          </a:solidFill>
          <a:ln w="19050">
            <a:solidFill>
              <a:srgbClr val="72A37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pt-PT" sz="1200" dirty="0" err="1"/>
              <a:t>Extends</a:t>
            </a:r>
            <a:r>
              <a:rPr lang="pt-PT" sz="1200" dirty="0"/>
              <a:t> </a:t>
            </a:r>
            <a:r>
              <a:rPr lang="pt-PT" sz="1200" dirty="0" err="1"/>
              <a:t>AppCompatActivity</a:t>
            </a:r>
            <a:endParaRPr lang="pt-PT" sz="12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3465F20-7643-4CED-949D-F0BD5D14D91E}"/>
              </a:ext>
            </a:extLst>
          </p:cNvPr>
          <p:cNvSpPr/>
          <p:nvPr/>
        </p:nvSpPr>
        <p:spPr>
          <a:xfrm>
            <a:off x="6021395" y="2135976"/>
            <a:ext cx="2609850" cy="380281"/>
          </a:xfrm>
          <a:prstGeom prst="wedgeRoundRectCallout">
            <a:avLst>
              <a:gd name="adj1" fmla="val -74263"/>
              <a:gd name="adj2" fmla="val 44008"/>
              <a:gd name="adj3" fmla="val 16667"/>
            </a:avLst>
          </a:prstGeom>
          <a:solidFill>
            <a:srgbClr val="F5E085"/>
          </a:solidFill>
          <a:ln w="19050">
            <a:solidFill>
              <a:srgbClr val="72A37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pt-PT" sz="1200" dirty="0" err="1"/>
              <a:t>onCreate</a:t>
            </a:r>
            <a:r>
              <a:rPr lang="pt-PT" sz="1200" dirty="0"/>
              <a:t>() </a:t>
            </a:r>
            <a:r>
              <a:rPr lang="pt-PT" sz="1200" dirty="0" err="1"/>
              <a:t>called</a:t>
            </a:r>
            <a:r>
              <a:rPr lang="pt-PT" sz="1200" dirty="0"/>
              <a:t> </a:t>
            </a:r>
            <a:r>
              <a:rPr lang="pt-PT" sz="1200" dirty="0" err="1"/>
              <a:t>after</a:t>
            </a:r>
            <a:r>
              <a:rPr lang="pt-PT" sz="1200" dirty="0"/>
              <a:t> </a:t>
            </a:r>
            <a:r>
              <a:rPr lang="pt-PT" sz="1200" dirty="0" err="1"/>
              <a:t>activity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created</a:t>
            </a:r>
            <a:r>
              <a:rPr lang="pt-PT" sz="1200" dirty="0"/>
              <a:t>. </a:t>
            </a:r>
            <a:r>
              <a:rPr lang="pt-PT" sz="1200" dirty="0" err="1"/>
              <a:t>Should</a:t>
            </a:r>
            <a:r>
              <a:rPr lang="pt-PT" sz="1200" dirty="0"/>
              <a:t> </a:t>
            </a:r>
            <a:r>
              <a:rPr lang="pt-PT" sz="1200" dirty="0" err="1"/>
              <a:t>initialize</a:t>
            </a:r>
            <a:r>
              <a:rPr lang="pt-PT" sz="1200" dirty="0"/>
              <a:t> </a:t>
            </a:r>
            <a:r>
              <a:rPr lang="pt-PT" sz="1200" dirty="0" err="1"/>
              <a:t>it</a:t>
            </a:r>
            <a:r>
              <a:rPr lang="pt-PT" sz="1200" dirty="0"/>
              <a:t>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F908C10-45FB-484E-9CBF-89F4C69EE6E9}"/>
              </a:ext>
            </a:extLst>
          </p:cNvPr>
          <p:cNvSpPr/>
          <p:nvPr/>
        </p:nvSpPr>
        <p:spPr>
          <a:xfrm>
            <a:off x="6373691" y="3460397"/>
            <a:ext cx="2609850" cy="380281"/>
          </a:xfrm>
          <a:prstGeom prst="wedgeRoundRectCallout">
            <a:avLst>
              <a:gd name="adj1" fmla="val -62315"/>
              <a:gd name="adj2" fmla="val 9552"/>
              <a:gd name="adj3" fmla="val 16667"/>
            </a:avLst>
          </a:prstGeom>
          <a:solidFill>
            <a:srgbClr val="F5E085"/>
          </a:solidFill>
          <a:ln w="19050">
            <a:solidFill>
              <a:srgbClr val="72A37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pt-PT" sz="1200" dirty="0"/>
              <a:t>Sets </a:t>
            </a:r>
            <a:r>
              <a:rPr lang="pt-PT" sz="1200" dirty="0" err="1"/>
              <a:t>onClickListener</a:t>
            </a:r>
            <a:r>
              <a:rPr lang="pt-PT" sz="1200" dirty="0"/>
              <a:t>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button</a:t>
            </a:r>
            <a:endParaRPr lang="pt-PT" sz="1200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A14B032-304D-4147-95E0-1DFCD4CE1EED}"/>
              </a:ext>
            </a:extLst>
          </p:cNvPr>
          <p:cNvSpPr/>
          <p:nvPr/>
        </p:nvSpPr>
        <p:spPr>
          <a:xfrm>
            <a:off x="6021395" y="2625472"/>
            <a:ext cx="2609850" cy="380281"/>
          </a:xfrm>
          <a:prstGeom prst="wedgeRoundRectCallout">
            <a:avLst>
              <a:gd name="adj1" fmla="val -102394"/>
              <a:gd name="adj2" fmla="val 24973"/>
              <a:gd name="adj3" fmla="val 16667"/>
            </a:avLst>
          </a:prstGeom>
          <a:solidFill>
            <a:srgbClr val="F5E085"/>
          </a:solidFill>
          <a:ln w="19050">
            <a:solidFill>
              <a:srgbClr val="72A37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pt-PT" sz="1200" dirty="0"/>
              <a:t>Sets </a:t>
            </a:r>
            <a:r>
              <a:rPr lang="pt-PT" sz="1200" dirty="0" err="1"/>
              <a:t>activity</a:t>
            </a:r>
            <a:r>
              <a:rPr lang="pt-PT" sz="1200" dirty="0"/>
              <a:t> layout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EF7EF25-E05D-4F76-9D66-F4B506ACF3D9}"/>
              </a:ext>
            </a:extLst>
          </p:cNvPr>
          <p:cNvSpPr/>
          <p:nvPr/>
        </p:nvSpPr>
        <p:spPr>
          <a:xfrm>
            <a:off x="6373691" y="4057839"/>
            <a:ext cx="2609850" cy="380281"/>
          </a:xfrm>
          <a:prstGeom prst="wedgeRoundRectCallout">
            <a:avLst>
              <a:gd name="adj1" fmla="val -131812"/>
              <a:gd name="adj2" fmla="val 36538"/>
              <a:gd name="adj3" fmla="val 16667"/>
            </a:avLst>
          </a:prstGeom>
          <a:solidFill>
            <a:srgbClr val="F5E085"/>
          </a:solidFill>
          <a:ln w="19050">
            <a:solidFill>
              <a:srgbClr val="72A37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200" dirty="0"/>
              <a:t>Sets onclick event method to change the layout’ background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DC08B-B28E-4591-BD19-8E234569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877" y="4733703"/>
            <a:ext cx="1128400" cy="19955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9D8F39-8CD1-457A-A41C-82B7641F4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41" y="4830389"/>
            <a:ext cx="1126701" cy="19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B37C-FCDB-474D-BE0C-A754DF6D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Android app </a:t>
            </a:r>
            <a:r>
              <a:rPr lang="en-GB" dirty="0"/>
              <a:t>jumping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7453-B0A5-467E-AE4A-815000A4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877510" cy="353059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 social network photo sharing scenario:</a:t>
            </a:r>
          </a:p>
          <a:p>
            <a:pPr lvl="1"/>
            <a:r>
              <a:rPr lang="en-GB" dirty="0"/>
              <a:t>In a social network app we want to take and share a photo – social app triggers camera app</a:t>
            </a:r>
          </a:p>
          <a:p>
            <a:pPr lvl="2"/>
            <a:r>
              <a:rPr lang="en-GB" dirty="0"/>
              <a:t>Social network app suspended</a:t>
            </a:r>
          </a:p>
          <a:p>
            <a:pPr lvl="2"/>
            <a:r>
              <a:rPr lang="en-GB" dirty="0"/>
              <a:t>Camera app may triggers other apps, like a File chooser app, which may call other app</a:t>
            </a:r>
          </a:p>
          <a:p>
            <a:pPr lvl="3"/>
            <a:r>
              <a:rPr lang="en-GB" dirty="0"/>
              <a:t>File Chooser app / camera app suspended</a:t>
            </a:r>
          </a:p>
          <a:p>
            <a:pPr lvl="1"/>
            <a:r>
              <a:rPr lang="en-GB" dirty="0"/>
              <a:t>The user return to social network app and shares the photo</a:t>
            </a:r>
          </a:p>
          <a:p>
            <a:pPr lvl="1"/>
            <a:endParaRPr lang="en-GB" dirty="0"/>
          </a:p>
          <a:p>
            <a:r>
              <a:rPr lang="en-GB" dirty="0"/>
              <a:t>Android minimizes the suspended apps, it may destroy them</a:t>
            </a:r>
          </a:p>
          <a:p>
            <a:pPr lvl="1"/>
            <a:r>
              <a:rPr lang="en-GB" dirty="0"/>
              <a:t>When needed, they will be re-started</a:t>
            </a:r>
          </a:p>
          <a:p>
            <a:pPr lvl="1"/>
            <a:r>
              <a:rPr lang="en-GB" dirty="0"/>
              <a:t>The modular architecture of Apps should enable this destroy/re-start life-cycle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AE8C6-EF3C-460A-B571-B747ABD5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19337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Layout: “activity_main.xml”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40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ABD92-A2D3-414A-B9C0-D35FACC6201C}"/>
              </a:ext>
            </a:extLst>
          </p:cNvPr>
          <p:cNvSpPr/>
          <p:nvPr/>
        </p:nvSpPr>
        <p:spPr>
          <a:xfrm>
            <a:off x="572324" y="2147205"/>
            <a:ext cx="6561901" cy="4539345"/>
          </a:xfrm>
          <a:prstGeom prst="rect">
            <a:avLst/>
          </a:prstGeom>
          <a:ln>
            <a:solidFill>
              <a:srgbClr val="194850"/>
            </a:solidFill>
          </a:ln>
        </p:spPr>
        <p:txBody>
          <a:bodyPr wrap="square">
            <a:noAutofit/>
          </a:bodyPr>
          <a:lstStyle/>
          <a:p>
            <a:pPr defTabSz="266700">
              <a:tabLst>
                <a:tab pos="26670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androidx.constraintlayout.widget.ConstraintLayout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	</a:t>
            </a:r>
          </a:p>
          <a:p>
            <a:pPr defTabSz="266700">
              <a:tabLst>
                <a:tab pos="266700" algn="l"/>
              </a:tabLst>
            </a:pP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xmlns: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="http://schemas.android.com/apk/res/android"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xmlns: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="http://schemas.android.com/apk/res-auto"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xmlns: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tools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="http://schemas.android.com/tools"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MainConstraintLayout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match_parent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    </a:t>
            </a:r>
          </a:p>
          <a:p>
            <a:pPr defTabSz="266700">
              <a:tabLst>
                <a:tab pos="266700" algn="l"/>
              </a:tabLst>
            </a:pP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match_parent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:background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android:colo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holo_purple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tools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:context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=".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MainActivity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tools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:ignore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ContentDescription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	&lt;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TextView</a:t>
            </a:r>
            <a:b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textViewMain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="0dp"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wrap_content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:layout_marginTop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="20dp"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:background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android:color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holo_orange_dark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hello_str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:textAlignment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center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:textSize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="24sp"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:layout_constraintEnd_toEndOf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imageViewAndroid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:layout_constraintStart_toStartOf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imageViewAndroid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:layout_constraintTop_toTopOf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</a:p>
          <a:p>
            <a:pPr defTabSz="266700">
              <a:tabLst>
                <a:tab pos="26670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. .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3BA18-EBCA-40A7-A8EB-838ECDD4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43" y="4053807"/>
            <a:ext cx="1541253" cy="27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26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Layout: “activity_main.xml”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41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ABD92-A2D3-414A-B9C0-D35FACC6201C}"/>
              </a:ext>
            </a:extLst>
          </p:cNvPr>
          <p:cNvSpPr/>
          <p:nvPr/>
        </p:nvSpPr>
        <p:spPr>
          <a:xfrm>
            <a:off x="661073" y="1797501"/>
            <a:ext cx="6463627" cy="5024045"/>
          </a:xfrm>
          <a:prstGeom prst="rect">
            <a:avLst/>
          </a:prstGeom>
          <a:solidFill>
            <a:schemeClr val="bg1"/>
          </a:solidFill>
          <a:ln>
            <a:solidFill>
              <a:srgbClr val="194850"/>
            </a:solidFill>
          </a:ln>
        </p:spPr>
        <p:txBody>
          <a:bodyPr wrap="square">
            <a:noAutofit/>
          </a:bodyPr>
          <a:lstStyle/>
          <a:p>
            <a:pPr defTabSz="266700">
              <a:tabLst>
                <a:tab pos="26670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. . .	</a:t>
            </a:r>
          </a:p>
          <a:p>
            <a:pPr defTabSz="266700">
              <a:tabLst>
                <a:tab pos="26670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androidx.constraintlayout.widget.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Guideline</a:t>
            </a:r>
            <a:b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guideline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wrap_content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wrap_content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:orientation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="horizontal"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:layout_constraintGuide_percent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="0.4"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ImageView</a:t>
            </a:r>
            <a:b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imageViewAndroid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="264dp"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="249dp"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:layout_constraintBottom_toTopOf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guideline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:layout_constraintEnd_toEndOf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:layout_constraintStart_toStartOf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:layout_constraintTop_toTopOf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guideline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:srcCompat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drawable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/ic_android_black_24dp"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pt-PT" altLang="pt-PT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Button</a:t>
            </a:r>
            <a:b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buttonClickMe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wrap_content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wrap_content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:padding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="20dp"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button_text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:layout_constraintBottom_toBottomOf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:layout_constraintEnd_toEndOf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:layout_constraintStart_toStartOf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:layout_constraintTop_toBottomOf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imageViewAndroid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androidx.constraintlayout.widget.ConstraintLayout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t-PT" sz="12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117E6-B314-4D68-B1BF-D12FBB1C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93" y="1282031"/>
            <a:ext cx="1541253" cy="2725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494632-6A33-4FFE-BB05-799B3166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794" y="4074304"/>
            <a:ext cx="1524952" cy="27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1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DFF4-95CC-442F-AC39-70A16EEE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Layout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BFFA-1AC7-4AF2-AD8A-1E519881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744159" cy="3530599"/>
          </a:xfrm>
        </p:spPr>
        <p:txBody>
          <a:bodyPr>
            <a:normAutofit fontScale="92500" lnSpcReduction="10000"/>
          </a:bodyPr>
          <a:lstStyle/>
          <a:p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ConstraintLayout</a:t>
            </a:r>
            <a:endParaRPr lang="pt-PT" dirty="0"/>
          </a:p>
          <a:p>
            <a:r>
              <a:rPr lang="pt-PT" dirty="0" err="1"/>
              <a:t>Used</a:t>
            </a:r>
            <a:r>
              <a:rPr lang="pt-PT" dirty="0"/>
              <a:t> a </a:t>
            </a:r>
            <a:r>
              <a:rPr lang="pt-PT" b="1" dirty="0" err="1"/>
              <a:t>HorizontalGuideline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50% </a:t>
            </a:r>
            <a:r>
              <a:rPr lang="pt-PT" dirty="0" err="1"/>
              <a:t>of</a:t>
            </a:r>
            <a:r>
              <a:rPr lang="pt-PT" dirty="0"/>
              <a:t> vertical </a:t>
            </a:r>
            <a:r>
              <a:rPr lang="pt-PT" dirty="0" err="1"/>
              <a:t>size</a:t>
            </a:r>
            <a:endParaRPr lang="pt-PT" dirty="0"/>
          </a:p>
          <a:p>
            <a:r>
              <a:rPr lang="pt-PT" b="1" dirty="0" err="1"/>
              <a:t>ImageView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top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bottom</a:t>
            </a:r>
            <a:r>
              <a:rPr lang="pt-PT" dirty="0"/>
              <a:t> </a:t>
            </a:r>
            <a:r>
              <a:rPr lang="pt-PT" dirty="0" err="1"/>
              <a:t>constraints</a:t>
            </a:r>
            <a:r>
              <a:rPr lang="pt-PT" dirty="0"/>
              <a:t> </a:t>
            </a:r>
            <a:r>
              <a:rPr lang="pt-PT" dirty="0" err="1"/>
              <a:t>connected</a:t>
            </a:r>
            <a:r>
              <a:rPr lang="pt-PT" dirty="0"/>
              <a:t> to </a:t>
            </a:r>
            <a:r>
              <a:rPr lang="pt-PT" dirty="0" err="1"/>
              <a:t>Guideline</a:t>
            </a:r>
            <a:endParaRPr lang="pt-PT" dirty="0"/>
          </a:p>
          <a:p>
            <a:pPr lvl="1"/>
            <a:r>
              <a:rPr lang="pt-PT" dirty="0" err="1"/>
              <a:t>Left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contraints</a:t>
            </a:r>
            <a:r>
              <a:rPr lang="pt-PT" dirty="0"/>
              <a:t> </a:t>
            </a:r>
            <a:r>
              <a:rPr lang="pt-PT" dirty="0" err="1"/>
              <a:t>connected</a:t>
            </a:r>
            <a:r>
              <a:rPr lang="pt-PT" dirty="0"/>
              <a:t> to </a:t>
            </a:r>
            <a:r>
              <a:rPr lang="pt-PT" dirty="0" err="1"/>
              <a:t>parent</a:t>
            </a:r>
            <a:endParaRPr lang="pt-PT" dirty="0"/>
          </a:p>
          <a:p>
            <a:r>
              <a:rPr lang="pt-PT" b="1" dirty="0" err="1"/>
              <a:t>TextView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top</a:t>
            </a:r>
          </a:p>
          <a:p>
            <a:pPr lvl="1"/>
            <a:r>
              <a:rPr lang="pt-PT" dirty="0" err="1"/>
              <a:t>with</a:t>
            </a:r>
            <a:r>
              <a:rPr lang="pt-PT" dirty="0"/>
              <a:t> top </a:t>
            </a:r>
            <a:r>
              <a:rPr lang="pt-PT" dirty="0" err="1"/>
              <a:t>constraint</a:t>
            </a:r>
            <a:r>
              <a:rPr lang="pt-PT" dirty="0"/>
              <a:t> to top </a:t>
            </a:r>
            <a:r>
              <a:rPr lang="pt-PT" dirty="0" err="1"/>
              <a:t>of</a:t>
            </a:r>
            <a:r>
              <a:rPr lang="pt-PT" dirty="0"/>
              <a:t> layout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margin_top</a:t>
            </a:r>
            <a:endParaRPr lang="pt-PT" dirty="0"/>
          </a:p>
          <a:p>
            <a:pPr lvl="1"/>
            <a:r>
              <a:rPr lang="pt-PT" dirty="0" err="1"/>
              <a:t>Left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horizontal </a:t>
            </a:r>
            <a:r>
              <a:rPr lang="pt-PT" dirty="0" err="1"/>
              <a:t>constraints</a:t>
            </a:r>
            <a:r>
              <a:rPr lang="pt-PT" dirty="0"/>
              <a:t> to </a:t>
            </a:r>
            <a:r>
              <a:rPr lang="pt-PT" dirty="0" err="1"/>
              <a:t>left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ImageView</a:t>
            </a:r>
            <a:endParaRPr lang="pt-PT" dirty="0"/>
          </a:p>
          <a:p>
            <a:pPr lvl="1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layout_width</a:t>
            </a:r>
            <a:r>
              <a:rPr lang="pt-PT" dirty="0"/>
              <a:t> = 0dp</a:t>
            </a:r>
          </a:p>
          <a:p>
            <a:r>
              <a:rPr lang="pt-PT" b="1" dirty="0" err="1"/>
              <a:t>Button</a:t>
            </a:r>
            <a:r>
              <a:rPr lang="pt-PT" dirty="0"/>
              <a:t> </a:t>
            </a:r>
          </a:p>
          <a:p>
            <a:pPr lvl="1"/>
            <a:r>
              <a:rPr lang="pt-PT" dirty="0" err="1"/>
              <a:t>with</a:t>
            </a:r>
            <a:r>
              <a:rPr lang="pt-PT" dirty="0"/>
              <a:t> some </a:t>
            </a:r>
            <a:r>
              <a:rPr lang="pt-PT" dirty="0" err="1"/>
              <a:t>padding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constraints</a:t>
            </a:r>
            <a:r>
              <a:rPr lang="pt-PT" dirty="0"/>
              <a:t> to </a:t>
            </a:r>
            <a:r>
              <a:rPr lang="pt-PT" dirty="0" err="1"/>
              <a:t>parent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TextView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27754-3C65-480C-8D15-946BC90A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42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A28A5-E928-4867-8145-406581B265F8}"/>
              </a:ext>
            </a:extLst>
          </p:cNvPr>
          <p:cNvSpPr/>
          <p:nvPr/>
        </p:nvSpPr>
        <p:spPr>
          <a:xfrm>
            <a:off x="228397" y="6397674"/>
            <a:ext cx="82415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hlinkClick r:id="rId2"/>
              </a:rPr>
              <a:t>https://developer.android.com/training/constraint-layout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81179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D719-DF4E-4061-BB21-82ECECFF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ConstraintLayout</a:t>
            </a:r>
            <a:r>
              <a:rPr lang="pt-PT" dirty="0"/>
              <a:t>: </a:t>
            </a:r>
            <a:br>
              <a:rPr lang="pt-PT" dirty="0"/>
            </a:br>
            <a:r>
              <a:rPr lang="en-GB" dirty="0"/>
              <a:t>distribute elements </a:t>
            </a:r>
            <a:br>
              <a:rPr lang="en-GB" dirty="0"/>
            </a:br>
            <a:r>
              <a:rPr lang="en-GB" dirty="0"/>
              <a:t>vertically / horizontally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C8E8-1E32-49F7-8C2A-34593A98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2295377"/>
            <a:ext cx="5295568" cy="3530599"/>
          </a:xfrm>
        </p:spPr>
        <p:txBody>
          <a:bodyPr/>
          <a:lstStyle/>
          <a:p>
            <a:r>
              <a:rPr lang="en-GB" dirty="0"/>
              <a:t>Distribute elements vertically or horizontally</a:t>
            </a:r>
          </a:p>
          <a:p>
            <a:pPr lvl="1"/>
            <a:r>
              <a:rPr lang="en-GB" dirty="0"/>
              <a:t>Use double constraints between elements (from one to the other and vice-versa). </a:t>
            </a:r>
          </a:p>
          <a:p>
            <a:pPr lvl="1"/>
            <a:r>
              <a:rPr lang="en-GB" dirty="0"/>
              <a:t>To set them use Align menu icon and align both elements Vertically or horizontally: </a:t>
            </a:r>
          </a:p>
          <a:p>
            <a:pPr lvl="2"/>
            <a:r>
              <a:rPr lang="en-GB" dirty="0"/>
              <a:t>vertically in figure (check the constraint visual aspect – is different from normal constraint) </a:t>
            </a:r>
          </a:p>
          <a:p>
            <a:pPr lvl="1"/>
            <a:r>
              <a:rPr lang="en-GB" dirty="0"/>
              <a:t>Can be used to distribute any number of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DA19-61A4-45D3-B81D-30718A01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43</a:t>
            </a:fld>
            <a:endParaRPr lang="pt-PT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DC07F-AF09-4628-88FA-0B5B68C7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50" y="1425374"/>
            <a:ext cx="2850748" cy="2747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3237E-B87C-40ED-81CF-63D1E8AD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507" y="4249703"/>
            <a:ext cx="1322091" cy="2345273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AFDBC4A-BF17-4EB9-AEEE-FBC614F63098}"/>
              </a:ext>
            </a:extLst>
          </p:cNvPr>
          <p:cNvSpPr/>
          <p:nvPr/>
        </p:nvSpPr>
        <p:spPr>
          <a:xfrm rot="1974314">
            <a:off x="7230431" y="1339794"/>
            <a:ext cx="67936" cy="333955"/>
          </a:xfrm>
          <a:prstGeom prst="downArrow">
            <a:avLst/>
          </a:prstGeom>
          <a:solidFill>
            <a:schemeClr val="accent2"/>
          </a:solidFill>
        </p:spPr>
        <p:txBody>
          <a:bodyPr wrap="square" lIns="0" tIns="0" rIns="0" bIns="0" rtlCol="0" anchor="ctr"/>
          <a:lstStyle/>
          <a:p>
            <a:pPr algn="l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917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</a:t>
            </a:r>
            <a:r>
              <a:rPr lang="pt-PT" dirty="0"/>
              <a:t>\</a:t>
            </a:r>
            <a:r>
              <a:rPr lang="pt-PT" dirty="0" err="1"/>
              <a:t>values</a:t>
            </a:r>
            <a:r>
              <a:rPr lang="pt-PT" dirty="0"/>
              <a:t>\String.xml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44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ABD92-A2D3-414A-B9C0-D35FACC6201C}"/>
              </a:ext>
            </a:extLst>
          </p:cNvPr>
          <p:cNvSpPr/>
          <p:nvPr/>
        </p:nvSpPr>
        <p:spPr>
          <a:xfrm>
            <a:off x="661073" y="2809875"/>
            <a:ext cx="7808851" cy="1114425"/>
          </a:xfrm>
          <a:prstGeom prst="rect">
            <a:avLst/>
          </a:prstGeom>
          <a:solidFill>
            <a:schemeClr val="bg1"/>
          </a:solidFill>
          <a:ln>
            <a:solidFill>
              <a:srgbClr val="194850"/>
            </a:solidFill>
          </a:ln>
        </p:spPr>
        <p:txBody>
          <a:bodyPr wrap="square">
            <a:noAutofit/>
          </a:bodyPr>
          <a:lstStyle/>
          <a:p>
            <a:pPr defTabSz="266700">
              <a:tabLst>
                <a:tab pos="26670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app_name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&gt;S1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App&lt;/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button_text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me!&lt;/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hello_str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!&lt;/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resources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pt-PT" altLang="pt-PT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651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8824-72BB-487F-A323-97CF32B4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Lanscape</a:t>
            </a:r>
            <a:r>
              <a:rPr lang="pt-PT" dirty="0"/>
              <a:t> </a:t>
            </a:r>
            <a:r>
              <a:rPr lang="pt-PT" dirty="0" err="1"/>
              <a:t>variation</a:t>
            </a:r>
            <a:r>
              <a:rPr lang="pt-PT" dirty="0"/>
              <a:t>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6E4E-5A54-4C31-9B66-2AE37D74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03483" cy="3530599"/>
          </a:xfrm>
        </p:spPr>
        <p:txBody>
          <a:bodyPr/>
          <a:lstStyle/>
          <a:p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Lanscape</a:t>
            </a:r>
            <a:r>
              <a:rPr lang="pt-PT" dirty="0"/>
              <a:t> </a:t>
            </a:r>
            <a:r>
              <a:rPr lang="pt-PT" dirty="0" err="1"/>
              <a:t>variation</a:t>
            </a:r>
            <a:endParaRPr lang="pt-PT" dirty="0"/>
          </a:p>
          <a:p>
            <a:pPr lvl="1"/>
            <a:r>
              <a:rPr lang="pt-PT" dirty="0"/>
              <a:t>In Design editor, in </a:t>
            </a:r>
            <a:r>
              <a:rPr lang="pt-PT" dirty="0" err="1"/>
              <a:t>Orientation</a:t>
            </a:r>
            <a:r>
              <a:rPr lang="pt-PT" dirty="0"/>
              <a:t> for </a:t>
            </a:r>
            <a:r>
              <a:rPr lang="pt-PT" dirty="0" err="1"/>
              <a:t>Preview</a:t>
            </a:r>
            <a:r>
              <a:rPr lang="pt-PT" dirty="0"/>
              <a:t> </a:t>
            </a:r>
            <a:r>
              <a:rPr lang="pt-PT" dirty="0" err="1"/>
              <a:t>icon</a:t>
            </a:r>
            <a:endParaRPr lang="pt-PT" dirty="0"/>
          </a:p>
          <a:p>
            <a:pPr lvl="1"/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more layout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name,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(</a:t>
            </a:r>
            <a:r>
              <a:rPr lang="pt-PT" dirty="0" err="1"/>
              <a:t>land</a:t>
            </a:r>
            <a:r>
              <a:rPr lang="pt-PT" dirty="0"/>
              <a:t>)</a:t>
            </a:r>
          </a:p>
          <a:p>
            <a:pPr lvl="2"/>
            <a:r>
              <a:rPr lang="pt-PT" dirty="0" err="1"/>
              <a:t>Orgnaize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existing</a:t>
            </a:r>
            <a:r>
              <a:rPr lang="pt-PT" dirty="0"/>
              <a:t>/original componentes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landscape</a:t>
            </a:r>
            <a:r>
              <a:rPr lang="pt-PT" dirty="0"/>
              <a:t> </a:t>
            </a:r>
            <a:r>
              <a:rPr lang="pt-PT" dirty="0" err="1"/>
              <a:t>variant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2646-2A2A-4E15-9CD4-1B1CAD25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45</a:t>
            </a:fld>
            <a:endParaRPr lang="pt-PT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E0B99-39E3-4AE0-8BA9-85C32D21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27" y="2394238"/>
            <a:ext cx="2105319" cy="790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54D11E-7960-4D15-94D8-5591B8804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4254500"/>
            <a:ext cx="4132215" cy="23269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67380-126D-4DF6-ACFF-75E74B02DD46}"/>
              </a:ext>
            </a:extLst>
          </p:cNvPr>
          <p:cNvCxnSpPr>
            <a:cxnSpLocks/>
          </p:cNvCxnSpPr>
          <p:nvPr/>
        </p:nvCxnSpPr>
        <p:spPr>
          <a:xfrm flipV="1">
            <a:off x="6562725" y="3184923"/>
            <a:ext cx="790575" cy="15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68B49A3-7BA4-4420-B2EF-43EAB7BA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420" y="4254500"/>
            <a:ext cx="1311230" cy="23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88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22AE-A4F8-4491-BE58-B35D03EC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AndroidManifest.xml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99B25-8C8C-4E93-A1F5-616273DC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46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808E5-C999-45CF-B255-426A7B0FC550}"/>
              </a:ext>
            </a:extLst>
          </p:cNvPr>
          <p:cNvSpPr/>
          <p:nvPr/>
        </p:nvSpPr>
        <p:spPr>
          <a:xfrm>
            <a:off x="572324" y="2318655"/>
            <a:ext cx="7808851" cy="4320270"/>
          </a:xfrm>
          <a:prstGeom prst="rect">
            <a:avLst/>
          </a:prstGeom>
          <a:solidFill>
            <a:schemeClr val="bg1"/>
          </a:solidFill>
          <a:ln>
            <a:solidFill>
              <a:srgbClr val="194850"/>
            </a:solidFill>
          </a:ln>
        </p:spPr>
        <p:txBody>
          <a:bodyPr wrap="square">
            <a:noAutofit/>
          </a:bodyPr>
          <a:lstStyle/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&lt;?</a:t>
            </a:r>
            <a:r>
              <a:rPr lang="pt-PT" sz="1200" dirty="0" err="1">
                <a:latin typeface="Consolas" panose="020B0609020204030204" pitchFamily="49" charset="0"/>
              </a:rPr>
              <a:t>xml</a:t>
            </a:r>
            <a:r>
              <a:rPr lang="pt-PT" sz="1200" dirty="0">
                <a:latin typeface="Consolas" panose="020B0609020204030204" pitchFamily="49" charset="0"/>
              </a:rPr>
              <a:t> version="1.0" encoding="utf-8"?&gt;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manifest</a:t>
            </a:r>
            <a:r>
              <a:rPr lang="pt-PT" sz="1200" dirty="0">
                <a:latin typeface="Consolas" panose="020B0609020204030204" pitchFamily="49" charset="0"/>
              </a:rPr>
              <a:t>  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xmlns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http://schemas.android.com/apk/res/android</a:t>
            </a:r>
            <a:r>
              <a:rPr lang="pt-PT" sz="1200" dirty="0">
                <a:latin typeface="Consolas" panose="020B0609020204030204" pitchFamily="49" charset="0"/>
              </a:rPr>
              <a:t>"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package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dam_a60000.s1simpleapp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</a:p>
          <a:p>
            <a:pPr defTabSz="271463">
              <a:tabLst>
                <a:tab pos="266700" algn="l"/>
              </a:tabLst>
            </a:pPr>
            <a:endParaRPr lang="pt-PT" sz="1200" dirty="0">
              <a:latin typeface="Consolas" panose="020B0609020204030204" pitchFamily="49" charset="0"/>
            </a:endParaRP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application</a:t>
            </a:r>
            <a:endParaRPr lang="pt-PT" sz="1200" dirty="0">
              <a:solidFill>
                <a:srgbClr val="011480"/>
              </a:solidFill>
              <a:latin typeface="Consolas" panose="020B0609020204030204" pitchFamily="49" charset="0"/>
            </a:endParaRP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allowBackup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true</a:t>
            </a:r>
            <a:r>
              <a:rPr lang="pt-PT" sz="1200" dirty="0">
                <a:latin typeface="Consolas" panose="020B0609020204030204" pitchFamily="49" charset="0"/>
              </a:rPr>
              <a:t>"  	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icon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@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mipmap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/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ic_launcher</a:t>
            </a:r>
            <a:r>
              <a:rPr lang="pt-PT" sz="1200" dirty="0">
                <a:latin typeface="Consolas" panose="020B0609020204030204" pitchFamily="49" charset="0"/>
              </a:rPr>
              <a:t>"  	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label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@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string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/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app_name</a:t>
            </a:r>
            <a:r>
              <a:rPr lang="pt-PT" sz="1200" dirty="0">
                <a:latin typeface="Consolas" panose="020B0609020204030204" pitchFamily="49" charset="0"/>
              </a:rPr>
              <a:t>" 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 			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:roundIcon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pt-PT" altLang="pt-PT" sz="1200" dirty="0">
                <a:latin typeface="Consolas" panose="020B0609020204030204" pitchFamily="49" charset="0"/>
              </a:rPr>
              <a:t>"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mipmap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ic_launcher_round</a:t>
            </a:r>
            <a:r>
              <a:rPr lang="pt-PT" altLang="pt-PT" sz="1200" dirty="0">
                <a:latin typeface="Consolas" panose="020B0609020204030204" pitchFamily="49" charset="0"/>
              </a:rPr>
              <a:t>"</a:t>
            </a:r>
            <a:endParaRPr lang="pt-PT" sz="1200" dirty="0">
              <a:latin typeface="Consolas" panose="020B0609020204030204" pitchFamily="49" charset="0"/>
            </a:endParaRP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supportsRtl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true</a:t>
            </a:r>
            <a:r>
              <a:rPr lang="pt-PT" sz="1200" dirty="0">
                <a:latin typeface="Consolas" panose="020B0609020204030204" pitchFamily="49" charset="0"/>
              </a:rPr>
              <a:t>"  	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theme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@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style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/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AppTheme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</a:p>
          <a:p>
            <a:pPr defTabSz="271463">
              <a:tabLst>
                <a:tab pos="266700" algn="l"/>
              </a:tabLst>
            </a:pPr>
            <a:endParaRPr lang="pt-PT" sz="1200" dirty="0">
              <a:latin typeface="Consolas" panose="020B0609020204030204" pitchFamily="49" charset="0"/>
            </a:endParaRP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activity</a:t>
            </a:r>
            <a:endParaRPr lang="pt-PT" sz="1200" dirty="0">
              <a:solidFill>
                <a:srgbClr val="011480"/>
              </a:solidFill>
              <a:latin typeface="Consolas" panose="020B0609020204030204" pitchFamily="49" charset="0"/>
            </a:endParaRP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	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.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MainActivity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intent-filter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	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action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android.intent.action.MAIN</a:t>
            </a:r>
            <a:r>
              <a:rPr lang="pt-PT" sz="1200" dirty="0">
                <a:latin typeface="Consolas" panose="020B0609020204030204" pitchFamily="49" charset="0"/>
              </a:rPr>
              <a:t>" /&gt;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		&lt;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category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 err="1">
                <a:solidFill>
                  <a:srgbClr val="7B248D"/>
                </a:solidFill>
                <a:latin typeface="Consolas" panose="020B0609020204030204" pitchFamily="49" charset="0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android.intent.category.LAUNCHER</a:t>
            </a:r>
            <a:r>
              <a:rPr lang="pt-PT" sz="1200" dirty="0">
                <a:latin typeface="Consolas" panose="020B0609020204030204" pitchFamily="49" charset="0"/>
              </a:rPr>
              <a:t>" /&gt;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	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intent-filter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activity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71463">
              <a:tabLst>
                <a:tab pos="266700" algn="l"/>
              </a:tabLst>
            </a:pPr>
            <a:endParaRPr lang="pt-PT" sz="1200" dirty="0">
              <a:latin typeface="Consolas" panose="020B0609020204030204" pitchFamily="49" charset="0"/>
            </a:endParaRP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application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&lt;/</a:t>
            </a:r>
            <a:r>
              <a:rPr lang="pt-PT" sz="1200" dirty="0" err="1">
                <a:solidFill>
                  <a:srgbClr val="011480"/>
                </a:solidFill>
                <a:latin typeface="Consolas" panose="020B0609020204030204" pitchFamily="49" charset="0"/>
              </a:rPr>
              <a:t>manifest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  <a:endParaRPr lang="pt-PT" sz="1200" dirty="0">
              <a:solidFill>
                <a:srgbClr val="0114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871DE54-83DE-4C44-8285-1EEB46980D7E}"/>
              </a:ext>
            </a:extLst>
          </p:cNvPr>
          <p:cNvSpPr/>
          <p:nvPr/>
        </p:nvSpPr>
        <p:spPr>
          <a:xfrm>
            <a:off x="6334125" y="2675857"/>
            <a:ext cx="2524125" cy="657225"/>
          </a:xfrm>
          <a:prstGeom prst="wedgeRoundRectCallout">
            <a:avLst>
              <a:gd name="adj1" fmla="val -110333"/>
              <a:gd name="adj2" fmla="val 12509"/>
              <a:gd name="adj3" fmla="val 16667"/>
            </a:avLst>
          </a:prstGeom>
          <a:solidFill>
            <a:srgbClr val="F5E085"/>
          </a:solidFill>
          <a:ln w="19050">
            <a:solidFill>
              <a:srgbClr val="72A37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200" dirty="0"/>
              <a:t>Package ID: unique name that identifies the package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B0CC9E9-DBAB-4807-A8AE-BCD04792F9E5}"/>
              </a:ext>
            </a:extLst>
          </p:cNvPr>
          <p:cNvSpPr/>
          <p:nvPr/>
        </p:nvSpPr>
        <p:spPr>
          <a:xfrm>
            <a:off x="6334125" y="3926340"/>
            <a:ext cx="2524125" cy="657225"/>
          </a:xfrm>
          <a:prstGeom prst="wedgeRoundRectCallout">
            <a:avLst>
              <a:gd name="adj1" fmla="val -92220"/>
              <a:gd name="adj2" fmla="val -29520"/>
              <a:gd name="adj3" fmla="val 16667"/>
            </a:avLst>
          </a:prstGeom>
          <a:solidFill>
            <a:srgbClr val="F5E085"/>
          </a:solidFill>
          <a:ln w="19050">
            <a:solidFill>
              <a:srgbClr val="72A37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sz="1200" dirty="0"/>
              <a:t>Application features: icons, name, theme used in formatting, ...</a:t>
            </a:r>
          </a:p>
        </p:txBody>
      </p:sp>
    </p:spTree>
    <p:extLst>
      <p:ext uri="{BB962C8B-B14F-4D97-AF65-F5344CB8AC3E}">
        <p14:creationId xmlns:p14="http://schemas.microsoft.com/office/powerpoint/2010/main" val="1754520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8C81-A084-428D-8FB4-C3934671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Gradle</a:t>
            </a:r>
            <a:r>
              <a:rPr lang="pt-PT" dirty="0"/>
              <a:t> </a:t>
            </a:r>
            <a:r>
              <a:rPr lang="pt-PT" dirty="0" err="1"/>
              <a:t>build</a:t>
            </a:r>
            <a:r>
              <a:rPr lang="pt-PT" dirty="0"/>
              <a:t>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5FA79-5A54-43C8-A6BF-FAA599D5B0A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7603484" cy="2536857"/>
          </a:xfrm>
        </p:spPr>
        <p:txBody>
          <a:bodyPr/>
          <a:lstStyle/>
          <a:p>
            <a:r>
              <a:rPr lang="en-US" dirty="0"/>
              <a:t>“Gradle is an open-source build automation tool focused on flexibility and performance. </a:t>
            </a:r>
          </a:p>
          <a:p>
            <a:r>
              <a:rPr lang="en-US" dirty="0"/>
              <a:t>Gradle build scripts are written using a </a:t>
            </a:r>
            <a:r>
              <a:rPr lang="en-US" dirty="0">
                <a:hlinkClick r:id="rId2"/>
              </a:rPr>
              <a:t>Groovy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Kotlin</a:t>
            </a:r>
            <a:r>
              <a:rPr lang="en-US" dirty="0"/>
              <a:t> DSL.” *</a:t>
            </a:r>
          </a:p>
          <a:p>
            <a:endParaRPr lang="pt-PT" dirty="0"/>
          </a:p>
          <a:p>
            <a:r>
              <a:rPr lang="pt-PT" dirty="0"/>
              <a:t>DSL – </a:t>
            </a:r>
            <a:r>
              <a:rPr lang="pt-PT" dirty="0" err="1"/>
              <a:t>Domain</a:t>
            </a:r>
            <a:r>
              <a:rPr lang="pt-PT" dirty="0"/>
              <a:t> </a:t>
            </a:r>
            <a:r>
              <a:rPr lang="pt-PT" dirty="0" err="1"/>
              <a:t>Specific</a:t>
            </a:r>
            <a:r>
              <a:rPr lang="pt-PT" dirty="0"/>
              <a:t>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E6A1-F360-4295-A451-81518E0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47</a:t>
            </a:fld>
            <a:endParaRPr lang="pt-PT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0BFD0-B339-4258-9315-B5FE06CEACC0}"/>
              </a:ext>
            </a:extLst>
          </p:cNvPr>
          <p:cNvSpPr/>
          <p:nvPr/>
        </p:nvSpPr>
        <p:spPr>
          <a:xfrm>
            <a:off x="364149" y="6268819"/>
            <a:ext cx="8105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* </a:t>
            </a:r>
            <a:r>
              <a:rPr lang="pt-PT" dirty="0">
                <a:hlinkClick r:id="rId4"/>
              </a:rPr>
              <a:t>https://docs.gradle.org/current/userguide/userguide.html</a:t>
            </a:r>
            <a:endParaRPr lang="pt-PT" dirty="0"/>
          </a:p>
        </p:txBody>
      </p:sp>
      <p:pic>
        <p:nvPicPr>
          <p:cNvPr id="10242" name="Picture 2" descr="Image result for gradle logo">
            <a:extLst>
              <a:ext uri="{FF2B5EF4-FFF2-40B4-BE49-F238E27FC236}">
                <a16:creationId xmlns:a16="http://schemas.microsoft.com/office/drawing/2014/main" id="{93874610-9B3A-41AD-99ED-70107B01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364" y="4785718"/>
            <a:ext cx="1589487" cy="158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62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D7154-87FB-4255-AFD7-F0ED83D2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Gradle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F5B57-89ED-418E-94C4-15ED5796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725109" cy="3530599"/>
          </a:xfrm>
        </p:spPr>
        <p:txBody>
          <a:bodyPr/>
          <a:lstStyle/>
          <a:p>
            <a:r>
              <a:rPr lang="en-US" dirty="0"/>
              <a:t>Gradle’s language plugins establish conventions for discovering and compiling source code. </a:t>
            </a:r>
          </a:p>
          <a:p>
            <a:pPr lvl="1"/>
            <a:r>
              <a:rPr lang="en-US" dirty="0"/>
              <a:t>For example, a project applying the Java plugin will automatically compile the code in the directory </a:t>
            </a:r>
            <a:r>
              <a:rPr lang="en-US" dirty="0" err="1"/>
              <a:t>src</a:t>
            </a:r>
            <a:r>
              <a:rPr lang="en-US" dirty="0"/>
              <a:t>/main/java. </a:t>
            </a:r>
          </a:p>
          <a:p>
            <a:pPr lvl="1"/>
            <a:r>
              <a:rPr lang="en-US" dirty="0"/>
              <a:t>The last portion of the directory path usually indicates the expected language of the source files.</a:t>
            </a:r>
          </a:p>
          <a:p>
            <a:pPr lvl="2"/>
            <a:r>
              <a:rPr lang="en-US" dirty="0"/>
              <a:t>For Kotlin is 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kotlin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5019C-2E4F-4F66-A0CE-34BC721D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48</a:t>
            </a:fld>
            <a:endParaRPr lang="pt-PT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E5432A-EB67-4125-A557-1FFF5BA9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35" y="4800600"/>
            <a:ext cx="2017352" cy="1892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8F8E0-114B-41BA-B4F0-E8C7E1275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4768326"/>
            <a:ext cx="2017352" cy="19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47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22AE-A4F8-4491-BE58-B35D03EC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822324"/>
            <a:ext cx="6345260" cy="709865"/>
          </a:xfrm>
        </p:spPr>
        <p:txBody>
          <a:bodyPr/>
          <a:lstStyle/>
          <a:p>
            <a:r>
              <a:rPr lang="pt-PT" dirty="0"/>
              <a:t>“</a:t>
            </a:r>
            <a:r>
              <a:rPr lang="pt-PT" dirty="0" err="1"/>
              <a:t>build.gradle</a:t>
            </a:r>
            <a:r>
              <a:rPr lang="pt-PT" dirty="0"/>
              <a:t>”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99B25-8C8C-4E93-A1F5-616273DC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49</a:t>
            </a:fld>
            <a:endParaRPr lang="pt-PT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0FB03-BA6A-409A-B23B-BC33D25D985C}"/>
              </a:ext>
            </a:extLst>
          </p:cNvPr>
          <p:cNvSpPr/>
          <p:nvPr/>
        </p:nvSpPr>
        <p:spPr>
          <a:xfrm>
            <a:off x="661072" y="1636964"/>
            <a:ext cx="7968578" cy="5182936"/>
          </a:xfrm>
          <a:prstGeom prst="rect">
            <a:avLst/>
          </a:prstGeom>
          <a:solidFill>
            <a:schemeClr val="bg1"/>
          </a:solidFill>
          <a:ln>
            <a:solidFill>
              <a:srgbClr val="194850"/>
            </a:solidFill>
          </a:ln>
        </p:spPr>
        <p:txBody>
          <a:bodyPr wrap="square">
            <a:noAutofit/>
          </a:bodyPr>
          <a:lstStyle/>
          <a:p>
            <a:pPr defTabSz="271463">
              <a:tabLst>
                <a:tab pos="266700" algn="l"/>
              </a:tabLst>
            </a:pPr>
            <a:r>
              <a:rPr lang="pt-PT" sz="1200" dirty="0" err="1">
                <a:latin typeface="Consolas" panose="020B0609020204030204" pitchFamily="49" charset="0"/>
              </a:rPr>
              <a:t>apply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plugin</a:t>
            </a:r>
            <a:r>
              <a:rPr lang="pt-PT" sz="1200" dirty="0">
                <a:latin typeface="Consolas" panose="020B0609020204030204" pitchFamily="49" charset="0"/>
              </a:rPr>
              <a:t>: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'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com.android.application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'</a:t>
            </a:r>
          </a:p>
          <a:p>
            <a:pPr defTabSz="271463">
              <a:tabLst>
                <a:tab pos="266700" algn="l"/>
              </a:tabLst>
            </a:pPr>
            <a:r>
              <a:rPr lang="pt-PT" sz="1200" b="1" dirty="0">
                <a:latin typeface="Consolas" panose="020B0609020204030204" pitchFamily="49" charset="0"/>
              </a:rPr>
              <a:t>android</a:t>
            </a:r>
            <a:r>
              <a:rPr lang="pt-PT" sz="1200" dirty="0">
                <a:latin typeface="Consolas" panose="020B0609020204030204" pitchFamily="49" charset="0"/>
              </a:rPr>
              <a:t> {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dirty="0" err="1">
                <a:latin typeface="Consolas" panose="020B0609020204030204" pitchFamily="49" charset="0"/>
              </a:rPr>
              <a:t>compileSdkVersion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29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dirty="0" err="1">
                <a:latin typeface="Consolas" panose="020B0609020204030204" pitchFamily="49" charset="0"/>
              </a:rPr>
              <a:t>buildToolsVersion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"29.0.2"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b="1" dirty="0" err="1">
                <a:latin typeface="Consolas" panose="020B0609020204030204" pitchFamily="49" charset="0"/>
              </a:rPr>
              <a:t>defaultConfig</a:t>
            </a:r>
            <a:r>
              <a:rPr lang="pt-PT" sz="1200" dirty="0">
                <a:latin typeface="Consolas" panose="020B0609020204030204" pitchFamily="49" charset="0"/>
              </a:rPr>
              <a:t> {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dirty="0" err="1">
                <a:latin typeface="Consolas" panose="020B0609020204030204" pitchFamily="49" charset="0"/>
              </a:rPr>
              <a:t>applicationId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“dam_a60000.s1simpleapp"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dirty="0" err="1">
                <a:latin typeface="Consolas" panose="020B0609020204030204" pitchFamily="49" charset="0"/>
              </a:rPr>
              <a:t>minSdkVersion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23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dirty="0" err="1">
                <a:latin typeface="Consolas" panose="020B0609020204030204" pitchFamily="49" charset="0"/>
              </a:rPr>
              <a:t>targetSdkVersion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19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dirty="0" err="1">
                <a:latin typeface="Consolas" panose="020B0609020204030204" pitchFamily="49" charset="0"/>
              </a:rPr>
              <a:t>versionCode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1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dirty="0" err="1">
                <a:latin typeface="Consolas" panose="020B0609020204030204" pitchFamily="49" charset="0"/>
              </a:rPr>
              <a:t>versionName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"1.0“</a:t>
            </a:r>
          </a:p>
          <a:p>
            <a:pPr defTabSz="271463">
              <a:tabLst>
                <a:tab pos="26670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testInstrumentationRunner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androidx.test.runner.AndroidJUnitRunner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pt-PT" sz="1200" spc="-5" dirty="0">
              <a:solidFill>
                <a:srgbClr val="008F00"/>
              </a:solidFill>
              <a:latin typeface="Consolas" panose="020B0609020204030204" pitchFamily="49" charset="0"/>
            </a:endParaRP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}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b="1" dirty="0" err="1">
                <a:latin typeface="Consolas" panose="020B0609020204030204" pitchFamily="49" charset="0"/>
              </a:rPr>
              <a:t>buildTypes</a:t>
            </a:r>
            <a:r>
              <a:rPr lang="pt-PT" sz="1200" dirty="0">
                <a:latin typeface="Consolas" panose="020B0609020204030204" pitchFamily="49" charset="0"/>
              </a:rPr>
              <a:t> {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</a:t>
            </a:r>
            <a:r>
              <a:rPr lang="pt-PT" sz="1200" dirty="0" err="1">
                <a:latin typeface="Consolas" panose="020B0609020204030204" pitchFamily="49" charset="0"/>
              </a:rPr>
              <a:t>release</a:t>
            </a:r>
            <a:r>
              <a:rPr lang="pt-PT" sz="1200" dirty="0">
                <a:latin typeface="Consolas" panose="020B0609020204030204" pitchFamily="49" charset="0"/>
              </a:rPr>
              <a:t> {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	</a:t>
            </a:r>
            <a:r>
              <a:rPr lang="pt-PT" sz="1200" dirty="0" err="1">
                <a:latin typeface="Consolas" panose="020B0609020204030204" pitchFamily="49" charset="0"/>
              </a:rPr>
              <a:t>minifyEnabled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spc="-5" dirty="0">
                <a:solidFill>
                  <a:srgbClr val="0433FF"/>
                </a:solidFill>
                <a:latin typeface="Consolas" panose="020B0609020204030204" pitchFamily="49" charset="0"/>
              </a:rPr>
              <a:t>false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	</a:t>
            </a:r>
            <a:r>
              <a:rPr lang="pt-PT" sz="1200" dirty="0" err="1">
                <a:latin typeface="Consolas" panose="020B0609020204030204" pitchFamily="49" charset="0"/>
              </a:rPr>
              <a:t>proguardFiles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  <a:r>
              <a:rPr lang="pt-PT" sz="1200" dirty="0" err="1">
                <a:latin typeface="Consolas" panose="020B0609020204030204" pitchFamily="49" charset="0"/>
              </a:rPr>
              <a:t>getDefaultProguardFile</a:t>
            </a:r>
            <a:r>
              <a:rPr lang="pt-PT" sz="1200" dirty="0">
                <a:latin typeface="Consolas" panose="020B0609020204030204" pitchFamily="49" charset="0"/>
              </a:rPr>
              <a:t>(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'proguard-android-optimize.txt’</a:t>
            </a:r>
            <a:r>
              <a:rPr lang="pt-PT" sz="1200" dirty="0">
                <a:latin typeface="Consolas" panose="020B0609020204030204" pitchFamily="49" charset="0"/>
              </a:rPr>
              <a:t>), </a:t>
            </a:r>
          </a:p>
          <a:p>
            <a:pPr defTabSz="271463">
              <a:tabLst>
                <a:tab pos="266700" algn="l"/>
              </a:tabLst>
            </a:pP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                                                                         'proguard-rules.pro’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		}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}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}</a:t>
            </a:r>
          </a:p>
          <a:p>
            <a:pPr defTabSz="271463">
              <a:tabLst>
                <a:tab pos="266700" algn="l"/>
              </a:tabLst>
            </a:pPr>
            <a:r>
              <a:rPr lang="pt-PT" sz="1200" b="1" dirty="0" err="1">
                <a:latin typeface="Consolas" panose="020B0609020204030204" pitchFamily="49" charset="0"/>
              </a:rPr>
              <a:t>dependencies</a:t>
            </a:r>
            <a:r>
              <a:rPr lang="pt-PT" sz="1200" dirty="0">
                <a:latin typeface="Consolas" panose="020B0609020204030204" pitchFamily="49" charset="0"/>
              </a:rPr>
              <a:t> {</a:t>
            </a: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compile </a:t>
            </a:r>
            <a:r>
              <a:rPr lang="pt-PT" sz="1200" dirty="0" err="1">
                <a:latin typeface="Consolas" panose="020B0609020204030204" pitchFamily="49" charset="0"/>
              </a:rPr>
              <a:t>fileTree</a:t>
            </a:r>
            <a:r>
              <a:rPr lang="pt-PT" sz="1200" dirty="0">
                <a:latin typeface="Consolas" panose="020B0609020204030204" pitchFamily="49" charset="0"/>
              </a:rPr>
              <a:t>(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dir</a:t>
            </a:r>
            <a:r>
              <a:rPr lang="pt-PT" sz="1200" dirty="0">
                <a:latin typeface="Consolas" panose="020B0609020204030204" pitchFamily="49" charset="0"/>
              </a:rPr>
              <a:t>: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'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libs</a:t>
            </a:r>
            <a:r>
              <a:rPr lang="pt-PT" sz="1200" dirty="0">
                <a:latin typeface="Consolas" panose="020B0609020204030204" pitchFamily="49" charset="0"/>
              </a:rPr>
              <a:t>’, 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include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:['*.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</a:rPr>
              <a:t>jar</a:t>
            </a:r>
            <a:r>
              <a:rPr lang="pt-PT" sz="1200" dirty="0">
                <a:latin typeface="Consolas" panose="020B0609020204030204" pitchFamily="49" charset="0"/>
              </a:rPr>
              <a:t>’])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'androidx.appcompat:appcompat:1.1.0’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'androidx.constraintlayout:constraintlayout:1.1.3’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testImplementation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'junit:junit:4.12’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androidTestImplementation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'androidx.test.ext:junit:1.1.1’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androidTestImplementation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'androidx.test.espresso:espresso-core:3.2.0'</a:t>
            </a:r>
            <a:endParaRPr lang="pt-PT" altLang="pt-PT" sz="2800" dirty="0">
              <a:latin typeface="Arial" panose="020B0604020202020204" pitchFamily="34" charset="0"/>
            </a:endParaRPr>
          </a:p>
          <a:p>
            <a:pPr defTabSz="271463">
              <a:tabLst>
                <a:tab pos="266700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}</a:t>
            </a:r>
          </a:p>
          <a:p>
            <a:pPr defTabSz="271463">
              <a:tabLst>
                <a:tab pos="266700" algn="l"/>
              </a:tabLst>
            </a:pPr>
            <a:endParaRPr lang="pt-PT" sz="1200" dirty="0">
              <a:solidFill>
                <a:srgbClr val="01148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F6A8C9-D97B-41EA-9A4B-3863E51CF035}"/>
              </a:ext>
            </a:extLst>
          </p:cNvPr>
          <p:cNvSpPr/>
          <p:nvPr/>
        </p:nvSpPr>
        <p:spPr>
          <a:xfrm>
            <a:off x="7174157" y="1847862"/>
            <a:ext cx="1800225" cy="400038"/>
          </a:xfrm>
          <a:prstGeom prst="roundRect">
            <a:avLst/>
          </a:prstGeom>
          <a:solidFill>
            <a:srgbClr val="F5E085"/>
          </a:solidFill>
          <a:ln w="19050">
            <a:solidFill>
              <a:srgbClr val="72A376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Configuration file for Gradle build system. </a:t>
            </a:r>
          </a:p>
        </p:txBody>
      </p:sp>
    </p:spTree>
    <p:extLst>
      <p:ext uri="{BB962C8B-B14F-4D97-AF65-F5344CB8AC3E}">
        <p14:creationId xmlns:p14="http://schemas.microsoft.com/office/powerpoint/2010/main" val="8288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AA36-BD86-4977-9F9D-8C3D31F1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App </a:t>
            </a:r>
            <a:r>
              <a:rPr lang="en-GB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4F9A-C4FB-42BB-87D0-2EAF6129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347256" cy="376872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An Android app should contain:</a:t>
            </a:r>
          </a:p>
          <a:p>
            <a:pPr lvl="1"/>
            <a:r>
              <a:rPr lang="en-GB" b="1" dirty="0"/>
              <a:t>Code</a:t>
            </a:r>
          </a:p>
          <a:p>
            <a:pPr lvl="2"/>
            <a:r>
              <a:rPr lang="en-GB" dirty="0"/>
              <a:t>The app code in several classes </a:t>
            </a:r>
          </a:p>
          <a:p>
            <a:pPr lvl="1"/>
            <a:r>
              <a:rPr lang="en-GB" b="1" dirty="0"/>
              <a:t>Resources</a:t>
            </a:r>
          </a:p>
          <a:p>
            <a:pPr lvl="2"/>
            <a:r>
              <a:rPr lang="en-GB" b="1" dirty="0"/>
              <a:t>layouts</a:t>
            </a:r>
            <a:r>
              <a:rPr lang="en-GB" dirty="0"/>
              <a:t>, images, menus, styles, </a:t>
            </a:r>
            <a:r>
              <a:rPr lang="en-GB" dirty="0" err="1"/>
              <a:t>colors</a:t>
            </a:r>
            <a:r>
              <a:rPr lang="en-GB" dirty="0"/>
              <a:t>, audio files</a:t>
            </a:r>
          </a:p>
          <a:p>
            <a:pPr lvl="2"/>
            <a:r>
              <a:rPr lang="en-GB" dirty="0"/>
              <a:t>Being separate from code enable to provide sets of resources to be used depending on device (e.g. screen size) or user settings (e.g. language)</a:t>
            </a:r>
          </a:p>
          <a:p>
            <a:pPr lvl="3">
              <a:spcBef>
                <a:spcPts val="600"/>
              </a:spcBef>
            </a:pPr>
            <a:r>
              <a:rPr lang="en-GB" dirty="0"/>
              <a:t>enable to adapt user interface without modifying code</a:t>
            </a:r>
          </a:p>
          <a:p>
            <a:pPr lvl="1"/>
            <a:r>
              <a:rPr lang="en-GB" b="1" dirty="0"/>
              <a:t>AndroidManifest.xml </a:t>
            </a:r>
            <a:r>
              <a:rPr lang="en-GB" dirty="0"/>
              <a:t>File</a:t>
            </a:r>
          </a:p>
          <a:p>
            <a:pPr lvl="2"/>
            <a:r>
              <a:rPr lang="en-US" dirty="0"/>
              <a:t>Application configuration file where application characteristics are defined</a:t>
            </a:r>
          </a:p>
          <a:p>
            <a:pPr lvl="3"/>
            <a:r>
              <a:rPr lang="en-GB" dirty="0"/>
              <a:t>Existing app components and their properties  (start activity)</a:t>
            </a:r>
            <a:endParaRPr lang="en-US" dirty="0"/>
          </a:p>
          <a:p>
            <a:pPr lvl="3"/>
            <a:r>
              <a:rPr lang="en-US" dirty="0"/>
              <a:t>Interface between the application and the Android operating system</a:t>
            </a:r>
          </a:p>
          <a:p>
            <a:pPr lvl="3"/>
            <a:r>
              <a:rPr lang="en-GB" dirty="0"/>
              <a:t>User required permissions, hardware and software required</a:t>
            </a:r>
          </a:p>
          <a:p>
            <a:pPr lvl="3"/>
            <a:r>
              <a:rPr lang="en-GB" dirty="0"/>
              <a:t>Minimum API level required </a:t>
            </a:r>
          </a:p>
          <a:p>
            <a:pPr lvl="2"/>
            <a:r>
              <a:rPr lang="en-US" dirty="0"/>
              <a:t>At app installation, the system read this file to evaluates check application requirements</a:t>
            </a:r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AAEF4-F059-4FB8-95EE-09D33B99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5</a:t>
            </a:fld>
            <a:endParaRPr lang="pt-PT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807E1B-D67A-4439-8439-05546CCA0317}"/>
              </a:ext>
            </a:extLst>
          </p:cNvPr>
          <p:cNvGrpSpPr>
            <a:grpSpLocks noChangeAspect="1"/>
          </p:cNvGrpSpPr>
          <p:nvPr/>
        </p:nvGrpSpPr>
        <p:grpSpPr>
          <a:xfrm>
            <a:off x="5903327" y="1367226"/>
            <a:ext cx="2942333" cy="2061774"/>
            <a:chOff x="4331702" y="3243919"/>
            <a:chExt cx="4239529" cy="2970755"/>
          </a:xfrm>
          <a:solidFill>
            <a:schemeClr val="bg1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0BA209-1444-4A9D-913D-A840D9069E82}"/>
                </a:ext>
              </a:extLst>
            </p:cNvPr>
            <p:cNvSpPr/>
            <p:nvPr/>
          </p:nvSpPr>
          <p:spPr>
            <a:xfrm>
              <a:off x="5731467" y="3243919"/>
              <a:ext cx="1440000" cy="1440000"/>
            </a:xfrm>
            <a:prstGeom prst="ellipse">
              <a:avLst/>
            </a:prstGeom>
            <a:grpFill/>
            <a:ln w="28575">
              <a:solidFill>
                <a:srgbClr val="A5BD69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pt-PT" sz="1400" b="1" dirty="0" err="1">
                  <a:solidFill>
                    <a:srgbClr val="72A376"/>
                  </a:solidFill>
                </a:rPr>
                <a:t>Code</a:t>
              </a:r>
              <a:endParaRPr lang="pt-PT" sz="1400" b="1" dirty="0">
                <a:solidFill>
                  <a:srgbClr val="72A376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D0909C-7EA1-45B9-97BF-EEF0F11133D4}"/>
                </a:ext>
              </a:extLst>
            </p:cNvPr>
            <p:cNvSpPr/>
            <p:nvPr/>
          </p:nvSpPr>
          <p:spPr>
            <a:xfrm>
              <a:off x="4331702" y="4774674"/>
              <a:ext cx="1440000" cy="1440000"/>
            </a:xfrm>
            <a:prstGeom prst="ellipse">
              <a:avLst/>
            </a:prstGeom>
            <a:grpFill/>
            <a:ln w="28575">
              <a:solidFill>
                <a:srgbClr val="A5BD69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pt-PT" sz="1400" b="1" dirty="0">
                  <a:solidFill>
                    <a:srgbClr val="72A376"/>
                  </a:solidFill>
                </a:rPr>
                <a:t>Layouts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60A548-34E4-4885-88E2-195A92335410}"/>
                </a:ext>
              </a:extLst>
            </p:cNvPr>
            <p:cNvSpPr/>
            <p:nvPr/>
          </p:nvSpPr>
          <p:spPr>
            <a:xfrm>
              <a:off x="7131231" y="4774674"/>
              <a:ext cx="1440000" cy="1440000"/>
            </a:xfrm>
            <a:prstGeom prst="ellipse">
              <a:avLst/>
            </a:prstGeom>
            <a:grpFill/>
            <a:ln w="28575">
              <a:solidFill>
                <a:srgbClr val="A5BD69"/>
              </a:solidFill>
            </a:ln>
          </p:spPr>
          <p:txBody>
            <a:bodyPr wrap="none" lIns="0" tIns="0" rIns="0" bIns="0" rtlCol="0" anchor="ctr"/>
            <a:lstStyle/>
            <a:p>
              <a:pPr algn="ctr"/>
              <a:r>
                <a:rPr lang="pt-PT" sz="1400" b="1" dirty="0" err="1">
                  <a:solidFill>
                    <a:srgbClr val="72A376"/>
                  </a:solidFill>
                </a:rPr>
                <a:t>Other</a:t>
              </a:r>
              <a:endParaRPr lang="pt-PT" sz="1400" b="1" dirty="0">
                <a:solidFill>
                  <a:srgbClr val="72A376"/>
                </a:solidFill>
              </a:endParaRPr>
            </a:p>
            <a:p>
              <a:pPr algn="ctr"/>
              <a:r>
                <a:rPr lang="pt-PT" sz="1400" b="1" dirty="0" err="1">
                  <a:solidFill>
                    <a:srgbClr val="72A376"/>
                  </a:solidFill>
                </a:rPr>
                <a:t>Resources</a:t>
              </a:r>
              <a:endParaRPr lang="pt-PT" sz="1400" b="1" dirty="0">
                <a:solidFill>
                  <a:srgbClr val="72A376"/>
                </a:solidFill>
              </a:endParaRPr>
            </a:p>
          </p:txBody>
        </p:sp>
        <p:cxnSp>
          <p:nvCxnSpPr>
            <p:cNvPr id="9" name="Straight Arrow Connector 21">
              <a:extLst>
                <a:ext uri="{FF2B5EF4-FFF2-40B4-BE49-F238E27FC236}">
                  <a16:creationId xmlns:a16="http://schemas.microsoft.com/office/drawing/2014/main" id="{0A571D92-0115-4735-8F5E-6C4E6640702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rot="10800000" flipV="1">
              <a:off x="5051703" y="3963918"/>
              <a:ext cx="679765" cy="810755"/>
            </a:xfrm>
            <a:prstGeom prst="curvedConnector2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4">
              <a:extLst>
                <a:ext uri="{FF2B5EF4-FFF2-40B4-BE49-F238E27FC236}">
                  <a16:creationId xmlns:a16="http://schemas.microsoft.com/office/drawing/2014/main" id="{D50ECE5C-69E1-4F45-A898-C78F2CF788E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5771702" y="5494674"/>
              <a:ext cx="1359529" cy="12700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A15838-8CF9-407A-9947-C3371F711DAF}"/>
                </a:ext>
              </a:extLst>
            </p:cNvPr>
            <p:cNvSpPr txBox="1"/>
            <p:nvPr/>
          </p:nvSpPr>
          <p:spPr>
            <a:xfrm>
              <a:off x="7678616" y="3999965"/>
              <a:ext cx="702619" cy="4434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accent6">
                      <a:lumMod val="75000"/>
                    </a:schemeClr>
                  </a:solidFill>
                </a:rPr>
                <a:t>Use</a:t>
              </a:r>
            </a:p>
          </p:txBody>
        </p:sp>
        <p:cxnSp>
          <p:nvCxnSpPr>
            <p:cNvPr id="11" name="Straight Arrow Connector 26">
              <a:extLst>
                <a:ext uri="{FF2B5EF4-FFF2-40B4-BE49-F238E27FC236}">
                  <a16:creationId xmlns:a16="http://schemas.microsoft.com/office/drawing/2014/main" id="{F73FFF7C-A821-49A3-A119-68999F992012}"/>
                </a:ext>
              </a:extLst>
            </p:cNvPr>
            <p:cNvCxnSpPr>
              <a:cxnSpLocks/>
              <a:stCxn id="6" idx="6"/>
              <a:endCxn id="8" idx="0"/>
            </p:cNvCxnSpPr>
            <p:nvPr/>
          </p:nvCxnSpPr>
          <p:spPr>
            <a:xfrm>
              <a:off x="7171467" y="3963919"/>
              <a:ext cx="679764" cy="810755"/>
            </a:xfrm>
            <a:prstGeom prst="curvedConnector2">
              <a:avLst/>
            </a:prstGeom>
            <a:grpFill/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4418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E5FD-1F48-48B0-A7B2-49D89231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>
            <a:normAutofit/>
          </a:bodyPr>
          <a:lstStyle/>
          <a:p>
            <a:r>
              <a:rPr lang="pt-PT"/>
              <a:t>Android Studio all files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6AAD7-5434-4D1E-9F8F-DD74813D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DAM</a:t>
            </a:r>
          </a:p>
          <a:p>
            <a:pPr>
              <a:spcAft>
                <a:spcPts val="600"/>
              </a:spcAft>
            </a:pPr>
            <a:fld id="{CEE31BF8-7351-4A0F-A8BF-ABAE68EB0341}" type="slidenum">
              <a:rPr lang="pt-PT" smtClean="0"/>
              <a:pPr>
                <a:spcAft>
                  <a:spcPts val="600"/>
                </a:spcAft>
              </a:pPr>
              <a:t>50</a:t>
            </a:fld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25281-CDA9-4D2C-9B94-92792BA6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77" y="1680633"/>
            <a:ext cx="2959608" cy="4925317"/>
          </a:xfrm>
          <a:prstGeom prst="roundRect">
            <a:avLst>
              <a:gd name="adj" fmla="val 1858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55348-4D26-4F7E-9075-7F80C38C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1" y="2420903"/>
            <a:ext cx="3276785" cy="3678845"/>
          </a:xfrm>
          <a:prstGeom prst="roundRect">
            <a:avLst>
              <a:gd name="adj" fmla="val 1858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26025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E5E41D-DB44-4194-BD0C-C3FB7A3E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Studio</a:t>
            </a:r>
            <a:r>
              <a:rPr lang="pt-PT" dirty="0"/>
              <a:t>: </a:t>
            </a:r>
            <a:br>
              <a:rPr lang="pt-PT" dirty="0"/>
            </a:b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documentation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2FF657-643F-4074-8581-4274EAA2041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7D6EA-6490-430E-A451-C6D41960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</p:spPr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51</a:t>
            </a:fld>
            <a:endParaRPr lang="pt-PT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D0347-00A0-4E55-8D5E-7562DD48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07" y="3409343"/>
            <a:ext cx="6157374" cy="32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05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3FB-99A9-42AA-B80D-63EFB04A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156425" cy="709865"/>
          </a:xfrm>
        </p:spPr>
        <p:txBody>
          <a:bodyPr/>
          <a:lstStyle/>
          <a:p>
            <a:r>
              <a:rPr lang="en-GB" dirty="0"/>
              <a:t>Accessing code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2E1C-1BB8-4838-ADBA-7234B45B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131393"/>
            <a:ext cx="7546039" cy="3530599"/>
          </a:xfrm>
        </p:spPr>
        <p:txBody>
          <a:bodyPr/>
          <a:lstStyle/>
          <a:p>
            <a:r>
              <a:rPr lang="pt-PT" dirty="0"/>
              <a:t>To open </a:t>
            </a:r>
            <a:r>
              <a:rPr lang="pt-PT" dirty="0" err="1"/>
              <a:t>documentation</a:t>
            </a:r>
            <a:r>
              <a:rPr lang="pt-PT" dirty="0"/>
              <a:t> in a </a:t>
            </a:r>
            <a:r>
              <a:rPr lang="pt-PT" b="1" dirty="0"/>
              <a:t>manual</a:t>
            </a:r>
            <a:r>
              <a:rPr lang="pt-PT" dirty="0"/>
              <a:t> </a:t>
            </a:r>
            <a:r>
              <a:rPr lang="pt-PT" b="1" dirty="0"/>
              <a:t>pop-</a:t>
            </a:r>
            <a:r>
              <a:rPr lang="pt-PT" b="1" dirty="0" err="1"/>
              <a:t>up</a:t>
            </a:r>
            <a:r>
              <a:rPr lang="pt-PT" b="1" dirty="0"/>
              <a:t> </a:t>
            </a:r>
            <a:r>
              <a:rPr lang="pt-PT" b="1" dirty="0" err="1"/>
              <a:t>window</a:t>
            </a:r>
            <a:r>
              <a:rPr lang="pt-PT" dirty="0"/>
              <a:t>: </a:t>
            </a:r>
            <a:r>
              <a:rPr lang="pt-PT" dirty="0" err="1"/>
              <a:t>select</a:t>
            </a:r>
            <a:r>
              <a:rPr lang="pt-PT" dirty="0"/>
              <a:t> a “name” </a:t>
            </a:r>
            <a:r>
              <a:rPr lang="pt-PT" dirty="0" err="1"/>
              <a:t>and</a:t>
            </a:r>
            <a:r>
              <a:rPr lang="pt-PT" dirty="0"/>
              <a:t>:</a:t>
            </a:r>
          </a:p>
          <a:p>
            <a:pPr lvl="1">
              <a:spcBef>
                <a:spcPts val="600"/>
              </a:spcBef>
            </a:pPr>
            <a:r>
              <a:rPr lang="pt-PT" dirty="0" err="1"/>
              <a:t>Press</a:t>
            </a:r>
            <a:r>
              <a:rPr lang="pt-PT" dirty="0"/>
              <a:t>: </a:t>
            </a:r>
            <a:r>
              <a:rPr lang="en-US" dirty="0" err="1"/>
              <a:t>Ctrl+Q</a:t>
            </a:r>
            <a:r>
              <a:rPr lang="en-US" dirty="0"/>
              <a:t> (on PC) or </a:t>
            </a:r>
            <a:r>
              <a:rPr lang="en-US" dirty="0" err="1"/>
              <a:t>Ctrl+J</a:t>
            </a:r>
            <a:r>
              <a:rPr lang="en-US" dirty="0"/>
              <a:t> (on Mac) 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Go: Menu -&gt; View -&gt; Quick Documentation </a:t>
            </a:r>
          </a:p>
          <a:p>
            <a:r>
              <a:rPr lang="en-US" dirty="0"/>
              <a:t>To open as a Tool Window: open the previous pop-up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0A67-322F-4FCC-91BB-FD15B570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52</a:t>
            </a:fld>
            <a:endParaRPr lang="pt-PT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73E93-DE37-4B3A-99F1-E0AB568D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94" y="3976978"/>
            <a:ext cx="5098096" cy="26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8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3FB-99A9-42AA-B80D-63EFB04A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156425" cy="709865"/>
          </a:xfrm>
        </p:spPr>
        <p:txBody>
          <a:bodyPr/>
          <a:lstStyle/>
          <a:p>
            <a:r>
              <a:rPr lang="en-GB" dirty="0"/>
              <a:t>Accessing code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2E1C-1BB8-4838-ADBA-7234B45B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131393"/>
            <a:ext cx="7546039" cy="3530599"/>
          </a:xfrm>
        </p:spPr>
        <p:txBody>
          <a:bodyPr/>
          <a:lstStyle/>
          <a:p>
            <a:r>
              <a:rPr lang="en-US" dirty="0"/>
              <a:t>To open documentation in a permanent </a:t>
            </a:r>
            <a:r>
              <a:rPr lang="en-US" b="1" dirty="0"/>
              <a:t>Tool Window</a:t>
            </a:r>
            <a:r>
              <a:rPr lang="en-US" dirty="0"/>
              <a:t>: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open the previous pop-up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 the top right vertical 3 dots choose: Open as Tool Window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You get a tool window that show the current documentation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You can minimize it or remove it by choosing Open as Popup in its settings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0A67-322F-4FCC-91BB-FD15B570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53</a:t>
            </a:fld>
            <a:endParaRPr lang="pt-PT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90AFF-571D-49DF-A34E-CD7DF41C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51" y="3896692"/>
            <a:ext cx="5311514" cy="280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76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3FB-99A9-42AA-B80D-63EFB04A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156425" cy="709865"/>
          </a:xfrm>
        </p:spPr>
        <p:txBody>
          <a:bodyPr/>
          <a:lstStyle/>
          <a:p>
            <a:r>
              <a:rPr lang="en-GB" dirty="0"/>
              <a:t>Accessing code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2E1C-1BB8-4838-ADBA-7234B45B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131393"/>
            <a:ext cx="7546039" cy="3530599"/>
          </a:xfrm>
        </p:spPr>
        <p:txBody>
          <a:bodyPr/>
          <a:lstStyle/>
          <a:p>
            <a:r>
              <a:rPr lang="pt-PT" dirty="0"/>
              <a:t>To open </a:t>
            </a:r>
            <a:r>
              <a:rPr lang="pt-PT" dirty="0" err="1"/>
              <a:t>documentation</a:t>
            </a:r>
            <a:r>
              <a:rPr lang="pt-PT" dirty="0"/>
              <a:t> in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b="1" dirty="0"/>
              <a:t>auto pop-</a:t>
            </a:r>
            <a:r>
              <a:rPr lang="pt-PT" b="1" dirty="0" err="1"/>
              <a:t>up</a:t>
            </a:r>
            <a:r>
              <a:rPr lang="pt-PT" b="1" dirty="0"/>
              <a:t> </a:t>
            </a:r>
            <a:r>
              <a:rPr lang="pt-PT" b="1" dirty="0" err="1"/>
              <a:t>window</a:t>
            </a:r>
            <a:r>
              <a:rPr lang="pt-PT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documentation window should be in pop-up mode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Go: File-&gt; Settings-&gt; Editor-&gt; General: Other: Show quick documentation on mouse over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Increase the Delay, if the documentation is annoying you by appearing more often than what you want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0A67-322F-4FCC-91BB-FD15B570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54</a:t>
            </a:fld>
            <a:endParaRPr lang="pt-PT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73E93-DE37-4B3A-99F1-E0AB568D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14" y="4100490"/>
            <a:ext cx="4961614" cy="26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68BE-E506-4A49-B64D-410C4149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mapping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D643-8441-49CB-B742-09015895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750785" cy="3530599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Android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own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sequences</a:t>
            </a:r>
            <a:r>
              <a:rPr lang="pt-PT" dirty="0"/>
              <a:t> for </a:t>
            </a:r>
            <a:r>
              <a:rPr lang="pt-PT" dirty="0" err="1"/>
              <a:t>actions</a:t>
            </a:r>
            <a:endParaRPr lang="pt-PT" dirty="0"/>
          </a:p>
          <a:p>
            <a:pPr lvl="1"/>
            <a:r>
              <a:rPr lang="pt-PT" dirty="0" err="1"/>
              <a:t>These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sequences</a:t>
            </a:r>
            <a:r>
              <a:rPr lang="pt-PT" dirty="0"/>
              <a:t> are diferente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editors</a:t>
            </a:r>
            <a:endParaRPr lang="pt-PT" dirty="0"/>
          </a:p>
          <a:p>
            <a:pPr lvl="1"/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mapping</a:t>
            </a:r>
            <a:r>
              <a:rPr lang="pt-PT" dirty="0"/>
              <a:t> as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even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entire</a:t>
            </a:r>
            <a:r>
              <a:rPr lang="pt-PT" dirty="0"/>
              <a:t> </a:t>
            </a:r>
            <a:r>
              <a:rPr lang="pt-PT" dirty="0" err="1"/>
              <a:t>mapping</a:t>
            </a:r>
            <a:r>
              <a:rPr lang="pt-PT" dirty="0"/>
              <a:t> for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existing</a:t>
            </a:r>
            <a:r>
              <a:rPr lang="pt-PT" dirty="0"/>
              <a:t> </a:t>
            </a:r>
            <a:r>
              <a:rPr lang="pt-PT" dirty="0" err="1"/>
              <a:t>configurations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mapping</a:t>
            </a:r>
            <a:r>
              <a:rPr lang="pt-PT" dirty="0"/>
              <a:t> to Eclipse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mapping</a:t>
            </a:r>
            <a:endParaRPr lang="pt-PT" dirty="0"/>
          </a:p>
          <a:p>
            <a:pPr lvl="1"/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use </a:t>
            </a:r>
            <a:r>
              <a:rPr lang="pt-PT" dirty="0" err="1"/>
              <a:t>the</a:t>
            </a:r>
            <a:r>
              <a:rPr lang="pt-PT" dirty="0"/>
              <a:t> Eclipse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mapping</a:t>
            </a:r>
            <a:r>
              <a:rPr lang="pt-PT" dirty="0"/>
              <a:t> –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continue to use some Eclipse familiar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sequences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(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are </a:t>
            </a:r>
            <a:r>
              <a:rPr lang="pt-PT" dirty="0" err="1"/>
              <a:t>adopted</a:t>
            </a:r>
            <a:r>
              <a:rPr lang="pt-PT" dirty="0"/>
              <a:t>): </a:t>
            </a:r>
          </a:p>
          <a:p>
            <a:pPr lvl="2"/>
            <a:r>
              <a:rPr lang="pt-PT" dirty="0" err="1"/>
              <a:t>CTRL+Alt+O</a:t>
            </a:r>
            <a:r>
              <a:rPr lang="pt-PT" dirty="0"/>
              <a:t> to organize </a:t>
            </a:r>
            <a:r>
              <a:rPr lang="pt-PT" dirty="0" err="1"/>
              <a:t>imports</a:t>
            </a:r>
            <a:endParaRPr lang="pt-PT" dirty="0"/>
          </a:p>
          <a:p>
            <a:pPr lvl="2"/>
            <a:r>
              <a:rPr lang="pt-PT" dirty="0"/>
              <a:t>CTRL+ALT+L to </a:t>
            </a:r>
            <a:r>
              <a:rPr lang="pt-PT" dirty="0" err="1"/>
              <a:t>format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To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mapping</a:t>
            </a:r>
            <a:r>
              <a:rPr lang="pt-PT" dirty="0"/>
              <a:t> to Eclipse: File -&gt; </a:t>
            </a:r>
            <a:r>
              <a:rPr lang="pt-PT" dirty="0" err="1"/>
              <a:t>Settings</a:t>
            </a:r>
            <a:r>
              <a:rPr lang="pt-PT" dirty="0"/>
              <a:t> -&gt; </a:t>
            </a:r>
            <a:r>
              <a:rPr lang="pt-PT" dirty="0" err="1"/>
              <a:t>keymap</a:t>
            </a:r>
            <a:r>
              <a:rPr lang="pt-PT" dirty="0"/>
              <a:t> -&gt; </a:t>
            </a:r>
            <a:r>
              <a:rPr lang="pt-PT" dirty="0" err="1"/>
              <a:t>choose</a:t>
            </a:r>
            <a:r>
              <a:rPr lang="pt-PT" dirty="0"/>
              <a:t> </a:t>
            </a:r>
            <a:r>
              <a:rPr lang="pt-PT" dirty="0" err="1"/>
              <a:t>Keymap</a:t>
            </a:r>
            <a:r>
              <a:rPr lang="pt-PT" dirty="0"/>
              <a:t>: Eclipse</a:t>
            </a:r>
          </a:p>
          <a:p>
            <a:pPr lvl="1"/>
            <a:endParaRPr lang="pt-PT" dirty="0"/>
          </a:p>
          <a:p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always</a:t>
            </a:r>
            <a:r>
              <a:rPr lang="pt-PT" dirty="0"/>
              <a:t>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sequence</a:t>
            </a:r>
            <a:r>
              <a:rPr lang="pt-PT" dirty="0"/>
              <a:t> for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action</a:t>
            </a:r>
            <a:endParaRPr lang="pt-PT" dirty="0"/>
          </a:p>
          <a:p>
            <a:pPr lvl="1"/>
            <a:r>
              <a:rPr lang="pt-PT" dirty="0" err="1"/>
              <a:t>Go</a:t>
            </a:r>
            <a:r>
              <a:rPr lang="pt-PT" dirty="0"/>
              <a:t> to: File -&gt; </a:t>
            </a:r>
            <a:r>
              <a:rPr lang="pt-PT" dirty="0" err="1"/>
              <a:t>Settings</a:t>
            </a:r>
            <a:r>
              <a:rPr lang="pt-PT" dirty="0"/>
              <a:t> -&gt; </a:t>
            </a:r>
            <a:r>
              <a:rPr lang="pt-PT" dirty="0" err="1"/>
              <a:t>keymap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desired</a:t>
            </a:r>
            <a:r>
              <a:rPr lang="pt-PT" dirty="0"/>
              <a:t> </a:t>
            </a:r>
            <a:r>
              <a:rPr lang="pt-PT" dirty="0" err="1"/>
              <a:t>action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sequence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B2-0304-4DD4-A5AF-3CACFDBD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55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665010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22AE-A4F8-4491-BE58-B35D03EC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Summary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ECD0-7D4E-41CE-B0C2-1F69C2FE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232026"/>
            <a:ext cx="7603483" cy="41401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/>
              <a:t>Main Components </a:t>
            </a:r>
            <a:r>
              <a:rPr lang="en-US" sz="1400" dirty="0"/>
              <a:t>- Activities, Services, Content Providers, Broadcast  Receivers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/>
              <a:t>Activities</a:t>
            </a:r>
            <a:r>
              <a:rPr lang="en-US" sz="1400" dirty="0"/>
              <a:t> - a single screen with a user interface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/>
              <a:t>Services</a:t>
            </a:r>
            <a:r>
              <a:rPr lang="en-US" sz="1400" dirty="0"/>
              <a:t> - to perform long background operations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/>
              <a:t>Content Providers </a:t>
            </a:r>
            <a:r>
              <a:rPr lang="en-US" sz="1400" dirty="0"/>
              <a:t>– data access within and between applications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/>
              <a:t>Broadcast Receivers </a:t>
            </a:r>
            <a:r>
              <a:rPr lang="en-US" sz="1400" dirty="0"/>
              <a:t>- to receive and react to broadcast messages from other applications or the system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/>
              <a:t>Elements of an Android project </a:t>
            </a:r>
            <a:r>
              <a:rPr lang="en-US" sz="1400" dirty="0"/>
              <a:t>- AndroidManifest.xml file, Java code,  resources (drawable, layout, menu, mipmap, values) and </a:t>
            </a:r>
            <a:r>
              <a:rPr lang="en-US" sz="1400" dirty="0" err="1"/>
              <a:t>build.gradle</a:t>
            </a:r>
            <a:endParaRPr lang="en-US" sz="1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/>
              <a:t>XML editor and visual user interface </a:t>
            </a:r>
            <a:r>
              <a:rPr lang="en-US" sz="1400" dirty="0"/>
              <a:t>- Android studio contains visual and  XML editors to create interface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err="1"/>
              <a:t>MainActivity</a:t>
            </a:r>
            <a:r>
              <a:rPr lang="en-US" sz="1400" b="1" dirty="0"/>
              <a:t> class </a:t>
            </a:r>
            <a:r>
              <a:rPr lang="en-US" sz="1400" dirty="0"/>
              <a:t>- activity class extension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err="1"/>
              <a:t>AndroidManifest</a:t>
            </a:r>
            <a:r>
              <a:rPr lang="en-US" sz="1400" b="1" dirty="0"/>
              <a:t> file </a:t>
            </a:r>
            <a:r>
              <a:rPr lang="en-US" sz="1400" dirty="0"/>
              <a:t>- configuration file with application features. Interface between the application and the system.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dirty="0"/>
              <a:t>File </a:t>
            </a:r>
            <a:r>
              <a:rPr lang="en-US" sz="1400" b="1" dirty="0" err="1"/>
              <a:t>build.gradle</a:t>
            </a:r>
            <a:r>
              <a:rPr lang="en-US" sz="1400" b="1" dirty="0"/>
              <a:t> </a:t>
            </a:r>
            <a:r>
              <a:rPr lang="en-US" sz="1400" dirty="0"/>
              <a:t>- configuration file that Gradle system uses to build the  package. It can modify the Manifest file.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/>
              <a:t>Code documentation </a:t>
            </a:r>
            <a:r>
              <a:rPr lang="en-US" sz="1400" dirty="0"/>
              <a:t>– how to </a:t>
            </a:r>
            <a:r>
              <a:rPr lang="en-US" sz="1400" dirty="0" err="1"/>
              <a:t>acces</a:t>
            </a:r>
            <a:r>
              <a:rPr lang="en-US" sz="1400" dirty="0"/>
              <a:t> code documentation in Android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99B25-8C8C-4E93-A1F5-616273DC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56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035370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181-5602-48B3-A791-27F83102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Bibliography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92C8-251A-48B0-ACF7-79A003207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>
                <a:hlinkClick r:id="rId2"/>
              </a:rPr>
              <a:t>Application</a:t>
            </a:r>
            <a:r>
              <a:rPr lang="pt-PT" dirty="0">
                <a:hlinkClick r:id="rId2"/>
              </a:rPr>
              <a:t> </a:t>
            </a:r>
            <a:r>
              <a:rPr lang="pt-PT" dirty="0" err="1">
                <a:hlinkClick r:id="rId2"/>
              </a:rPr>
              <a:t>Components</a:t>
            </a:r>
            <a:endParaRPr lang="pt-PT" dirty="0"/>
          </a:p>
          <a:p>
            <a:r>
              <a:rPr lang="pt-PT" dirty="0" err="1"/>
              <a:t>Resources</a:t>
            </a:r>
            <a:endParaRPr lang="pt-PT" dirty="0"/>
          </a:p>
          <a:p>
            <a:r>
              <a:rPr lang="pt-PT" dirty="0"/>
              <a:t>Layouts</a:t>
            </a:r>
          </a:p>
          <a:p>
            <a:r>
              <a:rPr lang="pt-PT" dirty="0" err="1"/>
              <a:t>ManifestAndroid</a:t>
            </a:r>
            <a:endParaRPr lang="pt-PT" dirty="0"/>
          </a:p>
          <a:p>
            <a:r>
              <a:rPr lang="pt-PT" dirty="0" err="1"/>
              <a:t>build.gradle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8AE3-01F5-4A54-9658-4E8637DD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57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46795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E17C31-D078-4AC5-AA97-BA0EDBAE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Activities</a:t>
            </a:r>
            <a:endParaRPr lang="pt-PT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48A9D-9628-460B-8F0E-90E2B84CD028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pt-PT" sz="2400" dirty="0" err="1"/>
              <a:t>Introduction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6</a:t>
            </a:fld>
            <a:endParaRPr lang="pt-PT" sz="1200" dirty="0"/>
          </a:p>
        </p:txBody>
      </p:sp>
      <p:pic>
        <p:nvPicPr>
          <p:cNvPr id="2056" name="Picture 8" descr="Image result for android whatsapp">
            <a:extLst>
              <a:ext uri="{FF2B5EF4-FFF2-40B4-BE49-F238E27FC236}">
                <a16:creationId xmlns:a16="http://schemas.microsoft.com/office/drawing/2014/main" id="{A1F6AA4C-2211-43CF-85EE-726CE9F65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6"/>
          <a:stretch/>
        </p:blipFill>
        <p:spPr bwMode="auto">
          <a:xfrm>
            <a:off x="3057174" y="2838560"/>
            <a:ext cx="1803731" cy="31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android whatsapp">
            <a:extLst>
              <a:ext uri="{FF2B5EF4-FFF2-40B4-BE49-F238E27FC236}">
                <a16:creationId xmlns:a16="http://schemas.microsoft.com/office/drawing/2014/main" id="{305D56EC-77A6-4AE8-92E4-63393CA8C1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6"/>
          <a:stretch/>
        </p:blipFill>
        <p:spPr bwMode="auto">
          <a:xfrm>
            <a:off x="5056986" y="3097780"/>
            <a:ext cx="1811077" cy="319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ndroid whatsapp settings">
            <a:extLst>
              <a:ext uri="{FF2B5EF4-FFF2-40B4-BE49-F238E27FC236}">
                <a16:creationId xmlns:a16="http://schemas.microsoft.com/office/drawing/2014/main" id="{E0329133-2597-4014-8B41-AA1C707F0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8" t="11913" r="33826" b="10676"/>
          <a:stretch/>
        </p:blipFill>
        <p:spPr bwMode="auto">
          <a:xfrm>
            <a:off x="7064143" y="3369977"/>
            <a:ext cx="1779729" cy="31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87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Activity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6345260" cy="38559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Provides an app entry point for user interaction</a:t>
            </a:r>
          </a:p>
          <a:p>
            <a:pPr lvl="1"/>
            <a:r>
              <a:rPr lang="en-US" dirty="0"/>
              <a:t>One email app might have:</a:t>
            </a:r>
          </a:p>
          <a:p>
            <a:pPr lvl="2"/>
            <a:r>
              <a:rPr lang="en-US" dirty="0"/>
              <a:t>one activity that shows a list of new emails, </a:t>
            </a:r>
          </a:p>
          <a:p>
            <a:pPr lvl="2"/>
            <a:r>
              <a:rPr lang="en-US" dirty="0"/>
              <a:t>another activity for reading an email, and </a:t>
            </a:r>
          </a:p>
          <a:p>
            <a:pPr lvl="2"/>
            <a:r>
              <a:rPr lang="en-US" dirty="0"/>
              <a:t>another activity to compose an email.</a:t>
            </a:r>
          </a:p>
          <a:p>
            <a:r>
              <a:rPr lang="en-US" dirty="0"/>
              <a:t>Should contains one screen for one user use case</a:t>
            </a:r>
          </a:p>
          <a:p>
            <a:pPr lvl="1"/>
            <a:r>
              <a:rPr lang="en-US" dirty="0"/>
              <a:t>One screen is supported by (one) Layout (</a:t>
            </a:r>
            <a:r>
              <a:rPr lang="en-US" dirty="0" err="1"/>
              <a:t>ViewGroup</a:t>
            </a:r>
            <a:r>
              <a:rPr lang="en-US" dirty="0"/>
              <a:t>) container</a:t>
            </a:r>
          </a:p>
          <a:p>
            <a:pPr lvl="2"/>
            <a:r>
              <a:rPr lang="en-US" dirty="0"/>
              <a:t>Layouts contain widgets (Views) to model the interface for user interaction</a:t>
            </a:r>
          </a:p>
          <a:p>
            <a:pPr lvl="3"/>
            <a:r>
              <a:rPr lang="en-US" dirty="0"/>
              <a:t>E.g.: </a:t>
            </a:r>
            <a:r>
              <a:rPr lang="en-US" dirty="0" err="1"/>
              <a:t>TextViews</a:t>
            </a:r>
            <a:r>
              <a:rPr lang="en-US" dirty="0"/>
              <a:t>, </a:t>
            </a:r>
            <a:r>
              <a:rPr lang="en-US" dirty="0" err="1"/>
              <a:t>ImageViews</a:t>
            </a:r>
            <a:r>
              <a:rPr lang="en-US" dirty="0"/>
              <a:t>, buttons, …</a:t>
            </a:r>
          </a:p>
          <a:p>
            <a:r>
              <a:rPr lang="en-US" dirty="0"/>
              <a:t>The start Activity is just one of them</a:t>
            </a:r>
          </a:p>
          <a:p>
            <a:pPr lvl="1"/>
            <a:r>
              <a:rPr lang="en-US" dirty="0"/>
              <a:t>It is specified in the Android Manifest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7</a:t>
            </a:fld>
            <a:endParaRPr lang="pt-PT" sz="1200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2F804B1-14DA-4855-AE12-9DFB5225477C}"/>
              </a:ext>
            </a:extLst>
          </p:cNvPr>
          <p:cNvSpPr>
            <a:spLocks noChangeAspect="1"/>
          </p:cNvSpPr>
          <p:nvPr/>
        </p:nvSpPr>
        <p:spPr>
          <a:xfrm>
            <a:off x="7108335" y="3564172"/>
            <a:ext cx="1924347" cy="319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18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6812175" cy="709865"/>
          </a:xfrm>
        </p:spPr>
        <p:txBody>
          <a:bodyPr/>
          <a:lstStyle/>
          <a:p>
            <a:r>
              <a:rPr lang="en-GB" dirty="0"/>
              <a:t>Activities: calling other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218862"/>
            <a:ext cx="7522186" cy="3530599"/>
          </a:xfrm>
        </p:spPr>
        <p:txBody>
          <a:bodyPr/>
          <a:lstStyle/>
          <a:p>
            <a:r>
              <a:rPr lang="en-US" dirty="0"/>
              <a:t>Activities may call another activities </a:t>
            </a:r>
          </a:p>
          <a:p>
            <a:pPr lvl="1"/>
            <a:r>
              <a:rPr lang="en-US" dirty="0"/>
              <a:t>in the same app or in other apps. Example: Email application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Activity 1 - shows the list of new emails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Activity 2 - reads an email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Activity 3 - writes and sends an email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Returns to Activity 2, then to Activity 1</a:t>
            </a:r>
          </a:p>
          <a:p>
            <a:r>
              <a:rPr lang="en-US" dirty="0"/>
              <a:t>The Activity return point are saved in a Stack called </a:t>
            </a:r>
            <a:r>
              <a:rPr lang="en-US" b="1" dirty="0"/>
              <a:t>Back Stack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8</a:t>
            </a:fld>
            <a:endParaRPr lang="pt-PT" sz="12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AE1B8DF-8EEB-49F3-ACF9-57A92BDCF136}"/>
              </a:ext>
            </a:extLst>
          </p:cNvPr>
          <p:cNvSpPr>
            <a:spLocks noChangeAspect="1"/>
          </p:cNvSpPr>
          <p:nvPr/>
        </p:nvSpPr>
        <p:spPr>
          <a:xfrm>
            <a:off x="4164598" y="5031965"/>
            <a:ext cx="4540458" cy="1434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8" descr="Image result for android whatsapp">
            <a:extLst>
              <a:ext uri="{FF2B5EF4-FFF2-40B4-BE49-F238E27FC236}">
                <a16:creationId xmlns:a16="http://schemas.microsoft.com/office/drawing/2014/main" id="{50CB4388-1A4A-4291-897D-842478855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6"/>
          <a:stretch/>
        </p:blipFill>
        <p:spPr bwMode="auto">
          <a:xfrm>
            <a:off x="640864" y="4852389"/>
            <a:ext cx="1075153" cy="189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android whatsapp">
            <a:extLst>
              <a:ext uri="{FF2B5EF4-FFF2-40B4-BE49-F238E27FC236}">
                <a16:creationId xmlns:a16="http://schemas.microsoft.com/office/drawing/2014/main" id="{CFD130DC-BC69-444F-B0D0-8FAC5713D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6"/>
          <a:stretch/>
        </p:blipFill>
        <p:spPr bwMode="auto">
          <a:xfrm>
            <a:off x="2385605" y="4852389"/>
            <a:ext cx="1075152" cy="18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769C86C-1983-4635-B773-0102E600E96B}"/>
              </a:ext>
            </a:extLst>
          </p:cNvPr>
          <p:cNvSpPr/>
          <p:nvPr/>
        </p:nvSpPr>
        <p:spPr>
          <a:xfrm>
            <a:off x="1806872" y="5344866"/>
            <a:ext cx="483104" cy="69975"/>
          </a:xfrm>
          <a:prstGeom prst="rightArrow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5148A-6979-4A51-8C0E-B5FAD0F432A6}"/>
              </a:ext>
            </a:extLst>
          </p:cNvPr>
          <p:cNvSpPr txBox="1"/>
          <p:nvPr/>
        </p:nvSpPr>
        <p:spPr>
          <a:xfrm>
            <a:off x="550010" y="4529224"/>
            <a:ext cx="12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MainActivity</a:t>
            </a:r>
            <a:endParaRPr lang="pt-PT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1B16F-5F72-491E-AE7A-44B02407E7D9}"/>
              </a:ext>
            </a:extLst>
          </p:cNvPr>
          <p:cNvSpPr txBox="1"/>
          <p:nvPr/>
        </p:nvSpPr>
        <p:spPr>
          <a:xfrm>
            <a:off x="2280912" y="4544807"/>
            <a:ext cx="128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ChatActivity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77567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A8C-B488-4ACD-8E35-311396B1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132571" cy="709865"/>
          </a:xfrm>
        </p:spPr>
        <p:txBody>
          <a:bodyPr/>
          <a:lstStyle/>
          <a:p>
            <a:r>
              <a:rPr lang="pt-PT" dirty="0" err="1"/>
              <a:t>Activity</a:t>
            </a:r>
            <a:r>
              <a:rPr lang="pt-PT" dirty="0"/>
              <a:t>: “MainActivity.java”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A56-D6CF-4462-9896-0B20B75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147304"/>
            <a:ext cx="7935653" cy="4309155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Activity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subclass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Activity</a:t>
            </a:r>
            <a:r>
              <a:rPr lang="pt-PT" dirty="0"/>
              <a:t> </a:t>
            </a:r>
            <a:r>
              <a:rPr lang="pt-PT" dirty="0" err="1"/>
              <a:t>class</a:t>
            </a:r>
            <a:endParaRPr lang="pt-PT" dirty="0"/>
          </a:p>
          <a:p>
            <a:pPr lvl="1">
              <a:spcBef>
                <a:spcPts val="600"/>
              </a:spcBef>
            </a:pPr>
            <a:r>
              <a:rPr lang="pt-PT" dirty="0" err="1"/>
              <a:t>Subclass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AppCompatActivity</a:t>
            </a:r>
            <a:r>
              <a:rPr lang="pt-PT" dirty="0"/>
              <a:t> to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action</a:t>
            </a:r>
            <a:r>
              <a:rPr lang="pt-PT" dirty="0"/>
              <a:t> bar </a:t>
            </a:r>
            <a:r>
              <a:rPr lang="pt-PT" dirty="0" err="1"/>
              <a:t>features</a:t>
            </a:r>
            <a:endParaRPr lang="pt-PT" dirty="0"/>
          </a:p>
          <a:p>
            <a:pPr lvl="1">
              <a:spcBef>
                <a:spcPts val="600"/>
              </a:spcBef>
            </a:pPr>
            <a:endParaRPr lang="pt-PT" dirty="0"/>
          </a:p>
          <a:p>
            <a:pPr lvl="1">
              <a:spcBef>
                <a:spcPts val="600"/>
              </a:spcBef>
            </a:pPr>
            <a:endParaRPr lang="pt-PT" dirty="0"/>
          </a:p>
          <a:p>
            <a:pPr lvl="1">
              <a:spcBef>
                <a:spcPts val="600"/>
              </a:spcBef>
            </a:pPr>
            <a:endParaRPr lang="pt-PT" dirty="0"/>
          </a:p>
          <a:p>
            <a:pPr lvl="1">
              <a:spcBef>
                <a:spcPts val="600"/>
              </a:spcBef>
            </a:pPr>
            <a:endParaRPr lang="pt-PT" dirty="0"/>
          </a:p>
          <a:p>
            <a:endParaRPr lang="pt-PT" dirty="0"/>
          </a:p>
          <a:p>
            <a:pPr marL="1005840" lvl="3" indent="0">
              <a:buNone/>
            </a:pPr>
            <a:endParaRPr lang="pt-PT" dirty="0"/>
          </a:p>
          <a:p>
            <a:endParaRPr lang="pt-PT" dirty="0"/>
          </a:p>
          <a:p>
            <a:r>
              <a:rPr lang="pt-PT" dirty="0" err="1"/>
              <a:t>Activities</a:t>
            </a:r>
            <a:r>
              <a:rPr lang="pt-PT" dirty="0"/>
              <a:t> must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declared</a:t>
            </a:r>
            <a:r>
              <a:rPr lang="pt-PT" dirty="0"/>
              <a:t> in AndroidManifest.xml file</a:t>
            </a:r>
          </a:p>
          <a:p>
            <a:pPr lvl="1">
              <a:spcBef>
                <a:spcPts val="600"/>
              </a:spcBef>
            </a:pPr>
            <a:r>
              <a:rPr lang="pt-PT" dirty="0"/>
              <a:t>Must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intent-filter</a:t>
            </a:r>
            <a:r>
              <a:rPr lang="pt-PT" dirty="0"/>
              <a:t> to define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are </a:t>
            </a:r>
            <a:r>
              <a:rPr lang="pt-PT" dirty="0" err="1"/>
              <a:t>called</a:t>
            </a:r>
            <a:endParaRPr lang="pt-PT" dirty="0"/>
          </a:p>
          <a:p>
            <a:pPr lvl="2">
              <a:spcBef>
                <a:spcPts val="600"/>
              </a:spcBef>
            </a:pPr>
            <a:r>
              <a:rPr lang="pt-PT" dirty="0" err="1"/>
              <a:t>Action.MAIN</a:t>
            </a:r>
            <a:r>
              <a:rPr lang="pt-PT" dirty="0"/>
              <a:t>: </a:t>
            </a:r>
            <a:r>
              <a:rPr lang="pt-PT" dirty="0" err="1"/>
              <a:t>activity</a:t>
            </a:r>
            <a:r>
              <a:rPr lang="pt-PT" dirty="0"/>
              <a:t> as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entry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en-US" dirty="0"/>
              <a:t>does not receive data</a:t>
            </a:r>
          </a:p>
          <a:p>
            <a:pPr lvl="2">
              <a:spcBef>
                <a:spcPts val="600"/>
              </a:spcBef>
            </a:pPr>
            <a:r>
              <a:rPr lang="pt-PT" dirty="0" err="1"/>
              <a:t>Category.LAUNCHER</a:t>
            </a:r>
            <a:r>
              <a:rPr lang="pt-PT" dirty="0"/>
              <a:t>: </a:t>
            </a:r>
            <a:r>
              <a:rPr lang="pt-PT" dirty="0" err="1"/>
              <a:t>activity</a:t>
            </a:r>
            <a:r>
              <a:rPr lang="en-US" dirty="0"/>
              <a:t> should be displayed in the top-level launcher.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4E6D-C49F-4DE3-BB71-A99EDD8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9</a:t>
            </a:fld>
            <a:endParaRPr lang="pt-PT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5A279-5D65-41A0-8859-C8E6BCF51F63}"/>
              </a:ext>
            </a:extLst>
          </p:cNvPr>
          <p:cNvSpPr/>
          <p:nvPr/>
        </p:nvSpPr>
        <p:spPr>
          <a:xfrm>
            <a:off x="1216422" y="2913944"/>
            <a:ext cx="7235687" cy="1722074"/>
          </a:xfrm>
          <a:prstGeom prst="rect">
            <a:avLst/>
          </a:prstGeom>
          <a:ln>
            <a:solidFill>
              <a:srgbClr val="18464F"/>
            </a:solidFill>
          </a:ln>
        </p:spPr>
        <p:txBody>
          <a:bodyPr wrap="square">
            <a:spAutoFit/>
          </a:bodyPr>
          <a:lstStyle/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MainActivity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Activity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 {</a:t>
            </a: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</a:t>
            </a:r>
            <a:r>
              <a:rPr lang="pt-PT" altLang="pt-PT" sz="12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pt-PT" altLang="pt-PT" sz="1200" dirty="0" err="1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br>
              <a:rPr lang="pt-PT" altLang="pt-PT" sz="12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80800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protected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onCreate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Bundle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savedInstanceState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.onCreate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savedInstanceState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pt-PT" alt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// cal </a:t>
            </a:r>
            <a:r>
              <a:rPr lang="pt-PT" alt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super</a:t>
            </a:r>
            <a:r>
              <a:rPr lang="pt-PT" alt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onCreate</a:t>
            </a:r>
            <a:endParaRPr lang="pt-PT" alt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setContentView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R.layout.</a:t>
            </a:r>
            <a:r>
              <a:rPr lang="pt-PT" altLang="pt-PT" sz="1200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activity_main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pt-PT" alt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// set </a:t>
            </a:r>
            <a:r>
              <a:rPr lang="pt-PT" alt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activity</a:t>
            </a:r>
            <a:r>
              <a:rPr lang="pt-PT" alt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 layout</a:t>
            </a: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  <a:cs typeface="DejaVu Sans Mono"/>
              </a:rPr>
              <a:t>	}</a:t>
            </a: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  <a:cs typeface="DejaVu Sans Mono"/>
              </a:rPr>
              <a:t>   . . . </a:t>
            </a:r>
            <a:endParaRPr lang="en-US" sz="1200" dirty="0">
              <a:latin typeface="Consolas" panose="020B0609020204030204" pitchFamily="49" charset="0"/>
              <a:cs typeface="DejaVu Sans Mono"/>
            </a:endParaRPr>
          </a:p>
          <a:p>
            <a:pPr marL="12700" defTabSz="7267575">
              <a:lnSpc>
                <a:spcPts val="1600"/>
              </a:lnSpc>
              <a:tabLst>
                <a:tab pos="269875" algn="l"/>
                <a:tab pos="541338" algn="l"/>
                <a:tab pos="803275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09817D-9E83-4EF0-ABFB-BB700D54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232" y="3336069"/>
            <a:ext cx="1223611" cy="21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52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>
        <a:blipFill>
          <a:blip xmlns:r="http://schemas.openxmlformats.org/officeDocument/2006/relationships" r:embed="rId2" cstate="print"/>
          <a:stretch>
            <a:fillRect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5144</TotalTime>
  <Words>3324</Words>
  <Application>Microsoft Office PowerPoint</Application>
  <PresentationFormat>On-screen Show (4:3)</PresentationFormat>
  <Paragraphs>674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Carlito</vt:lpstr>
      <vt:lpstr>Century Gothic</vt:lpstr>
      <vt:lpstr>Consolas</vt:lpstr>
      <vt:lpstr>Times New Roman</vt:lpstr>
      <vt:lpstr>Wingdings 3</vt:lpstr>
      <vt:lpstr>Ion Boardroom</vt:lpstr>
      <vt:lpstr>Android:  Anatomy of Android apps</vt:lpstr>
      <vt:lpstr>Android apps &amp; Linux aspects</vt:lpstr>
      <vt:lpstr>Android app philosophy</vt:lpstr>
      <vt:lpstr>Android app jumping</vt:lpstr>
      <vt:lpstr>App composition</vt:lpstr>
      <vt:lpstr>Activities</vt:lpstr>
      <vt:lpstr>Activity</vt:lpstr>
      <vt:lpstr>Activities: calling other activities</vt:lpstr>
      <vt:lpstr>Activity: “MainActivity.java” file</vt:lpstr>
      <vt:lpstr>Layout: “activity_main.xml” file</vt:lpstr>
      <vt:lpstr>Activity: “AndroidManifest.xml” file</vt:lpstr>
      <vt:lpstr>AndroidManifest </vt:lpstr>
      <vt:lpstr>AndroidManifest Elements</vt:lpstr>
      <vt:lpstr>Services</vt:lpstr>
      <vt:lpstr>Services</vt:lpstr>
      <vt:lpstr>Services: Declaration and Creation</vt:lpstr>
      <vt:lpstr>Content providers</vt:lpstr>
      <vt:lpstr>Content Providers</vt:lpstr>
      <vt:lpstr>Content Providers: Creation</vt:lpstr>
      <vt:lpstr>Broadcast receivers</vt:lpstr>
      <vt:lpstr>Broadcast Receivers</vt:lpstr>
      <vt:lpstr>Broadcast Receivers: Sending and Receiving</vt:lpstr>
      <vt:lpstr>Broadcast Receivers: Registration</vt:lpstr>
      <vt:lpstr>Android Studio</vt:lpstr>
      <vt:lpstr>Android Studio</vt:lpstr>
      <vt:lpstr>Android Studio: Caption</vt:lpstr>
      <vt:lpstr>Project and Structure Tool Windows</vt:lpstr>
      <vt:lpstr>Project Elements</vt:lpstr>
      <vt:lpstr>Use of XML for definitions</vt:lpstr>
      <vt:lpstr>res/layout: User Interface of the Layouts Editor</vt:lpstr>
      <vt:lpstr>Applications resources described in XML files</vt:lpstr>
      <vt:lpstr>Resources: location and references</vt:lpstr>
      <vt:lpstr>Resources in code</vt:lpstr>
      <vt:lpstr>Array Resources - String and Integer arrays</vt:lpstr>
      <vt:lpstr>Array Resources - untyped arrays</vt:lpstr>
      <vt:lpstr>One simple app</vt:lpstr>
      <vt:lpstr>A simple app</vt:lpstr>
      <vt:lpstr>Simple App: layout contents</vt:lpstr>
      <vt:lpstr>Simple app v2: MainActivity</vt:lpstr>
      <vt:lpstr>Layout: “activity_main.xml”</vt:lpstr>
      <vt:lpstr>Layout: “activity_main.xml”</vt:lpstr>
      <vt:lpstr>Layout notes</vt:lpstr>
      <vt:lpstr>ConstraintLayout:  distribute elements  vertically / horizontally</vt:lpstr>
      <vt:lpstr>res\values\String.xml</vt:lpstr>
      <vt:lpstr>Lanscape variation layout</vt:lpstr>
      <vt:lpstr>AndroidManifest.xml</vt:lpstr>
      <vt:lpstr>Gradle build system</vt:lpstr>
      <vt:lpstr>Gradle</vt:lpstr>
      <vt:lpstr>“build.gradle” file</vt:lpstr>
      <vt:lpstr>Android Studio all files</vt:lpstr>
      <vt:lpstr>Android Studio:  code documentation</vt:lpstr>
      <vt:lpstr>Accessing code documentation</vt:lpstr>
      <vt:lpstr>Accessing code documentation</vt:lpstr>
      <vt:lpstr>Accessing code documentation</vt:lpstr>
      <vt:lpstr>Key mapping</vt:lpstr>
      <vt:lpstr>Summary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Android:  Anatomy of Android apps</dc:title>
  <dc:creator>António Teófilo</dc:creator>
  <cp:lastModifiedBy>António Teófilo</cp:lastModifiedBy>
  <cp:revision>38</cp:revision>
  <dcterms:created xsi:type="dcterms:W3CDTF">2020-03-26T13:47:54Z</dcterms:created>
  <dcterms:modified xsi:type="dcterms:W3CDTF">2020-04-30T18:06:16Z</dcterms:modified>
</cp:coreProperties>
</file>