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6" r:id="rId33"/>
    <p:sldId id="293" r:id="rId34"/>
    <p:sldId id="294" r:id="rId35"/>
    <p:sldId id="295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776D"/>
    <a:srgbClr val="8964B3"/>
    <a:srgbClr val="194750"/>
    <a:srgbClr val="18454F"/>
    <a:srgbClr val="1B4951"/>
    <a:srgbClr val="00A1A4"/>
    <a:srgbClr val="1D4C53"/>
    <a:srgbClr val="FFCDC1"/>
    <a:srgbClr val="B13100"/>
    <a:srgbClr val="EA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0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30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61F2D-46D0-45AD-BF04-5FF91704D4EA}" type="datetimeFigureOut">
              <a:rPr lang="pt-PT" smtClean="0"/>
              <a:t>20/04/2020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1494D-4241-4553-96DA-6654857FDC0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969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7" cy="2554758"/>
          </a:xfrm>
        </p:spPr>
        <p:txBody>
          <a:bodyPr anchor="b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7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419" y="1824010"/>
            <a:ext cx="990599" cy="240258"/>
          </a:xfrm>
        </p:spPr>
        <p:txBody>
          <a:bodyPr/>
          <a:lstStyle>
            <a:lvl1pPr algn="l">
              <a:defRPr sz="900" b="0" i="0">
                <a:solidFill>
                  <a:schemeClr val="bg1"/>
                </a:solidFill>
              </a:defRPr>
            </a:lvl1pPr>
          </a:lstStyle>
          <a:p>
            <a:fld id="{AED82433-AA01-45D0-8455-D7371BC6D789}" type="datetime1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46568" y="3264407"/>
            <a:ext cx="3859795" cy="228659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11A0658-19EA-4DF0-AA21-34954808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93633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Rectangle 14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FF99-713F-4607-B34B-3C3447BB767D}" type="datetime1">
              <a:rPr lang="pt-PT" smtClean="0"/>
              <a:t>20/04/2020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0" name="Rectangle 19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60F83BD5-2A64-4978-BA24-79602B5A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07981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1519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3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33E5-521E-41F5-A1D5-25E44E74657E}" type="datetime1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9" name="Rectangle 18"/>
          <p:cNvSpPr/>
          <p:nvPr userDrawn="1"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85012B88-2B9D-45BA-9A8E-C32D6CA5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776527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" name="TextBox 10"/>
          <p:cNvSpPr txBox="1"/>
          <p:nvPr/>
        </p:nvSpPr>
        <p:spPr bwMode="gray">
          <a:xfrm>
            <a:off x="7033421" y="2893960"/>
            <a:ext cx="679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10" name="TextBox 9"/>
          <p:cNvSpPr txBox="1"/>
          <p:nvPr/>
        </p:nvSpPr>
        <p:spPr bwMode="gray">
          <a:xfrm>
            <a:off x="625840" y="590998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63" y="914400"/>
            <a:ext cx="6177681" cy="28846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870" y="5000815"/>
            <a:ext cx="6422005" cy="101817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3CB6-8DAB-434E-8DFF-4F66918D2F75}" type="datetime1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2" name="Rectangle 21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D0CF4F1-F2FE-4562-B9FE-91064951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762819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01A0-344A-4F0B-9BDB-AD6EE429E7C2}" type="datetime1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Rectangle 10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6568D84-08FB-4B2B-A619-C47A8A6E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848337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1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2"/>
            <a:ext cx="2313431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5332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2"/>
            <a:ext cx="2326750" cy="288836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40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8710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A40D-0D3C-4A90-896B-53FF1DE16E38}" type="datetime1">
              <a:rPr lang="pt-PT" smtClean="0"/>
              <a:t>20/04/2020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EE31BF8-7351-4A0F-A8BF-ABAE68EB034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4440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390" y="4179595"/>
            <a:ext cx="2295329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48208"/>
            <a:ext cx="2309279" cy="11766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0434" y="4179594"/>
            <a:ext cx="2291674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6834"/>
            <a:ext cx="2025182" cy="144970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48209"/>
            <a:ext cx="2317790" cy="118837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66523"/>
            <a:ext cx="2304671" cy="681684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489200"/>
            <a:ext cx="2018838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8209"/>
            <a:ext cx="2304671" cy="118942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44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48436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3418-6CAE-4EF3-97CA-68F21A196221}" type="datetime1">
              <a:rPr lang="pt-PT" smtClean="0"/>
              <a:t>20/04/2020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EE31BF8-7351-4A0F-A8BF-ABAE68EB034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9026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F862-AEA3-4AB6-96D2-73E247F90D5D}" type="datetime1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EE31BF8-7351-4A0F-A8BF-ABAE68EB034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1539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92F4-CE45-4E17-8B31-C720BB534A8D}" type="datetime1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3" name="Rectangle 12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EE31BF8-7351-4A0F-A8BF-ABAE68EB034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515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FAD-3C28-4B99-A8D9-7AE679476BA8}" type="datetime1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09274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6443" y="2257588"/>
            <a:ext cx="3101763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267"/>
            <a:ext cx="3054653" cy="3020345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270B-F134-4B6D-B797-541B9DEB5DE4}" type="datetime1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3" name="Rectangle 12"/>
          <p:cNvSpPr/>
          <p:nvPr/>
        </p:nvSpPr>
        <p:spPr>
          <a:xfrm>
            <a:off x="7745644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0F1DA8AD-77AD-4B9F-B05A-6CE66F46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83944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79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532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4B42-30A1-4830-AFEA-7FEBB2E39C64}" type="datetime1">
              <a:rPr lang="pt-PT" smtClean="0"/>
              <a:t>20/04/2020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278CF0E-4F76-49B6-AF32-A9FB9D94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52741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040"/>
            <a:ext cx="3636978" cy="277176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0" y="248875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040"/>
            <a:ext cx="3636980" cy="27739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A8FD-6955-4E12-AF4C-F72119F026C2}" type="datetime1">
              <a:rPr lang="pt-PT" smtClean="0"/>
              <a:t>20/04/2020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03E4D09-00C0-44D3-8991-54849B12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21934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2D2-BC70-4A24-A1B8-8A0A13AB1DA3}" type="datetime1">
              <a:rPr lang="pt-PT" smtClean="0"/>
              <a:t>20/04/2020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E23F5-6F94-4BB6-83BE-1F4D3BD1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3207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1FE0-88B4-4D6F-9CE1-10D3715C3223}" type="datetime1">
              <a:rPr lang="pt-PT" smtClean="0"/>
              <a:t>20/04/2020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Rectangle 10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DE91E-28C9-451F-B9E8-653E7E33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424676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90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FF03-6DE9-43F3-A3B1-BB81FE2E3861}" type="datetime1">
              <a:rPr lang="pt-PT" smtClean="0"/>
              <a:t>20/04/2020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9" name="Rectangle 18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54C970-FC20-4D60-A26F-771AFAD8757C}"/>
              </a:ext>
            </a:extLst>
          </p:cNvPr>
          <p:cNvSpPr txBox="1">
            <a:spLocks/>
          </p:cNvSpPr>
          <p:nvPr userDrawn="1"/>
        </p:nvSpPr>
        <p:spPr bwMode="gray">
          <a:xfrm>
            <a:off x="7678616" y="7879"/>
            <a:ext cx="791308" cy="519503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424323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3112"/>
            <a:ext cx="3001938" cy="1613085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2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ACC5-BCDB-4302-8BC1-14A410C6643F}" type="datetime1">
              <a:rPr lang="pt-PT" smtClean="0"/>
              <a:t>20/04/2020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4" name="Rectangle 13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C4812CD-AF8F-496D-89FC-BBC58B3D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03433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5"/>
            <p:cNvSpPr/>
            <p:nvPr/>
          </p:nvSpPr>
          <p:spPr bwMode="gray">
            <a:xfrm>
              <a:off x="485023" y="1856958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1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1"/>
            <a:ext cx="6345260" cy="353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0111" y="6377097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A55688D4-4193-4881-AB24-D765465435B1}" type="datetime1">
              <a:rPr lang="pt-PT" smtClean="0"/>
              <a:t>20/04/2020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73195"/>
            <a:ext cx="3859795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29" name="Rectangle 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EE31BF8-7351-4A0F-A8BF-ABAE68EB034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98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onstraint-layou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jp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tutsplus.com/tutorials/how-to-update-the-launcher-icon-for-your-android-app--cms-30624" TargetMode="External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hyperlink" Target="https://thoughtbot.com/blog/android-imageview-scaletype-a-visual-guid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hyperlink" Target="https://blog.csdn.net/u010712277/article/details/74079620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4FE9-A287-4D98-BBDD-FF07DD8D3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Android: </a:t>
            </a:r>
            <a:br>
              <a:rPr lang="pt-PT" dirty="0"/>
            </a:br>
            <a:r>
              <a:rPr lang="pt-PT" dirty="0" err="1"/>
              <a:t>User</a:t>
            </a:r>
            <a:r>
              <a:rPr lang="pt-PT" dirty="0"/>
              <a:t> Interface</a:t>
            </a:r>
            <a:br>
              <a:rPr lang="pt-PT" dirty="0"/>
            </a:br>
            <a:r>
              <a:rPr lang="pt-PT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528BC-53A3-49DC-A060-3590BECF2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pt-PT" dirty="0"/>
            </a:br>
            <a:r>
              <a:rPr lang="pt-PT" dirty="0"/>
              <a:t>LEIM – DAM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8D0F86D-9BE8-455B-A500-1CB730B6C171}"/>
              </a:ext>
            </a:extLst>
          </p:cNvPr>
          <p:cNvSpPr>
            <a:spLocks noChangeAspect="1"/>
          </p:cNvSpPr>
          <p:nvPr/>
        </p:nvSpPr>
        <p:spPr>
          <a:xfrm>
            <a:off x="692465" y="689681"/>
            <a:ext cx="2392641" cy="1059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9B309F4-E7BE-407E-A441-355BB35D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</a:t>
            </a:fld>
            <a:endParaRPr lang="pt-PT" sz="1200" dirty="0"/>
          </a:p>
        </p:txBody>
      </p:sp>
      <p:pic>
        <p:nvPicPr>
          <p:cNvPr id="1026" name="Picture 2" descr="Image result for user interface">
            <a:extLst>
              <a:ext uri="{FF2B5EF4-FFF2-40B4-BE49-F238E27FC236}">
                <a16:creationId xmlns:a16="http://schemas.microsoft.com/office/drawing/2014/main" id="{4FBE3741-CB08-4B2B-8232-FBDAB324C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180" y="4059650"/>
            <a:ext cx="4369521" cy="221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468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BEC7-A0F3-48C3-83B1-A6734236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View</a:t>
            </a:r>
            <a:r>
              <a:rPr lang="pt-PT" dirty="0"/>
              <a:t>: </a:t>
            </a:r>
            <a:r>
              <a:rPr lang="pt-PT" dirty="0" err="1"/>
              <a:t>Attributes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Positioning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A8253-CB0E-4481-AD70-CBA77C56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10</a:t>
            </a:fld>
            <a:endParaRPr lang="pt-PT" sz="1200" dirty="0"/>
          </a:p>
        </p:txBody>
      </p:sp>
      <p:grpSp>
        <p:nvGrpSpPr>
          <p:cNvPr id="5" name="object 4">
            <a:extLst>
              <a:ext uri="{FF2B5EF4-FFF2-40B4-BE49-F238E27FC236}">
                <a16:creationId xmlns:a16="http://schemas.microsoft.com/office/drawing/2014/main" id="{889491AF-7497-487A-9B07-9084C0583F46}"/>
              </a:ext>
            </a:extLst>
          </p:cNvPr>
          <p:cNvGrpSpPr/>
          <p:nvPr/>
        </p:nvGrpSpPr>
        <p:grpSpPr>
          <a:xfrm>
            <a:off x="2670092" y="2370041"/>
            <a:ext cx="4127500" cy="4330700"/>
            <a:chOff x="2717800" y="1511300"/>
            <a:chExt cx="4127500" cy="4330700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20A09A98-3F7E-4C3D-80FD-A1819A2AC997}"/>
                </a:ext>
              </a:extLst>
            </p:cNvPr>
            <p:cNvSpPr/>
            <p:nvPr/>
          </p:nvSpPr>
          <p:spPr>
            <a:xfrm>
              <a:off x="2946400" y="1714500"/>
              <a:ext cx="3886200" cy="4114800"/>
            </a:xfrm>
            <a:custGeom>
              <a:avLst/>
              <a:gdLst/>
              <a:ahLst/>
              <a:cxnLst/>
              <a:rect l="l" t="t" r="r" b="b"/>
              <a:pathLst>
                <a:path w="3886200" h="4114800">
                  <a:moveTo>
                    <a:pt x="3886200" y="0"/>
                  </a:moveTo>
                  <a:lnTo>
                    <a:pt x="0" y="0"/>
                  </a:lnTo>
                  <a:lnTo>
                    <a:pt x="0" y="4114800"/>
                  </a:lnTo>
                  <a:lnTo>
                    <a:pt x="3886200" y="4114800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>
                <a:latin typeface="Consolas" panose="020B0609020204030204" pitchFamily="49" charset="0"/>
              </a:endParaRPr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7F3351D2-6DB4-4BE9-B4EA-654AA43619A9}"/>
                </a:ext>
              </a:extLst>
            </p:cNvPr>
            <p:cNvSpPr/>
            <p:nvPr/>
          </p:nvSpPr>
          <p:spPr>
            <a:xfrm>
              <a:off x="2946400" y="1714500"/>
              <a:ext cx="3886200" cy="4114800"/>
            </a:xfrm>
            <a:custGeom>
              <a:avLst/>
              <a:gdLst/>
              <a:ahLst/>
              <a:cxnLst/>
              <a:rect l="l" t="t" r="r" b="b"/>
              <a:pathLst>
                <a:path w="3886200" h="4114800">
                  <a:moveTo>
                    <a:pt x="0" y="0"/>
                  </a:moveTo>
                  <a:lnTo>
                    <a:pt x="3886202" y="0"/>
                  </a:lnTo>
                  <a:lnTo>
                    <a:pt x="3886202" y="4114802"/>
                  </a:lnTo>
                  <a:lnTo>
                    <a:pt x="0" y="411480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onsolas" panose="020B0609020204030204" pitchFamily="49" charset="0"/>
              </a:endParaRPr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3529C54B-CEB5-40EB-8B06-3C24FA9678DB}"/>
                </a:ext>
              </a:extLst>
            </p:cNvPr>
            <p:cNvSpPr/>
            <p:nvPr/>
          </p:nvSpPr>
          <p:spPr>
            <a:xfrm>
              <a:off x="3644900" y="2324100"/>
              <a:ext cx="2489200" cy="1765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onsolas" panose="020B0609020204030204" pitchFamily="49" charset="0"/>
              </a:endParaRPr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D8722AA9-3748-4AC3-B8FF-E27CC9EF76B8}"/>
                </a:ext>
              </a:extLst>
            </p:cNvPr>
            <p:cNvSpPr/>
            <p:nvPr/>
          </p:nvSpPr>
          <p:spPr>
            <a:xfrm>
              <a:off x="3708400" y="2362200"/>
              <a:ext cx="2362200" cy="1638300"/>
            </a:xfrm>
            <a:custGeom>
              <a:avLst/>
              <a:gdLst/>
              <a:ahLst/>
              <a:cxnLst/>
              <a:rect l="l" t="t" r="r" b="b"/>
              <a:pathLst>
                <a:path w="2362200" h="1638300">
                  <a:moveTo>
                    <a:pt x="2362200" y="0"/>
                  </a:moveTo>
                  <a:lnTo>
                    <a:pt x="0" y="0"/>
                  </a:lnTo>
                  <a:lnTo>
                    <a:pt x="0" y="1638300"/>
                  </a:lnTo>
                  <a:lnTo>
                    <a:pt x="2362200" y="163830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>
                <a:latin typeface="Consolas" panose="020B0609020204030204" pitchFamily="49" charset="0"/>
              </a:endParaRPr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79C92890-FA0A-43F4-8944-5F61C60489F6}"/>
                </a:ext>
              </a:extLst>
            </p:cNvPr>
            <p:cNvSpPr/>
            <p:nvPr/>
          </p:nvSpPr>
          <p:spPr>
            <a:xfrm>
              <a:off x="3784600" y="1511300"/>
              <a:ext cx="469900" cy="1117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onsolas" panose="020B0609020204030204" pitchFamily="49" charset="0"/>
              </a:endParaRPr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7834FAF3-9B44-4995-A31A-35EAB5EB035D}"/>
                </a:ext>
              </a:extLst>
            </p:cNvPr>
            <p:cNvSpPr/>
            <p:nvPr/>
          </p:nvSpPr>
          <p:spPr>
            <a:xfrm>
              <a:off x="3933583" y="1720761"/>
              <a:ext cx="173355" cy="648970"/>
            </a:xfrm>
            <a:custGeom>
              <a:avLst/>
              <a:gdLst/>
              <a:ahLst/>
              <a:cxnLst/>
              <a:rect l="l" t="t" r="r" b="b"/>
              <a:pathLst>
                <a:path w="173354" h="648969">
                  <a:moveTo>
                    <a:pt x="85966" y="0"/>
                  </a:moveTo>
                  <a:lnTo>
                    <a:pt x="546" y="147256"/>
                  </a:lnTo>
                  <a:lnTo>
                    <a:pt x="0" y="152450"/>
                  </a:lnTo>
                  <a:lnTo>
                    <a:pt x="2501" y="161874"/>
                  </a:lnTo>
                  <a:lnTo>
                    <a:pt x="5549" y="166115"/>
                  </a:lnTo>
                  <a:lnTo>
                    <a:pt x="10109" y="168744"/>
                  </a:lnTo>
                  <a:lnTo>
                    <a:pt x="17270" y="171172"/>
                  </a:lnTo>
                  <a:lnTo>
                    <a:pt x="24555" y="170680"/>
                  </a:lnTo>
                  <a:lnTo>
                    <a:pt x="31126" y="167489"/>
                  </a:lnTo>
                  <a:lnTo>
                    <a:pt x="36144" y="161823"/>
                  </a:lnTo>
                  <a:lnTo>
                    <a:pt x="67183" y="108318"/>
                  </a:lnTo>
                  <a:lnTo>
                    <a:pt x="68237" y="540740"/>
                  </a:lnTo>
                  <a:lnTo>
                    <a:pt x="36944" y="487387"/>
                  </a:lnTo>
                  <a:lnTo>
                    <a:pt x="1616" y="499510"/>
                  </a:lnTo>
                  <a:lnTo>
                    <a:pt x="4076" y="506666"/>
                  </a:lnTo>
                  <a:lnTo>
                    <a:pt x="87553" y="648970"/>
                  </a:lnTo>
                  <a:lnTo>
                    <a:pt x="170332" y="506247"/>
                  </a:lnTo>
                  <a:lnTo>
                    <a:pt x="172760" y="499086"/>
                  </a:lnTo>
                  <a:lnTo>
                    <a:pt x="172267" y="491801"/>
                  </a:lnTo>
                  <a:lnTo>
                    <a:pt x="169076" y="485230"/>
                  </a:lnTo>
                  <a:lnTo>
                    <a:pt x="163410" y="480212"/>
                  </a:lnTo>
                  <a:lnTo>
                    <a:pt x="156249" y="477791"/>
                  </a:lnTo>
                  <a:lnTo>
                    <a:pt x="148964" y="478286"/>
                  </a:lnTo>
                  <a:lnTo>
                    <a:pt x="142393" y="481475"/>
                  </a:lnTo>
                  <a:lnTo>
                    <a:pt x="137375" y="487133"/>
                  </a:lnTo>
                  <a:lnTo>
                    <a:pt x="106337" y="540651"/>
                  </a:lnTo>
                  <a:lnTo>
                    <a:pt x="105283" y="108229"/>
                  </a:lnTo>
                  <a:lnTo>
                    <a:pt x="136575" y="161582"/>
                  </a:lnTo>
                  <a:lnTo>
                    <a:pt x="141624" y="167222"/>
                  </a:lnTo>
                  <a:lnTo>
                    <a:pt x="148212" y="170380"/>
                  </a:lnTo>
                  <a:lnTo>
                    <a:pt x="155499" y="170836"/>
                  </a:lnTo>
                  <a:lnTo>
                    <a:pt x="162648" y="168376"/>
                  </a:lnTo>
                  <a:lnTo>
                    <a:pt x="168289" y="163334"/>
                  </a:lnTo>
                  <a:lnTo>
                    <a:pt x="171446" y="156749"/>
                  </a:lnTo>
                  <a:lnTo>
                    <a:pt x="171903" y="149459"/>
                  </a:lnTo>
                  <a:lnTo>
                    <a:pt x="169443" y="1423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onsolas" panose="020B0609020204030204" pitchFamily="49" charset="0"/>
              </a:endParaRPr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98BC7DBC-E417-4B5D-950E-4664C715597B}"/>
                </a:ext>
              </a:extLst>
            </p:cNvPr>
            <p:cNvSpPr/>
            <p:nvPr/>
          </p:nvSpPr>
          <p:spPr>
            <a:xfrm>
              <a:off x="2717800" y="2501900"/>
              <a:ext cx="1231900" cy="4699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onsolas" panose="020B0609020204030204" pitchFamily="49" charset="0"/>
              </a:endParaRPr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BC3B35FF-2831-4529-986B-639E661E1AF7}"/>
                </a:ext>
              </a:extLst>
            </p:cNvPr>
            <p:cNvSpPr/>
            <p:nvPr/>
          </p:nvSpPr>
          <p:spPr>
            <a:xfrm>
              <a:off x="2952661" y="2625432"/>
              <a:ext cx="762635" cy="173355"/>
            </a:xfrm>
            <a:custGeom>
              <a:avLst/>
              <a:gdLst/>
              <a:ahLst/>
              <a:cxnLst/>
              <a:rect l="l" t="t" r="r" b="b"/>
              <a:pathLst>
                <a:path w="762635" h="173355">
                  <a:moveTo>
                    <a:pt x="152425" y="0"/>
                  </a:moveTo>
                  <a:lnTo>
                    <a:pt x="147231" y="546"/>
                  </a:lnTo>
                  <a:lnTo>
                    <a:pt x="0" y="86017"/>
                  </a:lnTo>
                  <a:lnTo>
                    <a:pt x="142328" y="169443"/>
                  </a:lnTo>
                  <a:lnTo>
                    <a:pt x="149485" y="171901"/>
                  </a:lnTo>
                  <a:lnTo>
                    <a:pt x="156775" y="171440"/>
                  </a:lnTo>
                  <a:lnTo>
                    <a:pt x="163360" y="168278"/>
                  </a:lnTo>
                  <a:lnTo>
                    <a:pt x="168401" y="162636"/>
                  </a:lnTo>
                  <a:lnTo>
                    <a:pt x="170860" y="155487"/>
                  </a:lnTo>
                  <a:lnTo>
                    <a:pt x="170399" y="148201"/>
                  </a:lnTo>
                  <a:lnTo>
                    <a:pt x="167237" y="141617"/>
                  </a:lnTo>
                  <a:lnTo>
                    <a:pt x="161594" y="136575"/>
                  </a:lnTo>
                  <a:lnTo>
                    <a:pt x="108229" y="105295"/>
                  </a:lnTo>
                  <a:lnTo>
                    <a:pt x="653859" y="106426"/>
                  </a:lnTo>
                  <a:lnTo>
                    <a:pt x="600367" y="137490"/>
                  </a:lnTo>
                  <a:lnTo>
                    <a:pt x="594708" y="142508"/>
                  </a:lnTo>
                  <a:lnTo>
                    <a:pt x="591521" y="149078"/>
                  </a:lnTo>
                  <a:lnTo>
                    <a:pt x="591030" y="156363"/>
                  </a:lnTo>
                  <a:lnTo>
                    <a:pt x="593458" y="163525"/>
                  </a:lnTo>
                  <a:lnTo>
                    <a:pt x="598476" y="169189"/>
                  </a:lnTo>
                  <a:lnTo>
                    <a:pt x="605047" y="172375"/>
                  </a:lnTo>
                  <a:lnTo>
                    <a:pt x="612332" y="172863"/>
                  </a:lnTo>
                  <a:lnTo>
                    <a:pt x="619493" y="170434"/>
                  </a:lnTo>
                  <a:lnTo>
                    <a:pt x="762177" y="87604"/>
                  </a:lnTo>
                  <a:lnTo>
                    <a:pt x="619836" y="4178"/>
                  </a:lnTo>
                  <a:lnTo>
                    <a:pt x="612687" y="1720"/>
                  </a:lnTo>
                  <a:lnTo>
                    <a:pt x="605401" y="2181"/>
                  </a:lnTo>
                  <a:lnTo>
                    <a:pt x="653948" y="68326"/>
                  </a:lnTo>
                  <a:lnTo>
                    <a:pt x="108305" y="67195"/>
                  </a:lnTo>
                  <a:lnTo>
                    <a:pt x="161810" y="36131"/>
                  </a:lnTo>
                  <a:lnTo>
                    <a:pt x="167469" y="31113"/>
                  </a:lnTo>
                  <a:lnTo>
                    <a:pt x="170656" y="24542"/>
                  </a:lnTo>
                  <a:lnTo>
                    <a:pt x="171147" y="17257"/>
                  </a:lnTo>
                  <a:lnTo>
                    <a:pt x="168719" y="10096"/>
                  </a:lnTo>
                  <a:lnTo>
                    <a:pt x="166077" y="5549"/>
                  </a:lnTo>
                  <a:lnTo>
                    <a:pt x="161848" y="25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onsolas" panose="020B0609020204030204" pitchFamily="49" charset="0"/>
              </a:endParaRPr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786FBC9D-997D-4665-B635-51E617BE7BB3}"/>
                </a:ext>
              </a:extLst>
            </p:cNvPr>
            <p:cNvSpPr/>
            <p:nvPr/>
          </p:nvSpPr>
          <p:spPr>
            <a:xfrm>
              <a:off x="2717800" y="3111500"/>
              <a:ext cx="3594100" cy="469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onsolas" panose="020B0609020204030204" pitchFamily="49" charset="0"/>
              </a:endParaRPr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0F87CF57-539B-4C16-8538-3BA3108D8AD4}"/>
                </a:ext>
              </a:extLst>
            </p:cNvPr>
            <p:cNvSpPr/>
            <p:nvPr/>
          </p:nvSpPr>
          <p:spPr>
            <a:xfrm>
              <a:off x="2952661" y="3234791"/>
              <a:ext cx="3124835" cy="173355"/>
            </a:xfrm>
            <a:custGeom>
              <a:avLst/>
              <a:gdLst/>
              <a:ahLst/>
              <a:cxnLst/>
              <a:rect l="l" t="t" r="r" b="b"/>
              <a:pathLst>
                <a:path w="3124835" h="173354">
                  <a:moveTo>
                    <a:pt x="152285" y="0"/>
                  </a:moveTo>
                  <a:lnTo>
                    <a:pt x="147091" y="558"/>
                  </a:lnTo>
                  <a:lnTo>
                    <a:pt x="0" y="86258"/>
                  </a:lnTo>
                  <a:lnTo>
                    <a:pt x="142468" y="169456"/>
                  </a:lnTo>
                  <a:lnTo>
                    <a:pt x="149624" y="171905"/>
                  </a:lnTo>
                  <a:lnTo>
                    <a:pt x="156913" y="171435"/>
                  </a:lnTo>
                  <a:lnTo>
                    <a:pt x="163494" y="168268"/>
                  </a:lnTo>
                  <a:lnTo>
                    <a:pt x="168529" y="162623"/>
                  </a:lnTo>
                  <a:lnTo>
                    <a:pt x="170970" y="155461"/>
                  </a:lnTo>
                  <a:lnTo>
                    <a:pt x="170497" y="148174"/>
                  </a:lnTo>
                  <a:lnTo>
                    <a:pt x="167328" y="141595"/>
                  </a:lnTo>
                  <a:lnTo>
                    <a:pt x="161683" y="136563"/>
                  </a:lnTo>
                  <a:lnTo>
                    <a:pt x="108267" y="105359"/>
                  </a:lnTo>
                  <a:lnTo>
                    <a:pt x="3016097" y="106845"/>
                  </a:lnTo>
                  <a:lnTo>
                    <a:pt x="2962643" y="137985"/>
                  </a:lnTo>
                  <a:lnTo>
                    <a:pt x="2956988" y="143010"/>
                  </a:lnTo>
                  <a:lnTo>
                    <a:pt x="2953812" y="149585"/>
                  </a:lnTo>
                  <a:lnTo>
                    <a:pt x="2953333" y="156871"/>
                  </a:lnTo>
                  <a:lnTo>
                    <a:pt x="2955772" y="164033"/>
                  </a:lnTo>
                  <a:lnTo>
                    <a:pt x="2960799" y="169687"/>
                  </a:lnTo>
                  <a:lnTo>
                    <a:pt x="2967377" y="172864"/>
                  </a:lnTo>
                  <a:lnTo>
                    <a:pt x="2974664" y="173343"/>
                  </a:lnTo>
                  <a:lnTo>
                    <a:pt x="2981820" y="170903"/>
                  </a:lnTo>
                  <a:lnTo>
                    <a:pt x="3124377" y="87845"/>
                  </a:lnTo>
                  <a:lnTo>
                    <a:pt x="2981909" y="4648"/>
                  </a:lnTo>
                  <a:lnTo>
                    <a:pt x="2974752" y="2199"/>
                  </a:lnTo>
                  <a:lnTo>
                    <a:pt x="2967464" y="2670"/>
                  </a:lnTo>
                  <a:lnTo>
                    <a:pt x="3016110" y="68745"/>
                  </a:lnTo>
                  <a:lnTo>
                    <a:pt x="108280" y="67259"/>
                  </a:lnTo>
                  <a:lnTo>
                    <a:pt x="161734" y="36118"/>
                  </a:lnTo>
                  <a:lnTo>
                    <a:pt x="167388" y="31093"/>
                  </a:lnTo>
                  <a:lnTo>
                    <a:pt x="170565" y="24518"/>
                  </a:lnTo>
                  <a:lnTo>
                    <a:pt x="171044" y="17232"/>
                  </a:lnTo>
                  <a:lnTo>
                    <a:pt x="168605" y="10071"/>
                  </a:lnTo>
                  <a:lnTo>
                    <a:pt x="165950" y="5524"/>
                  </a:lnTo>
                  <a:lnTo>
                    <a:pt x="161709" y="24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onsolas" panose="020B0609020204030204" pitchFamily="49" charset="0"/>
              </a:endParaRPr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8A191924-78D6-45CD-8BB5-D3959E20A584}"/>
                </a:ext>
              </a:extLst>
            </p:cNvPr>
            <p:cNvSpPr/>
            <p:nvPr/>
          </p:nvSpPr>
          <p:spPr>
            <a:xfrm>
              <a:off x="5156200" y="1511300"/>
              <a:ext cx="469900" cy="28321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onsolas" panose="020B0609020204030204" pitchFamily="49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2A430A96-F3A3-4B3C-8106-EC948202C271}"/>
                </a:ext>
              </a:extLst>
            </p:cNvPr>
            <p:cNvSpPr/>
            <p:nvPr/>
          </p:nvSpPr>
          <p:spPr>
            <a:xfrm>
              <a:off x="5305576" y="1720761"/>
              <a:ext cx="172085" cy="2362835"/>
            </a:xfrm>
            <a:custGeom>
              <a:avLst/>
              <a:gdLst/>
              <a:ahLst/>
              <a:cxnLst/>
              <a:rect l="l" t="t" r="r" b="b"/>
              <a:pathLst>
                <a:path w="172085" h="2362835">
                  <a:moveTo>
                    <a:pt x="85573" y="0"/>
                  </a:moveTo>
                  <a:lnTo>
                    <a:pt x="2439" y="142506"/>
                  </a:lnTo>
                  <a:lnTo>
                    <a:pt x="0" y="149668"/>
                  </a:lnTo>
                  <a:lnTo>
                    <a:pt x="477" y="156956"/>
                  </a:lnTo>
                  <a:lnTo>
                    <a:pt x="3650" y="163534"/>
                  </a:lnTo>
                  <a:lnTo>
                    <a:pt x="9297" y="168567"/>
                  </a:lnTo>
                  <a:lnTo>
                    <a:pt x="16459" y="171006"/>
                  </a:lnTo>
                  <a:lnTo>
                    <a:pt x="23747" y="170529"/>
                  </a:lnTo>
                  <a:lnTo>
                    <a:pt x="30325" y="167356"/>
                  </a:lnTo>
                  <a:lnTo>
                    <a:pt x="35357" y="161709"/>
                  </a:lnTo>
                  <a:lnTo>
                    <a:pt x="66523" y="108267"/>
                  </a:lnTo>
                  <a:lnTo>
                    <a:pt x="66523" y="2254110"/>
                  </a:lnTo>
                  <a:lnTo>
                    <a:pt x="35357" y="2200668"/>
                  </a:lnTo>
                  <a:lnTo>
                    <a:pt x="30325" y="2195021"/>
                  </a:lnTo>
                  <a:lnTo>
                    <a:pt x="23747" y="2191848"/>
                  </a:lnTo>
                  <a:lnTo>
                    <a:pt x="16459" y="2191371"/>
                  </a:lnTo>
                  <a:lnTo>
                    <a:pt x="9297" y="2193810"/>
                  </a:lnTo>
                  <a:lnTo>
                    <a:pt x="3650" y="2198843"/>
                  </a:lnTo>
                  <a:lnTo>
                    <a:pt x="477" y="2205421"/>
                  </a:lnTo>
                  <a:lnTo>
                    <a:pt x="0" y="2212709"/>
                  </a:lnTo>
                  <a:lnTo>
                    <a:pt x="2439" y="2219871"/>
                  </a:lnTo>
                  <a:lnTo>
                    <a:pt x="85573" y="2362377"/>
                  </a:lnTo>
                  <a:lnTo>
                    <a:pt x="168707" y="2219871"/>
                  </a:lnTo>
                  <a:lnTo>
                    <a:pt x="171147" y="2212709"/>
                  </a:lnTo>
                  <a:lnTo>
                    <a:pt x="170670" y="2205421"/>
                  </a:lnTo>
                  <a:lnTo>
                    <a:pt x="167497" y="2198843"/>
                  </a:lnTo>
                  <a:lnTo>
                    <a:pt x="161849" y="2193810"/>
                  </a:lnTo>
                  <a:lnTo>
                    <a:pt x="154688" y="2191371"/>
                  </a:lnTo>
                  <a:lnTo>
                    <a:pt x="147400" y="2191848"/>
                  </a:lnTo>
                  <a:lnTo>
                    <a:pt x="140822" y="2195021"/>
                  </a:lnTo>
                  <a:lnTo>
                    <a:pt x="135789" y="2200668"/>
                  </a:lnTo>
                  <a:lnTo>
                    <a:pt x="104623" y="2254110"/>
                  </a:lnTo>
                  <a:lnTo>
                    <a:pt x="104623" y="108267"/>
                  </a:lnTo>
                  <a:lnTo>
                    <a:pt x="135789" y="161709"/>
                  </a:lnTo>
                  <a:lnTo>
                    <a:pt x="140822" y="167356"/>
                  </a:lnTo>
                  <a:lnTo>
                    <a:pt x="147400" y="170529"/>
                  </a:lnTo>
                  <a:lnTo>
                    <a:pt x="154688" y="171006"/>
                  </a:lnTo>
                  <a:lnTo>
                    <a:pt x="161849" y="168567"/>
                  </a:lnTo>
                  <a:lnTo>
                    <a:pt x="166396" y="165912"/>
                  </a:lnTo>
                  <a:lnTo>
                    <a:pt x="169431" y="161671"/>
                  </a:lnTo>
                  <a:lnTo>
                    <a:pt x="171908" y="152247"/>
                  </a:lnTo>
                  <a:lnTo>
                    <a:pt x="171349" y="1470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onsolas" panose="020B0609020204030204" pitchFamily="49" charset="0"/>
              </a:endParaRPr>
            </a:p>
          </p:txBody>
        </p:sp>
      </p:grpSp>
      <p:sp>
        <p:nvSpPr>
          <p:cNvPr id="18" name="object 17">
            <a:extLst>
              <a:ext uri="{FF2B5EF4-FFF2-40B4-BE49-F238E27FC236}">
                <a16:creationId xmlns:a16="http://schemas.microsoft.com/office/drawing/2014/main" id="{1B6700B6-F442-4576-8808-BA1497791823}"/>
              </a:ext>
            </a:extLst>
          </p:cNvPr>
          <p:cNvSpPr txBox="1"/>
          <p:nvPr/>
        </p:nvSpPr>
        <p:spPr>
          <a:xfrm>
            <a:off x="1758231" y="3355561"/>
            <a:ext cx="114672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olas" panose="020B0609020204030204" pitchFamily="49" charset="0"/>
                <a:cs typeface="Trebuchet MS"/>
              </a:rPr>
              <a:t>g</a:t>
            </a:r>
            <a:r>
              <a:rPr sz="1800" u="sng" spc="-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olas" panose="020B0609020204030204" pitchFamily="49" charset="0"/>
                <a:cs typeface="Trebuchet MS"/>
              </a:rPr>
              <a:t>e</a:t>
            </a:r>
            <a:r>
              <a:rPr sz="1800" u="sng" spc="-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olas" panose="020B0609020204030204" pitchFamily="49" charset="0"/>
                <a:cs typeface="Trebuchet MS"/>
              </a:rPr>
              <a:t>t</a:t>
            </a:r>
            <a:r>
              <a:rPr sz="1800" u="sng" spc="-11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olas" panose="020B0609020204030204" pitchFamily="49" charset="0"/>
                <a:cs typeface="Trebuchet MS"/>
              </a:rPr>
              <a:t>L</a:t>
            </a:r>
            <a:r>
              <a:rPr sz="1800" u="sng" spc="-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olas" panose="020B0609020204030204" pitchFamily="49" charset="0"/>
                <a:cs typeface="Trebuchet MS"/>
              </a:rPr>
              <a:t>e</a:t>
            </a:r>
            <a:r>
              <a:rPr sz="1800" u="sng" spc="-1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olas" panose="020B0609020204030204" pitchFamily="49" charset="0"/>
                <a:cs typeface="Trebuchet MS"/>
              </a:rPr>
              <a:t>f</a:t>
            </a:r>
            <a:r>
              <a:rPr sz="1800" u="sng" spc="-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olas" panose="020B0609020204030204" pitchFamily="49" charset="0"/>
                <a:cs typeface="Trebuchet MS"/>
              </a:rPr>
              <a:t>t</a:t>
            </a:r>
            <a:r>
              <a:rPr sz="1800" u="sng" spc="-1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olas" panose="020B0609020204030204" pitchFamily="49" charset="0"/>
                <a:cs typeface="Trebuchet MS"/>
              </a:rPr>
              <a:t>()</a:t>
            </a:r>
            <a:endParaRPr sz="1800" dirty="0">
              <a:latin typeface="Consolas" panose="020B0609020204030204" pitchFamily="49" charset="0"/>
              <a:cs typeface="Trebuchet MS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092D2B7A-D2BA-48C4-B956-C4618415DF37}"/>
              </a:ext>
            </a:extLst>
          </p:cNvPr>
          <p:cNvSpPr txBox="1"/>
          <p:nvPr/>
        </p:nvSpPr>
        <p:spPr>
          <a:xfrm>
            <a:off x="1605831" y="4041361"/>
            <a:ext cx="114442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1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olas" panose="020B0609020204030204" pitchFamily="49" charset="0"/>
                <a:cs typeface="Trebuchet MS"/>
              </a:rPr>
              <a:t>getRight()</a:t>
            </a:r>
            <a:endParaRPr sz="1800" dirty="0">
              <a:latin typeface="Consolas" panose="020B0609020204030204" pitchFamily="49" charset="0"/>
              <a:cs typeface="Trebuchet MS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67058EAE-6CCD-4405-B61B-1E30B5B7D6B3}"/>
              </a:ext>
            </a:extLst>
          </p:cNvPr>
          <p:cNvSpPr txBox="1"/>
          <p:nvPr/>
        </p:nvSpPr>
        <p:spPr>
          <a:xfrm>
            <a:off x="3434632" y="2136361"/>
            <a:ext cx="1012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olas" panose="020B0609020204030204" pitchFamily="49" charset="0"/>
                <a:cs typeface="Trebuchet MS"/>
              </a:rPr>
              <a:t>g</a:t>
            </a:r>
            <a:r>
              <a:rPr sz="1800" u="sng" spc="-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olas" panose="020B0609020204030204" pitchFamily="49" charset="0"/>
                <a:cs typeface="Trebuchet MS"/>
              </a:rPr>
              <a:t>e</a:t>
            </a:r>
            <a:r>
              <a:rPr sz="1800" u="sng" spc="-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olas" panose="020B0609020204030204" pitchFamily="49" charset="0"/>
                <a:cs typeface="Trebuchet MS"/>
              </a:rPr>
              <a:t>t</a:t>
            </a:r>
            <a:r>
              <a:rPr sz="1800" u="sng" spc="-3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olas" panose="020B0609020204030204" pitchFamily="49" charset="0"/>
                <a:cs typeface="Trebuchet MS"/>
              </a:rPr>
              <a:t>T</a:t>
            </a:r>
            <a:r>
              <a:rPr sz="1800" u="sng" spc="-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olas" panose="020B0609020204030204" pitchFamily="49" charset="0"/>
                <a:cs typeface="Trebuchet MS"/>
              </a:rPr>
              <a:t>op</a:t>
            </a:r>
            <a:r>
              <a:rPr sz="1800" u="sng" spc="-1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olas" panose="020B0609020204030204" pitchFamily="49" charset="0"/>
                <a:cs typeface="Trebuchet MS"/>
              </a:rPr>
              <a:t>()</a:t>
            </a:r>
            <a:endParaRPr sz="1800" dirty="0">
              <a:latin typeface="Consolas" panose="020B0609020204030204" pitchFamily="49" charset="0"/>
              <a:cs typeface="Trebuchet MS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8DB5B6CB-BF28-46A1-8975-62F201FE98E3}"/>
              </a:ext>
            </a:extLst>
          </p:cNvPr>
          <p:cNvSpPr txBox="1"/>
          <p:nvPr/>
        </p:nvSpPr>
        <p:spPr>
          <a:xfrm>
            <a:off x="4806232" y="2136361"/>
            <a:ext cx="13214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olas" panose="020B0609020204030204" pitchFamily="49" charset="0"/>
                <a:cs typeface="Trebuchet MS"/>
              </a:rPr>
              <a:t>getBottom()</a:t>
            </a:r>
            <a:endParaRPr sz="1800" dirty="0">
              <a:latin typeface="Consolas" panose="020B0609020204030204" pitchFamily="49" charset="0"/>
              <a:cs typeface="Trebuchet MS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DEA1447D-1C55-47F6-93BA-6457743D6438}"/>
              </a:ext>
            </a:extLst>
          </p:cNvPr>
          <p:cNvSpPr txBox="1"/>
          <p:nvPr/>
        </p:nvSpPr>
        <p:spPr>
          <a:xfrm>
            <a:off x="5492032" y="6327361"/>
            <a:ext cx="8531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Consolas" panose="020B0609020204030204" pitchFamily="49" charset="0"/>
                <a:cs typeface="Trebuchet MS"/>
              </a:rPr>
              <a:t>P</a:t>
            </a:r>
            <a:r>
              <a:rPr sz="1800" spc="-45" dirty="0">
                <a:latin typeface="Consolas" panose="020B0609020204030204" pitchFamily="49" charset="0"/>
                <a:cs typeface="Trebuchet MS"/>
              </a:rPr>
              <a:t>a</a:t>
            </a:r>
            <a:r>
              <a:rPr sz="1800" spc="-105" dirty="0">
                <a:latin typeface="Consolas" panose="020B0609020204030204" pitchFamily="49" charset="0"/>
                <a:cs typeface="Trebuchet MS"/>
              </a:rPr>
              <a:t>r</a:t>
            </a:r>
            <a:r>
              <a:rPr sz="1800" spc="-90" dirty="0">
                <a:latin typeface="Consolas" panose="020B0609020204030204" pitchFamily="49" charset="0"/>
                <a:cs typeface="Trebuchet MS"/>
              </a:rPr>
              <a:t>en</a:t>
            </a:r>
            <a:r>
              <a:rPr sz="1800" spc="-114" dirty="0">
                <a:latin typeface="Consolas" panose="020B0609020204030204" pitchFamily="49" charset="0"/>
                <a:cs typeface="Trebuchet MS"/>
              </a:rPr>
              <a:t>t</a:t>
            </a:r>
            <a:endParaRPr sz="1800" dirty="0">
              <a:latin typeface="Consolas" panose="020B0609020204030204" pitchFamily="49" charset="0"/>
              <a:cs typeface="Trebuchet MS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AE1F0121-73D7-494B-9E28-34192F1AFFFC}"/>
              </a:ext>
            </a:extLst>
          </p:cNvPr>
          <p:cNvSpPr txBox="1"/>
          <p:nvPr/>
        </p:nvSpPr>
        <p:spPr>
          <a:xfrm>
            <a:off x="4349032" y="3584161"/>
            <a:ext cx="481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Consolas" panose="020B0609020204030204" pitchFamily="49" charset="0"/>
                <a:cs typeface="Trebuchet MS"/>
              </a:rPr>
              <a:t>V</a:t>
            </a:r>
            <a:r>
              <a:rPr sz="1800" spc="-60" dirty="0">
                <a:latin typeface="Consolas" panose="020B0609020204030204" pitchFamily="49" charset="0"/>
                <a:cs typeface="Trebuchet MS"/>
              </a:rPr>
              <a:t>i</a:t>
            </a:r>
            <a:r>
              <a:rPr sz="1800" spc="-90" dirty="0">
                <a:latin typeface="Consolas" panose="020B0609020204030204" pitchFamily="49" charset="0"/>
                <a:cs typeface="Trebuchet MS"/>
              </a:rPr>
              <a:t>e</a:t>
            </a:r>
            <a:r>
              <a:rPr sz="1800" spc="-55" dirty="0">
                <a:latin typeface="Consolas" panose="020B0609020204030204" pitchFamily="49" charset="0"/>
                <a:cs typeface="Trebuchet MS"/>
              </a:rPr>
              <a:t>w</a:t>
            </a:r>
            <a:endParaRPr sz="1800">
              <a:latin typeface="Consolas" panose="020B0609020204030204" pitchFamily="49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40383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BEC7-A0F3-48C3-83B1-A67342369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1" y="927099"/>
            <a:ext cx="6941740" cy="709865"/>
          </a:xfrm>
        </p:spPr>
        <p:txBody>
          <a:bodyPr/>
          <a:lstStyle/>
          <a:p>
            <a:r>
              <a:rPr lang="pt-PT" dirty="0" err="1"/>
              <a:t>Attributes</a:t>
            </a:r>
            <a:r>
              <a:rPr lang="pt-PT" dirty="0"/>
              <a:t>: </a:t>
            </a:r>
            <a:r>
              <a:rPr lang="pt-PT" dirty="0" err="1"/>
              <a:t>Dimensions</a:t>
            </a:r>
            <a:r>
              <a:rPr lang="pt-PT" dirty="0"/>
              <a:t>, </a:t>
            </a:r>
            <a:r>
              <a:rPr lang="pt-PT" dirty="0" err="1"/>
              <a:t>Padding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Margins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A8253-CB0E-4481-AD70-CBA77C56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11</a:t>
            </a:fld>
            <a:endParaRPr lang="pt-PT" sz="1200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436A3C74-E4FA-4E9F-8E82-E56B19E60A59}"/>
              </a:ext>
            </a:extLst>
          </p:cNvPr>
          <p:cNvSpPr>
            <a:spLocks noChangeAspect="1"/>
          </p:cNvSpPr>
          <p:nvPr/>
        </p:nvSpPr>
        <p:spPr>
          <a:xfrm>
            <a:off x="1168400" y="2333818"/>
            <a:ext cx="680720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438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BEC7-A0F3-48C3-83B1-A6734236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Attributes</a:t>
            </a:r>
            <a:r>
              <a:rPr lang="pt-PT" dirty="0"/>
              <a:t>: </a:t>
            </a:r>
            <a:r>
              <a:rPr lang="pt-PT" dirty="0" err="1"/>
              <a:t>most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</a:t>
            </a:r>
            <a:r>
              <a:rPr lang="pt-PT" dirty="0" err="1"/>
              <a:t>ones</a:t>
            </a:r>
            <a:br>
              <a:rPr lang="pt-PT" dirty="0"/>
            </a:br>
            <a:endParaRPr lang="pt-PT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94EFBAE-4A2C-451B-82A0-1472EF62F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966938"/>
              </p:ext>
            </p:extLst>
          </p:nvPr>
        </p:nvGraphicFramePr>
        <p:xfrm>
          <a:off x="1073509" y="2544417"/>
          <a:ext cx="6345238" cy="4171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619">
                  <a:extLst>
                    <a:ext uri="{9D8B030D-6E8A-4147-A177-3AD203B41FA5}">
                      <a16:colId xmlns:a16="http://schemas.microsoft.com/office/drawing/2014/main" val="2998327745"/>
                    </a:ext>
                  </a:extLst>
                </a:gridCol>
                <a:gridCol w="3172619">
                  <a:extLst>
                    <a:ext uri="{9D8B030D-6E8A-4147-A177-3AD203B41FA5}">
                      <a16:colId xmlns:a16="http://schemas.microsoft.com/office/drawing/2014/main" val="3235464902"/>
                    </a:ext>
                  </a:extLst>
                </a:gridCol>
              </a:tblGrid>
              <a:tr h="278105">
                <a:tc>
                  <a:txBody>
                    <a:bodyPr/>
                    <a:lstStyle/>
                    <a:p>
                      <a:pPr marL="863600">
                        <a:lnSpc>
                          <a:spcPts val="206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Atributos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6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Descrição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9249323"/>
                  </a:ext>
                </a:extLst>
              </a:tr>
              <a:tr h="27810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b="0" spc="-5" dirty="0">
                          <a:latin typeface="Carlito"/>
                          <a:cs typeface="Carlito"/>
                        </a:rPr>
                        <a:t>android: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layout_width</a:t>
                      </a:r>
                      <a:endParaRPr sz="1400" b="1" dirty="0">
                        <a:latin typeface="Carlito"/>
                        <a:cs typeface="Carlito"/>
                      </a:endParaRPr>
                    </a:p>
                  </a:txBody>
                  <a:tcPr marL="0" marR="0" marT="10160" marB="0" anchor="ctr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layout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 width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0160" marB="0" anchor="ctr"/>
                </a:tc>
                <a:extLst>
                  <a:ext uri="{0D108BD9-81ED-4DB2-BD59-A6C34878D82A}">
                    <a16:rowId xmlns:a16="http://schemas.microsoft.com/office/drawing/2014/main" val="200115677"/>
                  </a:ext>
                </a:extLst>
              </a:tr>
              <a:tr h="278105">
                <a:tc>
                  <a:txBody>
                    <a:bodyPr/>
                    <a:lstStyle/>
                    <a:p>
                      <a:pPr marL="25400">
                        <a:lnSpc>
                          <a:spcPts val="1660"/>
                        </a:lnSpc>
                      </a:pPr>
                      <a:r>
                        <a:rPr sz="1400" b="0" spc="-5" dirty="0">
                          <a:latin typeface="Carlito"/>
                          <a:cs typeface="Carlito"/>
                        </a:rPr>
                        <a:t>android: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layout_height</a:t>
                      </a:r>
                      <a:endParaRPr sz="1400" b="1" dirty="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660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layout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 height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87617586"/>
                  </a:ext>
                </a:extLst>
              </a:tr>
              <a:tr h="27810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0" spc="-10" dirty="0">
                          <a:latin typeface="Carlito"/>
                          <a:cs typeface="Carlito"/>
                        </a:rPr>
                        <a:t>android: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layout_marginTop</a:t>
                      </a:r>
                      <a:endParaRPr sz="1400" b="1" dirty="0">
                        <a:latin typeface="Carlito"/>
                        <a:cs typeface="Carlito"/>
                      </a:endParaRPr>
                    </a:p>
                  </a:txBody>
                  <a:tcPr marL="0" marR="0" marT="35560" marB="0" anchor="ctr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Extra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space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at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top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400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layout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5560" marB="0" anchor="ctr"/>
                </a:tc>
                <a:extLst>
                  <a:ext uri="{0D108BD9-81ED-4DB2-BD59-A6C34878D82A}">
                    <a16:rowId xmlns:a16="http://schemas.microsoft.com/office/drawing/2014/main" val="600019948"/>
                  </a:ext>
                </a:extLst>
              </a:tr>
              <a:tr h="27810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0" spc="-5" dirty="0">
                          <a:latin typeface="Carlito"/>
                          <a:cs typeface="Carlito"/>
                        </a:rPr>
                        <a:t>android: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layout_marginBottom</a:t>
                      </a:r>
                      <a:endParaRPr sz="1400" b="1" dirty="0">
                        <a:latin typeface="Carlito"/>
                        <a:cs typeface="Carlito"/>
                      </a:endParaRPr>
                    </a:p>
                  </a:txBody>
                  <a:tcPr marL="0" marR="0" marT="35560" marB="0" anchor="ctr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Extra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space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at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bottom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400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layout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5560" marB="0" anchor="ctr"/>
                </a:tc>
                <a:extLst>
                  <a:ext uri="{0D108BD9-81ED-4DB2-BD59-A6C34878D82A}">
                    <a16:rowId xmlns:a16="http://schemas.microsoft.com/office/drawing/2014/main" val="1470253417"/>
                  </a:ext>
                </a:extLst>
              </a:tr>
              <a:tr h="27810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0" spc="-5" dirty="0">
                          <a:latin typeface="Carlito"/>
                          <a:cs typeface="Carlito"/>
                        </a:rPr>
                        <a:t>android: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layout_marginLeft</a:t>
                      </a:r>
                      <a:endParaRPr sz="1400" b="1" dirty="0">
                        <a:latin typeface="Carlito"/>
                        <a:cs typeface="Carlito"/>
                      </a:endParaRPr>
                    </a:p>
                  </a:txBody>
                  <a:tcPr marL="0" marR="0" marT="35560" marB="0" anchor="ctr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Extra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space on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left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side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4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layout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5560" marB="0" anchor="ctr"/>
                </a:tc>
                <a:extLst>
                  <a:ext uri="{0D108BD9-81ED-4DB2-BD59-A6C34878D82A}">
                    <a16:rowId xmlns:a16="http://schemas.microsoft.com/office/drawing/2014/main" val="2010357817"/>
                  </a:ext>
                </a:extLst>
              </a:tr>
              <a:tr h="27810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0" spc="-5" dirty="0">
                          <a:latin typeface="Carlito"/>
                          <a:cs typeface="Carlito"/>
                        </a:rPr>
                        <a:t>android: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layout_marginRight</a:t>
                      </a:r>
                      <a:endParaRPr sz="1400" b="1" dirty="0">
                        <a:latin typeface="Carlito"/>
                        <a:cs typeface="Carlito"/>
                      </a:endParaRPr>
                    </a:p>
                  </a:txBody>
                  <a:tcPr marL="0" marR="0" marT="35560" marB="0" anchor="ctr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Extra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space on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right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side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4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layout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5560" marB="0" anchor="ctr"/>
                </a:tc>
                <a:extLst>
                  <a:ext uri="{0D108BD9-81ED-4DB2-BD59-A6C34878D82A}">
                    <a16:rowId xmlns:a16="http://schemas.microsoft.com/office/drawing/2014/main" val="1253812582"/>
                  </a:ext>
                </a:extLst>
              </a:tr>
              <a:tr h="27810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0" spc="-10" dirty="0">
                          <a:latin typeface="Carlito"/>
                          <a:cs typeface="Carlito"/>
                        </a:rPr>
                        <a:t>android: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layout_gravity</a:t>
                      </a:r>
                      <a:endParaRPr sz="1400" b="1" dirty="0">
                        <a:latin typeface="Carlito"/>
                        <a:cs typeface="Carlito"/>
                      </a:endParaRPr>
                    </a:p>
                  </a:txBody>
                  <a:tcPr marL="0" marR="0" marT="35560" marB="0" anchor="ctr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Defines how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child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Views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are</a:t>
                      </a:r>
                      <a:r>
                        <a:rPr sz="14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positioned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5560" marB="0" anchor="ctr"/>
                </a:tc>
                <a:extLst>
                  <a:ext uri="{0D108BD9-81ED-4DB2-BD59-A6C34878D82A}">
                    <a16:rowId xmlns:a16="http://schemas.microsoft.com/office/drawing/2014/main" val="565530149"/>
                  </a:ext>
                </a:extLst>
              </a:tr>
              <a:tr h="27810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0" spc="-5" dirty="0">
                          <a:latin typeface="Carlito"/>
                          <a:cs typeface="Carlito"/>
                        </a:rPr>
                        <a:t>android: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layout_weight</a:t>
                      </a:r>
                      <a:endParaRPr sz="1400" b="1" dirty="0">
                        <a:latin typeface="Carlito"/>
                        <a:cs typeface="Carlito"/>
                      </a:endParaRPr>
                    </a:p>
                  </a:txBody>
                  <a:tcPr marL="0" marR="0" marT="35560" marB="0" anchor="ctr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Sets when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extra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space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allocated to</a:t>
                      </a:r>
                      <a:r>
                        <a:rPr sz="1400" spc="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View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5560" marB="0" anchor="ctr"/>
                </a:tc>
                <a:extLst>
                  <a:ext uri="{0D108BD9-81ED-4DB2-BD59-A6C34878D82A}">
                    <a16:rowId xmlns:a16="http://schemas.microsoft.com/office/drawing/2014/main" val="1396216322"/>
                  </a:ext>
                </a:extLst>
              </a:tr>
              <a:tr h="27810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0" spc="-5" dirty="0">
                          <a:latin typeface="Carlito"/>
                          <a:cs typeface="Carlito"/>
                        </a:rPr>
                        <a:t>android: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layout_x</a:t>
                      </a:r>
                      <a:endParaRPr sz="1400" b="1" dirty="0">
                        <a:latin typeface="Carlito"/>
                        <a:cs typeface="Carlito"/>
                      </a:endParaRPr>
                    </a:p>
                  </a:txBody>
                  <a:tcPr marL="0" marR="0" marT="35560" marB="0" anchor="ctr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Sets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the x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coordinate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4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layout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5560" marB="0" anchor="ctr"/>
                </a:tc>
                <a:extLst>
                  <a:ext uri="{0D108BD9-81ED-4DB2-BD59-A6C34878D82A}">
                    <a16:rowId xmlns:a16="http://schemas.microsoft.com/office/drawing/2014/main" val="3366947695"/>
                  </a:ext>
                </a:extLst>
              </a:tr>
              <a:tr h="27810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0" spc="-5" dirty="0">
                          <a:latin typeface="Carlito"/>
                          <a:cs typeface="Carlito"/>
                        </a:rPr>
                        <a:t>android: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layout_y</a:t>
                      </a:r>
                      <a:endParaRPr sz="1400" b="1" dirty="0">
                        <a:latin typeface="Carlito"/>
                        <a:cs typeface="Carlito"/>
                      </a:endParaRPr>
                    </a:p>
                  </a:txBody>
                  <a:tcPr marL="0" marR="0" marT="35560" marB="0" anchor="ctr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Sets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the y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coordinate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4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layout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5560" marB="0" anchor="ctr"/>
                </a:tc>
                <a:extLst>
                  <a:ext uri="{0D108BD9-81ED-4DB2-BD59-A6C34878D82A}">
                    <a16:rowId xmlns:a16="http://schemas.microsoft.com/office/drawing/2014/main" val="2548689182"/>
                  </a:ext>
                </a:extLst>
              </a:tr>
              <a:tr h="27810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0" spc="-5" dirty="0">
                          <a:latin typeface="Carlito"/>
                          <a:cs typeface="Carlito"/>
                        </a:rPr>
                        <a:t>android: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paddingLeft</a:t>
                      </a:r>
                      <a:endParaRPr sz="1400" b="1" dirty="0">
                        <a:latin typeface="Carlito"/>
                        <a:cs typeface="Carlito"/>
                      </a:endParaRPr>
                    </a:p>
                  </a:txBody>
                  <a:tcPr marL="0" marR="0" marT="35560" marB="0" anchor="ctr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Padding on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left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side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layout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5560" marB="0" anchor="ctr"/>
                </a:tc>
                <a:extLst>
                  <a:ext uri="{0D108BD9-81ED-4DB2-BD59-A6C34878D82A}">
                    <a16:rowId xmlns:a16="http://schemas.microsoft.com/office/drawing/2014/main" val="4198329933"/>
                  </a:ext>
                </a:extLst>
              </a:tr>
              <a:tr h="27810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0" spc="-5" dirty="0">
                          <a:latin typeface="Carlito"/>
                          <a:cs typeface="Carlito"/>
                        </a:rPr>
                        <a:t>android: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paddingRight</a:t>
                      </a:r>
                      <a:endParaRPr sz="1400" b="1" dirty="0">
                        <a:latin typeface="Carlito"/>
                        <a:cs typeface="Carlito"/>
                      </a:endParaRPr>
                    </a:p>
                  </a:txBody>
                  <a:tcPr marL="0" marR="0" marT="35560" marB="0" anchor="ctr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Padding on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right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side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layout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5560" marB="0" anchor="ctr"/>
                </a:tc>
                <a:extLst>
                  <a:ext uri="{0D108BD9-81ED-4DB2-BD59-A6C34878D82A}">
                    <a16:rowId xmlns:a16="http://schemas.microsoft.com/office/drawing/2014/main" val="1116427045"/>
                  </a:ext>
                </a:extLst>
              </a:tr>
              <a:tr h="27810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0" spc="-10" dirty="0">
                          <a:latin typeface="Carlito"/>
                          <a:cs typeface="Carlito"/>
                        </a:rPr>
                        <a:t>android: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paddingTop</a:t>
                      </a:r>
                      <a:endParaRPr sz="1400" b="1" dirty="0">
                        <a:latin typeface="Carlito"/>
                        <a:cs typeface="Carlito"/>
                      </a:endParaRPr>
                    </a:p>
                  </a:txBody>
                  <a:tcPr marL="0" marR="0" marT="35560" marB="0" anchor="ctr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Padding on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top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4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layout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5560" marB="0" anchor="ctr"/>
                </a:tc>
                <a:extLst>
                  <a:ext uri="{0D108BD9-81ED-4DB2-BD59-A6C34878D82A}">
                    <a16:rowId xmlns:a16="http://schemas.microsoft.com/office/drawing/2014/main" val="2358388484"/>
                  </a:ext>
                </a:extLst>
              </a:tr>
              <a:tr h="27810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0" spc="-5" dirty="0">
                          <a:latin typeface="Carlito"/>
                          <a:cs typeface="Carlito"/>
                        </a:rPr>
                        <a:t>android: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paddingBottom</a:t>
                      </a:r>
                      <a:endParaRPr sz="1400" b="1" dirty="0">
                        <a:latin typeface="Carlito"/>
                        <a:cs typeface="Carlito"/>
                      </a:endParaRPr>
                    </a:p>
                  </a:txBody>
                  <a:tcPr marL="0" marR="0" marT="35560" marB="0" anchor="ctr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Padding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at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bottom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4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layout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5560" marB="0" anchor="ctr"/>
                </a:tc>
                <a:extLst>
                  <a:ext uri="{0D108BD9-81ED-4DB2-BD59-A6C34878D82A}">
                    <a16:rowId xmlns:a16="http://schemas.microsoft.com/office/drawing/2014/main" val="37661331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A8253-CB0E-4481-AD70-CBA77C56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12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550633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BEC7-A0F3-48C3-83B1-A6734236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android:layout_width</a:t>
            </a:r>
            <a:r>
              <a:rPr lang="en-US" dirty="0"/>
              <a:t> and </a:t>
            </a:r>
            <a:r>
              <a:rPr lang="en-US" dirty="0" err="1"/>
              <a:t>android:layout_height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0A20-4FC2-4803-9020-8E86FF6D0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489201"/>
            <a:ext cx="7744822" cy="3530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“width” and “height”</a:t>
            </a:r>
          </a:p>
          <a:p>
            <a:pPr lvl="1"/>
            <a:r>
              <a:rPr lang="en-US" dirty="0"/>
              <a:t>Units in "</a:t>
            </a:r>
            <a:r>
              <a:rPr lang="en-US" dirty="0" err="1"/>
              <a:t>dp</a:t>
            </a:r>
            <a:r>
              <a:rPr lang="en-US" dirty="0"/>
              <a:t>" (density-independent pixels)</a:t>
            </a:r>
          </a:p>
          <a:p>
            <a:endParaRPr lang="en-US" dirty="0"/>
          </a:p>
          <a:p>
            <a:r>
              <a:rPr lang="en-US" dirty="0" err="1"/>
              <a:t>wrap_content</a:t>
            </a:r>
            <a:endParaRPr lang="en-US" dirty="0"/>
          </a:p>
          <a:p>
            <a:pPr lvl="1"/>
            <a:r>
              <a:rPr lang="en-US" dirty="0"/>
              <a:t>The dimensions of the View are set to the values needed for  presenter content</a:t>
            </a:r>
          </a:p>
          <a:p>
            <a:endParaRPr lang="en-US" dirty="0"/>
          </a:p>
          <a:p>
            <a:r>
              <a:rPr lang="en-US" dirty="0" err="1"/>
              <a:t>match_parent</a:t>
            </a:r>
            <a:endParaRPr lang="en-US" dirty="0"/>
          </a:p>
          <a:p>
            <a:pPr lvl="1"/>
            <a:r>
              <a:rPr lang="en-US" dirty="0"/>
              <a:t>The dimensions of the View increase to the dimensions that the  parent </a:t>
            </a:r>
            <a:r>
              <a:rPr lang="en-US" dirty="0" err="1"/>
              <a:t>ViewGroup</a:t>
            </a:r>
            <a:r>
              <a:rPr lang="en-US" dirty="0"/>
              <a:t> allows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A8253-CB0E-4481-AD70-CBA77C56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13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06255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BEC7-A0F3-48C3-83B1-A67342369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927099"/>
            <a:ext cx="7045107" cy="709865"/>
          </a:xfrm>
        </p:spPr>
        <p:txBody>
          <a:bodyPr/>
          <a:lstStyle/>
          <a:p>
            <a:r>
              <a:rPr lang="en-US" dirty="0" err="1"/>
              <a:t>match_parent</a:t>
            </a:r>
            <a:r>
              <a:rPr lang="en-US" dirty="0"/>
              <a:t> and </a:t>
            </a:r>
            <a:r>
              <a:rPr lang="en-US" dirty="0" err="1"/>
              <a:t>wrap_content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A8253-CB0E-4481-AD70-CBA77C56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14</a:t>
            </a:fld>
            <a:endParaRPr lang="pt-PT" sz="120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905C34D-AB52-4DC2-99DA-A540CC78BAD4}"/>
              </a:ext>
            </a:extLst>
          </p:cNvPr>
          <p:cNvSpPr>
            <a:spLocks noChangeAspect="1"/>
          </p:cNvSpPr>
          <p:nvPr/>
        </p:nvSpPr>
        <p:spPr>
          <a:xfrm>
            <a:off x="1211580" y="2524488"/>
            <a:ext cx="5562931" cy="4044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062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BEC7-A0F3-48C3-83B1-A6734236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Most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Layouts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BB5A3D3-0B98-466D-B59F-2C9C110D23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599367"/>
              </p:ext>
            </p:extLst>
          </p:nvPr>
        </p:nvGraphicFramePr>
        <p:xfrm>
          <a:off x="628239" y="2743645"/>
          <a:ext cx="7816050" cy="2691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321">
                  <a:extLst>
                    <a:ext uri="{9D8B030D-6E8A-4147-A177-3AD203B41FA5}">
                      <a16:colId xmlns:a16="http://schemas.microsoft.com/office/drawing/2014/main" val="2303109369"/>
                    </a:ext>
                  </a:extLst>
                </a:gridCol>
                <a:gridCol w="5118729">
                  <a:extLst>
                    <a:ext uri="{9D8B030D-6E8A-4147-A177-3AD203B41FA5}">
                      <a16:colId xmlns:a16="http://schemas.microsoft.com/office/drawing/2014/main" val="2473297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defTabSz="2687638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Layout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(ViewGroups)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defTabSz="5113338">
                        <a:lnSpc>
                          <a:spcPts val="206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lang="pt-PT" sz="1800" b="1" spc="-5" dirty="0" err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escription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7186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400" b="1" spc="-10" dirty="0" err="1">
                          <a:latin typeface="Carlito"/>
                          <a:cs typeface="Carlito"/>
                        </a:rPr>
                        <a:t>ConstraintLayout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2540" marB="0" anchor="ctr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610"/>
                        </a:lnSpc>
                      </a:pPr>
                      <a:r>
                        <a:rPr lang="pt-PT" sz="1400" spc="-5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400" spc="-5" dirty="0" err="1">
                          <a:latin typeface="Carlito"/>
                          <a:cs typeface="Carlito"/>
                        </a:rPr>
                        <a:t>llows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 create large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complex layouts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with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400" spc="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flat</a:t>
                      </a:r>
                      <a:r>
                        <a:rPr lang="pt-PT" sz="14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view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hierarchy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(no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nested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view groups). 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5909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400" b="1" spc="-5" dirty="0" err="1">
                          <a:latin typeface="Carlito"/>
                          <a:cs typeface="Carlito"/>
                        </a:rPr>
                        <a:t>LinearLayout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6350" marB="0" anchor="ctr"/>
                </a:tc>
                <a:tc>
                  <a:txBody>
                    <a:bodyPr/>
                    <a:lstStyle/>
                    <a:p>
                      <a:pPr marL="33020" marR="31750" algn="just">
                        <a:lnSpc>
                          <a:spcPct val="101200"/>
                        </a:lnSpc>
                        <a:spcBef>
                          <a:spcPts val="55"/>
                        </a:spcBef>
                      </a:pPr>
                      <a:r>
                        <a:rPr lang="pt-PT" sz="1400" spc="-10" dirty="0">
                          <a:latin typeface="Carlito"/>
                          <a:cs typeface="Carlito"/>
                        </a:rPr>
                        <a:t>Displays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child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elements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a single 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horizontal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or vertical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line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. 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Creates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scrollbar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if the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window length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exceeds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screen length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6985" marB="0" anchor="ctr"/>
                </a:tc>
                <a:extLst>
                  <a:ext uri="{0D108BD9-81ED-4DB2-BD59-A6C34878D82A}">
                    <a16:rowId xmlns:a16="http://schemas.microsoft.com/office/drawing/2014/main" val="110173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400" b="1" spc="-20" dirty="0" err="1">
                          <a:latin typeface="Carlito"/>
                          <a:cs typeface="Carlito"/>
                        </a:rPr>
                        <a:t>TableLayout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635" marB="0" anchor="ctr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Group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Views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rows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columns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635" marB="0" anchor="ctr"/>
                </a:tc>
                <a:extLst>
                  <a:ext uri="{0D108BD9-81ED-4DB2-BD59-A6C34878D82A}">
                    <a16:rowId xmlns:a16="http://schemas.microsoft.com/office/drawing/2014/main" val="5958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400" b="1" spc="-10" dirty="0" err="1">
                          <a:latin typeface="Carlito"/>
                          <a:cs typeface="Carlito"/>
                        </a:rPr>
                        <a:t>FrameLayout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175" marB="0" anchor="ctr"/>
                </a:tc>
                <a:tc>
                  <a:txBody>
                    <a:bodyPr/>
                    <a:lstStyle/>
                    <a:p>
                      <a:pPr marL="33020" marR="27305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400" kern="1200" spc="-10" dirty="0">
                          <a:solidFill>
                            <a:schemeClr val="dk1"/>
                          </a:solidFill>
                          <a:latin typeface="Carlito"/>
                          <a:ea typeface="+mn-ea"/>
                          <a:cs typeface="Carlito"/>
                        </a:rPr>
                        <a:t>Allows to lock an area of the screen to show a single element</a:t>
                      </a:r>
                      <a:endParaRPr lang="pt-PT" sz="1400" kern="1200" spc="-10" dirty="0">
                        <a:solidFill>
                          <a:schemeClr val="dk1"/>
                        </a:solidFill>
                        <a:latin typeface="Carlito"/>
                        <a:ea typeface="+mn-ea"/>
                        <a:cs typeface="Carli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7618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lang="pt-PT" sz="1400" b="1" spc="-5" dirty="0" err="1">
                          <a:latin typeface="Carlito"/>
                          <a:cs typeface="Carlito"/>
                        </a:rPr>
                        <a:t>List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View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6985" marB="0" anchor="ctr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</a:pPr>
                      <a:r>
                        <a:rPr lang="en-GB" sz="1400" spc="-5" noProof="0" dirty="0">
                          <a:latin typeface="Carlito"/>
                          <a:cs typeface="Carlito"/>
                        </a:rPr>
                        <a:t>Displays a </a:t>
                      </a:r>
                      <a:r>
                        <a:rPr lang="en-GB" sz="1400" b="1" noProof="0" dirty="0">
                          <a:latin typeface="Carlito"/>
                          <a:cs typeface="Carlito"/>
                        </a:rPr>
                        <a:t>vertically-scrollable collection of </a:t>
                      </a:r>
                      <a:r>
                        <a:rPr lang="en-GB" sz="1400" b="0" noProof="0" dirty="0">
                          <a:latin typeface="Carlito"/>
                          <a:cs typeface="Carlito"/>
                        </a:rPr>
                        <a:t>views </a:t>
                      </a:r>
                      <a:r>
                        <a:rPr lang="pt-PT" sz="1400" b="0" spc="-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lang="pt-PT" sz="1400" b="0" spc="-5" dirty="0" err="1">
                          <a:latin typeface="Carlito"/>
                          <a:cs typeface="Carlito"/>
                        </a:rPr>
                        <a:t>legacy</a:t>
                      </a:r>
                      <a:r>
                        <a:rPr lang="pt-PT" sz="1400" b="0" spc="-5" dirty="0">
                          <a:latin typeface="Carlito"/>
                          <a:cs typeface="Carlito"/>
                        </a:rPr>
                        <a:t>)</a:t>
                      </a:r>
                      <a:endParaRPr lang="en-GB" sz="1400" b="0" noProof="0" dirty="0">
                        <a:latin typeface="Carlito"/>
                        <a:cs typeface="Carlito"/>
                      </a:endParaRPr>
                    </a:p>
                  </a:txBody>
                  <a:tcPr marL="0" marR="0" marT="6985" marB="0" anchor="ctr"/>
                </a:tc>
                <a:extLst>
                  <a:ext uri="{0D108BD9-81ED-4DB2-BD59-A6C34878D82A}">
                    <a16:rowId xmlns:a16="http://schemas.microsoft.com/office/drawing/2014/main" val="77550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400" b="1" spc="-5" dirty="0" err="1">
                          <a:latin typeface="Carlito"/>
                          <a:cs typeface="Carlito"/>
                        </a:rPr>
                        <a:t>GridView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5080" marB="0" anchor="ctr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Shows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 grid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of elements with "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" columns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"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"</a:t>
                      </a:r>
                      <a:r>
                        <a:rPr sz="14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15" dirty="0">
                          <a:latin typeface="Carlito"/>
                          <a:cs typeface="Carlito"/>
                        </a:rPr>
                        <a:t>rows</a:t>
                      </a:r>
                      <a:r>
                        <a:rPr lang="pt-PT" sz="14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lang="pt-PT" sz="1400" b="1" spc="-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lang="pt-PT" sz="1400" b="1" spc="-5" dirty="0" err="1">
                          <a:latin typeface="Carlito"/>
                          <a:cs typeface="Carlito"/>
                        </a:rPr>
                        <a:t>legacy</a:t>
                      </a:r>
                      <a:r>
                        <a:rPr lang="pt-PT" sz="1400" b="1" spc="-5" dirty="0">
                          <a:latin typeface="Carlito"/>
                          <a:cs typeface="Carlito"/>
                        </a:rPr>
                        <a:t>)</a:t>
                      </a:r>
                      <a:endParaRPr sz="1400" b="1" dirty="0">
                        <a:latin typeface="Carlito"/>
                        <a:cs typeface="Carlito"/>
                      </a:endParaRPr>
                    </a:p>
                  </a:txBody>
                  <a:tcPr marL="0" marR="0" marT="5080" marB="0" anchor="ctr"/>
                </a:tc>
                <a:extLst>
                  <a:ext uri="{0D108BD9-81ED-4DB2-BD59-A6C34878D82A}">
                    <a16:rowId xmlns:a16="http://schemas.microsoft.com/office/drawing/2014/main" val="417768803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A8253-CB0E-4481-AD70-CBA77C56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15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162740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BEC7-A0F3-48C3-83B1-A67342369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927099"/>
            <a:ext cx="6719103" cy="709865"/>
          </a:xfrm>
        </p:spPr>
        <p:txBody>
          <a:bodyPr/>
          <a:lstStyle/>
          <a:p>
            <a:r>
              <a:rPr lang="pt-PT" dirty="0" err="1"/>
              <a:t>LinearLayout</a:t>
            </a:r>
            <a:r>
              <a:rPr lang="pt-PT" dirty="0"/>
              <a:t>: horizontal/Vertical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A8253-CB0E-4481-AD70-CBA77C56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16</a:t>
            </a:fld>
            <a:endParaRPr lang="pt-PT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912A1E-09F9-41C6-BDFE-0D36AEBE319A}"/>
              </a:ext>
            </a:extLst>
          </p:cNvPr>
          <p:cNvSpPr/>
          <p:nvPr/>
        </p:nvSpPr>
        <p:spPr>
          <a:xfrm>
            <a:off x="866440" y="1988151"/>
            <a:ext cx="7561943" cy="4799840"/>
          </a:xfrm>
          <a:prstGeom prst="rect">
            <a:avLst/>
          </a:prstGeom>
          <a:solidFill>
            <a:schemeClr val="bg1"/>
          </a:solidFill>
          <a:ln>
            <a:solidFill>
              <a:srgbClr val="3C776D"/>
            </a:solidFill>
          </a:ln>
        </p:spPr>
        <p:txBody>
          <a:bodyPr wrap="square">
            <a:spAutoFit/>
          </a:bodyPr>
          <a:lstStyle/>
          <a:p>
            <a:pPr marL="12700" defTabSz="7354888">
              <a:lnSpc>
                <a:spcPts val="1639"/>
              </a:lnSpc>
              <a:tabLst>
                <a:tab pos="357188" algn="l"/>
                <a:tab pos="715963" algn="l"/>
                <a:tab pos="107315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&lt;?xml version="1.0" encoding=“utf-8"?&gt;</a:t>
            </a:r>
          </a:p>
          <a:p>
            <a:pPr marL="12700" defTabSz="7354888">
              <a:lnSpc>
                <a:spcPts val="1639"/>
              </a:lnSpc>
              <a:tabLst>
                <a:tab pos="357188" algn="l"/>
                <a:tab pos="715963" algn="l"/>
                <a:tab pos="107315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&lt;</a:t>
            </a:r>
            <a:r>
              <a:rPr lang="en-US" sz="1200" spc="-5" dirty="0" err="1">
                <a:solidFill>
                  <a:srgbClr val="011993"/>
                </a:solidFill>
                <a:latin typeface="Consolas" panose="020B0609020204030204" pitchFamily="49" charset="0"/>
              </a:rPr>
              <a:t>LinearLayout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pPr marL="12700" defTabSz="7354888">
              <a:lnSpc>
                <a:spcPts val="1639"/>
              </a:lnSpc>
              <a:tabLst>
                <a:tab pos="357188" algn="l"/>
                <a:tab pos="715963" algn="l"/>
                <a:tab pos="107315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xmlns:</a:t>
            </a:r>
            <a:r>
              <a:rPr lang="en-US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en-US" sz="1200" dirty="0">
                <a:latin typeface="Consolas" panose="020B0609020204030204" pitchFamily="49" charset="0"/>
              </a:rPr>
              <a:t>="</a:t>
            </a:r>
            <a:r>
              <a:rPr lang="en-US" sz="1200" dirty="0">
                <a:solidFill>
                  <a:srgbClr val="009051"/>
                </a:solidFill>
                <a:latin typeface="Consolas" panose="020B0609020204030204" pitchFamily="49" charset="0"/>
              </a:rPr>
              <a:t>http://schemas.android.com/</a:t>
            </a:r>
            <a:r>
              <a:rPr lang="en-US" sz="1200" dirty="0" err="1">
                <a:solidFill>
                  <a:srgbClr val="009051"/>
                </a:solidFill>
                <a:latin typeface="Consolas" panose="020B0609020204030204" pitchFamily="49" charset="0"/>
              </a:rPr>
              <a:t>apk</a:t>
            </a:r>
            <a:r>
              <a:rPr lang="en-US" sz="1200" dirty="0">
                <a:solidFill>
                  <a:srgbClr val="009051"/>
                </a:solidFill>
                <a:latin typeface="Consolas" panose="020B0609020204030204" pitchFamily="49" charset="0"/>
              </a:rPr>
              <a:t>/res/android</a:t>
            </a:r>
            <a:r>
              <a:rPr lang="en-US" sz="1200" dirty="0">
                <a:latin typeface="Consolas" panose="020B0609020204030204" pitchFamily="49" charset="0"/>
              </a:rPr>
              <a:t>"  </a:t>
            </a:r>
          </a:p>
          <a:p>
            <a:pPr marL="12700" defTabSz="7354888">
              <a:lnSpc>
                <a:spcPts val="1639"/>
              </a:lnSpc>
              <a:tabLst>
                <a:tab pos="357188" algn="l"/>
                <a:tab pos="715963" algn="l"/>
                <a:tab pos="107315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en-US" sz="1200" dirty="0" err="1">
                <a:latin typeface="Consolas" panose="020B0609020204030204" pitchFamily="49" charset="0"/>
              </a:rPr>
              <a:t>:</a:t>
            </a:r>
            <a:r>
              <a:rPr lang="en-US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layout_width</a:t>
            </a:r>
            <a:r>
              <a:rPr lang="en-US" sz="1200" dirty="0"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9051"/>
                </a:solidFill>
                <a:latin typeface="Consolas" panose="020B0609020204030204" pitchFamily="49" charset="0"/>
              </a:rPr>
              <a:t>fill_parent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</a:p>
          <a:p>
            <a:pPr marL="12700" defTabSz="7354888">
              <a:lnSpc>
                <a:spcPts val="1639"/>
              </a:lnSpc>
              <a:tabLst>
                <a:tab pos="357188" algn="l"/>
                <a:tab pos="715963" algn="l"/>
                <a:tab pos="107315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en-US" sz="1200" dirty="0" err="1">
                <a:latin typeface="Consolas" panose="020B0609020204030204" pitchFamily="49" charset="0"/>
              </a:rPr>
              <a:t>:</a:t>
            </a:r>
            <a:r>
              <a:rPr lang="en-US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layout_height</a:t>
            </a:r>
            <a:r>
              <a:rPr lang="en-US" sz="1200" dirty="0"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9051"/>
                </a:solidFill>
                <a:latin typeface="Consolas" panose="020B0609020204030204" pitchFamily="49" charset="0"/>
              </a:rPr>
              <a:t>fill_parent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</a:p>
          <a:p>
            <a:pPr marL="12700" defTabSz="7354888">
              <a:lnSpc>
                <a:spcPts val="1639"/>
              </a:lnSpc>
              <a:tabLst>
                <a:tab pos="357188" algn="l"/>
                <a:tab pos="715963" algn="l"/>
                <a:tab pos="107315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en-US" sz="1200" dirty="0" err="1">
                <a:latin typeface="Consolas" panose="020B0609020204030204" pitchFamily="49" charset="0"/>
              </a:rPr>
              <a:t>:</a:t>
            </a:r>
            <a:r>
              <a:rPr lang="en-US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orientation</a:t>
            </a:r>
            <a:r>
              <a:rPr lang="en-US" sz="1200" dirty="0">
                <a:latin typeface="Consolas" panose="020B0609020204030204" pitchFamily="49" charset="0"/>
              </a:rPr>
              <a:t>="</a:t>
            </a:r>
            <a:r>
              <a:rPr lang="en-US" sz="1200" dirty="0">
                <a:solidFill>
                  <a:srgbClr val="009051"/>
                </a:solidFill>
                <a:latin typeface="Consolas" panose="020B0609020204030204" pitchFamily="49" charset="0"/>
              </a:rPr>
              <a:t>horizontal</a:t>
            </a:r>
            <a:r>
              <a:rPr lang="en-US" sz="1200" dirty="0">
                <a:latin typeface="Consolas" panose="020B0609020204030204" pitchFamily="49" charset="0"/>
              </a:rPr>
              <a:t>" &gt;</a:t>
            </a:r>
          </a:p>
          <a:p>
            <a:pPr marL="12700" defTabSz="7354888">
              <a:lnSpc>
                <a:spcPts val="1639"/>
              </a:lnSpc>
              <a:tabLst>
                <a:tab pos="357188" algn="l"/>
                <a:tab pos="715963" algn="l"/>
                <a:tab pos="1073150" algn="l"/>
              </a:tabLst>
            </a:pPr>
            <a:endParaRPr lang="en-US" sz="1200" dirty="0">
              <a:latin typeface="Consolas" panose="020B0609020204030204" pitchFamily="49" charset="0"/>
            </a:endParaRPr>
          </a:p>
          <a:p>
            <a:pPr marL="12700" defTabSz="7354888">
              <a:lnSpc>
                <a:spcPts val="1639"/>
              </a:lnSpc>
              <a:tabLst>
                <a:tab pos="357188" algn="l"/>
                <a:tab pos="715963" algn="l"/>
                <a:tab pos="107315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&lt;</a:t>
            </a:r>
            <a:r>
              <a:rPr lang="en-US" sz="1200" spc="-5" dirty="0">
                <a:solidFill>
                  <a:srgbClr val="011993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en-US" sz="1200" dirty="0" err="1">
                <a:latin typeface="Consolas" panose="020B0609020204030204" pitchFamily="49" charset="0"/>
              </a:rPr>
              <a:t>:</a:t>
            </a:r>
            <a:r>
              <a:rPr lang="en-US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latin typeface="Consolas" panose="020B0609020204030204" pitchFamily="49" charset="0"/>
              </a:rPr>
              <a:t>="</a:t>
            </a:r>
            <a:r>
              <a:rPr lang="en-US" sz="1200" dirty="0">
                <a:solidFill>
                  <a:srgbClr val="009051"/>
                </a:solidFill>
                <a:latin typeface="Consolas" panose="020B0609020204030204" pitchFamily="49" charset="0"/>
              </a:rPr>
              <a:t>@+id/button1</a:t>
            </a:r>
            <a:r>
              <a:rPr lang="en-US" sz="1200" dirty="0">
                <a:latin typeface="Consolas" panose="020B0609020204030204" pitchFamily="49" charset="0"/>
              </a:rPr>
              <a:t>"  			</a:t>
            </a:r>
            <a:r>
              <a:rPr lang="en-US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en-US" sz="1200" dirty="0" err="1">
                <a:latin typeface="Consolas" panose="020B0609020204030204" pitchFamily="49" charset="0"/>
              </a:rPr>
              <a:t>:</a:t>
            </a:r>
            <a:r>
              <a:rPr lang="en-US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layout_width</a:t>
            </a:r>
            <a:r>
              <a:rPr lang="en-US" sz="1200" dirty="0"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9051"/>
                </a:solidFill>
                <a:latin typeface="Consolas" panose="020B0609020204030204" pitchFamily="49" charset="0"/>
              </a:rPr>
              <a:t>wrap_content</a:t>
            </a:r>
            <a:r>
              <a:rPr lang="en-US" sz="1200" dirty="0">
                <a:latin typeface="Consolas" panose="020B0609020204030204" pitchFamily="49" charset="0"/>
              </a:rPr>
              <a:t>"  			</a:t>
            </a:r>
            <a:r>
              <a:rPr lang="en-US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en-US" sz="1200" dirty="0" err="1">
                <a:latin typeface="Consolas" panose="020B0609020204030204" pitchFamily="49" charset="0"/>
              </a:rPr>
              <a:t>:</a:t>
            </a:r>
            <a:r>
              <a:rPr lang="en-US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layout_height</a:t>
            </a:r>
            <a:r>
              <a:rPr lang="en-US" sz="1200" dirty="0"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9051"/>
                </a:solidFill>
                <a:latin typeface="Consolas" panose="020B0609020204030204" pitchFamily="49" charset="0"/>
              </a:rPr>
              <a:t>wrap_content</a:t>
            </a:r>
            <a:r>
              <a:rPr lang="en-US" sz="1200" dirty="0">
                <a:latin typeface="Consolas" panose="020B0609020204030204" pitchFamily="49" charset="0"/>
              </a:rPr>
              <a:t>"  			</a:t>
            </a:r>
            <a:r>
              <a:rPr lang="en-US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en-US" sz="1200" dirty="0" err="1">
                <a:latin typeface="Consolas" panose="020B0609020204030204" pitchFamily="49" charset="0"/>
              </a:rPr>
              <a:t>:</a:t>
            </a:r>
            <a:r>
              <a:rPr lang="en-US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latin typeface="Consolas" panose="020B0609020204030204" pitchFamily="49" charset="0"/>
              </a:rPr>
              <a:t>="</a:t>
            </a:r>
            <a:r>
              <a:rPr lang="en-US" sz="1200" dirty="0">
                <a:solidFill>
                  <a:srgbClr val="009051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9051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" /&gt;</a:t>
            </a:r>
          </a:p>
          <a:p>
            <a:pPr marL="12700" defTabSz="7354888">
              <a:lnSpc>
                <a:spcPts val="1639"/>
              </a:lnSpc>
              <a:tabLst>
                <a:tab pos="357188" algn="l"/>
                <a:tab pos="715963" algn="l"/>
                <a:tab pos="1073150" algn="l"/>
              </a:tabLst>
            </a:pPr>
            <a:endParaRPr lang="en-US" sz="1200" dirty="0">
              <a:latin typeface="Consolas" panose="020B0609020204030204" pitchFamily="49" charset="0"/>
            </a:endParaRPr>
          </a:p>
          <a:p>
            <a:pPr marL="12700" defTabSz="7354888">
              <a:lnSpc>
                <a:spcPts val="1639"/>
              </a:lnSpc>
              <a:tabLst>
                <a:tab pos="357188" algn="l"/>
                <a:tab pos="715963" algn="l"/>
                <a:tab pos="107315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&lt;</a:t>
            </a:r>
            <a:r>
              <a:rPr lang="en-US" sz="1200" spc="-5" dirty="0">
                <a:solidFill>
                  <a:srgbClr val="011993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en-US" sz="1200" dirty="0" err="1">
                <a:latin typeface="Consolas" panose="020B0609020204030204" pitchFamily="49" charset="0"/>
              </a:rPr>
              <a:t>:</a:t>
            </a:r>
            <a:r>
              <a:rPr lang="en-US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latin typeface="Consolas" panose="020B0609020204030204" pitchFamily="49" charset="0"/>
              </a:rPr>
              <a:t>="</a:t>
            </a:r>
            <a:r>
              <a:rPr lang="en-US" sz="1200" dirty="0">
                <a:solidFill>
                  <a:srgbClr val="009051"/>
                </a:solidFill>
                <a:latin typeface="Consolas" panose="020B0609020204030204" pitchFamily="49" charset="0"/>
              </a:rPr>
              <a:t>@+id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>
                <a:solidFill>
                  <a:srgbClr val="009051"/>
                </a:solidFill>
                <a:latin typeface="Consolas" panose="020B0609020204030204" pitchFamily="49" charset="0"/>
              </a:rPr>
              <a:t>button2</a:t>
            </a:r>
            <a:r>
              <a:rPr lang="en-US" sz="1200" dirty="0">
                <a:latin typeface="Consolas" panose="020B0609020204030204" pitchFamily="49" charset="0"/>
              </a:rPr>
              <a:t>"  			</a:t>
            </a:r>
            <a:r>
              <a:rPr lang="en-US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en-US" sz="1200" dirty="0" err="1">
                <a:latin typeface="Consolas" panose="020B0609020204030204" pitchFamily="49" charset="0"/>
              </a:rPr>
              <a:t>:</a:t>
            </a:r>
            <a:r>
              <a:rPr lang="en-US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layout_width</a:t>
            </a:r>
            <a:r>
              <a:rPr lang="en-US" sz="1200" dirty="0"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9051"/>
                </a:solidFill>
                <a:latin typeface="Consolas" panose="020B0609020204030204" pitchFamily="49" charset="0"/>
              </a:rPr>
              <a:t>wrap_content</a:t>
            </a:r>
            <a:r>
              <a:rPr lang="en-US" sz="1200" dirty="0">
                <a:latin typeface="Consolas" panose="020B0609020204030204" pitchFamily="49" charset="0"/>
              </a:rPr>
              <a:t>"  			</a:t>
            </a:r>
            <a:r>
              <a:rPr lang="en-US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en-US" sz="1200" dirty="0" err="1">
                <a:latin typeface="Consolas" panose="020B0609020204030204" pitchFamily="49" charset="0"/>
              </a:rPr>
              <a:t>:</a:t>
            </a:r>
            <a:r>
              <a:rPr lang="en-US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layout_height</a:t>
            </a:r>
            <a:r>
              <a:rPr lang="en-US" sz="1200" dirty="0"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9051"/>
                </a:solidFill>
                <a:latin typeface="Consolas" panose="020B0609020204030204" pitchFamily="49" charset="0"/>
              </a:rPr>
              <a:t>wrap_content</a:t>
            </a:r>
            <a:r>
              <a:rPr lang="en-US" sz="1200" dirty="0">
                <a:latin typeface="Consolas" panose="020B0609020204030204" pitchFamily="49" charset="0"/>
              </a:rPr>
              <a:t>"  			</a:t>
            </a:r>
            <a:r>
              <a:rPr lang="en-US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en-US" sz="1200" dirty="0" err="1">
                <a:latin typeface="Consolas" panose="020B0609020204030204" pitchFamily="49" charset="0"/>
              </a:rPr>
              <a:t>:</a:t>
            </a:r>
            <a:r>
              <a:rPr lang="en-US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latin typeface="Consolas" panose="020B0609020204030204" pitchFamily="49" charset="0"/>
              </a:rPr>
              <a:t>="</a:t>
            </a:r>
            <a:r>
              <a:rPr lang="en-US" sz="1200" dirty="0">
                <a:solidFill>
                  <a:srgbClr val="009051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9051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latin typeface="Consolas" panose="020B0609020204030204" pitchFamily="49" charset="0"/>
              </a:rPr>
              <a:t>" /&gt;</a:t>
            </a:r>
          </a:p>
          <a:p>
            <a:pPr marL="12700" defTabSz="7354888">
              <a:lnSpc>
                <a:spcPts val="1639"/>
              </a:lnSpc>
              <a:tabLst>
                <a:tab pos="357188" algn="l"/>
                <a:tab pos="715963" algn="l"/>
                <a:tab pos="1073150" algn="l"/>
              </a:tabLst>
            </a:pPr>
            <a:endParaRPr lang="en-US" sz="1200" dirty="0">
              <a:latin typeface="Consolas" panose="020B0609020204030204" pitchFamily="49" charset="0"/>
            </a:endParaRPr>
          </a:p>
          <a:p>
            <a:pPr marL="12700" defTabSz="7354888">
              <a:lnSpc>
                <a:spcPts val="1639"/>
              </a:lnSpc>
              <a:tabLst>
                <a:tab pos="357188" algn="l"/>
                <a:tab pos="715963" algn="l"/>
                <a:tab pos="107315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&lt;</a:t>
            </a:r>
            <a:r>
              <a:rPr lang="en-US" sz="1200" spc="-5" dirty="0">
                <a:solidFill>
                  <a:srgbClr val="011993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en-US" sz="1200" dirty="0" err="1">
                <a:latin typeface="Consolas" panose="020B0609020204030204" pitchFamily="49" charset="0"/>
              </a:rPr>
              <a:t>:</a:t>
            </a:r>
            <a:r>
              <a:rPr lang="en-US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9051"/>
                </a:solidFill>
                <a:latin typeface="Consolas" panose="020B0609020204030204" pitchFamily="49" charset="0"/>
              </a:rPr>
              <a:t>="@+id/button3</a:t>
            </a:r>
            <a:r>
              <a:rPr lang="en-US" sz="1200" dirty="0">
                <a:latin typeface="Consolas" panose="020B0609020204030204" pitchFamily="49" charset="0"/>
              </a:rPr>
              <a:t>"  			</a:t>
            </a:r>
            <a:r>
              <a:rPr lang="en-US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en-US" sz="1200" dirty="0" err="1">
                <a:latin typeface="Consolas" panose="020B0609020204030204" pitchFamily="49" charset="0"/>
              </a:rPr>
              <a:t>:</a:t>
            </a:r>
            <a:r>
              <a:rPr lang="en-US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layout_width</a:t>
            </a:r>
            <a:r>
              <a:rPr lang="en-US" sz="1200" dirty="0"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9051"/>
                </a:solidFill>
                <a:latin typeface="Consolas" panose="020B0609020204030204" pitchFamily="49" charset="0"/>
              </a:rPr>
              <a:t>wrap_content</a:t>
            </a:r>
            <a:r>
              <a:rPr lang="en-US" sz="1200" dirty="0">
                <a:latin typeface="Consolas" panose="020B0609020204030204" pitchFamily="49" charset="0"/>
              </a:rPr>
              <a:t>"  			</a:t>
            </a:r>
            <a:r>
              <a:rPr lang="en-US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en-US" sz="1200" dirty="0" err="1">
                <a:latin typeface="Consolas" panose="020B0609020204030204" pitchFamily="49" charset="0"/>
              </a:rPr>
              <a:t>:</a:t>
            </a:r>
            <a:r>
              <a:rPr lang="en-US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layout_height</a:t>
            </a:r>
            <a:r>
              <a:rPr lang="en-US" sz="1200" dirty="0"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9051"/>
                </a:solidFill>
                <a:latin typeface="Consolas" panose="020B0609020204030204" pitchFamily="49" charset="0"/>
              </a:rPr>
              <a:t>wrap_content</a:t>
            </a:r>
            <a:r>
              <a:rPr lang="en-US" sz="1200" dirty="0">
                <a:latin typeface="Consolas" panose="020B0609020204030204" pitchFamily="49" charset="0"/>
              </a:rPr>
              <a:t>"  			</a:t>
            </a:r>
            <a:r>
              <a:rPr lang="en-US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en-US" sz="1200" dirty="0" err="1">
                <a:latin typeface="Consolas" panose="020B0609020204030204" pitchFamily="49" charset="0"/>
              </a:rPr>
              <a:t>:</a:t>
            </a:r>
            <a:r>
              <a:rPr lang="en-US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latin typeface="Consolas" panose="020B0609020204030204" pitchFamily="49" charset="0"/>
              </a:rPr>
              <a:t>="</a:t>
            </a:r>
            <a:r>
              <a:rPr lang="en-US" sz="1200" dirty="0">
                <a:solidFill>
                  <a:srgbClr val="009051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9051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latin typeface="Consolas" panose="020B0609020204030204" pitchFamily="49" charset="0"/>
              </a:rPr>
              <a:t>"  			</a:t>
            </a:r>
            <a:r>
              <a:rPr lang="en-US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en-US" sz="1200" dirty="0" err="1">
                <a:latin typeface="Consolas" panose="020B0609020204030204" pitchFamily="49" charset="0"/>
              </a:rPr>
              <a:t>:</a:t>
            </a:r>
            <a:r>
              <a:rPr lang="en-US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layout_weight</a:t>
            </a:r>
            <a:r>
              <a:rPr lang="en-US" sz="1200" dirty="0">
                <a:latin typeface="Consolas" panose="020B0609020204030204" pitchFamily="49" charset="0"/>
              </a:rPr>
              <a:t>="</a:t>
            </a:r>
            <a:r>
              <a:rPr lang="en-US" sz="1200" dirty="0">
                <a:solidFill>
                  <a:srgbClr val="009051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latin typeface="Consolas" panose="020B0609020204030204" pitchFamily="49" charset="0"/>
              </a:rPr>
              <a:t>"/&gt;</a:t>
            </a:r>
          </a:p>
          <a:p>
            <a:pPr marL="12700" defTabSz="7354888">
              <a:lnSpc>
                <a:spcPts val="1639"/>
              </a:lnSpc>
              <a:tabLst>
                <a:tab pos="357188" algn="l"/>
                <a:tab pos="715963" algn="l"/>
                <a:tab pos="107315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&lt;/</a:t>
            </a:r>
            <a:r>
              <a:rPr lang="en-US" sz="1200" spc="-5" dirty="0" err="1">
                <a:solidFill>
                  <a:srgbClr val="011993"/>
                </a:solidFill>
                <a:latin typeface="Consolas" panose="020B0609020204030204" pitchFamily="49" charset="0"/>
              </a:rPr>
              <a:t>LinearLayout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1186BC5-A1E9-453F-A04F-1BA5FCC674B1}"/>
              </a:ext>
            </a:extLst>
          </p:cNvPr>
          <p:cNvSpPr>
            <a:spLocks noChangeAspect="1"/>
          </p:cNvSpPr>
          <p:nvPr/>
        </p:nvSpPr>
        <p:spPr>
          <a:xfrm>
            <a:off x="7191620" y="1677944"/>
            <a:ext cx="1765300" cy="237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057BE217-D590-4C80-819E-A3D55C70F12E}"/>
              </a:ext>
            </a:extLst>
          </p:cNvPr>
          <p:cNvSpPr>
            <a:spLocks noChangeAspect="1"/>
          </p:cNvSpPr>
          <p:nvPr/>
        </p:nvSpPr>
        <p:spPr>
          <a:xfrm>
            <a:off x="7191620" y="4228437"/>
            <a:ext cx="1765300" cy="243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4E6CF-BFAD-40E5-83DF-D86862344C4C}"/>
              </a:ext>
            </a:extLst>
          </p:cNvPr>
          <p:cNvSpPr txBox="1"/>
          <p:nvPr/>
        </p:nvSpPr>
        <p:spPr>
          <a:xfrm>
            <a:off x="5176299" y="6020506"/>
            <a:ext cx="1892411" cy="646331"/>
          </a:xfrm>
          <a:prstGeom prst="rect">
            <a:avLst/>
          </a:prstGeom>
          <a:solidFill>
            <a:schemeClr val="bg1"/>
          </a:solidFill>
          <a:ln>
            <a:solidFill>
              <a:srgbClr val="8964B3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69875" algn="l"/>
                <a:tab pos="357188" algn="l"/>
              </a:tabLst>
            </a:pPr>
            <a:r>
              <a:rPr lang="en-US" sz="1200" b="1" dirty="0" err="1">
                <a:latin typeface="Carlito"/>
                <a:cs typeface="Carlito"/>
              </a:rPr>
              <a:t>Layout_weight</a:t>
            </a:r>
            <a:r>
              <a:rPr lang="en-US" sz="1200" b="1" dirty="0">
                <a:latin typeface="Carlito"/>
                <a:cs typeface="Carlito"/>
              </a:rPr>
              <a:t> </a:t>
            </a:r>
            <a:r>
              <a:rPr lang="en-US" sz="1200" dirty="0">
                <a:latin typeface="Carlito"/>
                <a:cs typeface="Carlito"/>
              </a:rPr>
              <a:t>– element </a:t>
            </a:r>
            <a:r>
              <a:rPr lang="en-US" sz="1200" spc="-5" dirty="0">
                <a:latin typeface="Carlito"/>
                <a:cs typeface="Carlito"/>
              </a:rPr>
              <a:t>importance in occupied space (default value 0)</a:t>
            </a:r>
          </a:p>
        </p:txBody>
      </p:sp>
    </p:spTree>
    <p:extLst>
      <p:ext uri="{BB962C8B-B14F-4D97-AF65-F5344CB8AC3E}">
        <p14:creationId xmlns:p14="http://schemas.microsoft.com/office/powerpoint/2010/main" val="1842337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BEC7-A0F3-48C3-83B1-A6734236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ConstraintLayout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0A20-4FC2-4803-9020-8E86FF6D0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489201"/>
            <a:ext cx="7538088" cy="3530599"/>
          </a:xfrm>
        </p:spPr>
        <p:txBody>
          <a:bodyPr/>
          <a:lstStyle/>
          <a:p>
            <a:r>
              <a:rPr lang="en-US" dirty="0"/>
              <a:t>To create complex layouts with a flat view hierarchy </a:t>
            </a:r>
          </a:p>
          <a:p>
            <a:pPr lvl="1"/>
            <a:r>
              <a:rPr lang="en-US" dirty="0"/>
              <a:t>no nested </a:t>
            </a:r>
            <a:r>
              <a:rPr lang="en-US" b="1" dirty="0" err="1"/>
              <a:t>ViewGroups</a:t>
            </a:r>
            <a:r>
              <a:rPr lang="en-US" dirty="0"/>
              <a:t> – at their top level</a:t>
            </a:r>
          </a:p>
          <a:p>
            <a:pPr lvl="1"/>
            <a:r>
              <a:rPr lang="en-US" dirty="0"/>
              <a:t>all views are laid out  according to relationships between sibling and parent views</a:t>
            </a:r>
          </a:p>
          <a:p>
            <a:pPr lvl="1"/>
            <a:r>
              <a:rPr lang="en-US" dirty="0"/>
              <a:t>Similar to </a:t>
            </a:r>
            <a:r>
              <a:rPr lang="en-US" dirty="0" err="1"/>
              <a:t>RelativeLayout</a:t>
            </a:r>
            <a:r>
              <a:rPr lang="en-US" dirty="0"/>
              <a:t> but more </a:t>
            </a:r>
            <a:r>
              <a:rPr lang="en-US" b="1" dirty="0"/>
              <a:t>flexible</a:t>
            </a:r>
            <a:r>
              <a:rPr lang="en-US" dirty="0"/>
              <a:t> and </a:t>
            </a:r>
            <a:r>
              <a:rPr lang="en-US" b="1" dirty="0"/>
              <a:t>easier</a:t>
            </a:r>
            <a:r>
              <a:rPr lang="en-US" dirty="0"/>
              <a:t> to use with Android Studio's Layout Editor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A8253-CB0E-4481-AD70-CBA77C56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17</a:t>
            </a:fld>
            <a:endParaRPr lang="pt-PT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6EFC02-44CC-4CE7-AD65-2C4FC7F0EF9B}"/>
              </a:ext>
            </a:extLst>
          </p:cNvPr>
          <p:cNvSpPr/>
          <p:nvPr/>
        </p:nvSpPr>
        <p:spPr>
          <a:xfrm>
            <a:off x="63485" y="6369657"/>
            <a:ext cx="83410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>
                <a:hlinkClick r:id="rId2"/>
              </a:rPr>
              <a:t>https://developer.android.com/training/constraint-layout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376592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BEC7-A0F3-48C3-83B1-A6734236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ConstraintLayout</a:t>
            </a:r>
            <a:r>
              <a:rPr lang="pt-PT" dirty="0"/>
              <a:t>: </a:t>
            </a:r>
            <a:r>
              <a:rPr lang="pt-PT" dirty="0" err="1"/>
              <a:t>Example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0A20-4FC2-4803-9020-8E86FF6D0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489201"/>
            <a:ext cx="7744822" cy="3530599"/>
          </a:xfrm>
        </p:spPr>
        <p:txBody>
          <a:bodyPr/>
          <a:lstStyle/>
          <a:p>
            <a:r>
              <a:rPr lang="en-US" dirty="0"/>
              <a:t>On left figure no vertical constraint on view C</a:t>
            </a:r>
          </a:p>
          <a:p>
            <a:r>
              <a:rPr lang="en-US" dirty="0"/>
              <a:t>On a device, view C horizontally aligns with the left and right edges of view A</a:t>
            </a:r>
          </a:p>
          <a:p>
            <a:r>
              <a:rPr lang="en-US" dirty="0"/>
              <a:t>However, it appears at the top of the screen because it has no vertical constraint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A8253-CB0E-4481-AD70-CBA77C56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18</a:t>
            </a:fld>
            <a:endParaRPr lang="pt-PT" sz="1200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18886239-E29D-4D0C-B927-8F8B680F2F43}"/>
              </a:ext>
            </a:extLst>
          </p:cNvPr>
          <p:cNvSpPr>
            <a:spLocks noChangeAspect="1"/>
          </p:cNvSpPr>
          <p:nvPr/>
        </p:nvSpPr>
        <p:spPr>
          <a:xfrm>
            <a:off x="788836" y="4671176"/>
            <a:ext cx="36068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A47C93AB-1BD3-4618-9BE1-0043DB2ED2AB}"/>
              </a:ext>
            </a:extLst>
          </p:cNvPr>
          <p:cNvSpPr>
            <a:spLocks noChangeAspect="1"/>
          </p:cNvSpPr>
          <p:nvPr/>
        </p:nvSpPr>
        <p:spPr>
          <a:xfrm>
            <a:off x="4662336" y="4658476"/>
            <a:ext cx="3683000" cy="177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6169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BEC7-A0F3-48C3-83B1-A6734236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ConstraintLayout</a:t>
            </a:r>
            <a:r>
              <a:rPr lang="pt-PT" dirty="0"/>
              <a:t>: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0A20-4FC2-4803-9020-8E86FF6D0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489201"/>
            <a:ext cx="7768676" cy="3530599"/>
          </a:xfrm>
        </p:spPr>
        <p:txBody>
          <a:bodyPr/>
          <a:lstStyle/>
          <a:p>
            <a:r>
              <a:rPr lang="en-US" dirty="0"/>
              <a:t>Every </a:t>
            </a:r>
            <a:r>
              <a:rPr lang="en-US" b="1" dirty="0"/>
              <a:t>View</a:t>
            </a:r>
            <a:r>
              <a:rPr lang="en-US" dirty="0"/>
              <a:t> must have at least two constraints: one </a:t>
            </a:r>
            <a:r>
              <a:rPr lang="en-US" b="1" dirty="0"/>
              <a:t>horizontal</a:t>
            </a:r>
            <a:r>
              <a:rPr lang="en-US" dirty="0"/>
              <a:t> and one </a:t>
            </a:r>
            <a:r>
              <a:rPr lang="en-US" b="1" dirty="0"/>
              <a:t>vertical</a:t>
            </a:r>
          </a:p>
          <a:p>
            <a:r>
              <a:rPr lang="en-US" dirty="0"/>
              <a:t>Constraints can only be created between a </a:t>
            </a:r>
            <a:r>
              <a:rPr lang="en-US" b="1" dirty="0"/>
              <a:t>constraint</a:t>
            </a:r>
            <a:r>
              <a:rPr lang="en-US" dirty="0"/>
              <a:t> </a:t>
            </a:r>
            <a:r>
              <a:rPr lang="en-US" b="1" dirty="0"/>
              <a:t>handle</a:t>
            </a:r>
            <a:r>
              <a:rPr lang="en-US" dirty="0"/>
              <a:t> and an </a:t>
            </a:r>
            <a:r>
              <a:rPr lang="en-US" b="1" dirty="0"/>
              <a:t>anchor</a:t>
            </a:r>
            <a:r>
              <a:rPr lang="en-US" dirty="0"/>
              <a:t> </a:t>
            </a:r>
            <a:r>
              <a:rPr lang="en-US" b="1" dirty="0"/>
              <a:t>point</a:t>
            </a:r>
            <a:r>
              <a:rPr lang="en-US" dirty="0"/>
              <a:t> that share the </a:t>
            </a:r>
            <a:r>
              <a:rPr lang="en-US" b="1" dirty="0"/>
              <a:t>same</a:t>
            </a:r>
            <a:r>
              <a:rPr lang="en-US" dirty="0"/>
              <a:t> </a:t>
            </a:r>
            <a:r>
              <a:rPr lang="en-US" b="1" dirty="0"/>
              <a:t>plane</a:t>
            </a:r>
          </a:p>
          <a:p>
            <a:r>
              <a:rPr lang="en-US" b="1" dirty="0"/>
              <a:t>Constraint</a:t>
            </a:r>
            <a:r>
              <a:rPr lang="en-US" dirty="0"/>
              <a:t> </a:t>
            </a:r>
            <a:r>
              <a:rPr lang="en-US" b="1" dirty="0"/>
              <a:t>handle</a:t>
            </a:r>
            <a:r>
              <a:rPr lang="en-US" dirty="0"/>
              <a:t> can be used for just one constraint, but you can create multiple constraints to the same </a:t>
            </a:r>
            <a:r>
              <a:rPr lang="en-US" b="1" dirty="0"/>
              <a:t>anchor</a:t>
            </a:r>
            <a:r>
              <a:rPr lang="en-US" dirty="0"/>
              <a:t>  </a:t>
            </a:r>
            <a:r>
              <a:rPr lang="en-US" b="1" dirty="0"/>
              <a:t>point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A8253-CB0E-4481-AD70-CBA77C56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19</a:t>
            </a:fld>
            <a:endParaRPr lang="pt-PT" sz="1200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775388B-18C0-4F52-A5C4-3C8CC7F86DAF}"/>
              </a:ext>
            </a:extLst>
          </p:cNvPr>
          <p:cNvSpPr/>
          <p:nvPr/>
        </p:nvSpPr>
        <p:spPr>
          <a:xfrm>
            <a:off x="6173415" y="4697674"/>
            <a:ext cx="2743200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410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6">
            <a:extLst>
              <a:ext uri="{FF2B5EF4-FFF2-40B4-BE49-F238E27FC236}">
                <a16:creationId xmlns:a16="http://schemas.microsoft.com/office/drawing/2014/main" id="{33AB32EB-00D0-49DF-9276-550CEC2A8B85}"/>
              </a:ext>
            </a:extLst>
          </p:cNvPr>
          <p:cNvSpPr/>
          <p:nvPr/>
        </p:nvSpPr>
        <p:spPr>
          <a:xfrm>
            <a:off x="6967463" y="3125139"/>
            <a:ext cx="1846122" cy="482177"/>
          </a:xfrm>
          <a:custGeom>
            <a:avLst/>
            <a:gdLst/>
            <a:ahLst/>
            <a:cxnLst/>
            <a:rect l="l" t="t" r="r" b="b"/>
            <a:pathLst>
              <a:path w="1706879" h="433705">
                <a:moveTo>
                  <a:pt x="0" y="0"/>
                </a:moveTo>
                <a:lnTo>
                  <a:pt x="1706435" y="0"/>
                </a:lnTo>
                <a:lnTo>
                  <a:pt x="1706435" y="433247"/>
                </a:lnTo>
                <a:lnTo>
                  <a:pt x="0" y="4332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7A222-CA33-47CA-98E2-D31611E9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User</a:t>
            </a:r>
            <a:r>
              <a:rPr lang="pt-PT" dirty="0"/>
              <a:t> Interface (UI)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69421-B442-4F78-9E46-35BF64B11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489201"/>
            <a:ext cx="7714851" cy="3530599"/>
          </a:xfrm>
        </p:spPr>
        <p:txBody>
          <a:bodyPr>
            <a:normAutofit/>
          </a:bodyPr>
          <a:lstStyle/>
          <a:p>
            <a:r>
              <a:rPr lang="en-US" dirty="0"/>
              <a:t>App's user interface is what the user see and interact with</a:t>
            </a:r>
          </a:p>
          <a:p>
            <a:pPr lvl="1"/>
            <a:r>
              <a:rPr lang="en-US" dirty="0"/>
              <a:t>Android have many UI components</a:t>
            </a:r>
          </a:p>
          <a:p>
            <a:pPr lvl="2"/>
            <a:r>
              <a:rPr lang="en-US" dirty="0"/>
              <a:t>Layout, widgets</a:t>
            </a:r>
          </a:p>
          <a:p>
            <a:pPr lvl="1"/>
            <a:r>
              <a:rPr lang="en-US" dirty="0"/>
              <a:t>Android have UI modules for special interfaces</a:t>
            </a:r>
          </a:p>
          <a:p>
            <a:pPr lvl="2"/>
            <a:r>
              <a:rPr lang="en-US" dirty="0"/>
              <a:t>dialogs, notifications, menus, …</a:t>
            </a:r>
          </a:p>
          <a:p>
            <a:endParaRPr lang="pt-PT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6D5FE4C-3A90-4CC4-A918-7E5922A9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2</a:t>
            </a:fld>
            <a:endParaRPr lang="pt-PT" sz="1200" dirty="0"/>
          </a:p>
        </p:txBody>
      </p:sp>
      <p:pic>
        <p:nvPicPr>
          <p:cNvPr id="2050" name="Picture 2" descr="Image result for Android user interface">
            <a:extLst>
              <a:ext uri="{FF2B5EF4-FFF2-40B4-BE49-F238E27FC236}">
                <a16:creationId xmlns:a16="http://schemas.microsoft.com/office/drawing/2014/main" id="{7F5A33B9-AEAB-4E10-9519-A52E216CB08A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7" t="3435" r="4552" b="2920"/>
          <a:stretch/>
        </p:blipFill>
        <p:spPr bwMode="auto">
          <a:xfrm>
            <a:off x="4723865" y="4573293"/>
            <a:ext cx="4102622" cy="214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ndroid user interface">
            <a:extLst>
              <a:ext uri="{FF2B5EF4-FFF2-40B4-BE49-F238E27FC236}">
                <a16:creationId xmlns:a16="http://schemas.microsoft.com/office/drawing/2014/main" id="{E081C5C1-B9C2-453D-AF0B-E8364CEFE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44" y="4648151"/>
            <a:ext cx="2856352" cy="214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966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BEC7-A0F3-48C3-83B1-A67342369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1" y="927099"/>
            <a:ext cx="7744822" cy="709865"/>
          </a:xfrm>
        </p:spPr>
        <p:txBody>
          <a:bodyPr/>
          <a:lstStyle/>
          <a:p>
            <a:r>
              <a:rPr lang="pt-PT" dirty="0" err="1"/>
              <a:t>ConstraintLayout</a:t>
            </a:r>
            <a:r>
              <a:rPr lang="pt-PT" dirty="0"/>
              <a:t>: </a:t>
            </a:r>
            <a:r>
              <a:rPr lang="pt-PT" dirty="0" err="1"/>
              <a:t>Types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Constraints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0A20-4FC2-4803-9020-8E86FF6D0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Relative Positioning</a:t>
            </a:r>
          </a:p>
          <a:p>
            <a:pPr>
              <a:spcBef>
                <a:spcPts val="2400"/>
              </a:spcBef>
            </a:pPr>
            <a:r>
              <a:rPr lang="en-US" dirty="0"/>
              <a:t>Margins</a:t>
            </a:r>
          </a:p>
          <a:p>
            <a:pPr>
              <a:spcBef>
                <a:spcPts val="2400"/>
              </a:spcBef>
            </a:pPr>
            <a:r>
              <a:rPr lang="en-US" dirty="0"/>
              <a:t>Centering Positioning</a:t>
            </a:r>
          </a:p>
          <a:p>
            <a:pPr>
              <a:spcBef>
                <a:spcPts val="2400"/>
              </a:spcBef>
            </a:pPr>
            <a:r>
              <a:rPr lang="en-US" dirty="0"/>
              <a:t>Visibility Behavior</a:t>
            </a:r>
          </a:p>
          <a:p>
            <a:pPr>
              <a:spcBef>
                <a:spcPts val="2400"/>
              </a:spcBef>
            </a:pPr>
            <a:r>
              <a:rPr lang="en-US" dirty="0"/>
              <a:t>Dimension Constraints</a:t>
            </a:r>
          </a:p>
          <a:p>
            <a:pPr>
              <a:spcBef>
                <a:spcPts val="2400"/>
              </a:spcBef>
            </a:pPr>
            <a:r>
              <a:rPr lang="en-US" dirty="0"/>
              <a:t>Chains</a:t>
            </a:r>
          </a:p>
          <a:p>
            <a:pPr>
              <a:spcBef>
                <a:spcPts val="2400"/>
              </a:spcBef>
            </a:pPr>
            <a:r>
              <a:rPr lang="en-US" dirty="0"/>
              <a:t>Virtual Helpers Objects (Guideline and Barrier)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A8253-CB0E-4481-AD70-CBA77C56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20</a:t>
            </a:fld>
            <a:endParaRPr lang="pt-PT" sz="1200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9067175-DE2C-4D3B-BC53-0964C7BE2B7A}"/>
              </a:ext>
            </a:extLst>
          </p:cNvPr>
          <p:cNvSpPr>
            <a:spLocks noChangeAspect="1"/>
          </p:cNvSpPr>
          <p:nvPr/>
        </p:nvSpPr>
        <p:spPr>
          <a:xfrm>
            <a:off x="6267156" y="2410920"/>
            <a:ext cx="1655605" cy="81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069C8CC-663A-454D-8E80-ED30588578BC}"/>
              </a:ext>
            </a:extLst>
          </p:cNvPr>
          <p:cNvSpPr>
            <a:spLocks noChangeAspect="1"/>
          </p:cNvSpPr>
          <p:nvPr/>
        </p:nvSpPr>
        <p:spPr>
          <a:xfrm>
            <a:off x="6303651" y="3469122"/>
            <a:ext cx="1488627" cy="343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EA6E06E5-9F3A-4CDF-BD2A-46CBCE54F4AC}"/>
              </a:ext>
            </a:extLst>
          </p:cNvPr>
          <p:cNvSpPr>
            <a:spLocks noChangeAspect="1"/>
          </p:cNvSpPr>
          <p:nvPr/>
        </p:nvSpPr>
        <p:spPr>
          <a:xfrm>
            <a:off x="6287749" y="4063450"/>
            <a:ext cx="1816100" cy="876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531EFC6C-B78E-4F5E-A8F9-EC0A949E1AFE}"/>
              </a:ext>
            </a:extLst>
          </p:cNvPr>
          <p:cNvSpPr>
            <a:spLocks noChangeAspect="1"/>
          </p:cNvSpPr>
          <p:nvPr/>
        </p:nvSpPr>
        <p:spPr>
          <a:xfrm>
            <a:off x="6292606" y="5055042"/>
            <a:ext cx="2692400" cy="406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493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BEC7-A0F3-48C3-83B1-A67342369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927099"/>
            <a:ext cx="6812175" cy="709865"/>
          </a:xfrm>
        </p:spPr>
        <p:txBody>
          <a:bodyPr/>
          <a:lstStyle/>
          <a:p>
            <a:r>
              <a:rPr lang="en-US" dirty="0" err="1"/>
              <a:t>ConstraintLayout</a:t>
            </a:r>
            <a:r>
              <a:rPr lang="en-US" dirty="0"/>
              <a:t>: Parent Position and Order Position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0A20-4FC2-4803-9020-8E86FF6D0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 constraint to the parent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Horizontal </a:t>
            </a:r>
            <a:r>
              <a:rPr lang="pt-PT" dirty="0" err="1"/>
              <a:t>and</a:t>
            </a:r>
            <a:r>
              <a:rPr lang="pt-PT" dirty="0"/>
              <a:t> vertical </a:t>
            </a:r>
            <a:r>
              <a:rPr lang="pt-PT" dirty="0" err="1"/>
              <a:t>constraint</a:t>
            </a:r>
            <a:endParaRPr lang="pt-PT" dirty="0"/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A8253-CB0E-4481-AD70-CBA77C56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21</a:t>
            </a:fld>
            <a:endParaRPr lang="pt-PT" sz="120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E98DAEF-2E9E-472E-BC15-79AECB57C1D6}"/>
              </a:ext>
            </a:extLst>
          </p:cNvPr>
          <p:cNvSpPr>
            <a:spLocks noChangeAspect="1"/>
          </p:cNvSpPr>
          <p:nvPr/>
        </p:nvSpPr>
        <p:spPr>
          <a:xfrm>
            <a:off x="1206501" y="2881464"/>
            <a:ext cx="3225800" cy="154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97A700A-5BCE-4A40-90F1-5E272C13131E}"/>
              </a:ext>
            </a:extLst>
          </p:cNvPr>
          <p:cNvSpPr>
            <a:spLocks noChangeAspect="1"/>
          </p:cNvSpPr>
          <p:nvPr/>
        </p:nvSpPr>
        <p:spPr>
          <a:xfrm>
            <a:off x="1263651" y="5012413"/>
            <a:ext cx="3111500" cy="1485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3123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BEC7-A0F3-48C3-83B1-A6734236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ConstraintLayout</a:t>
            </a:r>
            <a:r>
              <a:rPr lang="pt-PT" dirty="0"/>
              <a:t>: </a:t>
            </a:r>
            <a:r>
              <a:rPr lang="pt-PT" dirty="0" err="1"/>
              <a:t>Alignment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0A20-4FC2-4803-9020-8E86FF6D0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Horizontal </a:t>
            </a:r>
            <a:r>
              <a:rPr lang="pt-PT" dirty="0" err="1"/>
              <a:t>alignment</a:t>
            </a:r>
            <a:r>
              <a:rPr lang="pt-PT" dirty="0"/>
              <a:t> </a:t>
            </a:r>
            <a:r>
              <a:rPr lang="pt-PT" dirty="0" err="1"/>
              <a:t>constraint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r>
              <a:rPr lang="pt-PT" dirty="0" err="1"/>
              <a:t>An</a:t>
            </a:r>
            <a:r>
              <a:rPr lang="pt-PT" dirty="0"/>
              <a:t> offset Horizontal </a:t>
            </a:r>
            <a:r>
              <a:rPr lang="pt-PT" dirty="0" err="1"/>
              <a:t>alignment</a:t>
            </a:r>
            <a:r>
              <a:rPr lang="pt-PT" dirty="0"/>
              <a:t> </a:t>
            </a:r>
            <a:r>
              <a:rPr lang="pt-PT" dirty="0" err="1"/>
              <a:t>constraint</a:t>
            </a:r>
            <a:endParaRPr lang="pt-PT" dirty="0"/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A8253-CB0E-4481-AD70-CBA77C56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22</a:t>
            </a:fld>
            <a:endParaRPr lang="pt-PT" sz="1200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00FE04A0-0964-4480-96CF-950D96A97502}"/>
              </a:ext>
            </a:extLst>
          </p:cNvPr>
          <p:cNvSpPr>
            <a:spLocks noChangeAspect="1"/>
          </p:cNvSpPr>
          <p:nvPr/>
        </p:nvSpPr>
        <p:spPr>
          <a:xfrm>
            <a:off x="1932299" y="2882148"/>
            <a:ext cx="1554572" cy="1561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405C73E7-D23C-43BB-814A-F94AC3280128}"/>
              </a:ext>
            </a:extLst>
          </p:cNvPr>
          <p:cNvSpPr>
            <a:spLocks noChangeAspect="1"/>
          </p:cNvSpPr>
          <p:nvPr/>
        </p:nvSpPr>
        <p:spPr>
          <a:xfrm>
            <a:off x="1994471" y="4975658"/>
            <a:ext cx="1554572" cy="1554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F0064D80-6A84-4184-8F96-68F201F45ED3}"/>
              </a:ext>
            </a:extLst>
          </p:cNvPr>
          <p:cNvSpPr/>
          <p:nvPr/>
        </p:nvSpPr>
        <p:spPr>
          <a:xfrm>
            <a:off x="4738482" y="5999589"/>
            <a:ext cx="406400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BC0CBE65-BDB3-4D32-A988-A6DD14B29F51}"/>
              </a:ext>
            </a:extLst>
          </p:cNvPr>
          <p:cNvSpPr txBox="1"/>
          <p:nvPr/>
        </p:nvSpPr>
        <p:spPr>
          <a:xfrm>
            <a:off x="5233782" y="6047866"/>
            <a:ext cx="374205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Click </a:t>
            </a:r>
            <a:r>
              <a:rPr sz="1600" spc="-5" dirty="0">
                <a:latin typeface="Carlito"/>
                <a:cs typeface="Carlito"/>
              </a:rPr>
              <a:t>on </a:t>
            </a:r>
            <a:r>
              <a:rPr sz="1600" dirty="0">
                <a:latin typeface="Carlito"/>
                <a:cs typeface="Carlito"/>
              </a:rPr>
              <a:t>the </a:t>
            </a:r>
            <a:r>
              <a:rPr sz="1600" b="1" dirty="0">
                <a:latin typeface="Carlito"/>
                <a:cs typeface="Carlito"/>
              </a:rPr>
              <a:t>align </a:t>
            </a:r>
            <a:r>
              <a:rPr sz="1600" spc="-10" dirty="0">
                <a:latin typeface="Carlito"/>
                <a:cs typeface="Carlito"/>
              </a:rPr>
              <a:t>icon </a:t>
            </a:r>
            <a:r>
              <a:rPr sz="1600" dirty="0">
                <a:latin typeface="Carlito"/>
                <a:cs typeface="Carlito"/>
              </a:rPr>
              <a:t>in the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toolbar</a:t>
            </a:r>
            <a:endParaRPr sz="1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229431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BEC7-A0F3-48C3-83B1-A67342369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1" y="927099"/>
            <a:ext cx="6615736" cy="709865"/>
          </a:xfrm>
        </p:spPr>
        <p:txBody>
          <a:bodyPr/>
          <a:lstStyle/>
          <a:p>
            <a:r>
              <a:rPr lang="pt-PT" dirty="0" err="1"/>
              <a:t>ConstraintLayout</a:t>
            </a:r>
            <a:r>
              <a:rPr lang="pt-PT" dirty="0"/>
              <a:t>: </a:t>
            </a:r>
            <a:r>
              <a:rPr lang="pt-PT" dirty="0" err="1"/>
              <a:t>Guideline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Barrier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A8253-CB0E-4481-AD70-CBA77C56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23</a:t>
            </a:fld>
            <a:endParaRPr lang="pt-PT" sz="120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FD21EEF-AEE8-4296-A923-F948283E6FBD}"/>
              </a:ext>
            </a:extLst>
          </p:cNvPr>
          <p:cNvSpPr txBox="1"/>
          <p:nvPr/>
        </p:nvSpPr>
        <p:spPr>
          <a:xfrm>
            <a:off x="400051" y="4064000"/>
            <a:ext cx="32375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/>
            <a:r>
              <a:rPr sz="1600" spc="-5" dirty="0">
                <a:latin typeface="Carlito"/>
                <a:cs typeface="Carlito"/>
              </a:rPr>
              <a:t>View </a:t>
            </a:r>
            <a:r>
              <a:rPr sz="1600" dirty="0">
                <a:latin typeface="Carlito"/>
                <a:cs typeface="Carlito"/>
              </a:rPr>
              <a:t>A is </a:t>
            </a:r>
            <a:r>
              <a:rPr sz="1600" spc="-10" dirty="0">
                <a:latin typeface="Carlito"/>
                <a:cs typeface="Carlito"/>
              </a:rPr>
              <a:t>constrained </a:t>
            </a:r>
            <a:r>
              <a:rPr sz="1600" spc="-15" dirty="0">
                <a:latin typeface="Carlito"/>
                <a:cs typeface="Carlito"/>
              </a:rPr>
              <a:t>to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</a:t>
            </a:r>
          </a:p>
          <a:p>
            <a:pPr marL="12700" algn="ctr"/>
            <a:r>
              <a:rPr sz="1600" b="1" spc="-5" dirty="0">
                <a:latin typeface="Carlito"/>
                <a:cs typeface="Carlito"/>
              </a:rPr>
              <a:t>guideline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3FC59F1-ABEF-44F2-BFFF-CAF964942C55}"/>
              </a:ext>
            </a:extLst>
          </p:cNvPr>
          <p:cNvSpPr>
            <a:spLocks noChangeAspect="1"/>
          </p:cNvSpPr>
          <p:nvPr/>
        </p:nvSpPr>
        <p:spPr>
          <a:xfrm>
            <a:off x="412751" y="2235200"/>
            <a:ext cx="3352800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sz="160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88BF8428-04EB-4DC3-A05C-38F4EA1A2767}"/>
              </a:ext>
            </a:extLst>
          </p:cNvPr>
          <p:cNvSpPr>
            <a:spLocks noChangeAspect="1"/>
          </p:cNvSpPr>
          <p:nvPr/>
        </p:nvSpPr>
        <p:spPr>
          <a:xfrm>
            <a:off x="5307624" y="2369690"/>
            <a:ext cx="3162300" cy="3314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718F9A6-63CD-46C2-A20B-25FA7AD9BBB1}"/>
              </a:ext>
            </a:extLst>
          </p:cNvPr>
          <p:cNvSpPr/>
          <p:nvPr/>
        </p:nvSpPr>
        <p:spPr>
          <a:xfrm>
            <a:off x="527050" y="6112391"/>
            <a:ext cx="406400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4F467DD-52E8-4599-B304-E6D4476D8177}"/>
              </a:ext>
            </a:extLst>
          </p:cNvPr>
          <p:cNvSpPr txBox="1"/>
          <p:nvPr/>
        </p:nvSpPr>
        <p:spPr>
          <a:xfrm>
            <a:off x="5206305" y="5802214"/>
            <a:ext cx="336493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/>
            <a:r>
              <a:rPr sz="1600" spc="-5" dirty="0">
                <a:latin typeface="Carlito"/>
                <a:cs typeface="Carlito"/>
              </a:rPr>
              <a:t>View </a:t>
            </a:r>
            <a:r>
              <a:rPr sz="1600" dirty="0">
                <a:latin typeface="Carlito"/>
                <a:cs typeface="Carlito"/>
              </a:rPr>
              <a:t>C is </a:t>
            </a:r>
            <a:r>
              <a:rPr sz="1600" spc="-10" dirty="0">
                <a:latin typeface="Carlito"/>
                <a:cs typeface="Carlito"/>
              </a:rPr>
              <a:t>constrained </a:t>
            </a:r>
            <a:r>
              <a:rPr sz="1600" spc="-15" dirty="0">
                <a:latin typeface="Carlito"/>
                <a:cs typeface="Carlito"/>
              </a:rPr>
              <a:t>to </a:t>
            </a:r>
            <a:r>
              <a:rPr sz="1600" dirty="0">
                <a:latin typeface="Carlito"/>
                <a:cs typeface="Carlito"/>
              </a:rPr>
              <a:t>a </a:t>
            </a:r>
            <a:r>
              <a:rPr sz="1600" b="1" spc="-5" dirty="0">
                <a:latin typeface="Carlito"/>
                <a:cs typeface="Carlito"/>
              </a:rPr>
              <a:t>barrier</a:t>
            </a:r>
            <a:r>
              <a:rPr sz="1600" spc="-5" dirty="0">
                <a:latin typeface="Carlito"/>
                <a:cs typeface="Carlito"/>
              </a:rPr>
              <a:t>, which </a:t>
            </a:r>
            <a:r>
              <a:rPr sz="1600" spc="-10" dirty="0">
                <a:latin typeface="Carlito"/>
                <a:cs typeface="Carlito"/>
              </a:rPr>
              <a:t>moves </a:t>
            </a:r>
            <a:r>
              <a:rPr sz="1600" dirty="0">
                <a:latin typeface="Carlito"/>
                <a:cs typeface="Carlito"/>
              </a:rPr>
              <a:t>based </a:t>
            </a:r>
            <a:r>
              <a:rPr sz="1600" spc="-5" dirty="0">
                <a:latin typeface="Carlito"/>
                <a:cs typeface="Carlito"/>
              </a:rPr>
              <a:t>on </a:t>
            </a:r>
            <a:r>
              <a:rPr sz="1600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position/size </a:t>
            </a:r>
            <a:r>
              <a:rPr sz="1600" spc="-5" dirty="0">
                <a:latin typeface="Carlito"/>
                <a:cs typeface="Carlito"/>
              </a:rPr>
              <a:t>of both view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  and </a:t>
            </a:r>
            <a:r>
              <a:rPr sz="1600" spc="-5" dirty="0">
                <a:latin typeface="Carlito"/>
                <a:cs typeface="Carlito"/>
              </a:rPr>
              <a:t>view </a:t>
            </a:r>
            <a:r>
              <a:rPr sz="1600" dirty="0">
                <a:latin typeface="Carlito"/>
                <a:cs typeface="Carlito"/>
              </a:rPr>
              <a:t>B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CB13FFD0-3856-4F52-85C4-CFF232389ED9}"/>
              </a:ext>
            </a:extLst>
          </p:cNvPr>
          <p:cNvSpPr txBox="1"/>
          <p:nvPr/>
        </p:nvSpPr>
        <p:spPr>
          <a:xfrm>
            <a:off x="1019176" y="6201457"/>
            <a:ext cx="45339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19"/>
              </a:spcBef>
            </a:pPr>
            <a:r>
              <a:rPr sz="1600" dirty="0">
                <a:latin typeface="Carlito"/>
                <a:cs typeface="Carlito"/>
              </a:rPr>
              <a:t>Click </a:t>
            </a:r>
            <a:r>
              <a:rPr sz="1600" spc="-5" dirty="0">
                <a:latin typeface="Carlito"/>
                <a:cs typeface="Carlito"/>
              </a:rPr>
              <a:t>on </a:t>
            </a:r>
            <a:r>
              <a:rPr sz="1600" dirty="0">
                <a:latin typeface="Carlito"/>
                <a:cs typeface="Carlito"/>
              </a:rPr>
              <a:t>the </a:t>
            </a:r>
            <a:r>
              <a:rPr sz="1600" b="1" spc="-5" dirty="0">
                <a:latin typeface="Carlito"/>
                <a:cs typeface="Carlito"/>
              </a:rPr>
              <a:t>Guidelines </a:t>
            </a:r>
            <a:r>
              <a:rPr sz="1600" spc="-10" dirty="0">
                <a:latin typeface="Carlito"/>
                <a:cs typeface="Carlito"/>
              </a:rPr>
              <a:t>icon </a:t>
            </a:r>
            <a:r>
              <a:rPr sz="1600" dirty="0">
                <a:latin typeface="Carlito"/>
                <a:cs typeface="Carlito"/>
              </a:rPr>
              <a:t>in the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toolbar</a:t>
            </a:r>
            <a:endParaRPr sz="1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866310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BEC7-A0F3-48C3-83B1-A6734236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ConstraintLayout</a:t>
            </a:r>
            <a:r>
              <a:rPr lang="pt-PT" dirty="0"/>
              <a:t>: </a:t>
            </a:r>
            <a:r>
              <a:rPr lang="pt-PT" dirty="0" err="1"/>
              <a:t>Chains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A8253-CB0E-4481-AD70-CBA77C56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24</a:t>
            </a:fld>
            <a:endParaRPr lang="pt-PT" sz="120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7FC28E6-1111-41C2-93E3-8225B8FB1F60}"/>
              </a:ext>
            </a:extLst>
          </p:cNvPr>
          <p:cNvSpPr/>
          <p:nvPr/>
        </p:nvSpPr>
        <p:spPr>
          <a:xfrm>
            <a:off x="1111250" y="2197100"/>
            <a:ext cx="49022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574AACB-1871-4B74-AE09-BB507CFB6A75}"/>
              </a:ext>
            </a:extLst>
          </p:cNvPr>
          <p:cNvSpPr/>
          <p:nvPr/>
        </p:nvSpPr>
        <p:spPr>
          <a:xfrm>
            <a:off x="228600" y="6226175"/>
            <a:ext cx="406400" cy="40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2BB9A4FD-F1E0-4833-A3A1-BB43D773EE44}"/>
              </a:ext>
            </a:extLst>
          </p:cNvPr>
          <p:cNvSpPr/>
          <p:nvPr/>
        </p:nvSpPr>
        <p:spPr>
          <a:xfrm>
            <a:off x="6116383" y="2753017"/>
            <a:ext cx="128905" cy="358140"/>
          </a:xfrm>
          <a:custGeom>
            <a:avLst/>
            <a:gdLst/>
            <a:ahLst/>
            <a:cxnLst/>
            <a:rect l="l" t="t" r="r" b="b"/>
            <a:pathLst>
              <a:path w="128904" h="358139">
                <a:moveTo>
                  <a:pt x="128736" y="0"/>
                </a:moveTo>
                <a:lnTo>
                  <a:pt x="0" y="0"/>
                </a:lnTo>
                <a:lnTo>
                  <a:pt x="0" y="358139"/>
                </a:lnTo>
                <a:lnTo>
                  <a:pt x="128736" y="358139"/>
                </a:lnTo>
                <a:lnTo>
                  <a:pt x="128736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8B099B7E-B388-496B-884B-73BCBA125FF6}"/>
              </a:ext>
            </a:extLst>
          </p:cNvPr>
          <p:cNvSpPr/>
          <p:nvPr/>
        </p:nvSpPr>
        <p:spPr>
          <a:xfrm>
            <a:off x="6116383" y="3520097"/>
            <a:ext cx="128905" cy="358140"/>
          </a:xfrm>
          <a:custGeom>
            <a:avLst/>
            <a:gdLst/>
            <a:ahLst/>
            <a:cxnLst/>
            <a:rect l="l" t="t" r="r" b="b"/>
            <a:pathLst>
              <a:path w="128904" h="358139">
                <a:moveTo>
                  <a:pt x="128736" y="0"/>
                </a:moveTo>
                <a:lnTo>
                  <a:pt x="0" y="0"/>
                </a:lnTo>
                <a:lnTo>
                  <a:pt x="0" y="358139"/>
                </a:lnTo>
                <a:lnTo>
                  <a:pt x="128736" y="358139"/>
                </a:lnTo>
                <a:lnTo>
                  <a:pt x="128736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DC03D1B2-CD08-41EF-8FBC-F4126CBC9C61}"/>
              </a:ext>
            </a:extLst>
          </p:cNvPr>
          <p:cNvSpPr/>
          <p:nvPr/>
        </p:nvSpPr>
        <p:spPr>
          <a:xfrm>
            <a:off x="6116383" y="4307497"/>
            <a:ext cx="128905" cy="358140"/>
          </a:xfrm>
          <a:custGeom>
            <a:avLst/>
            <a:gdLst/>
            <a:ahLst/>
            <a:cxnLst/>
            <a:rect l="l" t="t" r="r" b="b"/>
            <a:pathLst>
              <a:path w="128904" h="358139">
                <a:moveTo>
                  <a:pt x="128736" y="0"/>
                </a:moveTo>
                <a:lnTo>
                  <a:pt x="0" y="0"/>
                </a:lnTo>
                <a:lnTo>
                  <a:pt x="0" y="358139"/>
                </a:lnTo>
                <a:lnTo>
                  <a:pt x="128736" y="358139"/>
                </a:lnTo>
                <a:lnTo>
                  <a:pt x="128736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D788635E-0910-4813-9339-E498B5D16D79}"/>
              </a:ext>
            </a:extLst>
          </p:cNvPr>
          <p:cNvSpPr/>
          <p:nvPr/>
        </p:nvSpPr>
        <p:spPr>
          <a:xfrm>
            <a:off x="6116383" y="5145697"/>
            <a:ext cx="128905" cy="304800"/>
          </a:xfrm>
          <a:custGeom>
            <a:avLst/>
            <a:gdLst/>
            <a:ahLst/>
            <a:cxnLst/>
            <a:rect l="l" t="t" r="r" b="b"/>
            <a:pathLst>
              <a:path w="128904" h="304800">
                <a:moveTo>
                  <a:pt x="128736" y="0"/>
                </a:moveTo>
                <a:lnTo>
                  <a:pt x="0" y="0"/>
                </a:lnTo>
                <a:lnTo>
                  <a:pt x="0" y="304800"/>
                </a:lnTo>
                <a:lnTo>
                  <a:pt x="128736" y="304800"/>
                </a:lnTo>
                <a:lnTo>
                  <a:pt x="128736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E08D58CA-C1EA-4A16-B1C6-8E12E487B0BC}"/>
              </a:ext>
            </a:extLst>
          </p:cNvPr>
          <p:cNvSpPr txBox="1"/>
          <p:nvPr/>
        </p:nvSpPr>
        <p:spPr>
          <a:xfrm>
            <a:off x="6116383" y="2753017"/>
            <a:ext cx="1953863" cy="2718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Carlito"/>
              <a:buAutoNum type="arabicPlain"/>
            </a:pPr>
            <a:r>
              <a:rPr sz="2000" dirty="0">
                <a:latin typeface="Carlito"/>
                <a:cs typeface="Carlito"/>
              </a:rPr>
              <a:t>-</a:t>
            </a:r>
            <a:r>
              <a:rPr sz="2000" spc="-5" dirty="0">
                <a:latin typeface="Carlito"/>
                <a:cs typeface="Carlito"/>
              </a:rPr>
              <a:t> Spread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Carlito"/>
              <a:buAutoNum type="arabicPlain"/>
            </a:pPr>
            <a:endParaRPr sz="3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rlito"/>
              <a:buAutoNum type="arabicPlain"/>
            </a:pPr>
            <a:r>
              <a:rPr sz="2000" dirty="0">
                <a:latin typeface="Carlito"/>
                <a:cs typeface="Carlito"/>
              </a:rPr>
              <a:t>- </a:t>
            </a:r>
            <a:r>
              <a:rPr sz="2000" spc="-5" dirty="0">
                <a:latin typeface="Carlito"/>
                <a:cs typeface="Carlito"/>
              </a:rPr>
              <a:t>Spread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inside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Carlito"/>
              <a:buAutoNum type="arabicPlain"/>
            </a:pPr>
            <a:endParaRPr sz="31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rlito"/>
              <a:buAutoNum type="arabicPlain"/>
            </a:pPr>
            <a:r>
              <a:rPr sz="2000" dirty="0">
                <a:latin typeface="Carlito"/>
                <a:cs typeface="Carlito"/>
              </a:rPr>
              <a:t>- </a:t>
            </a:r>
            <a:r>
              <a:rPr sz="2000" spc="-20" dirty="0">
                <a:latin typeface="Carlito"/>
                <a:cs typeface="Carlito"/>
              </a:rPr>
              <a:t>Weighted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*</a:t>
            </a: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Carlito"/>
              <a:buAutoNum type="arabicPlain"/>
            </a:pPr>
            <a:endParaRPr sz="3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rlito"/>
              <a:buAutoNum type="arabicPlain"/>
            </a:pPr>
            <a:r>
              <a:rPr sz="2000" dirty="0">
                <a:latin typeface="Carlito"/>
                <a:cs typeface="Carlito"/>
              </a:rPr>
              <a:t>-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Packed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8CB09E-8CD9-4455-AB9F-E49ECDF0E6B3}"/>
              </a:ext>
            </a:extLst>
          </p:cNvPr>
          <p:cNvSpPr/>
          <p:nvPr/>
        </p:nvSpPr>
        <p:spPr>
          <a:xfrm>
            <a:off x="625475" y="6121400"/>
            <a:ext cx="27875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rlito"/>
                <a:cs typeface="Carlito"/>
              </a:rPr>
              <a:t>Click </a:t>
            </a:r>
            <a:r>
              <a:rPr lang="en-US" sz="1600" spc="-5" dirty="0">
                <a:latin typeface="Carlito"/>
                <a:cs typeface="Carlito"/>
              </a:rPr>
              <a:t>on </a:t>
            </a:r>
            <a:r>
              <a:rPr lang="en-US" sz="1600" dirty="0">
                <a:latin typeface="Carlito"/>
                <a:cs typeface="Carlito"/>
              </a:rPr>
              <a:t>the </a:t>
            </a:r>
            <a:r>
              <a:rPr lang="en-US" sz="1600" b="1" spc="-5" dirty="0">
                <a:latin typeface="Carlito"/>
                <a:cs typeface="Carlito"/>
              </a:rPr>
              <a:t>Chain </a:t>
            </a:r>
            <a:r>
              <a:rPr lang="en-US" sz="1600" spc="-10" dirty="0">
                <a:latin typeface="Carlito"/>
                <a:cs typeface="Carlito"/>
              </a:rPr>
              <a:t>button to </a:t>
            </a:r>
            <a:r>
              <a:rPr lang="en-US" sz="1600" spc="-5" dirty="0">
                <a:latin typeface="Carlito"/>
                <a:cs typeface="Carlito"/>
              </a:rPr>
              <a:t>change </a:t>
            </a:r>
            <a:r>
              <a:rPr lang="en-US" sz="1600" dirty="0">
                <a:latin typeface="Carlito"/>
                <a:cs typeface="Carlito"/>
              </a:rPr>
              <a:t>the </a:t>
            </a:r>
            <a:r>
              <a:rPr lang="en-US" sz="1600" spc="-10" dirty="0">
                <a:latin typeface="Carlito"/>
                <a:cs typeface="Carlito"/>
              </a:rPr>
              <a:t>style </a:t>
            </a:r>
            <a:r>
              <a:rPr lang="en-US" sz="1600" spc="-5" dirty="0">
                <a:latin typeface="Carlito"/>
                <a:cs typeface="Carlito"/>
              </a:rPr>
              <a:t>of </a:t>
            </a:r>
            <a:r>
              <a:rPr lang="en-US" sz="1600" dirty="0">
                <a:latin typeface="Carlito"/>
                <a:cs typeface="Carlito"/>
              </a:rPr>
              <a:t>the</a:t>
            </a:r>
            <a:r>
              <a:rPr lang="en-US" sz="1600" spc="25" dirty="0">
                <a:latin typeface="Carlito"/>
                <a:cs typeface="Carlito"/>
              </a:rPr>
              <a:t> </a:t>
            </a:r>
            <a:r>
              <a:rPr lang="en-US" sz="1600" dirty="0">
                <a:latin typeface="Carlito"/>
                <a:cs typeface="Carlito"/>
              </a:rPr>
              <a:t>chain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061C46-5336-461E-A4C8-07E98CA0D950}"/>
              </a:ext>
            </a:extLst>
          </p:cNvPr>
          <p:cNvSpPr/>
          <p:nvPr/>
        </p:nvSpPr>
        <p:spPr>
          <a:xfrm>
            <a:off x="4225988" y="6108700"/>
            <a:ext cx="4689412" cy="584775"/>
          </a:xfrm>
          <a:prstGeom prst="rect">
            <a:avLst/>
          </a:prstGeom>
          <a:ln>
            <a:solidFill>
              <a:srgbClr val="8964B3"/>
            </a:solidFill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lang="en-US" sz="1600" dirty="0">
                <a:latin typeface="Carlito"/>
                <a:cs typeface="Carlito"/>
              </a:rPr>
              <a:t>* </a:t>
            </a:r>
            <a:r>
              <a:rPr lang="en-US" sz="1600" spc="-5" dirty="0">
                <a:latin typeface="Carlito"/>
                <a:cs typeface="Carlito"/>
              </a:rPr>
              <a:t>Views with </a:t>
            </a:r>
            <a:r>
              <a:rPr lang="en-US" sz="1600" spc="-10" dirty="0">
                <a:latin typeface="Carlito"/>
                <a:cs typeface="Carlito"/>
              </a:rPr>
              <a:t>match constraints </a:t>
            </a:r>
            <a:r>
              <a:rPr lang="en-US" sz="1600" spc="-5" dirty="0">
                <a:latin typeface="Carlito"/>
                <a:cs typeface="Carlito"/>
              </a:rPr>
              <a:t>option </a:t>
            </a:r>
            <a:r>
              <a:rPr lang="en-US" sz="1600" dirty="0">
                <a:latin typeface="Carlito"/>
                <a:cs typeface="Carlito"/>
              </a:rPr>
              <a:t>and using the </a:t>
            </a:r>
            <a:r>
              <a:rPr lang="en-US" sz="1600" spc="-10" dirty="0" err="1">
                <a:latin typeface="Carlito"/>
                <a:cs typeface="Carlito"/>
              </a:rPr>
              <a:t>layout_constraintHorizontal_weight</a:t>
            </a:r>
            <a:r>
              <a:rPr lang="en-US" sz="1600" spc="50" dirty="0">
                <a:latin typeface="Carlito"/>
                <a:cs typeface="Carlito"/>
              </a:rPr>
              <a:t> </a:t>
            </a:r>
            <a:r>
              <a:rPr lang="en-US" sz="1600" spc="-5" dirty="0">
                <a:latin typeface="Carlito"/>
                <a:cs typeface="Carlito"/>
              </a:rPr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1596622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BEC7-A0F3-48C3-83B1-A6734236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ConstraintLayout</a:t>
            </a:r>
            <a:r>
              <a:rPr lang="pt-PT" dirty="0"/>
              <a:t>: </a:t>
            </a:r>
            <a:r>
              <a:rPr lang="pt-PT" dirty="0" err="1"/>
              <a:t>View</a:t>
            </a:r>
            <a:r>
              <a:rPr lang="pt-PT" dirty="0"/>
              <a:t> </a:t>
            </a:r>
            <a:r>
              <a:rPr lang="pt-PT" dirty="0" err="1"/>
              <a:t>Size</a:t>
            </a:r>
            <a:endParaRPr lang="pt-PT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D208DC-26DC-438A-98B9-842D54266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wrap_content</a:t>
            </a:r>
            <a:endParaRPr lang="pt-PT" dirty="0"/>
          </a:p>
          <a:p>
            <a:r>
              <a:rPr lang="pt-PT" dirty="0" err="1"/>
              <a:t>match_constraints</a:t>
            </a:r>
            <a:endParaRPr lang="pt-PT" dirty="0"/>
          </a:p>
          <a:p>
            <a:r>
              <a:rPr lang="pt-PT" dirty="0" err="1"/>
              <a:t>fixed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A8253-CB0E-4481-AD70-CBA77C56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mtClean="0"/>
              <a:pPr/>
              <a:t>25</a:t>
            </a:fld>
            <a:endParaRPr lang="pt-P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200A7A-2B4C-4C15-A662-0D03AB3EDA42}"/>
              </a:ext>
            </a:extLst>
          </p:cNvPr>
          <p:cNvSpPr/>
          <p:nvPr/>
        </p:nvSpPr>
        <p:spPr>
          <a:xfrm>
            <a:off x="342900" y="5187078"/>
            <a:ext cx="28670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rlito"/>
              </a:rPr>
              <a:t>Do no use </a:t>
            </a:r>
            <a:r>
              <a:rPr lang="en-US" sz="1600" dirty="0" err="1">
                <a:latin typeface="Carlito"/>
              </a:rPr>
              <a:t>match_parent</a:t>
            </a:r>
            <a:r>
              <a:rPr lang="en-US" sz="1600" dirty="0">
                <a:latin typeface="Carlito"/>
              </a:rPr>
              <a:t> with </a:t>
            </a:r>
            <a:r>
              <a:rPr lang="en-US" sz="1600" dirty="0" err="1">
                <a:latin typeface="Carlito"/>
              </a:rPr>
              <a:t>ConstraintLayout</a:t>
            </a:r>
            <a:r>
              <a:rPr lang="en-US" sz="1600" dirty="0">
                <a:latin typeface="Carlito"/>
              </a:rPr>
              <a:t>. </a:t>
            </a:r>
          </a:p>
          <a:p>
            <a:r>
              <a:rPr lang="en-US" sz="1600" dirty="0">
                <a:latin typeface="Carlito"/>
              </a:rPr>
              <a:t>Use </a:t>
            </a:r>
            <a:r>
              <a:rPr lang="en-US" sz="1600" dirty="0" err="1">
                <a:latin typeface="Carlito"/>
              </a:rPr>
              <a:t>match_contraints</a:t>
            </a:r>
            <a:r>
              <a:rPr lang="en-US" sz="1600" dirty="0">
                <a:latin typeface="Carlito"/>
              </a:rPr>
              <a:t> instead.</a:t>
            </a:r>
            <a:endParaRPr lang="pt-PT" sz="1600" dirty="0">
              <a:latin typeface="Carlito"/>
            </a:endParaRPr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8FD0BCEB-5546-448D-AC23-DF18E3992DE3}"/>
              </a:ext>
            </a:extLst>
          </p:cNvPr>
          <p:cNvSpPr/>
          <p:nvPr/>
        </p:nvSpPr>
        <p:spPr>
          <a:xfrm>
            <a:off x="3133725" y="2440240"/>
            <a:ext cx="774700" cy="40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BE42C066-AD16-4825-969D-017FE228ECB8}"/>
              </a:ext>
            </a:extLst>
          </p:cNvPr>
          <p:cNvSpPr/>
          <p:nvPr/>
        </p:nvSpPr>
        <p:spPr>
          <a:xfrm>
            <a:off x="3524083" y="2895601"/>
            <a:ext cx="774700" cy="40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D7093843-5564-40E9-B09E-98DF7AB39365}"/>
              </a:ext>
            </a:extLst>
          </p:cNvPr>
          <p:cNvSpPr/>
          <p:nvPr/>
        </p:nvSpPr>
        <p:spPr>
          <a:xfrm>
            <a:off x="2000250" y="3302001"/>
            <a:ext cx="774700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2D3B3BCA-AB44-4239-8B0C-85B82BFDFC8F}"/>
              </a:ext>
            </a:extLst>
          </p:cNvPr>
          <p:cNvSpPr/>
          <p:nvPr/>
        </p:nvSpPr>
        <p:spPr>
          <a:xfrm>
            <a:off x="6454863" y="5662679"/>
            <a:ext cx="128905" cy="304800"/>
          </a:xfrm>
          <a:custGeom>
            <a:avLst/>
            <a:gdLst/>
            <a:ahLst/>
            <a:cxnLst/>
            <a:rect l="l" t="t" r="r" b="b"/>
            <a:pathLst>
              <a:path w="128904" h="304800">
                <a:moveTo>
                  <a:pt x="128736" y="0"/>
                </a:moveTo>
                <a:lnTo>
                  <a:pt x="0" y="0"/>
                </a:lnTo>
                <a:lnTo>
                  <a:pt x="0" y="304800"/>
                </a:lnTo>
                <a:lnTo>
                  <a:pt x="128736" y="304800"/>
                </a:lnTo>
                <a:lnTo>
                  <a:pt x="128736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1BC5A707-DE14-4989-AE76-FDC6B0F221EE}"/>
              </a:ext>
            </a:extLst>
          </p:cNvPr>
          <p:cNvSpPr/>
          <p:nvPr/>
        </p:nvSpPr>
        <p:spPr>
          <a:xfrm>
            <a:off x="7541310" y="5906519"/>
            <a:ext cx="128905" cy="304800"/>
          </a:xfrm>
          <a:custGeom>
            <a:avLst/>
            <a:gdLst/>
            <a:ahLst/>
            <a:cxnLst/>
            <a:rect l="l" t="t" r="r" b="b"/>
            <a:pathLst>
              <a:path w="128904" h="304800">
                <a:moveTo>
                  <a:pt x="128736" y="0"/>
                </a:moveTo>
                <a:lnTo>
                  <a:pt x="0" y="0"/>
                </a:lnTo>
                <a:lnTo>
                  <a:pt x="0" y="304799"/>
                </a:lnTo>
                <a:lnTo>
                  <a:pt x="128736" y="304799"/>
                </a:lnTo>
                <a:lnTo>
                  <a:pt x="128736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1FE6FC2A-F4D6-4870-A58F-D60AAEFA59B1}"/>
              </a:ext>
            </a:extLst>
          </p:cNvPr>
          <p:cNvSpPr/>
          <p:nvPr/>
        </p:nvSpPr>
        <p:spPr>
          <a:xfrm>
            <a:off x="5101272" y="5662679"/>
            <a:ext cx="128905" cy="845819"/>
          </a:xfrm>
          <a:custGeom>
            <a:avLst/>
            <a:gdLst/>
            <a:ahLst/>
            <a:cxnLst/>
            <a:rect l="l" t="t" r="r" b="b"/>
            <a:pathLst>
              <a:path w="128904" h="845820">
                <a:moveTo>
                  <a:pt x="128727" y="0"/>
                </a:moveTo>
                <a:lnTo>
                  <a:pt x="0" y="0"/>
                </a:lnTo>
                <a:lnTo>
                  <a:pt x="0" y="243840"/>
                </a:lnTo>
                <a:lnTo>
                  <a:pt x="0" y="304800"/>
                </a:lnTo>
                <a:lnTo>
                  <a:pt x="0" y="487680"/>
                </a:lnTo>
                <a:lnTo>
                  <a:pt x="0" y="548640"/>
                </a:lnTo>
                <a:lnTo>
                  <a:pt x="0" y="845820"/>
                </a:lnTo>
                <a:lnTo>
                  <a:pt x="128727" y="845820"/>
                </a:lnTo>
                <a:lnTo>
                  <a:pt x="128727" y="548640"/>
                </a:lnTo>
                <a:lnTo>
                  <a:pt x="128727" y="487680"/>
                </a:lnTo>
                <a:lnTo>
                  <a:pt x="128727" y="304800"/>
                </a:lnTo>
                <a:lnTo>
                  <a:pt x="128727" y="243840"/>
                </a:lnTo>
                <a:lnTo>
                  <a:pt x="128727" y="0"/>
                </a:lnTo>
                <a:close/>
              </a:path>
            </a:pathLst>
          </a:custGeom>
          <a:solidFill>
            <a:srgbClr val="FF2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C928F24A-729C-49E9-9243-6E2DDC7B4341}"/>
              </a:ext>
            </a:extLst>
          </p:cNvPr>
          <p:cNvSpPr txBox="1"/>
          <p:nvPr/>
        </p:nvSpPr>
        <p:spPr>
          <a:xfrm>
            <a:off x="1033780" y="5626586"/>
            <a:ext cx="7767320" cy="823174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4061460" marR="50165">
              <a:lnSpc>
                <a:spcPct val="81300"/>
              </a:lnSpc>
              <a:spcBef>
                <a:spcPts val="545"/>
              </a:spcBef>
            </a:pP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1 </a:t>
            </a:r>
            <a:r>
              <a:rPr sz="2000" dirty="0">
                <a:latin typeface="Carlito"/>
                <a:cs typeface="Carlito"/>
              </a:rPr>
              <a:t>- </a:t>
            </a:r>
            <a:r>
              <a:rPr sz="2000" spc="-15" dirty="0">
                <a:latin typeface="Carlito"/>
                <a:cs typeface="Carlito"/>
              </a:rPr>
              <a:t>size </a:t>
            </a:r>
            <a:r>
              <a:rPr sz="2000" spc="-20" dirty="0">
                <a:latin typeface="Carlito"/>
                <a:cs typeface="Carlito"/>
              </a:rPr>
              <a:t>ratio,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2 </a:t>
            </a:r>
            <a:r>
              <a:rPr sz="2000" dirty="0">
                <a:latin typeface="Carlito"/>
                <a:cs typeface="Carlito"/>
              </a:rPr>
              <a:t>- </a:t>
            </a:r>
            <a:r>
              <a:rPr sz="2000" spc="-10" dirty="0">
                <a:latin typeface="Carlito"/>
                <a:cs typeface="Carlito"/>
              </a:rPr>
              <a:t>delete </a:t>
            </a:r>
            <a:r>
              <a:rPr sz="2000" spc="-15" dirty="0">
                <a:latin typeface="Carlito"/>
                <a:cs typeface="Carlito"/>
              </a:rPr>
              <a:t>constraint,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2000" dirty="0">
                <a:latin typeface="Carlito"/>
                <a:cs typeface="Carlito"/>
              </a:rPr>
              <a:t>- </a:t>
            </a:r>
            <a:r>
              <a:rPr sz="2000" spc="-5" dirty="0">
                <a:latin typeface="Carlito"/>
                <a:cs typeface="Carlito"/>
              </a:rPr>
              <a:t>height/width mode,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4 </a:t>
            </a:r>
            <a:r>
              <a:rPr sz="2000" dirty="0">
                <a:latin typeface="Carlito"/>
                <a:cs typeface="Carlito"/>
              </a:rPr>
              <a:t>-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margins</a:t>
            </a:r>
            <a:r>
              <a:rPr sz="2000" b="1" spc="-5" dirty="0">
                <a:latin typeface="Carlito"/>
                <a:cs typeface="Carlito"/>
              </a:rPr>
              <a:t>, </a:t>
            </a: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5 </a:t>
            </a:r>
            <a:r>
              <a:rPr sz="2000" dirty="0">
                <a:latin typeface="Carlito"/>
                <a:cs typeface="Carlito"/>
              </a:rPr>
              <a:t>- </a:t>
            </a:r>
            <a:r>
              <a:rPr sz="2000" spc="-15" dirty="0">
                <a:latin typeface="Carlito"/>
                <a:cs typeface="Carlito"/>
              </a:rPr>
              <a:t>constraint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bias</a:t>
            </a:r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3B9D6D70-01D6-48C5-8CED-73B20EEEE020}"/>
              </a:ext>
            </a:extLst>
          </p:cNvPr>
          <p:cNvSpPr/>
          <p:nvPr/>
        </p:nvSpPr>
        <p:spPr>
          <a:xfrm>
            <a:off x="5171440" y="1651486"/>
            <a:ext cx="3289300" cy="3810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428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BEC7-A0F3-48C3-83B1-A6734236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TableLayout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A8253-CB0E-4481-AD70-CBA77C56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26</a:t>
            </a:fld>
            <a:endParaRPr lang="pt-PT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109A88-D62E-441A-8799-F3CED0E087B5}"/>
              </a:ext>
            </a:extLst>
          </p:cNvPr>
          <p:cNvSpPr/>
          <p:nvPr/>
        </p:nvSpPr>
        <p:spPr>
          <a:xfrm>
            <a:off x="866440" y="1988151"/>
            <a:ext cx="7561943" cy="4632037"/>
          </a:xfrm>
          <a:prstGeom prst="rect">
            <a:avLst/>
          </a:prstGeom>
          <a:solidFill>
            <a:schemeClr val="bg1"/>
          </a:solidFill>
          <a:ln>
            <a:solidFill>
              <a:srgbClr val="3C776D"/>
            </a:solidFill>
          </a:ln>
        </p:spPr>
        <p:txBody>
          <a:bodyPr wrap="square">
            <a:spAutoFit/>
          </a:bodyPr>
          <a:lstStyle/>
          <a:p>
            <a:pPr marL="12700" defTabSz="7354888">
              <a:lnSpc>
                <a:spcPts val="1639"/>
              </a:lnSpc>
              <a:tabLst>
                <a:tab pos="266700" algn="l"/>
                <a:tab pos="542925" algn="l"/>
                <a:tab pos="809625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&lt;?xml version="1.0" encoding=“utf-8"?&gt;</a:t>
            </a:r>
          </a:p>
          <a:p>
            <a:pPr marL="12700" marR="5080">
              <a:lnSpc>
                <a:spcPts val="1400"/>
              </a:lnSpc>
              <a:spcBef>
                <a:spcPts val="60"/>
              </a:spcBef>
              <a:tabLst>
                <a:tab pos="266700" algn="l"/>
                <a:tab pos="542925" algn="l"/>
                <a:tab pos="809625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&lt;</a:t>
            </a:r>
            <a:r>
              <a:rPr lang="pt-PT" sz="1200" spc="-5" dirty="0" err="1">
                <a:solidFill>
                  <a:srgbClr val="011993"/>
                </a:solidFill>
                <a:latin typeface="Consolas" panose="020B0609020204030204" pitchFamily="49" charset="0"/>
              </a:rPr>
              <a:t>TableLayout</a:t>
            </a:r>
            <a:r>
              <a:rPr lang="pt-PT" sz="1200" dirty="0">
                <a:latin typeface="Consolas" panose="020B0609020204030204" pitchFamily="49" charset="0"/>
              </a:rPr>
              <a:t> </a:t>
            </a:r>
          </a:p>
          <a:p>
            <a:pPr marL="12700" marR="5080">
              <a:lnSpc>
                <a:spcPts val="1400"/>
              </a:lnSpc>
              <a:spcBef>
                <a:spcPts val="60"/>
              </a:spcBef>
              <a:tabLst>
                <a:tab pos="266700" algn="l"/>
                <a:tab pos="542925" algn="l"/>
                <a:tab pos="809625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</a:t>
            </a:r>
            <a:r>
              <a:rPr lang="pt-PT" sz="1200" dirty="0" err="1">
                <a:latin typeface="Consolas" panose="020B0609020204030204" pitchFamily="49" charset="0"/>
              </a:rPr>
              <a:t>xmlns:</a:t>
            </a:r>
            <a:r>
              <a:rPr lang="pt-PT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pt-PT" sz="1200" dirty="0">
                <a:latin typeface="Consolas" panose="020B0609020204030204" pitchFamily="49" charset="0"/>
              </a:rPr>
              <a:t>=</a:t>
            </a:r>
            <a:r>
              <a:rPr lang="pt-PT" sz="1200" u="sng" dirty="0"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"http://schemas.android.com/apk/res/android" </a:t>
            </a:r>
            <a:r>
              <a:rPr lang="pt-PT" sz="1200" u="sng" dirty="0">
                <a:latin typeface="Consolas" panose="020B0609020204030204" pitchFamily="49" charset="0"/>
              </a:rPr>
              <a:t> </a:t>
            </a:r>
            <a:r>
              <a:rPr lang="pt-PT" sz="1200" dirty="0">
                <a:latin typeface="Consolas" panose="020B0609020204030204" pitchFamily="49" charset="0"/>
              </a:rPr>
              <a:t>	</a:t>
            </a:r>
            <a:r>
              <a:rPr lang="pt-PT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pt-PT" sz="1200" dirty="0" err="1">
                <a:latin typeface="Consolas" panose="020B0609020204030204" pitchFamily="49" charset="0"/>
              </a:rPr>
              <a:t>:</a:t>
            </a:r>
            <a:r>
              <a:rPr lang="pt-PT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layout</a:t>
            </a:r>
            <a:r>
              <a:rPr lang="pt-PT" sz="1200" dirty="0" err="1">
                <a:latin typeface="Consolas" panose="020B0609020204030204" pitchFamily="49" charset="0"/>
              </a:rPr>
              <a:t>_width</a:t>
            </a:r>
            <a:r>
              <a:rPr lang="pt-PT" sz="1200" dirty="0">
                <a:latin typeface="Consolas" panose="020B0609020204030204" pitchFamily="49" charset="0"/>
              </a:rPr>
              <a:t>="</a:t>
            </a:r>
            <a:r>
              <a:rPr lang="pt-PT" sz="1200" dirty="0" err="1">
                <a:solidFill>
                  <a:srgbClr val="009051"/>
                </a:solidFill>
                <a:latin typeface="Consolas" panose="020B0609020204030204" pitchFamily="49" charset="0"/>
              </a:rPr>
              <a:t>match</a:t>
            </a:r>
            <a:r>
              <a:rPr lang="pt-PT" sz="1200" dirty="0" err="1">
                <a:latin typeface="Consolas" panose="020B0609020204030204" pitchFamily="49" charset="0"/>
              </a:rPr>
              <a:t>_</a:t>
            </a:r>
            <a:r>
              <a:rPr lang="pt-PT" sz="1200" dirty="0" err="1">
                <a:solidFill>
                  <a:srgbClr val="009051"/>
                </a:solidFill>
                <a:latin typeface="Consolas" panose="020B0609020204030204" pitchFamily="49" charset="0"/>
              </a:rPr>
              <a:t>parent</a:t>
            </a:r>
            <a:r>
              <a:rPr lang="pt-PT" sz="1200" dirty="0">
                <a:latin typeface="Consolas" panose="020B0609020204030204" pitchFamily="49" charset="0"/>
              </a:rPr>
              <a:t>"  </a:t>
            </a:r>
          </a:p>
          <a:p>
            <a:pPr marL="12700" marR="5080">
              <a:lnSpc>
                <a:spcPts val="1400"/>
              </a:lnSpc>
              <a:spcBef>
                <a:spcPts val="60"/>
              </a:spcBef>
              <a:tabLst>
                <a:tab pos="266700" algn="l"/>
                <a:tab pos="542925" algn="l"/>
                <a:tab pos="809625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</a:t>
            </a:r>
            <a:r>
              <a:rPr lang="pt-PT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pt-PT" sz="1200" dirty="0" err="1">
                <a:latin typeface="Consolas" panose="020B0609020204030204" pitchFamily="49" charset="0"/>
              </a:rPr>
              <a:t>:</a:t>
            </a:r>
            <a:r>
              <a:rPr lang="pt-PT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layout</a:t>
            </a:r>
            <a:r>
              <a:rPr lang="pt-PT" sz="1200" dirty="0" err="1">
                <a:latin typeface="Consolas" panose="020B0609020204030204" pitchFamily="49" charset="0"/>
              </a:rPr>
              <a:t>_height</a:t>
            </a:r>
            <a:r>
              <a:rPr lang="pt-PT" sz="1200" dirty="0">
                <a:latin typeface="Consolas" panose="020B0609020204030204" pitchFamily="49" charset="0"/>
              </a:rPr>
              <a:t>="</a:t>
            </a:r>
            <a:r>
              <a:rPr lang="pt-PT" sz="1200" dirty="0" err="1">
                <a:solidFill>
                  <a:srgbClr val="009051"/>
                </a:solidFill>
                <a:latin typeface="Consolas" panose="020B0609020204030204" pitchFamily="49" charset="0"/>
              </a:rPr>
              <a:t>match</a:t>
            </a:r>
            <a:r>
              <a:rPr lang="pt-PT" sz="1200" dirty="0" err="1">
                <a:latin typeface="Consolas" panose="020B0609020204030204" pitchFamily="49" charset="0"/>
              </a:rPr>
              <a:t>_</a:t>
            </a:r>
            <a:r>
              <a:rPr lang="pt-PT" sz="1200" dirty="0" err="1">
                <a:solidFill>
                  <a:srgbClr val="009051"/>
                </a:solidFill>
                <a:latin typeface="Consolas" panose="020B0609020204030204" pitchFamily="49" charset="0"/>
              </a:rPr>
              <a:t>parent</a:t>
            </a:r>
            <a:r>
              <a:rPr lang="pt-PT" sz="1200" dirty="0">
                <a:latin typeface="Consolas" panose="020B0609020204030204" pitchFamily="49" charset="0"/>
              </a:rPr>
              <a:t>"</a:t>
            </a:r>
          </a:p>
          <a:p>
            <a:pPr marL="12700">
              <a:lnSpc>
                <a:spcPts val="1340"/>
              </a:lnSpc>
              <a:tabLst>
                <a:tab pos="266700" algn="l"/>
                <a:tab pos="542925" algn="l"/>
                <a:tab pos="809625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</a:t>
            </a:r>
            <a:r>
              <a:rPr lang="pt-PT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pt-PT" sz="1200" dirty="0" err="1">
                <a:latin typeface="Consolas" panose="020B0609020204030204" pitchFamily="49" charset="0"/>
              </a:rPr>
              <a:t>:</a:t>
            </a:r>
            <a:r>
              <a:rPr lang="pt-PT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stretchColumns</a:t>
            </a:r>
            <a:r>
              <a:rPr lang="pt-PT" sz="1200" dirty="0">
                <a:latin typeface="Consolas" panose="020B0609020204030204" pitchFamily="49" charset="0"/>
              </a:rPr>
              <a:t>="</a:t>
            </a:r>
            <a:r>
              <a:rPr lang="pt-PT" sz="1200" dirty="0">
                <a:solidFill>
                  <a:srgbClr val="009051"/>
                </a:solidFill>
                <a:latin typeface="Consolas" panose="020B0609020204030204" pitchFamily="49" charset="0"/>
              </a:rPr>
              <a:t>1</a:t>
            </a:r>
            <a:r>
              <a:rPr lang="pt-PT" sz="1200" dirty="0">
                <a:latin typeface="Consolas" panose="020B0609020204030204" pitchFamily="49" charset="0"/>
              </a:rPr>
              <a:t>"&gt;</a:t>
            </a:r>
          </a:p>
          <a:p>
            <a:pPr marL="12700">
              <a:lnSpc>
                <a:spcPts val="1400"/>
              </a:lnSpc>
              <a:tabLst>
                <a:tab pos="266700" algn="l"/>
                <a:tab pos="542925" algn="l"/>
                <a:tab pos="809625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&lt;</a:t>
            </a:r>
            <a:r>
              <a:rPr lang="pt-PT" sz="1200" spc="-5" dirty="0" err="1">
                <a:solidFill>
                  <a:srgbClr val="011993"/>
                </a:solidFill>
                <a:latin typeface="Consolas" panose="020B0609020204030204" pitchFamily="49" charset="0"/>
              </a:rPr>
              <a:t>TableRow</a:t>
            </a:r>
            <a:r>
              <a:rPr lang="pt-PT" sz="1200" dirty="0">
                <a:latin typeface="Consolas" panose="020B0609020204030204" pitchFamily="49" charset="0"/>
              </a:rPr>
              <a:t>&gt;</a:t>
            </a:r>
          </a:p>
          <a:p>
            <a:pPr marL="379730">
              <a:lnSpc>
                <a:spcPts val="1400"/>
              </a:lnSpc>
              <a:tabLst>
                <a:tab pos="266700" algn="l"/>
                <a:tab pos="542925" algn="l"/>
                <a:tab pos="809625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&lt;</a:t>
            </a:r>
            <a:r>
              <a:rPr lang="pt-PT" sz="1200" spc="-5" dirty="0" err="1">
                <a:solidFill>
                  <a:srgbClr val="011993"/>
                </a:solidFill>
                <a:latin typeface="Consolas" panose="020B0609020204030204" pitchFamily="49" charset="0"/>
              </a:rPr>
              <a:t>TextView</a:t>
            </a:r>
            <a:endParaRPr lang="pt-PT" sz="1200" spc="-5" dirty="0">
              <a:solidFill>
                <a:srgbClr val="011993"/>
              </a:solidFill>
              <a:latin typeface="Consolas" panose="020B0609020204030204" pitchFamily="49" charset="0"/>
            </a:endParaRPr>
          </a:p>
          <a:p>
            <a:pPr marL="746125" marR="1931670">
              <a:lnSpc>
                <a:spcPts val="1400"/>
              </a:lnSpc>
              <a:spcBef>
                <a:spcPts val="60"/>
              </a:spcBef>
              <a:tabLst>
                <a:tab pos="266700" algn="l"/>
                <a:tab pos="542925" algn="l"/>
                <a:tab pos="809625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</a:t>
            </a:r>
            <a:r>
              <a:rPr lang="pt-PT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pt-PT" sz="1200" dirty="0" err="1">
                <a:latin typeface="Consolas" panose="020B0609020204030204" pitchFamily="49" charset="0"/>
              </a:rPr>
              <a:t>:</a:t>
            </a:r>
            <a:r>
              <a:rPr lang="pt-PT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text</a:t>
            </a:r>
            <a:r>
              <a:rPr lang="pt-PT" sz="1200" dirty="0">
                <a:latin typeface="Consolas" panose="020B0609020204030204" pitchFamily="49" charset="0"/>
              </a:rPr>
              <a:t>="</a:t>
            </a:r>
            <a:r>
              <a:rPr lang="pt-PT" sz="1200" dirty="0">
                <a:solidFill>
                  <a:srgbClr val="009051"/>
                </a:solidFill>
                <a:latin typeface="Consolas" panose="020B0609020204030204" pitchFamily="49" charset="0"/>
              </a:rPr>
              <a:t>@</a:t>
            </a:r>
            <a:r>
              <a:rPr lang="pt-PT" sz="1200" dirty="0" err="1">
                <a:solidFill>
                  <a:srgbClr val="009051"/>
                </a:solidFill>
                <a:latin typeface="Consolas" panose="020B0609020204030204" pitchFamily="49" charset="0"/>
              </a:rPr>
              <a:t>string</a:t>
            </a:r>
            <a:r>
              <a:rPr lang="pt-PT" sz="1200" dirty="0">
                <a:solidFill>
                  <a:srgbClr val="009051"/>
                </a:solidFill>
                <a:latin typeface="Consolas" panose="020B0609020204030204" pitchFamily="49" charset="0"/>
              </a:rPr>
              <a:t>/table_layout_4_open</a:t>
            </a:r>
            <a:r>
              <a:rPr lang="pt-PT" sz="1200" dirty="0">
                <a:latin typeface="Consolas" panose="020B0609020204030204" pitchFamily="49" charset="0"/>
              </a:rPr>
              <a:t>"  	</a:t>
            </a:r>
            <a:r>
              <a:rPr lang="pt-PT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pt-PT" sz="1200" dirty="0" err="1">
                <a:latin typeface="Consolas" panose="020B0609020204030204" pitchFamily="49" charset="0"/>
              </a:rPr>
              <a:t>:</a:t>
            </a:r>
            <a:r>
              <a:rPr lang="pt-PT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padding</a:t>
            </a:r>
            <a:r>
              <a:rPr lang="pt-PT" sz="1200" dirty="0">
                <a:latin typeface="Consolas" panose="020B0609020204030204" pitchFamily="49" charset="0"/>
              </a:rPr>
              <a:t>="</a:t>
            </a:r>
            <a:r>
              <a:rPr lang="pt-PT" sz="1200" dirty="0">
                <a:solidFill>
                  <a:srgbClr val="009051"/>
                </a:solidFill>
                <a:latin typeface="Consolas" panose="020B0609020204030204" pitchFamily="49" charset="0"/>
              </a:rPr>
              <a:t>3dip</a:t>
            </a:r>
            <a:r>
              <a:rPr lang="pt-PT" sz="1200" dirty="0">
                <a:latin typeface="Consolas" panose="020B0609020204030204" pitchFamily="49" charset="0"/>
              </a:rPr>
              <a:t>" /&gt;</a:t>
            </a:r>
          </a:p>
          <a:p>
            <a:pPr marL="379730">
              <a:lnSpc>
                <a:spcPts val="1340"/>
              </a:lnSpc>
              <a:tabLst>
                <a:tab pos="266700" algn="l"/>
                <a:tab pos="542925" algn="l"/>
                <a:tab pos="809625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&lt;</a:t>
            </a:r>
            <a:r>
              <a:rPr lang="pt-PT" sz="1200" spc="-5" dirty="0" err="1">
                <a:solidFill>
                  <a:srgbClr val="011993"/>
                </a:solidFill>
                <a:latin typeface="Consolas" panose="020B0609020204030204" pitchFamily="49" charset="0"/>
              </a:rPr>
              <a:t>TextView</a:t>
            </a:r>
            <a:endParaRPr lang="pt-PT" sz="1200" spc="-5" dirty="0">
              <a:solidFill>
                <a:srgbClr val="011993"/>
              </a:solidFill>
              <a:latin typeface="Consolas" panose="020B0609020204030204" pitchFamily="49" charset="0"/>
            </a:endParaRPr>
          </a:p>
          <a:p>
            <a:pPr marL="746125" marR="1105535">
              <a:lnSpc>
                <a:spcPts val="1400"/>
              </a:lnSpc>
              <a:spcBef>
                <a:spcPts val="60"/>
              </a:spcBef>
              <a:tabLst>
                <a:tab pos="266700" algn="l"/>
                <a:tab pos="542925" algn="l"/>
                <a:tab pos="809625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</a:t>
            </a:r>
            <a:r>
              <a:rPr lang="pt-PT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pt-PT" sz="1200" dirty="0" err="1">
                <a:latin typeface="Consolas" panose="020B0609020204030204" pitchFamily="49" charset="0"/>
              </a:rPr>
              <a:t>:</a:t>
            </a:r>
            <a:r>
              <a:rPr lang="pt-PT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text</a:t>
            </a:r>
            <a:r>
              <a:rPr lang="pt-PT" sz="1200" dirty="0">
                <a:latin typeface="Consolas" panose="020B0609020204030204" pitchFamily="49" charset="0"/>
              </a:rPr>
              <a:t>="</a:t>
            </a:r>
            <a:r>
              <a:rPr lang="pt-PT" sz="1200" dirty="0">
                <a:solidFill>
                  <a:srgbClr val="009051"/>
                </a:solidFill>
                <a:latin typeface="Consolas" panose="020B0609020204030204" pitchFamily="49" charset="0"/>
              </a:rPr>
              <a:t>@</a:t>
            </a:r>
            <a:r>
              <a:rPr lang="pt-PT" sz="1200" dirty="0" err="1">
                <a:solidFill>
                  <a:srgbClr val="009051"/>
                </a:solidFill>
                <a:latin typeface="Consolas" panose="020B0609020204030204" pitchFamily="49" charset="0"/>
              </a:rPr>
              <a:t>string</a:t>
            </a:r>
            <a:r>
              <a:rPr lang="pt-PT" sz="1200" dirty="0">
                <a:solidFill>
                  <a:srgbClr val="009051"/>
                </a:solidFill>
                <a:latin typeface="Consolas" panose="020B0609020204030204" pitchFamily="49" charset="0"/>
              </a:rPr>
              <a:t>/table_layout_4_open_shortcut</a:t>
            </a:r>
            <a:r>
              <a:rPr lang="pt-PT" sz="1200" dirty="0">
                <a:latin typeface="Consolas" panose="020B0609020204030204" pitchFamily="49" charset="0"/>
              </a:rPr>
              <a:t>"  	</a:t>
            </a:r>
            <a:r>
              <a:rPr lang="pt-PT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pt-PT" sz="1200" dirty="0" err="1">
                <a:latin typeface="Consolas" panose="020B0609020204030204" pitchFamily="49" charset="0"/>
              </a:rPr>
              <a:t>:</a:t>
            </a:r>
            <a:r>
              <a:rPr lang="pt-PT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gravity</a:t>
            </a:r>
            <a:r>
              <a:rPr lang="pt-PT" sz="1200" dirty="0">
                <a:latin typeface="Consolas" panose="020B0609020204030204" pitchFamily="49" charset="0"/>
              </a:rPr>
              <a:t>="</a:t>
            </a:r>
            <a:r>
              <a:rPr lang="pt-PT" sz="1200" dirty="0" err="1">
                <a:solidFill>
                  <a:srgbClr val="009051"/>
                </a:solidFill>
                <a:latin typeface="Consolas" panose="020B0609020204030204" pitchFamily="49" charset="0"/>
              </a:rPr>
              <a:t>right</a:t>
            </a:r>
            <a:r>
              <a:rPr lang="pt-PT" sz="1200" dirty="0">
                <a:latin typeface="Consolas" panose="020B0609020204030204" pitchFamily="49" charset="0"/>
              </a:rPr>
              <a:t>"</a:t>
            </a:r>
          </a:p>
          <a:p>
            <a:pPr marL="746125">
              <a:lnSpc>
                <a:spcPts val="1340"/>
              </a:lnSpc>
              <a:tabLst>
                <a:tab pos="266700" algn="l"/>
                <a:tab pos="542925" algn="l"/>
                <a:tab pos="809625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</a:t>
            </a:r>
            <a:r>
              <a:rPr lang="pt-PT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pt-PT" sz="1200" dirty="0" err="1">
                <a:latin typeface="Consolas" panose="020B0609020204030204" pitchFamily="49" charset="0"/>
              </a:rPr>
              <a:t>:</a:t>
            </a:r>
            <a:r>
              <a:rPr lang="pt-PT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padding</a:t>
            </a:r>
            <a:r>
              <a:rPr lang="pt-PT" sz="1200" dirty="0">
                <a:latin typeface="Consolas" panose="020B0609020204030204" pitchFamily="49" charset="0"/>
              </a:rPr>
              <a:t>="</a:t>
            </a:r>
            <a:r>
              <a:rPr lang="pt-PT" sz="1200" dirty="0">
                <a:solidFill>
                  <a:srgbClr val="009051"/>
                </a:solidFill>
                <a:latin typeface="Consolas" panose="020B0609020204030204" pitchFamily="49" charset="0"/>
              </a:rPr>
              <a:t>3dip</a:t>
            </a:r>
            <a:r>
              <a:rPr lang="pt-PT" sz="1200" dirty="0">
                <a:latin typeface="Consolas" panose="020B0609020204030204" pitchFamily="49" charset="0"/>
              </a:rPr>
              <a:t>" /&gt;</a:t>
            </a:r>
          </a:p>
          <a:p>
            <a:pPr marL="12700">
              <a:lnSpc>
                <a:spcPts val="1420"/>
              </a:lnSpc>
              <a:tabLst>
                <a:tab pos="266700" algn="l"/>
                <a:tab pos="542925" algn="l"/>
                <a:tab pos="809625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&lt;/</a:t>
            </a:r>
            <a:r>
              <a:rPr lang="pt-PT" sz="1200" spc="-5" dirty="0" err="1">
                <a:solidFill>
                  <a:srgbClr val="011993"/>
                </a:solidFill>
                <a:latin typeface="Consolas" panose="020B0609020204030204" pitchFamily="49" charset="0"/>
              </a:rPr>
              <a:t>TableRow</a:t>
            </a:r>
            <a:r>
              <a:rPr lang="pt-PT" sz="1200" dirty="0">
                <a:latin typeface="Consolas" panose="020B0609020204030204" pitchFamily="49" charset="0"/>
              </a:rPr>
              <a:t>&gt;</a:t>
            </a:r>
          </a:p>
          <a:p>
            <a:pPr marL="12700">
              <a:lnSpc>
                <a:spcPts val="1420"/>
              </a:lnSpc>
              <a:tabLst>
                <a:tab pos="266700" algn="l"/>
                <a:tab pos="542925" algn="l"/>
                <a:tab pos="809625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&lt;</a:t>
            </a:r>
            <a:r>
              <a:rPr lang="pt-PT" sz="1200" spc="-5" dirty="0" err="1">
                <a:solidFill>
                  <a:srgbClr val="011993"/>
                </a:solidFill>
                <a:latin typeface="Consolas" panose="020B0609020204030204" pitchFamily="49" charset="0"/>
              </a:rPr>
              <a:t>TableRow</a:t>
            </a:r>
            <a:r>
              <a:rPr lang="pt-PT" sz="1200" dirty="0">
                <a:latin typeface="Consolas" panose="020B0609020204030204" pitchFamily="49" charset="0"/>
              </a:rPr>
              <a:t>&gt;</a:t>
            </a:r>
          </a:p>
          <a:p>
            <a:pPr marL="379730">
              <a:lnSpc>
                <a:spcPts val="1400"/>
              </a:lnSpc>
              <a:tabLst>
                <a:tab pos="266700" algn="l"/>
                <a:tab pos="542925" algn="l"/>
                <a:tab pos="809625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&lt;</a:t>
            </a:r>
            <a:r>
              <a:rPr lang="pt-PT" sz="1200" spc="-5" dirty="0" err="1">
                <a:solidFill>
                  <a:srgbClr val="011993"/>
                </a:solidFill>
                <a:latin typeface="Consolas" panose="020B0609020204030204" pitchFamily="49" charset="0"/>
              </a:rPr>
              <a:t>TextView</a:t>
            </a:r>
            <a:endParaRPr lang="pt-PT" sz="1200" spc="-5" dirty="0">
              <a:solidFill>
                <a:srgbClr val="011993"/>
              </a:solidFill>
              <a:latin typeface="Consolas" panose="020B0609020204030204" pitchFamily="49" charset="0"/>
            </a:endParaRPr>
          </a:p>
          <a:p>
            <a:pPr marL="746125" marR="1931670">
              <a:lnSpc>
                <a:spcPts val="1400"/>
              </a:lnSpc>
              <a:spcBef>
                <a:spcPts val="60"/>
              </a:spcBef>
              <a:tabLst>
                <a:tab pos="266700" algn="l"/>
                <a:tab pos="542925" algn="l"/>
                <a:tab pos="809625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</a:t>
            </a:r>
            <a:r>
              <a:rPr lang="pt-PT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pt-PT" sz="1200" dirty="0" err="1">
                <a:latin typeface="Consolas" panose="020B0609020204030204" pitchFamily="49" charset="0"/>
              </a:rPr>
              <a:t>:</a:t>
            </a:r>
            <a:r>
              <a:rPr lang="pt-PT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text</a:t>
            </a:r>
            <a:r>
              <a:rPr lang="pt-PT" sz="1200" dirty="0">
                <a:latin typeface="Consolas" panose="020B0609020204030204" pitchFamily="49" charset="0"/>
              </a:rPr>
              <a:t>="</a:t>
            </a:r>
            <a:r>
              <a:rPr lang="pt-PT" sz="1200" dirty="0">
                <a:solidFill>
                  <a:srgbClr val="009051"/>
                </a:solidFill>
                <a:latin typeface="Consolas" panose="020B0609020204030204" pitchFamily="49" charset="0"/>
              </a:rPr>
              <a:t>@</a:t>
            </a:r>
            <a:r>
              <a:rPr lang="pt-PT" sz="1200" dirty="0" err="1">
                <a:solidFill>
                  <a:srgbClr val="009051"/>
                </a:solidFill>
                <a:latin typeface="Consolas" panose="020B0609020204030204" pitchFamily="49" charset="0"/>
              </a:rPr>
              <a:t>string</a:t>
            </a:r>
            <a:r>
              <a:rPr lang="pt-PT" sz="1200" dirty="0">
                <a:solidFill>
                  <a:srgbClr val="009051"/>
                </a:solidFill>
                <a:latin typeface="Consolas" panose="020B0609020204030204" pitchFamily="49" charset="0"/>
              </a:rPr>
              <a:t>/table_layout_4_save</a:t>
            </a:r>
            <a:r>
              <a:rPr lang="pt-PT" sz="1200" dirty="0">
                <a:latin typeface="Consolas" panose="020B0609020204030204" pitchFamily="49" charset="0"/>
              </a:rPr>
              <a:t>"  	</a:t>
            </a:r>
            <a:r>
              <a:rPr lang="pt-PT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pt-PT" sz="1200" dirty="0" err="1">
                <a:latin typeface="Consolas" panose="020B0609020204030204" pitchFamily="49" charset="0"/>
              </a:rPr>
              <a:t>:</a:t>
            </a:r>
            <a:r>
              <a:rPr lang="pt-PT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padding</a:t>
            </a:r>
            <a:r>
              <a:rPr lang="pt-PT" sz="1200" dirty="0">
                <a:latin typeface="Consolas" panose="020B0609020204030204" pitchFamily="49" charset="0"/>
              </a:rPr>
              <a:t>="</a:t>
            </a:r>
            <a:r>
              <a:rPr lang="pt-PT" sz="1200" dirty="0">
                <a:solidFill>
                  <a:srgbClr val="009051"/>
                </a:solidFill>
                <a:latin typeface="Consolas" panose="020B0609020204030204" pitchFamily="49" charset="0"/>
              </a:rPr>
              <a:t>3dip</a:t>
            </a:r>
            <a:r>
              <a:rPr lang="pt-PT" sz="1200" dirty="0">
                <a:latin typeface="Consolas" panose="020B0609020204030204" pitchFamily="49" charset="0"/>
              </a:rPr>
              <a:t>" /&gt;</a:t>
            </a:r>
          </a:p>
          <a:p>
            <a:pPr marL="379730">
              <a:lnSpc>
                <a:spcPts val="1340"/>
              </a:lnSpc>
              <a:tabLst>
                <a:tab pos="266700" algn="l"/>
                <a:tab pos="542925" algn="l"/>
                <a:tab pos="809625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&lt;</a:t>
            </a:r>
            <a:r>
              <a:rPr lang="pt-PT" sz="1200" spc="-5" dirty="0" err="1">
                <a:solidFill>
                  <a:srgbClr val="011993"/>
                </a:solidFill>
                <a:latin typeface="Consolas" panose="020B0609020204030204" pitchFamily="49" charset="0"/>
              </a:rPr>
              <a:t>TextView</a:t>
            </a:r>
            <a:endParaRPr lang="pt-PT" sz="1200" spc="-5" dirty="0">
              <a:solidFill>
                <a:srgbClr val="011993"/>
              </a:solidFill>
              <a:latin typeface="Consolas" panose="020B0609020204030204" pitchFamily="49" charset="0"/>
            </a:endParaRPr>
          </a:p>
          <a:p>
            <a:pPr marL="746125" marR="1105535">
              <a:lnSpc>
                <a:spcPts val="1400"/>
              </a:lnSpc>
              <a:spcBef>
                <a:spcPts val="60"/>
              </a:spcBef>
              <a:tabLst>
                <a:tab pos="266700" algn="l"/>
                <a:tab pos="542925" algn="l"/>
                <a:tab pos="809625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</a:t>
            </a:r>
            <a:r>
              <a:rPr lang="pt-PT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pt-PT" sz="1200" dirty="0" err="1">
                <a:latin typeface="Consolas" panose="020B0609020204030204" pitchFamily="49" charset="0"/>
              </a:rPr>
              <a:t>:</a:t>
            </a:r>
            <a:r>
              <a:rPr lang="pt-PT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text</a:t>
            </a:r>
            <a:r>
              <a:rPr lang="pt-PT" sz="1200" dirty="0">
                <a:latin typeface="Consolas" panose="020B0609020204030204" pitchFamily="49" charset="0"/>
              </a:rPr>
              <a:t>="</a:t>
            </a:r>
            <a:r>
              <a:rPr lang="pt-PT" sz="1200" dirty="0">
                <a:solidFill>
                  <a:srgbClr val="009051"/>
                </a:solidFill>
                <a:latin typeface="Consolas" panose="020B0609020204030204" pitchFamily="49" charset="0"/>
              </a:rPr>
              <a:t>@</a:t>
            </a:r>
            <a:r>
              <a:rPr lang="pt-PT" sz="1200" dirty="0" err="1">
                <a:solidFill>
                  <a:srgbClr val="009051"/>
                </a:solidFill>
                <a:latin typeface="Consolas" panose="020B0609020204030204" pitchFamily="49" charset="0"/>
              </a:rPr>
              <a:t>string</a:t>
            </a:r>
            <a:r>
              <a:rPr lang="pt-PT" sz="1200" dirty="0">
                <a:solidFill>
                  <a:srgbClr val="009051"/>
                </a:solidFill>
                <a:latin typeface="Consolas" panose="020B0609020204030204" pitchFamily="49" charset="0"/>
              </a:rPr>
              <a:t>/table_layout_4_save</a:t>
            </a:r>
            <a:r>
              <a:rPr lang="pt-PT" sz="1200" dirty="0">
                <a:latin typeface="Consolas" panose="020B0609020204030204" pitchFamily="49" charset="0"/>
              </a:rPr>
              <a:t>_</a:t>
            </a:r>
            <a:r>
              <a:rPr lang="pt-PT" sz="1200" dirty="0">
                <a:solidFill>
                  <a:srgbClr val="009051"/>
                </a:solidFill>
                <a:latin typeface="Consolas" panose="020B0609020204030204" pitchFamily="49" charset="0"/>
              </a:rPr>
              <a:t>shortcut</a:t>
            </a:r>
            <a:r>
              <a:rPr lang="pt-PT" sz="1200" dirty="0">
                <a:latin typeface="Consolas" panose="020B0609020204030204" pitchFamily="49" charset="0"/>
              </a:rPr>
              <a:t>"  	</a:t>
            </a:r>
            <a:r>
              <a:rPr lang="pt-PT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pt-PT" sz="1200" dirty="0" err="1">
                <a:latin typeface="Consolas" panose="020B0609020204030204" pitchFamily="49" charset="0"/>
              </a:rPr>
              <a:t>:</a:t>
            </a:r>
            <a:r>
              <a:rPr lang="pt-PT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gravity</a:t>
            </a:r>
            <a:r>
              <a:rPr lang="pt-PT" sz="1200" dirty="0">
                <a:latin typeface="Consolas" panose="020B0609020204030204" pitchFamily="49" charset="0"/>
              </a:rPr>
              <a:t>="</a:t>
            </a:r>
            <a:r>
              <a:rPr lang="pt-PT" sz="1200" dirty="0" err="1">
                <a:solidFill>
                  <a:srgbClr val="009051"/>
                </a:solidFill>
                <a:latin typeface="Consolas" panose="020B0609020204030204" pitchFamily="49" charset="0"/>
              </a:rPr>
              <a:t>right</a:t>
            </a:r>
            <a:r>
              <a:rPr lang="pt-PT" sz="1200" dirty="0">
                <a:latin typeface="Consolas" panose="020B0609020204030204" pitchFamily="49" charset="0"/>
              </a:rPr>
              <a:t>"</a:t>
            </a:r>
          </a:p>
          <a:p>
            <a:pPr marL="746125">
              <a:lnSpc>
                <a:spcPts val="1340"/>
              </a:lnSpc>
              <a:tabLst>
                <a:tab pos="266700" algn="l"/>
                <a:tab pos="542925" algn="l"/>
                <a:tab pos="809625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</a:t>
            </a:r>
            <a:r>
              <a:rPr lang="pt-PT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pt-PT" sz="1200" dirty="0" err="1">
                <a:latin typeface="Consolas" panose="020B0609020204030204" pitchFamily="49" charset="0"/>
              </a:rPr>
              <a:t>:</a:t>
            </a:r>
            <a:r>
              <a:rPr lang="pt-PT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padding</a:t>
            </a:r>
            <a:r>
              <a:rPr lang="pt-PT" sz="1200" dirty="0">
                <a:latin typeface="Consolas" panose="020B0609020204030204" pitchFamily="49" charset="0"/>
              </a:rPr>
              <a:t>="</a:t>
            </a:r>
            <a:r>
              <a:rPr lang="pt-PT" sz="1200" dirty="0">
                <a:solidFill>
                  <a:srgbClr val="009051"/>
                </a:solidFill>
                <a:latin typeface="Consolas" panose="020B0609020204030204" pitchFamily="49" charset="0"/>
              </a:rPr>
              <a:t>3dip</a:t>
            </a:r>
            <a:r>
              <a:rPr lang="pt-PT" sz="1200" dirty="0">
                <a:latin typeface="Consolas" panose="020B0609020204030204" pitchFamily="49" charset="0"/>
              </a:rPr>
              <a:t>" /&gt;</a:t>
            </a:r>
          </a:p>
          <a:p>
            <a:pPr marL="12700">
              <a:lnSpc>
                <a:spcPts val="1400"/>
              </a:lnSpc>
              <a:tabLst>
                <a:tab pos="266700" algn="l"/>
                <a:tab pos="542925" algn="l"/>
                <a:tab pos="809625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	&lt;/</a:t>
            </a:r>
            <a:r>
              <a:rPr lang="pt-PT" sz="1200" spc="-5" dirty="0" err="1">
                <a:solidFill>
                  <a:srgbClr val="011993"/>
                </a:solidFill>
                <a:latin typeface="Consolas" panose="020B0609020204030204" pitchFamily="49" charset="0"/>
              </a:rPr>
              <a:t>TableRow</a:t>
            </a:r>
            <a:r>
              <a:rPr lang="pt-PT" sz="1200" dirty="0">
                <a:latin typeface="Consolas" panose="020B0609020204030204" pitchFamily="49" charset="0"/>
              </a:rPr>
              <a:t>&gt;</a:t>
            </a:r>
          </a:p>
          <a:p>
            <a:pPr marL="12700">
              <a:lnSpc>
                <a:spcPts val="1420"/>
              </a:lnSpc>
              <a:tabLst>
                <a:tab pos="266700" algn="l"/>
                <a:tab pos="542925" algn="l"/>
                <a:tab pos="809625" algn="l"/>
              </a:tabLst>
            </a:pPr>
            <a:r>
              <a:rPr lang="pt-PT" sz="1200" dirty="0">
                <a:latin typeface="Consolas" panose="020B0609020204030204" pitchFamily="49" charset="0"/>
              </a:rPr>
              <a:t>&lt;/</a:t>
            </a:r>
            <a:r>
              <a:rPr lang="pt-PT" sz="1200" spc="-5" dirty="0" err="1">
                <a:solidFill>
                  <a:srgbClr val="011993"/>
                </a:solidFill>
                <a:latin typeface="Consolas" panose="020B0609020204030204" pitchFamily="49" charset="0"/>
              </a:rPr>
              <a:t>TableLayout</a:t>
            </a:r>
            <a:r>
              <a:rPr lang="pt-PT" sz="12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DD914A6-2477-4F9F-A25A-23888259D898}"/>
              </a:ext>
            </a:extLst>
          </p:cNvPr>
          <p:cNvSpPr>
            <a:spLocks noChangeAspect="1"/>
          </p:cNvSpPr>
          <p:nvPr/>
        </p:nvSpPr>
        <p:spPr>
          <a:xfrm>
            <a:off x="6224466" y="5064126"/>
            <a:ext cx="2832100" cy="1714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1660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BEC7-A0F3-48C3-83B1-A6734236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FrameLayout</a:t>
            </a:r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8CD37-BFCE-4DE2-A186-6F2C62C89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79" cy="353060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err="1"/>
              <a:t>FrameLayout</a:t>
            </a:r>
            <a:r>
              <a:rPr lang="en-US" dirty="0"/>
              <a:t> is designed to block  out an area on the screen to  display a single item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In general, it should only contain a View because it is difficult to organize them so that they can be scalable to any screen without overlapping</a:t>
            </a:r>
          </a:p>
          <a:p>
            <a:pPr>
              <a:lnSpc>
                <a:spcPct val="120000"/>
              </a:lnSpc>
            </a:pPr>
            <a:r>
              <a:rPr lang="en-US" dirty="0"/>
              <a:t>To have more than one View one  must use the attribute "gravity"  in each View "child" (</a:t>
            </a:r>
            <a:r>
              <a:rPr lang="en-US" dirty="0" err="1"/>
              <a:t>android:layout_gravity</a:t>
            </a:r>
            <a:r>
              <a:rPr lang="en-US" dirty="0"/>
              <a:t>)</a:t>
            </a:r>
          </a:p>
          <a:p>
            <a:endParaRPr lang="pt-P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9F16B-CD82-40DD-948C-6992872BA0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A8253-CB0E-4481-AD70-CBA77C56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27</a:t>
            </a:fld>
            <a:endParaRPr lang="pt-PT" sz="120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B64C5A7-9AA2-4EDE-8566-F2B5545120FE}"/>
              </a:ext>
            </a:extLst>
          </p:cNvPr>
          <p:cNvSpPr>
            <a:spLocks noChangeAspect="1"/>
          </p:cNvSpPr>
          <p:nvPr/>
        </p:nvSpPr>
        <p:spPr>
          <a:xfrm>
            <a:off x="4640580" y="2489199"/>
            <a:ext cx="4415859" cy="3530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5250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BEC7-A0F3-48C3-83B1-A6734236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ListView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GridView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0A20-4FC2-4803-9020-8E86FF6D0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489201"/>
            <a:ext cx="7720968" cy="3530599"/>
          </a:xfrm>
        </p:spPr>
        <p:txBody>
          <a:bodyPr/>
          <a:lstStyle/>
          <a:p>
            <a:r>
              <a:rPr lang="en-US" dirty="0"/>
              <a:t>Dynamic Content</a:t>
            </a:r>
          </a:p>
          <a:p>
            <a:pPr lvl="1"/>
            <a:r>
              <a:rPr lang="en-US" b="1" dirty="0" err="1"/>
              <a:t>AdapterView</a:t>
            </a:r>
            <a:r>
              <a:rPr lang="en-US" dirty="0"/>
              <a:t> subclass to put values in Layout</a:t>
            </a:r>
          </a:p>
          <a:p>
            <a:pPr lvl="1"/>
            <a:r>
              <a:rPr lang="en-US" dirty="0"/>
              <a:t>Class Adapter to fetch the data (e.g., from a database) and convert  them into Views that are added to the </a:t>
            </a:r>
            <a:r>
              <a:rPr lang="en-US" b="1" dirty="0" err="1"/>
              <a:t>AdapterView</a:t>
            </a:r>
            <a:endParaRPr lang="en-US" b="1" dirty="0"/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A8253-CB0E-4481-AD70-CBA77C56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28</a:t>
            </a:fld>
            <a:endParaRPr lang="pt-PT" sz="1200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C29051B-3DC8-45B8-9E31-BC4D9B3C9EB6}"/>
              </a:ext>
            </a:extLst>
          </p:cNvPr>
          <p:cNvSpPr>
            <a:spLocks noChangeAspect="1"/>
          </p:cNvSpPr>
          <p:nvPr/>
        </p:nvSpPr>
        <p:spPr>
          <a:xfrm>
            <a:off x="1116536" y="4467158"/>
            <a:ext cx="3000375" cy="2056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CF65C9FA-43C8-48B6-8643-951844AD15D7}"/>
              </a:ext>
            </a:extLst>
          </p:cNvPr>
          <p:cNvGrpSpPr/>
          <p:nvPr/>
        </p:nvGrpSpPr>
        <p:grpSpPr>
          <a:xfrm>
            <a:off x="5474765" y="4657408"/>
            <a:ext cx="1231900" cy="1484630"/>
            <a:chOff x="6007100" y="4637034"/>
            <a:chExt cx="1231900" cy="1484630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46AA24C5-0510-4680-9141-61D2F2327959}"/>
                </a:ext>
              </a:extLst>
            </p:cNvPr>
            <p:cNvSpPr/>
            <p:nvPr/>
          </p:nvSpPr>
          <p:spPr>
            <a:xfrm>
              <a:off x="6007100" y="5219699"/>
              <a:ext cx="1231900" cy="901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16DD703B-8B65-4213-B9C3-C9FA174E5FE5}"/>
                </a:ext>
              </a:extLst>
            </p:cNvPr>
            <p:cNvSpPr/>
            <p:nvPr/>
          </p:nvSpPr>
          <p:spPr>
            <a:xfrm>
              <a:off x="6065265" y="4637034"/>
              <a:ext cx="750491" cy="6131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83CD3EB0-EF8B-4265-A088-49100428E0BE}"/>
                </a:ext>
              </a:extLst>
            </p:cNvPr>
            <p:cNvSpPr/>
            <p:nvPr/>
          </p:nvSpPr>
          <p:spPr>
            <a:xfrm>
              <a:off x="6114478" y="4648148"/>
              <a:ext cx="652068" cy="5147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DA44AA56-8EAC-4A6E-98D8-7F3ACAFCC6C9}"/>
                </a:ext>
              </a:extLst>
            </p:cNvPr>
            <p:cNvSpPr/>
            <p:nvPr/>
          </p:nvSpPr>
          <p:spPr>
            <a:xfrm>
              <a:off x="6114478" y="4648149"/>
              <a:ext cx="652145" cy="514984"/>
            </a:xfrm>
            <a:custGeom>
              <a:avLst/>
              <a:gdLst/>
              <a:ahLst/>
              <a:cxnLst/>
              <a:rect l="l" t="t" r="r" b="b"/>
              <a:pathLst>
                <a:path w="652145" h="514985">
                  <a:moveTo>
                    <a:pt x="25796" y="0"/>
                  </a:moveTo>
                  <a:lnTo>
                    <a:pt x="15751" y="2025"/>
                  </a:lnTo>
                  <a:lnTo>
                    <a:pt x="7552" y="7552"/>
                  </a:lnTo>
                  <a:lnTo>
                    <a:pt x="2025" y="15751"/>
                  </a:lnTo>
                  <a:lnTo>
                    <a:pt x="0" y="25796"/>
                  </a:lnTo>
                  <a:lnTo>
                    <a:pt x="0" y="320277"/>
                  </a:lnTo>
                  <a:lnTo>
                    <a:pt x="2025" y="330323"/>
                  </a:lnTo>
                  <a:lnTo>
                    <a:pt x="7552" y="338522"/>
                  </a:lnTo>
                  <a:lnTo>
                    <a:pt x="15751" y="344049"/>
                  </a:lnTo>
                  <a:lnTo>
                    <a:pt x="25796" y="346075"/>
                  </a:lnTo>
                  <a:lnTo>
                    <a:pt x="116284" y="346075"/>
                  </a:lnTo>
                  <a:lnTo>
                    <a:pt x="167877" y="514746"/>
                  </a:lnTo>
                  <a:lnTo>
                    <a:pt x="219471" y="346075"/>
                  </a:lnTo>
                  <a:lnTo>
                    <a:pt x="626268" y="346075"/>
                  </a:lnTo>
                  <a:lnTo>
                    <a:pt x="636314" y="344049"/>
                  </a:lnTo>
                  <a:lnTo>
                    <a:pt x="644513" y="338522"/>
                  </a:lnTo>
                  <a:lnTo>
                    <a:pt x="650040" y="330323"/>
                  </a:lnTo>
                  <a:lnTo>
                    <a:pt x="652066" y="320277"/>
                  </a:lnTo>
                  <a:lnTo>
                    <a:pt x="652066" y="25796"/>
                  </a:lnTo>
                  <a:lnTo>
                    <a:pt x="650039" y="15751"/>
                  </a:lnTo>
                  <a:lnTo>
                    <a:pt x="644513" y="7552"/>
                  </a:lnTo>
                  <a:lnTo>
                    <a:pt x="636314" y="2025"/>
                  </a:lnTo>
                  <a:lnTo>
                    <a:pt x="626268" y="0"/>
                  </a:lnTo>
                  <a:lnTo>
                    <a:pt x="25796" y="0"/>
                  </a:lnTo>
                  <a:close/>
                </a:path>
              </a:pathLst>
            </a:custGeom>
            <a:ln w="22225">
              <a:solidFill>
                <a:srgbClr val="72A3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0">
            <a:extLst>
              <a:ext uri="{FF2B5EF4-FFF2-40B4-BE49-F238E27FC236}">
                <a16:creationId xmlns:a16="http://schemas.microsoft.com/office/drawing/2014/main" id="{D8B13105-9C32-4EAD-A203-FE76316D0ADC}"/>
              </a:ext>
            </a:extLst>
          </p:cNvPr>
          <p:cNvGrpSpPr/>
          <p:nvPr/>
        </p:nvGrpSpPr>
        <p:grpSpPr>
          <a:xfrm>
            <a:off x="6779600" y="4657408"/>
            <a:ext cx="1248410" cy="1484630"/>
            <a:chOff x="7311935" y="4637034"/>
            <a:chExt cx="1248410" cy="1484630"/>
          </a:xfrm>
        </p:grpSpPr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F98DA1F8-81AF-4322-8511-8E690CE72707}"/>
                </a:ext>
              </a:extLst>
            </p:cNvPr>
            <p:cNvSpPr/>
            <p:nvPr/>
          </p:nvSpPr>
          <p:spPr>
            <a:xfrm>
              <a:off x="7327899" y="5219699"/>
              <a:ext cx="1231900" cy="9017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40E1D75E-381B-4077-BEAF-F349044DD52B}"/>
                </a:ext>
              </a:extLst>
            </p:cNvPr>
            <p:cNvSpPr/>
            <p:nvPr/>
          </p:nvSpPr>
          <p:spPr>
            <a:xfrm>
              <a:off x="7311935" y="4637034"/>
              <a:ext cx="861218" cy="6131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D2F5DAA3-B1AB-48E6-BD5A-AB76A1548448}"/>
                </a:ext>
              </a:extLst>
            </p:cNvPr>
            <p:cNvSpPr/>
            <p:nvPr/>
          </p:nvSpPr>
          <p:spPr>
            <a:xfrm>
              <a:off x="7361147" y="4648149"/>
              <a:ext cx="762800" cy="5147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F93BB242-8FF6-494E-B26D-222D42FD0621}"/>
                </a:ext>
              </a:extLst>
            </p:cNvPr>
            <p:cNvSpPr/>
            <p:nvPr/>
          </p:nvSpPr>
          <p:spPr>
            <a:xfrm>
              <a:off x="7361148" y="4648149"/>
              <a:ext cx="763270" cy="514984"/>
            </a:xfrm>
            <a:custGeom>
              <a:avLst/>
              <a:gdLst/>
              <a:ahLst/>
              <a:cxnLst/>
              <a:rect l="l" t="t" r="r" b="b"/>
              <a:pathLst>
                <a:path w="763270" h="514985">
                  <a:moveTo>
                    <a:pt x="25796" y="0"/>
                  </a:moveTo>
                  <a:lnTo>
                    <a:pt x="15751" y="2025"/>
                  </a:lnTo>
                  <a:lnTo>
                    <a:pt x="7552" y="7552"/>
                  </a:lnTo>
                  <a:lnTo>
                    <a:pt x="2025" y="15751"/>
                  </a:lnTo>
                  <a:lnTo>
                    <a:pt x="0" y="25796"/>
                  </a:lnTo>
                  <a:lnTo>
                    <a:pt x="0" y="320277"/>
                  </a:lnTo>
                  <a:lnTo>
                    <a:pt x="2025" y="330323"/>
                  </a:lnTo>
                  <a:lnTo>
                    <a:pt x="7552" y="338522"/>
                  </a:lnTo>
                  <a:lnTo>
                    <a:pt x="15751" y="344049"/>
                  </a:lnTo>
                  <a:lnTo>
                    <a:pt x="25796" y="346075"/>
                  </a:lnTo>
                  <a:lnTo>
                    <a:pt x="116284" y="346075"/>
                  </a:lnTo>
                  <a:lnTo>
                    <a:pt x="167877" y="514746"/>
                  </a:lnTo>
                  <a:lnTo>
                    <a:pt x="219471" y="346075"/>
                  </a:lnTo>
                  <a:lnTo>
                    <a:pt x="736996" y="346075"/>
                  </a:lnTo>
                  <a:lnTo>
                    <a:pt x="747041" y="344049"/>
                  </a:lnTo>
                  <a:lnTo>
                    <a:pt x="755241" y="338522"/>
                  </a:lnTo>
                  <a:lnTo>
                    <a:pt x="760767" y="330323"/>
                  </a:lnTo>
                  <a:lnTo>
                    <a:pt x="762793" y="320277"/>
                  </a:lnTo>
                  <a:lnTo>
                    <a:pt x="762793" y="25796"/>
                  </a:lnTo>
                  <a:lnTo>
                    <a:pt x="760767" y="15751"/>
                  </a:lnTo>
                  <a:lnTo>
                    <a:pt x="755241" y="7552"/>
                  </a:lnTo>
                  <a:lnTo>
                    <a:pt x="747041" y="2025"/>
                  </a:lnTo>
                  <a:lnTo>
                    <a:pt x="736996" y="0"/>
                  </a:lnTo>
                  <a:lnTo>
                    <a:pt x="25796" y="0"/>
                  </a:lnTo>
                  <a:close/>
                </a:path>
              </a:pathLst>
            </a:custGeom>
            <a:ln w="22225">
              <a:solidFill>
                <a:srgbClr val="72A3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5">
            <a:extLst>
              <a:ext uri="{FF2B5EF4-FFF2-40B4-BE49-F238E27FC236}">
                <a16:creationId xmlns:a16="http://schemas.microsoft.com/office/drawing/2014/main" id="{81B63E42-DA49-4CAD-B313-78A90CDD9263}"/>
              </a:ext>
            </a:extLst>
          </p:cNvPr>
          <p:cNvSpPr txBox="1"/>
          <p:nvPr/>
        </p:nvSpPr>
        <p:spPr>
          <a:xfrm>
            <a:off x="5627165" y="4719374"/>
            <a:ext cx="5568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rlito"/>
                <a:cs typeface="Carlito"/>
              </a:rPr>
              <a:t>Li</a:t>
            </a:r>
            <a:r>
              <a:rPr sz="1200" b="1" spc="-15" dirty="0">
                <a:latin typeface="Carlito"/>
                <a:cs typeface="Carlito"/>
              </a:rPr>
              <a:t>s</a:t>
            </a:r>
            <a:r>
              <a:rPr sz="1200" b="1" dirty="0">
                <a:latin typeface="Carlito"/>
                <a:cs typeface="Carlito"/>
              </a:rPr>
              <a:t>tVi</a:t>
            </a:r>
            <a:r>
              <a:rPr sz="1200" b="1" spc="-5" dirty="0">
                <a:latin typeface="Carlito"/>
                <a:cs typeface="Carlito"/>
              </a:rPr>
              <a:t>e</a:t>
            </a:r>
            <a:r>
              <a:rPr sz="1200" b="1" dirty="0">
                <a:latin typeface="Carlito"/>
                <a:cs typeface="Carlito"/>
              </a:rPr>
              <a:t>w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3083CD92-1321-48ED-9301-83C28F2FBCA8}"/>
              </a:ext>
            </a:extLst>
          </p:cNvPr>
          <p:cNvSpPr txBox="1"/>
          <p:nvPr/>
        </p:nvSpPr>
        <p:spPr>
          <a:xfrm>
            <a:off x="6871765" y="4719374"/>
            <a:ext cx="612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rlito"/>
                <a:cs typeface="Carlito"/>
              </a:rPr>
              <a:t>Gr</a:t>
            </a:r>
            <a:r>
              <a:rPr sz="1200" b="1" spc="-5" dirty="0">
                <a:latin typeface="Carlito"/>
                <a:cs typeface="Carlito"/>
              </a:rPr>
              <a:t>idVi</a:t>
            </a:r>
            <a:r>
              <a:rPr sz="1200" b="1" spc="-10" dirty="0">
                <a:latin typeface="Carlito"/>
                <a:cs typeface="Carlito"/>
              </a:rPr>
              <a:t>e</a:t>
            </a:r>
            <a:r>
              <a:rPr sz="1200" b="1" dirty="0">
                <a:latin typeface="Carlito"/>
                <a:cs typeface="Carlito"/>
              </a:rPr>
              <a:t>w</a:t>
            </a:r>
            <a:endParaRPr sz="12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953411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BEC7-A0F3-48C3-83B1-A6734236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Widgets</a:t>
            </a:r>
            <a:r>
              <a:rPr lang="pt-PT" dirty="0"/>
              <a:t>: Android UI </a:t>
            </a:r>
            <a:r>
              <a:rPr lang="pt-PT" dirty="0" err="1"/>
              <a:t>Controls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0A20-4FC2-4803-9020-8E86FF6D0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195014"/>
            <a:ext cx="6345260" cy="3530599"/>
          </a:xfrm>
        </p:spPr>
        <p:txBody>
          <a:bodyPr>
            <a:normAutofit lnSpcReduction="10000"/>
          </a:bodyPr>
          <a:lstStyle/>
          <a:p>
            <a:r>
              <a:rPr lang="pt-PT" dirty="0" err="1"/>
              <a:t>TextView</a:t>
            </a:r>
            <a:endParaRPr lang="pt-PT" dirty="0"/>
          </a:p>
          <a:p>
            <a:r>
              <a:rPr lang="pt-PT" dirty="0" err="1"/>
              <a:t>EditText</a:t>
            </a:r>
            <a:endParaRPr lang="pt-PT" dirty="0"/>
          </a:p>
          <a:p>
            <a:r>
              <a:rPr lang="pt-PT" dirty="0" err="1"/>
              <a:t>Button</a:t>
            </a:r>
            <a:endParaRPr lang="pt-PT" dirty="0"/>
          </a:p>
          <a:p>
            <a:r>
              <a:rPr lang="pt-PT" dirty="0" err="1"/>
              <a:t>Checkbox</a:t>
            </a:r>
            <a:endParaRPr lang="pt-PT" dirty="0"/>
          </a:p>
          <a:p>
            <a:r>
              <a:rPr lang="pt-PT" dirty="0" err="1"/>
              <a:t>RadioButton</a:t>
            </a:r>
            <a:endParaRPr lang="pt-PT" dirty="0"/>
          </a:p>
          <a:p>
            <a:r>
              <a:rPr lang="pt-PT" dirty="0" err="1"/>
              <a:t>ToggleButton</a:t>
            </a:r>
            <a:r>
              <a:rPr lang="pt-PT" dirty="0"/>
              <a:t> / </a:t>
            </a:r>
            <a:r>
              <a:rPr lang="pt-PT" dirty="0" err="1"/>
              <a:t>Switch</a:t>
            </a:r>
            <a:endParaRPr lang="pt-PT" dirty="0"/>
          </a:p>
          <a:p>
            <a:r>
              <a:rPr lang="pt-PT" dirty="0" err="1"/>
              <a:t>Spinner</a:t>
            </a:r>
            <a:endParaRPr lang="pt-PT" dirty="0"/>
          </a:p>
          <a:p>
            <a:r>
              <a:rPr lang="pt-PT" dirty="0" err="1"/>
              <a:t>ProgressBar</a:t>
            </a:r>
            <a:endParaRPr lang="pt-PT" dirty="0"/>
          </a:p>
          <a:p>
            <a:r>
              <a:rPr lang="pt-PT" dirty="0" err="1"/>
              <a:t>TimePicker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A8253-CB0E-4481-AD70-CBA77C56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29</a:t>
            </a:fld>
            <a:endParaRPr lang="pt-PT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BA4677-22CE-4EE5-AB2A-25AC7C109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749" y="2225193"/>
            <a:ext cx="1628941" cy="3909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FABF2D-4B52-4B37-93E7-11FDAA57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706" y="2159712"/>
            <a:ext cx="1955388" cy="656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6FD3A9-13D1-45D6-8006-EC52E6FB7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463" y="3161500"/>
            <a:ext cx="304843" cy="304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CE58B6-F042-4E08-99DC-C43D970B0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990" y="3414290"/>
            <a:ext cx="304843" cy="304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D28FC6-2E7C-41F5-9D47-23A0F5454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4691" y="3576280"/>
            <a:ext cx="333422" cy="333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E55CD4-2EB4-4A3C-B337-FFA96E89D4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3842" y="3876655"/>
            <a:ext cx="295316" cy="285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36C539-0D88-4F64-B983-B5B0FAC949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1699" y="3429000"/>
            <a:ext cx="1286054" cy="4191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7F35A9-99C6-4853-A21E-F7D954CC7A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1700" y="3799853"/>
            <a:ext cx="1295581" cy="4001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892211-B673-4F58-B7CD-9696D7B172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77676" y="3611904"/>
            <a:ext cx="1457528" cy="5334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BDCF74-764E-45A0-8AEB-4AAA6C5A09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78986" y="4283709"/>
            <a:ext cx="2581635" cy="2333951"/>
          </a:xfrm>
          <a:prstGeom prst="rect">
            <a:avLst/>
          </a:prstGeom>
        </p:spPr>
      </p:pic>
      <p:sp>
        <p:nvSpPr>
          <p:cNvPr id="17" name="object 9">
            <a:extLst>
              <a:ext uri="{FF2B5EF4-FFF2-40B4-BE49-F238E27FC236}">
                <a16:creationId xmlns:a16="http://schemas.microsoft.com/office/drawing/2014/main" id="{C3FC375A-1ED8-4015-A078-D3611280C6B4}"/>
              </a:ext>
            </a:extLst>
          </p:cNvPr>
          <p:cNvSpPr/>
          <p:nvPr/>
        </p:nvSpPr>
        <p:spPr>
          <a:xfrm>
            <a:off x="498885" y="5734049"/>
            <a:ext cx="1019475" cy="10445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0BCE1B37-2429-4B9C-B2F1-0211471167F1}"/>
              </a:ext>
            </a:extLst>
          </p:cNvPr>
          <p:cNvSpPr/>
          <p:nvPr/>
        </p:nvSpPr>
        <p:spPr>
          <a:xfrm>
            <a:off x="6406440" y="4944800"/>
            <a:ext cx="1219200" cy="1854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7806DC3-FE84-44A8-91C6-FEA9B1C3593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12209" y="6269540"/>
            <a:ext cx="2019582" cy="428685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736CAF8-CC98-4146-8E5B-57CD7FE4C13F}"/>
              </a:ext>
            </a:extLst>
          </p:cNvPr>
          <p:cNvSpPr/>
          <p:nvPr/>
        </p:nvSpPr>
        <p:spPr>
          <a:xfrm>
            <a:off x="2466975" y="2514600"/>
            <a:ext cx="628650" cy="123825"/>
          </a:xfrm>
          <a:custGeom>
            <a:avLst/>
            <a:gdLst>
              <a:gd name="connsiteX0" fmla="*/ 0 w 628650"/>
              <a:gd name="connsiteY0" fmla="*/ 123825 h 123825"/>
              <a:gd name="connsiteX1" fmla="*/ 628650 w 628650"/>
              <a:gd name="connsiteY1" fmla="*/ 0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8650" h="123825">
                <a:moveTo>
                  <a:pt x="0" y="123825"/>
                </a:moveTo>
                <a:lnTo>
                  <a:pt x="628650" y="0"/>
                </a:lnTo>
              </a:path>
            </a:pathLst>
          </a:custGeom>
          <a:noFill/>
          <a:ln>
            <a:solidFill>
              <a:srgbClr val="8964B3"/>
            </a:solidFill>
            <a:headEnd type="none" w="med" len="med"/>
            <a:tailEnd type="arrow" w="med" len="med"/>
          </a:ln>
        </p:spPr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D8E75B5-03E6-488C-BBC5-381AF0E56D02}"/>
              </a:ext>
            </a:extLst>
          </p:cNvPr>
          <p:cNvSpPr/>
          <p:nvPr/>
        </p:nvSpPr>
        <p:spPr>
          <a:xfrm>
            <a:off x="2905125" y="2667000"/>
            <a:ext cx="2981325" cy="361950"/>
          </a:xfrm>
          <a:custGeom>
            <a:avLst/>
            <a:gdLst>
              <a:gd name="connsiteX0" fmla="*/ 0 w 2981325"/>
              <a:gd name="connsiteY0" fmla="*/ 361950 h 361950"/>
              <a:gd name="connsiteX1" fmla="*/ 1533525 w 2981325"/>
              <a:gd name="connsiteY1" fmla="*/ 209550 h 361950"/>
              <a:gd name="connsiteX2" fmla="*/ 2562225 w 2981325"/>
              <a:gd name="connsiteY2" fmla="*/ 161925 h 361950"/>
              <a:gd name="connsiteX3" fmla="*/ 2981325 w 2981325"/>
              <a:gd name="connsiteY3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1325" h="361950">
                <a:moveTo>
                  <a:pt x="0" y="361950"/>
                </a:moveTo>
                <a:lnTo>
                  <a:pt x="1533525" y="209550"/>
                </a:lnTo>
                <a:cubicBezTo>
                  <a:pt x="1960562" y="176213"/>
                  <a:pt x="2320925" y="196850"/>
                  <a:pt x="2562225" y="161925"/>
                </a:cubicBezTo>
                <a:cubicBezTo>
                  <a:pt x="2803525" y="127000"/>
                  <a:pt x="2892425" y="63500"/>
                  <a:pt x="2981325" y="0"/>
                </a:cubicBezTo>
              </a:path>
            </a:pathLst>
          </a:custGeom>
          <a:noFill/>
          <a:ln>
            <a:solidFill>
              <a:srgbClr val="8964B3"/>
            </a:solidFill>
            <a:headEnd type="none" w="med" len="med"/>
            <a:tailEnd type="arrow" w="med" len="med"/>
          </a:ln>
        </p:spPr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51526C2-586E-4715-A635-B7EA5BB89ACC}"/>
              </a:ext>
            </a:extLst>
          </p:cNvPr>
          <p:cNvSpPr/>
          <p:nvPr/>
        </p:nvSpPr>
        <p:spPr>
          <a:xfrm>
            <a:off x="2667000" y="3457575"/>
            <a:ext cx="933450" cy="28575"/>
          </a:xfrm>
          <a:custGeom>
            <a:avLst/>
            <a:gdLst>
              <a:gd name="connsiteX0" fmla="*/ 0 w 933450"/>
              <a:gd name="connsiteY0" fmla="*/ 28575 h 28575"/>
              <a:gd name="connsiteX1" fmla="*/ 933450 w 933450"/>
              <a:gd name="connsiteY1" fmla="*/ 0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3450" h="28575">
                <a:moveTo>
                  <a:pt x="0" y="28575"/>
                </a:moveTo>
                <a:lnTo>
                  <a:pt x="933450" y="0"/>
                </a:lnTo>
              </a:path>
            </a:pathLst>
          </a:custGeom>
          <a:noFill/>
          <a:ln>
            <a:solidFill>
              <a:srgbClr val="8964B3"/>
            </a:solidFill>
            <a:headEnd type="none" w="med" len="med"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8EF312E-F80F-4BBE-9BE7-9DD8E93E0951}"/>
              </a:ext>
            </a:extLst>
          </p:cNvPr>
          <p:cNvSpPr/>
          <p:nvPr/>
        </p:nvSpPr>
        <p:spPr>
          <a:xfrm>
            <a:off x="3028950" y="3905250"/>
            <a:ext cx="1143000" cy="0"/>
          </a:xfrm>
          <a:custGeom>
            <a:avLst/>
            <a:gdLst>
              <a:gd name="connsiteX0" fmla="*/ 0 w 1143000"/>
              <a:gd name="connsiteY0" fmla="*/ 0 h 0"/>
              <a:gd name="connsiteX1" fmla="*/ 1143000 w 1143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0">
                <a:moveTo>
                  <a:pt x="0" y="0"/>
                </a:moveTo>
                <a:lnTo>
                  <a:pt x="1143000" y="0"/>
                </a:lnTo>
              </a:path>
            </a:pathLst>
          </a:custGeom>
          <a:noFill/>
        </p:spPr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EA5A6B8-A126-4072-B183-16673774D669}"/>
              </a:ext>
            </a:extLst>
          </p:cNvPr>
          <p:cNvSpPr/>
          <p:nvPr/>
        </p:nvSpPr>
        <p:spPr>
          <a:xfrm>
            <a:off x="3019425" y="3886200"/>
            <a:ext cx="1171575" cy="9525"/>
          </a:xfrm>
          <a:custGeom>
            <a:avLst/>
            <a:gdLst>
              <a:gd name="connsiteX0" fmla="*/ 0 w 1171575"/>
              <a:gd name="connsiteY0" fmla="*/ 0 h 9525"/>
              <a:gd name="connsiteX1" fmla="*/ 1171575 w 1171575"/>
              <a:gd name="connsiteY1" fmla="*/ 952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1575" h="9525">
                <a:moveTo>
                  <a:pt x="0" y="0"/>
                </a:moveTo>
                <a:lnTo>
                  <a:pt x="1171575" y="9525"/>
                </a:lnTo>
              </a:path>
            </a:pathLst>
          </a:custGeom>
          <a:noFill/>
          <a:ln>
            <a:solidFill>
              <a:srgbClr val="8964B3"/>
            </a:solidFill>
            <a:headEnd type="none" w="med" len="med"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1EBB311-4B7D-475F-A568-04EE587D8412}"/>
              </a:ext>
            </a:extLst>
          </p:cNvPr>
          <p:cNvSpPr/>
          <p:nvPr/>
        </p:nvSpPr>
        <p:spPr>
          <a:xfrm>
            <a:off x="3914775" y="4238625"/>
            <a:ext cx="1952625" cy="83532"/>
          </a:xfrm>
          <a:custGeom>
            <a:avLst/>
            <a:gdLst>
              <a:gd name="connsiteX0" fmla="*/ 0 w 1952625"/>
              <a:gd name="connsiteY0" fmla="*/ 76200 h 83532"/>
              <a:gd name="connsiteX1" fmla="*/ 1257300 w 1952625"/>
              <a:gd name="connsiteY1" fmla="*/ 76200 h 83532"/>
              <a:gd name="connsiteX2" fmla="*/ 1952625 w 1952625"/>
              <a:gd name="connsiteY2" fmla="*/ 0 h 8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2625" h="83532">
                <a:moveTo>
                  <a:pt x="0" y="76200"/>
                </a:moveTo>
                <a:cubicBezTo>
                  <a:pt x="465931" y="82550"/>
                  <a:pt x="931863" y="88900"/>
                  <a:pt x="1257300" y="76200"/>
                </a:cubicBezTo>
                <a:cubicBezTo>
                  <a:pt x="1582737" y="63500"/>
                  <a:pt x="1767681" y="31750"/>
                  <a:pt x="1952625" y="0"/>
                </a:cubicBezTo>
              </a:path>
            </a:pathLst>
          </a:custGeom>
          <a:noFill/>
          <a:ln>
            <a:solidFill>
              <a:srgbClr val="8964B3"/>
            </a:solidFill>
            <a:headEnd type="none" w="med" len="med"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33855-62C1-4585-9120-FA829EF3382B}"/>
              </a:ext>
            </a:extLst>
          </p:cNvPr>
          <p:cNvSpPr/>
          <p:nvPr/>
        </p:nvSpPr>
        <p:spPr>
          <a:xfrm>
            <a:off x="2390775" y="4724400"/>
            <a:ext cx="3743325" cy="9525"/>
          </a:xfrm>
          <a:custGeom>
            <a:avLst/>
            <a:gdLst>
              <a:gd name="connsiteX0" fmla="*/ 0 w 3743325"/>
              <a:gd name="connsiteY0" fmla="*/ 9525 h 9525"/>
              <a:gd name="connsiteX1" fmla="*/ 3743325 w 37433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43325" h="9525">
                <a:moveTo>
                  <a:pt x="0" y="9525"/>
                </a:moveTo>
                <a:lnTo>
                  <a:pt x="3743325" y="0"/>
                </a:lnTo>
              </a:path>
            </a:pathLst>
          </a:custGeom>
          <a:noFill/>
          <a:ln>
            <a:solidFill>
              <a:srgbClr val="8964B3"/>
            </a:solidFill>
            <a:headEnd type="none" w="med" len="med"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83903C6-B2AA-400F-B428-D64F6D04F361}"/>
              </a:ext>
            </a:extLst>
          </p:cNvPr>
          <p:cNvSpPr/>
          <p:nvPr/>
        </p:nvSpPr>
        <p:spPr>
          <a:xfrm>
            <a:off x="4810125" y="4781550"/>
            <a:ext cx="1476375" cy="333375"/>
          </a:xfrm>
          <a:custGeom>
            <a:avLst/>
            <a:gdLst>
              <a:gd name="connsiteX0" fmla="*/ 0 w 1476375"/>
              <a:gd name="connsiteY0" fmla="*/ 0 h 333375"/>
              <a:gd name="connsiteX1" fmla="*/ 1476375 w 1476375"/>
              <a:gd name="connsiteY1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6375" h="333375">
                <a:moveTo>
                  <a:pt x="0" y="0"/>
                </a:moveTo>
                <a:lnTo>
                  <a:pt x="1476375" y="333375"/>
                </a:lnTo>
              </a:path>
            </a:pathLst>
          </a:custGeom>
          <a:noFill/>
          <a:ln>
            <a:solidFill>
              <a:srgbClr val="8964B3"/>
            </a:solidFill>
            <a:headEnd type="none" w="med" len="med"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E850DAB-2C16-4AD7-AB3B-B39FDD76E85C}"/>
              </a:ext>
            </a:extLst>
          </p:cNvPr>
          <p:cNvSpPr/>
          <p:nvPr/>
        </p:nvSpPr>
        <p:spPr>
          <a:xfrm>
            <a:off x="4714875" y="4800600"/>
            <a:ext cx="533400" cy="1466850"/>
          </a:xfrm>
          <a:custGeom>
            <a:avLst/>
            <a:gdLst>
              <a:gd name="connsiteX0" fmla="*/ 0 w 533400"/>
              <a:gd name="connsiteY0" fmla="*/ 0 h 1466850"/>
              <a:gd name="connsiteX1" fmla="*/ 533400 w 533400"/>
              <a:gd name="connsiteY1" fmla="*/ 1466850 h 1466850"/>
              <a:gd name="connsiteX2" fmla="*/ 533400 w 533400"/>
              <a:gd name="connsiteY2" fmla="*/ 146685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466850">
                <a:moveTo>
                  <a:pt x="0" y="0"/>
                </a:moveTo>
                <a:lnTo>
                  <a:pt x="533400" y="1466850"/>
                </a:lnTo>
                <a:lnTo>
                  <a:pt x="533400" y="1466850"/>
                </a:lnTo>
              </a:path>
            </a:pathLst>
          </a:custGeom>
          <a:noFill/>
          <a:ln>
            <a:solidFill>
              <a:srgbClr val="8964B3"/>
            </a:solidFill>
            <a:headEnd type="none" w="med" len="med"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703637F-9330-41A5-BC16-F6B5DFA25180}"/>
              </a:ext>
            </a:extLst>
          </p:cNvPr>
          <p:cNvSpPr/>
          <p:nvPr/>
        </p:nvSpPr>
        <p:spPr>
          <a:xfrm>
            <a:off x="2667000" y="5212934"/>
            <a:ext cx="612894" cy="832265"/>
          </a:xfrm>
          <a:custGeom>
            <a:avLst/>
            <a:gdLst>
              <a:gd name="connsiteX0" fmla="*/ 0 w 304800"/>
              <a:gd name="connsiteY0" fmla="*/ 0 h 200025"/>
              <a:gd name="connsiteX1" fmla="*/ 304800 w 304800"/>
              <a:gd name="connsiteY1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4800" h="200025">
                <a:moveTo>
                  <a:pt x="0" y="0"/>
                </a:moveTo>
                <a:lnTo>
                  <a:pt x="304800" y="200025"/>
                </a:lnTo>
              </a:path>
            </a:pathLst>
          </a:custGeom>
          <a:noFill/>
          <a:ln>
            <a:solidFill>
              <a:srgbClr val="8964B3"/>
            </a:solidFill>
            <a:headEnd type="none" w="med" len="med"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B1A927A-BE4E-4479-B48B-A7D174CB201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93009" y="6166374"/>
            <a:ext cx="2638793" cy="209579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DE75C95-10C0-46C9-A819-08DD11E437AF}"/>
              </a:ext>
            </a:extLst>
          </p:cNvPr>
          <p:cNvSpPr/>
          <p:nvPr/>
        </p:nvSpPr>
        <p:spPr>
          <a:xfrm flipH="1">
            <a:off x="1638299" y="5727494"/>
            <a:ext cx="290923" cy="203408"/>
          </a:xfrm>
          <a:custGeom>
            <a:avLst/>
            <a:gdLst>
              <a:gd name="connsiteX0" fmla="*/ 0 w 304800"/>
              <a:gd name="connsiteY0" fmla="*/ 0 h 200025"/>
              <a:gd name="connsiteX1" fmla="*/ 304800 w 304800"/>
              <a:gd name="connsiteY1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4800" h="200025">
                <a:moveTo>
                  <a:pt x="0" y="0"/>
                </a:moveTo>
                <a:lnTo>
                  <a:pt x="304800" y="200025"/>
                </a:lnTo>
              </a:path>
            </a:pathLst>
          </a:custGeom>
          <a:noFill/>
          <a:ln>
            <a:solidFill>
              <a:srgbClr val="8964B3"/>
            </a:solidFill>
            <a:headEnd type="none" w="med" len="med"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954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ED1D-C704-4393-9832-404015A3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User</a:t>
            </a:r>
            <a:r>
              <a:rPr lang="pt-PT" dirty="0"/>
              <a:t> Interface (UI)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8E848-0C61-478E-8B85-59CC22F54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45" y="2521006"/>
            <a:ext cx="7665309" cy="3935453"/>
          </a:xfrm>
        </p:spPr>
        <p:txBody>
          <a:bodyPr>
            <a:normAutofit/>
          </a:bodyPr>
          <a:lstStyle/>
          <a:p>
            <a:r>
              <a:rPr lang="en-US" dirty="0"/>
              <a:t>UI elements are based on:</a:t>
            </a:r>
          </a:p>
          <a:p>
            <a:pPr lvl="1"/>
            <a:r>
              <a:rPr lang="en-US" b="1" dirty="0"/>
              <a:t>View</a:t>
            </a:r>
            <a:r>
              <a:rPr lang="en-US" dirty="0"/>
              <a:t> Class – is/describes one UI visual element</a:t>
            </a:r>
          </a:p>
          <a:p>
            <a:pPr lvl="2"/>
            <a:r>
              <a:rPr lang="en-US" dirty="0"/>
              <a:t>Base class for "widgets“. Ex: </a:t>
            </a:r>
            <a:r>
              <a:rPr lang="en-US" dirty="0" err="1"/>
              <a:t>TextView</a:t>
            </a:r>
            <a:r>
              <a:rPr lang="en-US" dirty="0"/>
              <a:t>, </a:t>
            </a:r>
            <a:r>
              <a:rPr lang="en-US" dirty="0" err="1"/>
              <a:t>ImageView</a:t>
            </a:r>
            <a:r>
              <a:rPr lang="en-US" dirty="0"/>
              <a:t>, Button, </a:t>
            </a:r>
            <a:r>
              <a:rPr lang="en-US" dirty="0" err="1"/>
              <a:t>RatioButton</a:t>
            </a:r>
            <a:r>
              <a:rPr lang="en-US" dirty="0"/>
              <a:t>, …</a:t>
            </a:r>
          </a:p>
          <a:p>
            <a:pPr lvl="2"/>
            <a:r>
              <a:rPr lang="en-US" dirty="0"/>
              <a:t>Usually draws something the user can see and interact with</a:t>
            </a:r>
          </a:p>
          <a:p>
            <a:pPr lvl="1"/>
            <a:r>
              <a:rPr lang="en-US" b="1" dirty="0" err="1"/>
              <a:t>ViewGroup</a:t>
            </a:r>
            <a:r>
              <a:rPr lang="en-US" dirty="0"/>
              <a:t> class – an element to contain other elements</a:t>
            </a:r>
          </a:p>
          <a:p>
            <a:pPr lvl="2"/>
            <a:r>
              <a:rPr lang="en-US" dirty="0"/>
              <a:t>May contain Views and </a:t>
            </a:r>
            <a:r>
              <a:rPr lang="en-US" dirty="0" err="1"/>
              <a:t>ViewGroups</a:t>
            </a:r>
            <a:endParaRPr lang="en-US" dirty="0"/>
          </a:p>
          <a:p>
            <a:pPr lvl="2"/>
            <a:r>
              <a:rPr lang="en-US" dirty="0"/>
              <a:t>Base class for "layouts“</a:t>
            </a:r>
          </a:p>
          <a:p>
            <a:pPr lvl="3"/>
            <a:r>
              <a:rPr lang="en-US" dirty="0"/>
              <a:t>Ex: </a:t>
            </a:r>
            <a:r>
              <a:rPr lang="en-US" dirty="0" err="1"/>
              <a:t>ConstraintLayout</a:t>
            </a:r>
            <a:r>
              <a:rPr lang="en-US" dirty="0"/>
              <a:t>, </a:t>
            </a:r>
            <a:r>
              <a:rPr lang="en-US" dirty="0" err="1"/>
              <a:t>LinearLayout</a:t>
            </a:r>
            <a:r>
              <a:rPr lang="en-US" dirty="0"/>
              <a:t>, </a:t>
            </a:r>
            <a:r>
              <a:rPr lang="en-US" dirty="0" err="1"/>
              <a:t>FrameLayout</a:t>
            </a:r>
            <a:r>
              <a:rPr lang="en-US" dirty="0"/>
              <a:t>, </a:t>
            </a:r>
            <a:r>
              <a:rPr lang="en-US" dirty="0" err="1"/>
              <a:t>GridLayout</a:t>
            </a:r>
            <a:r>
              <a:rPr lang="en-US" dirty="0"/>
              <a:t>, …</a:t>
            </a:r>
          </a:p>
          <a:p>
            <a:pPr lvl="2"/>
            <a:r>
              <a:rPr lang="en-US" dirty="0"/>
              <a:t>It is a View sub-class</a:t>
            </a:r>
          </a:p>
          <a:p>
            <a:pPr lvl="2"/>
            <a:r>
              <a:rPr lang="en-US" dirty="0"/>
              <a:t>Should be the root element in a Layout file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09644-6B27-4703-996F-06C41234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3</a:t>
            </a:fld>
            <a:endParaRPr lang="pt-PT" sz="120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EAD48ED-624C-450F-9946-B4765901EA2F}"/>
              </a:ext>
            </a:extLst>
          </p:cNvPr>
          <p:cNvSpPr>
            <a:spLocks noChangeAspect="1"/>
          </p:cNvSpPr>
          <p:nvPr/>
        </p:nvSpPr>
        <p:spPr>
          <a:xfrm>
            <a:off x="5400540" y="4764820"/>
            <a:ext cx="3743460" cy="2002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3319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BEC7-A0F3-48C3-83B1-A6734236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UI </a:t>
            </a:r>
            <a:r>
              <a:rPr lang="pt-PT" dirty="0" err="1"/>
              <a:t>Controls</a:t>
            </a:r>
            <a:endParaRPr lang="pt-PT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3D85752-84D2-4D26-A0C3-290538EEA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880499"/>
              </p:ext>
            </p:extLst>
          </p:nvPr>
        </p:nvGraphicFramePr>
        <p:xfrm>
          <a:off x="866441" y="2281490"/>
          <a:ext cx="7448884" cy="4297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548">
                  <a:extLst>
                    <a:ext uri="{9D8B030D-6E8A-4147-A177-3AD203B41FA5}">
                      <a16:colId xmlns:a16="http://schemas.microsoft.com/office/drawing/2014/main" val="3714851960"/>
                    </a:ext>
                  </a:extLst>
                </a:gridCol>
                <a:gridCol w="4731336">
                  <a:extLst>
                    <a:ext uri="{9D8B030D-6E8A-4147-A177-3AD203B41FA5}">
                      <a16:colId xmlns:a16="http://schemas.microsoft.com/office/drawing/2014/main" val="3996740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016000">
                        <a:lnSpc>
                          <a:spcPts val="20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UI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Controls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206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4761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400" b="1" spc="-20" dirty="0">
                          <a:latin typeface="Carlito"/>
                          <a:cs typeface="Carlito"/>
                        </a:rPr>
                        <a:t>TextView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Used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show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text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</a:t>
                      </a:r>
                      <a:r>
                        <a:rPr sz="14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user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76568579"/>
                  </a:ext>
                </a:extLst>
              </a:tr>
              <a:tr h="387478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sz="1400" b="1" spc="-25" dirty="0">
                          <a:latin typeface="Carlito"/>
                          <a:cs typeface="Carlito"/>
                        </a:rPr>
                        <a:t>EditText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7465" marR="180975">
                        <a:lnSpc>
                          <a:spcPct val="101200"/>
                        </a:lnSpc>
                        <a:spcBef>
                          <a:spcPts val="2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Pre-defined </a:t>
                      </a:r>
                      <a:r>
                        <a:rPr sz="1400" b="1" spc="-20" dirty="0">
                          <a:latin typeface="Carlito"/>
                          <a:cs typeface="Carlito"/>
                        </a:rPr>
                        <a:t>TextView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sub-class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which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includes the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possibility  of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editing the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text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1076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sz="1400" b="1" spc="-15" dirty="0">
                          <a:latin typeface="Carlito"/>
                          <a:cs typeface="Carlito"/>
                        </a:rPr>
                        <a:t>AutoCompleteTextView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7465" marR="321945">
                        <a:lnSpc>
                          <a:spcPct val="101200"/>
                        </a:lnSpc>
                        <a:spcBef>
                          <a:spcPts val="2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Similar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b="1" spc="-25" dirty="0">
                          <a:latin typeface="Carlito"/>
                          <a:cs typeface="Carlito"/>
                        </a:rPr>
                        <a:t>EditText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but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shows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list with suggestions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help 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complete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4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text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087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400" b="1" spc="-10" dirty="0">
                          <a:latin typeface="Carlito"/>
                          <a:cs typeface="Carlito"/>
                        </a:rPr>
                        <a:t>Button</a:t>
                      </a:r>
                      <a:r>
                        <a:rPr lang="pt-PT" sz="1400" b="1" spc="-10" dirty="0">
                          <a:latin typeface="Carlito"/>
                          <a:cs typeface="Carlito"/>
                        </a:rPr>
                        <a:t> / </a:t>
                      </a:r>
                      <a:r>
                        <a:rPr lang="pt-PT" sz="1400" b="1" spc="-10" dirty="0" err="1">
                          <a:latin typeface="Carlito"/>
                          <a:cs typeface="Carlito"/>
                        </a:rPr>
                        <a:t>ImageButton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400" b="1" spc="-10" dirty="0">
                          <a:latin typeface="Carlito"/>
                          <a:cs typeface="Carlito"/>
                        </a:rPr>
                        <a:t>Button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that can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be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pressed by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4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user</a:t>
                      </a:r>
                      <a:r>
                        <a:rPr lang="pt-PT" sz="1400" dirty="0">
                          <a:latin typeface="Carlito"/>
                          <a:cs typeface="Carlito"/>
                        </a:rPr>
                        <a:t> / </a:t>
                      </a:r>
                      <a:r>
                        <a:rPr lang="pt-PT" sz="1400" dirty="0" err="1">
                          <a:latin typeface="Carlito"/>
                          <a:cs typeface="Carlito"/>
                        </a:rPr>
                        <a:t>Button</a:t>
                      </a:r>
                      <a:r>
                        <a:rPr lang="pt-PT" sz="14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lang="pt-PT" sz="1400" dirty="0" err="1">
                          <a:latin typeface="Carlito"/>
                          <a:cs typeface="Carlito"/>
                        </a:rPr>
                        <a:t>with</a:t>
                      </a:r>
                      <a:r>
                        <a:rPr lang="pt-PT" sz="14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lang="pt-PT" sz="1400" dirty="0" err="1">
                          <a:latin typeface="Carlito"/>
                          <a:cs typeface="Carlito"/>
                        </a:rPr>
                        <a:t>an</a:t>
                      </a:r>
                      <a:r>
                        <a:rPr lang="pt-PT" sz="14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lang="pt-PT" sz="1400" dirty="0" err="1">
                          <a:latin typeface="Carlito"/>
                          <a:cs typeface="Carlito"/>
                        </a:rPr>
                        <a:t>Image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315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10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84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spc="-5" dirty="0" err="1">
                          <a:latin typeface="Carlito"/>
                          <a:cs typeface="Carlito"/>
                        </a:rPr>
                        <a:t>CheckBox</a:t>
                      </a:r>
                      <a:endParaRPr lang="pt-PT"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en-US" sz="14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lang="en-US" sz="1400" dirty="0">
                          <a:latin typeface="Carlito"/>
                          <a:cs typeface="Carlito"/>
                        </a:rPr>
                        <a:t>select </a:t>
                      </a:r>
                      <a:r>
                        <a:rPr lang="en-US" sz="1400" spc="-5" dirty="0">
                          <a:latin typeface="Carlito"/>
                          <a:cs typeface="Carlito"/>
                        </a:rPr>
                        <a:t>options that are not </a:t>
                      </a:r>
                      <a:r>
                        <a:rPr lang="en-US" sz="1400" b="1" spc="-5" dirty="0">
                          <a:latin typeface="Carlito"/>
                          <a:cs typeface="Carlito"/>
                        </a:rPr>
                        <a:t>mutually </a:t>
                      </a:r>
                      <a:r>
                        <a:rPr lang="en-US" sz="1400" b="1" spc="-15" dirty="0">
                          <a:latin typeface="Carlito"/>
                          <a:cs typeface="Carlito"/>
                        </a:rPr>
                        <a:t>exclusive</a:t>
                      </a:r>
                      <a:endParaRPr lang="en-US"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6604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lang="pt-PT" sz="1400" b="1" spc="-5" dirty="0" err="1">
                          <a:latin typeface="Carlito"/>
                          <a:cs typeface="Carlito"/>
                        </a:rPr>
                        <a:t>RadioButton</a:t>
                      </a:r>
                      <a:r>
                        <a:rPr lang="pt-PT" sz="1400" b="1" spc="-5" dirty="0">
                          <a:latin typeface="Carlito"/>
                          <a:cs typeface="Carlito"/>
                        </a:rPr>
                        <a:t> / </a:t>
                      </a:r>
                      <a:r>
                        <a:rPr sz="1400" b="1" spc="-5" dirty="0" err="1">
                          <a:latin typeface="Carlito"/>
                          <a:cs typeface="Carlito"/>
                        </a:rPr>
                        <a:t>RadioGroup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en-US" sz="14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lang="en-US" sz="1400" dirty="0">
                          <a:latin typeface="Carlito"/>
                          <a:cs typeface="Carlito"/>
                        </a:rPr>
                        <a:t>select </a:t>
                      </a:r>
                      <a:r>
                        <a:rPr lang="en-US" sz="1400" spc="-5" dirty="0">
                          <a:latin typeface="Carlito"/>
                          <a:cs typeface="Carlito"/>
                        </a:rPr>
                        <a:t>options that are </a:t>
                      </a:r>
                      <a:r>
                        <a:rPr lang="en-US" sz="1400" b="1" spc="-5" dirty="0">
                          <a:latin typeface="Carlito"/>
                          <a:cs typeface="Carlito"/>
                        </a:rPr>
                        <a:t>mutually </a:t>
                      </a:r>
                      <a:r>
                        <a:rPr lang="en-US" sz="1400" b="1" spc="-15" dirty="0">
                          <a:latin typeface="Carlito"/>
                          <a:cs typeface="Carlito"/>
                        </a:rPr>
                        <a:t>exclusive</a:t>
                      </a:r>
                      <a:r>
                        <a:rPr lang="en-US" sz="1400" b="0" spc="0" dirty="0">
                          <a:latin typeface="Carlito"/>
                          <a:cs typeface="Carlito"/>
                        </a:rPr>
                        <a:t>. To have that, they must be</a:t>
                      </a:r>
                      <a:r>
                        <a:rPr lang="en-US" sz="1400" b="1" spc="-15" dirty="0">
                          <a:latin typeface="Carlito"/>
                          <a:cs typeface="Carlito"/>
                        </a:rPr>
                        <a:t> registered in </a:t>
                      </a:r>
                      <a:r>
                        <a:rPr lang="en-US" sz="1400" b="1" spc="-15" dirty="0" err="1">
                          <a:latin typeface="Carlito"/>
                          <a:cs typeface="Carlito"/>
                        </a:rPr>
                        <a:t>RadioGroup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729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lang="pt-PT" sz="1400" b="1" dirty="0" err="1">
                          <a:latin typeface="Carlito"/>
                          <a:cs typeface="Carlito"/>
                        </a:rPr>
                        <a:t>ToggleButton</a:t>
                      </a:r>
                      <a:r>
                        <a:rPr lang="pt-PT" sz="1400" b="1" dirty="0">
                          <a:latin typeface="Carlito"/>
                          <a:cs typeface="Carlito"/>
                        </a:rPr>
                        <a:t> / </a:t>
                      </a:r>
                      <a:r>
                        <a:rPr lang="pt-PT" sz="1400" b="1" dirty="0" err="1">
                          <a:latin typeface="Carlito"/>
                          <a:cs typeface="Carlito"/>
                        </a:rPr>
                        <a:t>Switch</a:t>
                      </a:r>
                      <a:endParaRPr lang="pt-PT" sz="1400" b="1" dirty="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lang="pt-PT" sz="14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lang="pt-PT" sz="1400" dirty="0" err="1">
                          <a:latin typeface="Carlito"/>
                          <a:cs typeface="Carlito"/>
                        </a:rPr>
                        <a:t>button</a:t>
                      </a:r>
                      <a:r>
                        <a:rPr lang="pt-PT" sz="14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lang="pt-PT" sz="1400" dirty="0" err="1">
                          <a:latin typeface="Carlito"/>
                          <a:cs typeface="Carlito"/>
                        </a:rPr>
                        <a:t>that</a:t>
                      </a:r>
                      <a:r>
                        <a:rPr lang="pt-PT" sz="14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lang="pt-PT" sz="1400" dirty="0" err="1">
                          <a:latin typeface="Carlito"/>
                          <a:cs typeface="Carlito"/>
                        </a:rPr>
                        <a:t>has</a:t>
                      </a:r>
                      <a:r>
                        <a:rPr lang="pt-PT" sz="14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lang="pt-PT" sz="1400" dirty="0" err="1">
                          <a:latin typeface="Carlito"/>
                          <a:cs typeface="Carlito"/>
                        </a:rPr>
                        <a:t>two</a:t>
                      </a:r>
                      <a:r>
                        <a:rPr lang="pt-PT" sz="14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lang="pt-PT" sz="1400" dirty="0" err="1">
                          <a:latin typeface="Carlito"/>
                          <a:cs typeface="Carlito"/>
                        </a:rPr>
                        <a:t>states</a:t>
                      </a:r>
                      <a:r>
                        <a:rPr lang="pt-PT" sz="1400" dirty="0">
                          <a:latin typeface="Carlito"/>
                          <a:cs typeface="Carlito"/>
                        </a:rPr>
                        <a:t> (</a:t>
                      </a:r>
                      <a:r>
                        <a:rPr lang="pt-PT" sz="1400" dirty="0" err="1">
                          <a:latin typeface="Carlito"/>
                          <a:cs typeface="Carlito"/>
                        </a:rPr>
                        <a:t>ex</a:t>
                      </a:r>
                      <a:r>
                        <a:rPr lang="pt-PT" sz="1400" dirty="0">
                          <a:latin typeface="Carlito"/>
                          <a:cs typeface="Carlito"/>
                        </a:rPr>
                        <a:t>: </a:t>
                      </a:r>
                      <a:r>
                        <a:rPr lang="pt-PT" sz="1400" dirty="0" err="1">
                          <a:latin typeface="Carlito"/>
                          <a:cs typeface="Carlito"/>
                        </a:rPr>
                        <a:t>on</a:t>
                      </a:r>
                      <a:r>
                        <a:rPr lang="pt-PT" sz="1400" dirty="0">
                          <a:latin typeface="Carlito"/>
                          <a:cs typeface="Carlito"/>
                        </a:rPr>
                        <a:t> / </a:t>
                      </a:r>
                      <a:r>
                        <a:rPr lang="pt-PT" sz="1400" dirty="0" err="1">
                          <a:latin typeface="Carlito"/>
                          <a:cs typeface="Carlito"/>
                        </a:rPr>
                        <a:t>off</a:t>
                      </a:r>
                      <a:r>
                        <a:rPr lang="pt-PT" sz="1400" dirty="0">
                          <a:latin typeface="Carlito"/>
                          <a:cs typeface="Carlito"/>
                        </a:rPr>
                        <a:t>)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2090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10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94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dirty="0" err="1">
                          <a:latin typeface="Carlito"/>
                          <a:cs typeface="Carlito"/>
                        </a:rPr>
                        <a:t>Spinner</a:t>
                      </a:r>
                      <a:endParaRPr lang="pt-PT"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7465" marR="34925" lvl="0" indent="0" algn="l" defTabSz="457200" rtl="0" eaLnBrk="1" fontAlgn="auto" latinLnBrk="0" hangingPunct="1">
                        <a:lnSpc>
                          <a:spcPct val="1012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spc="-5" dirty="0">
                          <a:latin typeface="Carlito"/>
                          <a:cs typeface="Carlito"/>
                        </a:rPr>
                        <a:t>Provides a way to select </a:t>
                      </a:r>
                      <a:r>
                        <a:rPr lang="en-US" sz="1400" b="1" spc="-5" dirty="0">
                          <a:latin typeface="Carlito"/>
                          <a:cs typeface="Carlito"/>
                        </a:rPr>
                        <a:t>one value </a:t>
                      </a:r>
                      <a:r>
                        <a:rPr lang="en-US" sz="1400" b="0" spc="-5" dirty="0">
                          <a:latin typeface="Carlito"/>
                          <a:cs typeface="Carlito"/>
                        </a:rPr>
                        <a:t>from a list or a set</a:t>
                      </a:r>
                      <a:endParaRPr lang="en-US" sz="1400" b="0" dirty="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55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10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94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spc="-10" dirty="0" err="1">
                          <a:latin typeface="Carlito"/>
                          <a:cs typeface="Carlito"/>
                        </a:rPr>
                        <a:t>ProgressBar</a:t>
                      </a:r>
                      <a:endParaRPr lang="pt-PT"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7465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5" dirty="0">
                          <a:latin typeface="Carlito"/>
                          <a:cs typeface="Carlito"/>
                        </a:rPr>
                        <a:t>Provides </a:t>
                      </a:r>
                      <a:r>
                        <a:rPr lang="en-US" sz="1400" b="1" spc="-5" dirty="0">
                          <a:latin typeface="Carlito"/>
                          <a:cs typeface="Carlito"/>
                        </a:rPr>
                        <a:t>visual </a:t>
                      </a:r>
                      <a:r>
                        <a:rPr lang="en-US" sz="1400" b="1" spc="-10" dirty="0">
                          <a:latin typeface="Carlito"/>
                          <a:cs typeface="Carlito"/>
                        </a:rPr>
                        <a:t>feedback </a:t>
                      </a:r>
                      <a:r>
                        <a:rPr lang="en-US" sz="1400" spc="-5" dirty="0">
                          <a:latin typeface="Carlito"/>
                          <a:cs typeface="Carlito"/>
                        </a:rPr>
                        <a:t>about </a:t>
                      </a:r>
                      <a:r>
                        <a:rPr lang="en-US" sz="14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lang="en-US" sz="1400" spc="-5" dirty="0">
                          <a:latin typeface="Carlito"/>
                          <a:cs typeface="Carlito"/>
                        </a:rPr>
                        <a:t>task that </a:t>
                      </a:r>
                      <a:r>
                        <a:rPr lang="en-US" sz="1400" dirty="0">
                          <a:latin typeface="Carlito"/>
                          <a:cs typeface="Carlito"/>
                        </a:rPr>
                        <a:t>is being</a:t>
                      </a:r>
                      <a:r>
                        <a:rPr lang="en-US" sz="14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400" spc="-5" dirty="0">
                          <a:latin typeface="Carlito"/>
                          <a:cs typeface="Carlito"/>
                        </a:rPr>
                        <a:t>performed</a:t>
                      </a:r>
                      <a:endParaRPr lang="en-US"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003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10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94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spc="-10" dirty="0" err="1">
                          <a:latin typeface="Carlito"/>
                          <a:cs typeface="Carlito"/>
                        </a:rPr>
                        <a:t>Picker</a:t>
                      </a:r>
                      <a:endParaRPr lang="pt-PT"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7465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spc="-10" dirty="0" err="1">
                          <a:latin typeface="Carlito"/>
                          <a:cs typeface="Carlito"/>
                        </a:rPr>
                        <a:t>TimePicker</a:t>
                      </a:r>
                      <a:r>
                        <a:rPr lang="en-US" sz="14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US" sz="1400" spc="-5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lang="en-US" sz="1400" b="1" spc="-10" dirty="0" err="1">
                          <a:latin typeface="Carlito"/>
                          <a:cs typeface="Carlito"/>
                        </a:rPr>
                        <a:t>DatePicker</a:t>
                      </a:r>
                      <a:r>
                        <a:rPr lang="en-US" sz="1400" spc="-10" dirty="0">
                          <a:latin typeface="Carlito"/>
                          <a:cs typeface="Carlito"/>
                        </a:rPr>
                        <a:t>. </a:t>
                      </a:r>
                      <a:r>
                        <a:rPr lang="en-US" sz="1400" spc="-5" dirty="0">
                          <a:latin typeface="Carlito"/>
                          <a:cs typeface="Carlito"/>
                        </a:rPr>
                        <a:t>Allows users </a:t>
                      </a:r>
                      <a:r>
                        <a:rPr lang="en-US" sz="14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lang="en-US" sz="1400" spc="-5" dirty="0">
                          <a:latin typeface="Carlito"/>
                          <a:cs typeface="Carlito"/>
                        </a:rPr>
                        <a:t>choose </a:t>
                      </a:r>
                      <a:r>
                        <a:rPr lang="en-US" sz="1400" dirty="0">
                          <a:latin typeface="Carlito"/>
                          <a:cs typeface="Carlito"/>
                        </a:rPr>
                        <a:t>a time </a:t>
                      </a:r>
                      <a:r>
                        <a:rPr lang="en-US" sz="14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lang="en-US" sz="1400" spc="-10" dirty="0">
                          <a:latin typeface="Carlito"/>
                          <a:cs typeface="Carlito"/>
                        </a:rPr>
                        <a:t>day  </a:t>
                      </a:r>
                      <a:r>
                        <a:rPr lang="en-US" sz="1400" spc="-5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lang="en-US" sz="14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lang="en-US" sz="1400" spc="-10" dirty="0">
                          <a:latin typeface="Carlito"/>
                          <a:cs typeface="Carlito"/>
                        </a:rPr>
                        <a:t>date</a:t>
                      </a:r>
                      <a:endParaRPr lang="en-US" sz="1400" dirty="0">
                        <a:latin typeface="Carlito"/>
                        <a:cs typeface="Carli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149772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A8253-CB0E-4481-AD70-CBA77C56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30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52002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BEC7-A0F3-48C3-83B1-A6734236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Android </a:t>
            </a:r>
            <a:r>
              <a:rPr lang="pt-PT" dirty="0" err="1"/>
              <a:t>Studio</a:t>
            </a:r>
            <a:r>
              <a:rPr lang="pt-PT" dirty="0"/>
              <a:t> </a:t>
            </a:r>
            <a:r>
              <a:rPr lang="pt-PT" dirty="0" err="1"/>
              <a:t>Pallete</a:t>
            </a:r>
            <a:r>
              <a:rPr lang="pt-PT" dirty="0"/>
              <a:t> </a:t>
            </a:r>
            <a:r>
              <a:rPr lang="pt-PT" dirty="0" err="1"/>
              <a:t>groups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A8253-CB0E-4481-AD70-CBA77C56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31</a:t>
            </a:fld>
            <a:endParaRPr lang="pt-PT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82C01-67CE-45CC-A7CA-FD3B24DE89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51" t="7136" r="6461"/>
          <a:stretch/>
        </p:blipFill>
        <p:spPr>
          <a:xfrm>
            <a:off x="200944" y="2864256"/>
            <a:ext cx="1618332" cy="32997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B830CE-9733-424D-B246-13C04D0B2C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23" t="12500" r="8767"/>
          <a:stretch/>
        </p:blipFill>
        <p:spPr>
          <a:xfrm>
            <a:off x="1997298" y="2864256"/>
            <a:ext cx="1491297" cy="1933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F1441E-FCF0-4E2C-B070-5184EF2183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51" t="8856" r="6461"/>
          <a:stretch/>
        </p:blipFill>
        <p:spPr>
          <a:xfrm>
            <a:off x="3666617" y="2864256"/>
            <a:ext cx="1618333" cy="28826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42B295-E085-40E6-8F42-7673C55648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798" t="12564" r="6113"/>
          <a:stretch/>
        </p:blipFill>
        <p:spPr>
          <a:xfrm>
            <a:off x="5462972" y="2864256"/>
            <a:ext cx="1618333" cy="1824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9E4597-E818-4E5A-A8CB-1660B51DE13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264" t="6452" r="8674"/>
          <a:stretch/>
        </p:blipFill>
        <p:spPr>
          <a:xfrm>
            <a:off x="7259327" y="2864256"/>
            <a:ext cx="1560824" cy="384984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E09197-64AD-4116-BABE-7925A0C74F2F}"/>
              </a:ext>
            </a:extLst>
          </p:cNvPr>
          <p:cNvSpPr/>
          <p:nvPr/>
        </p:nvSpPr>
        <p:spPr>
          <a:xfrm>
            <a:off x="352090" y="2452000"/>
            <a:ext cx="1248109" cy="2977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8964B3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pt-PT" dirty="0" err="1"/>
              <a:t>Text</a:t>
            </a:r>
            <a:endParaRPr lang="pt-PT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D5DD51-DC96-4F9A-B2E0-2DD595D57014}"/>
              </a:ext>
            </a:extLst>
          </p:cNvPr>
          <p:cNvSpPr/>
          <p:nvPr/>
        </p:nvSpPr>
        <p:spPr>
          <a:xfrm>
            <a:off x="2118891" y="2452000"/>
            <a:ext cx="1248109" cy="2977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8964B3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pt-PT" dirty="0" err="1"/>
              <a:t>Buttons</a:t>
            </a:r>
            <a:endParaRPr lang="pt-PT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27E9681-25E6-4A90-8CEE-959F034EFCCE}"/>
              </a:ext>
            </a:extLst>
          </p:cNvPr>
          <p:cNvSpPr/>
          <p:nvPr/>
        </p:nvSpPr>
        <p:spPr>
          <a:xfrm>
            <a:off x="3851728" y="2452000"/>
            <a:ext cx="1248109" cy="2977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8964B3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pt-PT" dirty="0" err="1"/>
              <a:t>Widgets</a:t>
            </a:r>
            <a:endParaRPr lang="pt-PT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F47B2F-25EF-4182-BAA4-EAAC9791A0A7}"/>
              </a:ext>
            </a:extLst>
          </p:cNvPr>
          <p:cNvSpPr/>
          <p:nvPr/>
        </p:nvSpPr>
        <p:spPr>
          <a:xfrm>
            <a:off x="5618529" y="2452000"/>
            <a:ext cx="1248109" cy="2977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8964B3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pt-PT" dirty="0"/>
              <a:t>Layouts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5B17E77-02EE-4A69-AD12-A34529253368}"/>
              </a:ext>
            </a:extLst>
          </p:cNvPr>
          <p:cNvSpPr/>
          <p:nvPr/>
        </p:nvSpPr>
        <p:spPr>
          <a:xfrm>
            <a:off x="7385330" y="2452000"/>
            <a:ext cx="1248109" cy="2977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8964B3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pt-PT" dirty="0"/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2702778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BEC7-A0F3-48C3-83B1-A67342369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927099"/>
            <a:ext cx="6812175" cy="709865"/>
          </a:xfrm>
        </p:spPr>
        <p:txBody>
          <a:bodyPr/>
          <a:lstStyle/>
          <a:p>
            <a:r>
              <a:rPr lang="pt-PT" dirty="0"/>
              <a:t>UI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dynamic</a:t>
            </a:r>
            <a:r>
              <a:rPr lang="pt-PT" dirty="0"/>
              <a:t> </a:t>
            </a:r>
            <a:r>
              <a:rPr lang="pt-PT" dirty="0" err="1"/>
              <a:t>changes</a:t>
            </a:r>
            <a:r>
              <a:rPr lang="pt-PT" dirty="0"/>
              <a:t> in </a:t>
            </a:r>
            <a:r>
              <a:rPr lang="pt-PT" dirty="0" err="1"/>
              <a:t>code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0A20-4FC2-4803-9020-8E86FF6D0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449448"/>
            <a:ext cx="7768677" cy="4077805"/>
          </a:xfrm>
        </p:spPr>
        <p:txBody>
          <a:bodyPr>
            <a:normAutofit/>
          </a:bodyPr>
          <a:lstStyle/>
          <a:p>
            <a:r>
              <a:rPr lang="en-US" dirty="0"/>
              <a:t>Building UI Elements</a:t>
            </a:r>
          </a:p>
          <a:p>
            <a:pPr lvl="1"/>
            <a:r>
              <a:rPr lang="en-US" dirty="0"/>
              <a:t>Declared in XML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Created in code</a:t>
            </a:r>
          </a:p>
          <a:p>
            <a:pPr lvl="2"/>
            <a:r>
              <a:rPr lang="en-US" dirty="0"/>
              <a:t>In code we can create any element and set any attribute to them</a:t>
            </a:r>
          </a:p>
          <a:p>
            <a:pPr lvl="2"/>
            <a:endParaRPr lang="en-US" dirty="0"/>
          </a:p>
          <a:p>
            <a:pPr lvl="3"/>
            <a:endParaRPr lang="en-US" dirty="0"/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A8253-CB0E-4481-AD70-CBA77C56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32</a:t>
            </a:fld>
            <a:endParaRPr lang="pt-PT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1D2BB5-99AC-4182-AF22-4ACED75EBEB7}"/>
              </a:ext>
            </a:extLst>
          </p:cNvPr>
          <p:cNvSpPr/>
          <p:nvPr/>
        </p:nvSpPr>
        <p:spPr>
          <a:xfrm>
            <a:off x="1537229" y="3201387"/>
            <a:ext cx="4597890" cy="1103251"/>
          </a:xfrm>
          <a:prstGeom prst="rect">
            <a:avLst/>
          </a:prstGeom>
          <a:solidFill>
            <a:schemeClr val="bg1"/>
          </a:solidFill>
          <a:ln>
            <a:solidFill>
              <a:srgbClr val="3C776D"/>
            </a:solidFill>
          </a:ln>
        </p:spPr>
        <p:txBody>
          <a:bodyPr wrap="square">
            <a:spAutoFit/>
          </a:bodyPr>
          <a:lstStyle/>
          <a:p>
            <a:pPr defTabSz="7354888">
              <a:lnSpc>
                <a:spcPts val="1639"/>
              </a:lnSpc>
              <a:tabLst>
                <a:tab pos="269875" algn="l"/>
                <a:tab pos="715963" algn="l"/>
                <a:tab pos="1073150" algn="l"/>
              </a:tabLst>
            </a:pPr>
            <a:r>
              <a:rPr lang="en-US" sz="1100" dirty="0">
                <a:solidFill>
                  <a:srgbClr val="011993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  <a:cs typeface="DejaVu Sans Mono"/>
              </a:rPr>
              <a:t> </a:t>
            </a:r>
            <a:r>
              <a:rPr lang="en-US" sz="1100" spc="-5" dirty="0">
                <a:solidFill>
                  <a:srgbClr val="011993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latin typeface="Consolas" panose="020B0609020204030204" pitchFamily="49" charset="0"/>
                <a:cs typeface="DejaVu Sans Mono"/>
              </a:rPr>
              <a:t> </a:t>
            </a:r>
            <a:r>
              <a:rPr lang="en-US" sz="1100" b="1" dirty="0" err="1">
                <a:latin typeface="Consolas" panose="020B0609020204030204" pitchFamily="49" charset="0"/>
              </a:rPr>
              <a:t>onCreate</a:t>
            </a:r>
            <a:r>
              <a:rPr lang="en-US" sz="1100" dirty="0">
                <a:latin typeface="Consolas" panose="020B0609020204030204" pitchFamily="49" charset="0"/>
                <a:cs typeface="DejaVu Sans Mono"/>
              </a:rPr>
              <a:t>(Bundle </a:t>
            </a:r>
            <a:r>
              <a:rPr lang="en-US" sz="1100" dirty="0" err="1">
                <a:latin typeface="Consolas" panose="020B0609020204030204" pitchFamily="49" charset="0"/>
                <a:cs typeface="DejaVu Sans Mono"/>
              </a:rPr>
              <a:t>savedInstanceState</a:t>
            </a:r>
            <a:r>
              <a:rPr lang="en-US" sz="1100" dirty="0">
                <a:latin typeface="Consolas" panose="020B0609020204030204" pitchFamily="49" charset="0"/>
                <a:cs typeface="DejaVu Sans Mono"/>
              </a:rPr>
              <a:t>) {  	</a:t>
            </a:r>
            <a:r>
              <a:rPr lang="en-US" sz="1100" spc="-5" dirty="0" err="1">
                <a:solidFill>
                  <a:srgbClr val="011993"/>
                </a:solidFill>
                <a:latin typeface="Consolas" panose="020B0609020204030204" pitchFamily="49" charset="0"/>
              </a:rPr>
              <a:t>super</a:t>
            </a:r>
            <a:r>
              <a:rPr lang="en-US" sz="1100" dirty="0" err="1">
                <a:latin typeface="Consolas" panose="020B0609020204030204" pitchFamily="49" charset="0"/>
                <a:cs typeface="DejaVu Sans Mono"/>
              </a:rPr>
              <a:t>.onCreate</a:t>
            </a:r>
            <a:r>
              <a:rPr lang="en-US" sz="1100" dirty="0">
                <a:latin typeface="Consolas" panose="020B0609020204030204" pitchFamily="49" charset="0"/>
                <a:cs typeface="DejaVu Sans Mono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DejaVu Sans Mono"/>
              </a:rPr>
              <a:t>savedInstanceState</a:t>
            </a:r>
            <a:r>
              <a:rPr lang="en-US" sz="1100" dirty="0">
                <a:latin typeface="Consolas" panose="020B0609020204030204" pitchFamily="49" charset="0"/>
                <a:cs typeface="DejaVu Sans Mono"/>
              </a:rPr>
              <a:t>); </a:t>
            </a:r>
          </a:p>
          <a:p>
            <a:pPr defTabSz="7354888">
              <a:lnSpc>
                <a:spcPts val="1639"/>
              </a:lnSpc>
              <a:tabLst>
                <a:tab pos="269875" algn="l"/>
                <a:tab pos="715963" algn="l"/>
                <a:tab pos="1073150" algn="l"/>
              </a:tabLst>
            </a:pPr>
            <a:endParaRPr lang="en-US" sz="1100" dirty="0">
              <a:latin typeface="Consolas" panose="020B0609020204030204" pitchFamily="49" charset="0"/>
              <a:cs typeface="DejaVu Sans Mono"/>
            </a:endParaRPr>
          </a:p>
          <a:p>
            <a:pPr defTabSz="7354888">
              <a:lnSpc>
                <a:spcPts val="1639"/>
              </a:lnSpc>
              <a:tabLst>
                <a:tab pos="269875" algn="l"/>
                <a:tab pos="715963" algn="l"/>
                <a:tab pos="1073150" algn="l"/>
              </a:tabLst>
            </a:pPr>
            <a:r>
              <a:rPr lang="en-US" sz="1100" dirty="0">
                <a:latin typeface="Consolas" panose="020B0609020204030204" pitchFamily="49" charset="0"/>
                <a:cs typeface="DejaVu Sans Mono"/>
              </a:rPr>
              <a:t> 	</a:t>
            </a:r>
            <a:r>
              <a:rPr lang="en-US" sz="1100" b="1" dirty="0" err="1">
                <a:latin typeface="Consolas" panose="020B0609020204030204" pitchFamily="49" charset="0"/>
                <a:cs typeface="DejaVu Sans Mono"/>
              </a:rPr>
              <a:t>setContentView</a:t>
            </a:r>
            <a:r>
              <a:rPr lang="en-US" sz="1100" dirty="0">
                <a:latin typeface="Consolas" panose="020B0609020204030204" pitchFamily="49" charset="0"/>
                <a:cs typeface="DejaVu Sans Mono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DejaVu Sans Mono"/>
              </a:rPr>
              <a:t>R.layout.</a:t>
            </a:r>
            <a:r>
              <a:rPr lang="en-US" sz="1100" dirty="0" err="1">
                <a:solidFill>
                  <a:srgbClr val="660E7A"/>
                </a:solidFill>
                <a:latin typeface="Consolas" panose="020B0609020204030204" pitchFamily="49" charset="0"/>
              </a:rPr>
              <a:t>activity_main</a:t>
            </a:r>
            <a:r>
              <a:rPr lang="en-US" sz="1100" dirty="0">
                <a:latin typeface="Consolas" panose="020B0609020204030204" pitchFamily="49" charset="0"/>
                <a:cs typeface="DejaVu Sans Mono"/>
              </a:rPr>
              <a:t>);</a:t>
            </a:r>
          </a:p>
          <a:p>
            <a:pPr marL="12700" defTabSz="7354888">
              <a:lnSpc>
                <a:spcPts val="1639"/>
              </a:lnSpc>
              <a:tabLst>
                <a:tab pos="357188" algn="l"/>
                <a:tab pos="715963" algn="l"/>
                <a:tab pos="1073150" algn="l"/>
              </a:tabLst>
            </a:pPr>
            <a:r>
              <a:rPr lang="en-US" sz="1100" dirty="0">
                <a:latin typeface="Consolas" panose="020B0609020204030204" pitchFamily="49" charset="0"/>
                <a:cs typeface="DejaVu Sans Mono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23C232-3442-476E-A988-B5CE36E28701}"/>
              </a:ext>
            </a:extLst>
          </p:cNvPr>
          <p:cNvSpPr/>
          <p:nvPr/>
        </p:nvSpPr>
        <p:spPr>
          <a:xfrm>
            <a:off x="1537229" y="5062326"/>
            <a:ext cx="5104929" cy="1615827"/>
          </a:xfrm>
          <a:prstGeom prst="rect">
            <a:avLst/>
          </a:prstGeom>
          <a:solidFill>
            <a:schemeClr val="bg1"/>
          </a:solidFill>
          <a:ln>
            <a:solidFill>
              <a:srgbClr val="3C776D"/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</a:pPr>
            <a:r>
              <a:rPr lang="en-US" sz="1100" dirty="0">
                <a:solidFill>
                  <a:srgbClr val="011993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  <a:cs typeface="DejaVu Sans Mono"/>
              </a:rPr>
              <a:t> </a:t>
            </a:r>
            <a:r>
              <a:rPr lang="en-US" sz="1100" spc="-5" dirty="0">
                <a:solidFill>
                  <a:srgbClr val="011993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latin typeface="Consolas" panose="020B0609020204030204" pitchFamily="49" charset="0"/>
                <a:cs typeface="DejaVu Sans Mono"/>
              </a:rPr>
              <a:t> </a:t>
            </a:r>
            <a:r>
              <a:rPr lang="en-US" sz="1100" b="1" dirty="0" err="1">
                <a:latin typeface="Consolas" panose="020B0609020204030204" pitchFamily="49" charset="0"/>
              </a:rPr>
              <a:t>onCreate</a:t>
            </a:r>
            <a:r>
              <a:rPr lang="en-US" sz="1100" dirty="0">
                <a:latin typeface="Consolas" panose="020B0609020204030204" pitchFamily="49" charset="0"/>
                <a:cs typeface="DejaVu Sans Mono"/>
              </a:rPr>
              <a:t>(Bundle </a:t>
            </a:r>
            <a:r>
              <a:rPr lang="en-US" sz="1100" dirty="0" err="1">
                <a:latin typeface="Consolas" panose="020B0609020204030204" pitchFamily="49" charset="0"/>
                <a:cs typeface="DejaVu Sans Mono"/>
              </a:rPr>
              <a:t>savedInstanceState</a:t>
            </a:r>
            <a:r>
              <a:rPr lang="en-US" sz="1100" dirty="0">
                <a:latin typeface="Consolas" panose="020B0609020204030204" pitchFamily="49" charset="0"/>
                <a:cs typeface="DejaVu Sans Mono"/>
              </a:rPr>
              <a:t>) {   	</a:t>
            </a:r>
            <a:r>
              <a:rPr lang="en-US" sz="1100" spc="-5" dirty="0" err="1">
                <a:solidFill>
                  <a:srgbClr val="011993"/>
                </a:solidFill>
                <a:latin typeface="Consolas" panose="020B0609020204030204" pitchFamily="49" charset="0"/>
              </a:rPr>
              <a:t>super</a:t>
            </a:r>
            <a:r>
              <a:rPr lang="en-US" sz="1100" dirty="0" err="1">
                <a:latin typeface="Consolas" panose="020B0609020204030204" pitchFamily="49" charset="0"/>
                <a:cs typeface="DejaVu Sans Mono"/>
              </a:rPr>
              <a:t>.onCreate</a:t>
            </a:r>
            <a:r>
              <a:rPr lang="en-US" sz="1100" dirty="0">
                <a:latin typeface="Consolas" panose="020B0609020204030204" pitchFamily="49" charset="0"/>
                <a:cs typeface="DejaVu Sans Mono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DejaVu Sans Mono"/>
              </a:rPr>
              <a:t>savedInstanceState</a:t>
            </a:r>
            <a:r>
              <a:rPr lang="en-US" sz="1100" dirty="0">
                <a:latin typeface="Consolas" panose="020B0609020204030204" pitchFamily="49" charset="0"/>
                <a:cs typeface="DejaVu Sans Mono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</a:pPr>
            <a:endParaRPr lang="pt-PT" altLang="pt-PT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</a:pPr>
            <a:r>
              <a:rPr lang="pt-PT" altLang="pt-PT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PT" altLang="pt-PT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ConstraintLayout</a:t>
            </a:r>
            <a:r>
              <a:rPr lang="pt-PT" altLang="pt-PT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constrLayout</a:t>
            </a:r>
            <a:r>
              <a:rPr lang="pt-PT" altLang="pt-PT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altLang="pt-PT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new</a:t>
            </a:r>
            <a:r>
              <a:rPr lang="pt-PT" altLang="pt-PT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ConstraintLayout</a:t>
            </a:r>
            <a:r>
              <a:rPr lang="pt-PT" altLang="pt-PT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altLang="pt-PT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pt-PT" altLang="pt-PT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pt-PT" altLang="pt-PT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PT" altLang="pt-PT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TextView</a:t>
            </a:r>
            <a:r>
              <a:rPr lang="pt-PT" altLang="pt-PT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tv</a:t>
            </a:r>
            <a:r>
              <a:rPr lang="pt-PT" altLang="pt-PT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altLang="pt-PT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new</a:t>
            </a:r>
            <a:r>
              <a:rPr lang="pt-PT" altLang="pt-PT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TextView</a:t>
            </a:r>
            <a:r>
              <a:rPr lang="pt-PT" altLang="pt-PT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altLang="pt-PT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pt-PT" altLang="pt-PT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pt-PT" altLang="pt-PT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PT" altLang="pt-PT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tv.setText</a:t>
            </a:r>
            <a:r>
              <a:rPr lang="pt-PT" altLang="pt-PT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altLang="pt-PT" sz="11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pt-PT" altLang="pt-PT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Test</a:t>
            </a:r>
            <a:r>
              <a:rPr lang="pt-PT" altLang="pt-PT" sz="11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pt-PT" altLang="pt-PT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pt-PT" altLang="pt-PT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PT" altLang="pt-PT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constrLayout.addView</a:t>
            </a:r>
            <a:r>
              <a:rPr lang="pt-PT" altLang="pt-PT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altLang="pt-PT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tv</a:t>
            </a:r>
            <a:r>
              <a:rPr lang="pt-PT" altLang="pt-PT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pt-PT" altLang="pt-PT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PT" altLang="pt-PT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setContentView</a:t>
            </a:r>
            <a:r>
              <a:rPr lang="pt-PT" altLang="pt-PT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altLang="pt-PT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constrLayout</a:t>
            </a:r>
            <a:r>
              <a:rPr lang="pt-PT" altLang="pt-PT" sz="1100" dirty="0">
                <a:solidFill>
                  <a:srgbClr val="000000"/>
                </a:solidFill>
                <a:latin typeface="Consolas" panose="020B0609020204030204" pitchFamily="49" charset="0"/>
              </a:rPr>
              <a:t>, ...);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PT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8767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66B3E3-7848-4874-AF56-4DE93163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Icons</a:t>
            </a:r>
            <a:r>
              <a:rPr lang="pt-PT" dirty="0"/>
              <a:t> &amp; </a:t>
            </a:r>
            <a:r>
              <a:rPr lang="pt-PT" dirty="0" err="1"/>
              <a:t>Images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ACC33F-7867-4301-A292-06B443148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82CF3-1D43-49E2-B1E4-CF8157B6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33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685745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6246C1-4480-4829-819E-ECD87F8A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Icons</a:t>
            </a:r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EFD39-AAE0-46EE-8F99-1847C5A55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163197"/>
            <a:ext cx="7689162" cy="3530599"/>
          </a:xfrm>
        </p:spPr>
        <p:txBody>
          <a:bodyPr/>
          <a:lstStyle/>
          <a:p>
            <a:r>
              <a:rPr lang="pt-PT" dirty="0" err="1"/>
              <a:t>Icon</a:t>
            </a:r>
            <a:r>
              <a:rPr lang="pt-PT" dirty="0"/>
              <a:t> </a:t>
            </a:r>
            <a:r>
              <a:rPr lang="pt-PT" dirty="0" err="1"/>
              <a:t>categories</a:t>
            </a:r>
            <a:r>
              <a:rPr lang="pt-PT" dirty="0"/>
              <a:t>:</a:t>
            </a:r>
          </a:p>
          <a:p>
            <a:pPr lvl="1"/>
            <a:r>
              <a:rPr lang="pt-PT" b="1" dirty="0" err="1"/>
              <a:t>Launcher</a:t>
            </a:r>
            <a:r>
              <a:rPr lang="pt-PT" b="1" dirty="0"/>
              <a:t> </a:t>
            </a:r>
            <a:r>
              <a:rPr lang="pt-PT" b="1" dirty="0" err="1"/>
              <a:t>Icon</a:t>
            </a:r>
            <a:endParaRPr lang="pt-PT" b="1" dirty="0"/>
          </a:p>
          <a:p>
            <a:pPr lvl="2"/>
            <a:r>
              <a:rPr lang="pt-PT" dirty="0"/>
              <a:t> </a:t>
            </a:r>
            <a:r>
              <a:rPr lang="pt-PT" dirty="0" err="1"/>
              <a:t>Adaptive</a:t>
            </a:r>
            <a:r>
              <a:rPr lang="pt-PT" dirty="0"/>
              <a:t> </a:t>
            </a:r>
            <a:r>
              <a:rPr lang="pt-PT" dirty="0" err="1"/>
              <a:t>Launcher</a:t>
            </a:r>
            <a:r>
              <a:rPr lang="pt-PT" dirty="0"/>
              <a:t> </a:t>
            </a:r>
            <a:r>
              <a:rPr lang="pt-PT" dirty="0" err="1"/>
              <a:t>Icon</a:t>
            </a:r>
            <a:r>
              <a:rPr lang="pt-PT" dirty="0"/>
              <a:t>, </a:t>
            </a:r>
            <a:r>
              <a:rPr lang="en-US" dirty="0"/>
              <a:t>for Android 8.0 (API level 26) or above</a:t>
            </a:r>
            <a:endParaRPr lang="pt-PT" dirty="0"/>
          </a:p>
          <a:p>
            <a:pPr lvl="2"/>
            <a:r>
              <a:rPr lang="en-US" dirty="0"/>
              <a:t>Legacy Launcher Icon, for Android 7.1 (API level 25) or below.</a:t>
            </a:r>
          </a:p>
          <a:p>
            <a:pPr lvl="1"/>
            <a:r>
              <a:rPr lang="en-US" b="1" dirty="0"/>
              <a:t>Action Bar Icons</a:t>
            </a:r>
            <a:r>
              <a:rPr lang="en-US" dirty="0"/>
              <a:t>: for the items in the action bar</a:t>
            </a:r>
          </a:p>
          <a:p>
            <a:pPr lvl="1"/>
            <a:r>
              <a:rPr lang="en-US" b="1" dirty="0"/>
              <a:t>Tab Icons: </a:t>
            </a:r>
            <a:r>
              <a:rPr lang="en-US" dirty="0"/>
              <a:t>for the tab items that have icons, if any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91DFF-994E-4F5C-8F6E-B8BB4338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34</a:t>
            </a:fld>
            <a:endParaRPr lang="pt-PT" sz="1200" dirty="0"/>
          </a:p>
        </p:txBody>
      </p:sp>
      <p:pic>
        <p:nvPicPr>
          <p:cNvPr id="1026" name="Picture 2" descr="WhatsApp Icons Example">
            <a:extLst>
              <a:ext uri="{FF2B5EF4-FFF2-40B4-BE49-F238E27FC236}">
                <a16:creationId xmlns:a16="http://schemas.microsoft.com/office/drawing/2014/main" id="{455B1BFE-4C86-45C7-9DFD-88AA930D5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059" y="4449959"/>
            <a:ext cx="54959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B22C853-9D4B-4E0B-A444-2DBBC63B4AE0}"/>
              </a:ext>
            </a:extLst>
          </p:cNvPr>
          <p:cNvSpPr/>
          <p:nvPr/>
        </p:nvSpPr>
        <p:spPr>
          <a:xfrm>
            <a:off x="164926" y="6483736"/>
            <a:ext cx="88141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>
                <a:hlinkClick r:id="rId3"/>
              </a:rPr>
              <a:t>https://code.tutsplus.com/tutorials/how-to-update-the-launcher-icon-for-your-android-app--cms-30624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486607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D7A9-C1E9-40CC-BE0A-82DFAEFB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Images</a:t>
            </a:r>
            <a:r>
              <a:rPr lang="pt-PT" dirty="0"/>
              <a:t>: </a:t>
            </a:r>
            <a:r>
              <a:rPr lang="pt-PT" dirty="0" err="1"/>
              <a:t>ScaleType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3190F-CB28-4BEF-B043-DC845F5A1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B3DE1-B49E-414F-B072-6D3F1520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35</a:t>
            </a:fld>
            <a:endParaRPr lang="pt-PT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0BBB2-BEE6-4FD7-BAF9-CDBAD3602E64}"/>
              </a:ext>
            </a:extLst>
          </p:cNvPr>
          <p:cNvSpPr/>
          <p:nvPr/>
        </p:nvSpPr>
        <p:spPr>
          <a:xfrm>
            <a:off x="0" y="6537908"/>
            <a:ext cx="58640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>
                <a:hlinkClick r:id="rId2"/>
              </a:rPr>
              <a:t>https://thoughtbot.com/blog/android-imageview-scaletype-a-visual-guide</a:t>
            </a:r>
            <a:endParaRPr lang="pt-PT" sz="1200" dirty="0"/>
          </a:p>
        </p:txBody>
      </p:sp>
      <p:pic>
        <p:nvPicPr>
          <p:cNvPr id="1028" name="Picture 4" descr="图片1">
            <a:extLst>
              <a:ext uri="{FF2B5EF4-FFF2-40B4-BE49-F238E27FC236}">
                <a16:creationId xmlns:a16="http://schemas.microsoft.com/office/drawing/2014/main" id="{8CDBD4AF-62D8-4C3A-8C49-15A1A9B05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" y="2692190"/>
            <a:ext cx="5494351" cy="309820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6920F2-915E-4FED-9720-6757181AEDA4}"/>
              </a:ext>
            </a:extLst>
          </p:cNvPr>
          <p:cNvSpPr/>
          <p:nvPr/>
        </p:nvSpPr>
        <p:spPr>
          <a:xfrm>
            <a:off x="0" y="632815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1200" dirty="0">
                <a:hlinkClick r:id="rId4"/>
              </a:rPr>
              <a:t>https://blog.csdn.net/u010712277/article/details/74079620</a:t>
            </a:r>
            <a:endParaRPr lang="pt-PT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1981F3-3B72-42F7-AF1A-3BB1E5446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623" y="2429771"/>
            <a:ext cx="3435889" cy="364425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3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BEC7-A0F3-48C3-83B1-A6734236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Bibliography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0A20-4FC2-4803-9020-8E86FF6D0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Layouts</a:t>
            </a:r>
          </a:p>
          <a:p>
            <a:r>
              <a:rPr lang="en-US" dirty="0"/>
              <a:t>Input Controls</a:t>
            </a:r>
          </a:p>
          <a:p>
            <a:r>
              <a:rPr lang="en-US" dirty="0"/>
              <a:t>Layout Resources (attributes)</a:t>
            </a:r>
          </a:p>
          <a:p>
            <a:r>
              <a:rPr lang="en-US" dirty="0" err="1"/>
              <a:t>ConstraintLayout</a:t>
            </a:r>
            <a:endParaRPr lang="en-US" dirty="0"/>
          </a:p>
          <a:p>
            <a:r>
              <a:rPr lang="en-US" dirty="0"/>
              <a:t>Performance and View Hierarchies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A8253-CB0E-4481-AD70-CBA77C56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36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39685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BEC7-A0F3-48C3-83B1-A6734236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UI: </a:t>
            </a:r>
            <a:r>
              <a:rPr lang="pt-PT" dirty="0" err="1"/>
              <a:t>ViewGroups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Views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A8253-CB0E-4481-AD70-CBA77C56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4</a:t>
            </a:fld>
            <a:endParaRPr lang="pt-PT" sz="1200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652ADC1-5398-4895-82CE-A071059E7BD2}"/>
              </a:ext>
            </a:extLst>
          </p:cNvPr>
          <p:cNvSpPr txBox="1"/>
          <p:nvPr/>
        </p:nvSpPr>
        <p:spPr>
          <a:xfrm>
            <a:off x="4118229" y="4061329"/>
            <a:ext cx="84738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latin typeface="Trebuchet MS"/>
                <a:cs typeface="Trebuchet MS"/>
              </a:rPr>
              <a:t>W</a:t>
            </a:r>
            <a:r>
              <a:rPr sz="1800" b="1" spc="-60" dirty="0">
                <a:latin typeface="Trebuchet MS"/>
                <a:cs typeface="Trebuchet MS"/>
              </a:rPr>
              <a:t>i</a:t>
            </a:r>
            <a:r>
              <a:rPr sz="1800" b="1" spc="-50" dirty="0">
                <a:latin typeface="Trebuchet MS"/>
                <a:cs typeface="Trebuchet MS"/>
              </a:rPr>
              <a:t>d</a:t>
            </a:r>
            <a:r>
              <a:rPr sz="1800" b="1" spc="-10" dirty="0">
                <a:latin typeface="Trebuchet MS"/>
                <a:cs typeface="Trebuchet MS"/>
              </a:rPr>
              <a:t>g</a:t>
            </a:r>
            <a:r>
              <a:rPr sz="1800" b="1" spc="-140" dirty="0">
                <a:latin typeface="Trebuchet MS"/>
                <a:cs typeface="Trebuchet MS"/>
              </a:rPr>
              <a:t>e</a:t>
            </a:r>
            <a:r>
              <a:rPr sz="1800" b="1" spc="-90" dirty="0">
                <a:latin typeface="Trebuchet MS"/>
                <a:cs typeface="Trebuchet MS"/>
              </a:rPr>
              <a:t>t</a:t>
            </a:r>
            <a:r>
              <a:rPr lang="pt-PT" sz="1800" b="1" spc="-90" dirty="0">
                <a:latin typeface="Trebuchet MS"/>
                <a:cs typeface="Trebuchet MS"/>
              </a:rPr>
              <a:t>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C7A773DF-F9E2-4B23-A45B-7119FDFD5596}"/>
              </a:ext>
            </a:extLst>
          </p:cNvPr>
          <p:cNvSpPr txBox="1"/>
          <p:nvPr/>
        </p:nvSpPr>
        <p:spPr>
          <a:xfrm>
            <a:off x="3897818" y="2332048"/>
            <a:ext cx="996159" cy="495108"/>
          </a:xfrm>
          <a:prstGeom prst="rect">
            <a:avLst/>
          </a:prstGeom>
        </p:spPr>
        <p:txBody>
          <a:bodyPr vert="horz" wrap="square" lIns="108000" tIns="108000" rIns="108000" bIns="10800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latin typeface="Trebuchet MS"/>
                <a:cs typeface="Trebuchet MS"/>
              </a:rPr>
              <a:t>L</a:t>
            </a:r>
            <a:r>
              <a:rPr sz="1800" b="1" spc="-140" dirty="0">
                <a:latin typeface="Trebuchet MS"/>
                <a:cs typeface="Trebuchet MS"/>
              </a:rPr>
              <a:t>a</a:t>
            </a:r>
            <a:r>
              <a:rPr sz="1800" b="1" spc="-65" dirty="0">
                <a:latin typeface="Trebuchet MS"/>
                <a:cs typeface="Trebuchet MS"/>
              </a:rPr>
              <a:t>y</a:t>
            </a:r>
            <a:r>
              <a:rPr sz="1800" b="1" spc="-25" dirty="0">
                <a:latin typeface="Trebuchet MS"/>
                <a:cs typeface="Trebuchet MS"/>
              </a:rPr>
              <a:t>o</a:t>
            </a:r>
            <a:r>
              <a:rPr sz="1800" b="1" spc="-70" dirty="0">
                <a:latin typeface="Trebuchet MS"/>
                <a:cs typeface="Trebuchet MS"/>
              </a:rPr>
              <a:t>u</a:t>
            </a:r>
            <a:r>
              <a:rPr sz="1800" b="1" spc="-90" dirty="0">
                <a:latin typeface="Trebuchet MS"/>
                <a:cs typeface="Trebuchet MS"/>
              </a:rPr>
              <a:t>t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96F88B-E269-460D-A98D-4CDB580F5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3" y="2315216"/>
            <a:ext cx="2299596" cy="4088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EC383F-78AD-47E5-887C-59D97FE93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825" y="2211114"/>
            <a:ext cx="2934109" cy="42963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3B666-998D-4B7C-A712-CC200C7DE2A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893977" y="2579602"/>
            <a:ext cx="1085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FC807D-F6DA-4645-B477-60BFBBE9348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893977" y="2579602"/>
            <a:ext cx="1323943" cy="14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C66CC3-F179-4739-9123-3B041575775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893977" y="2579602"/>
            <a:ext cx="1482969" cy="50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FBE3D9-AFA8-4512-A4D6-E0B90BEA9E9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893977" y="2579602"/>
            <a:ext cx="1467066" cy="276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AEA7CE-A2E3-4571-B59D-FB26DF434926}"/>
              </a:ext>
            </a:extLst>
          </p:cNvPr>
          <p:cNvCxnSpPr>
            <a:cxnSpLocks/>
            <a:stCxn id="38" idx="1"/>
          </p:cNvCxnSpPr>
          <p:nvPr/>
        </p:nvCxnSpPr>
        <p:spPr>
          <a:xfrm flipV="1">
            <a:off x="5013821" y="3379306"/>
            <a:ext cx="1482395" cy="8755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A6855D-2CA7-47A4-8908-AA8845448089}"/>
              </a:ext>
            </a:extLst>
          </p:cNvPr>
          <p:cNvCxnSpPr>
            <a:cxnSpLocks/>
            <a:stCxn id="38" idx="1"/>
          </p:cNvCxnSpPr>
          <p:nvPr/>
        </p:nvCxnSpPr>
        <p:spPr>
          <a:xfrm flipV="1">
            <a:off x="5013821" y="3570138"/>
            <a:ext cx="1466492" cy="68472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DA00B1-2A37-4FB4-9A06-A2143A3F9449}"/>
              </a:ext>
            </a:extLst>
          </p:cNvPr>
          <p:cNvCxnSpPr>
            <a:cxnSpLocks/>
            <a:stCxn id="38" idx="1"/>
          </p:cNvCxnSpPr>
          <p:nvPr/>
        </p:nvCxnSpPr>
        <p:spPr>
          <a:xfrm>
            <a:off x="5013821" y="4254860"/>
            <a:ext cx="1188196" cy="206642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473EBC1-6ED4-4EA6-A29C-87402A0A5492}"/>
              </a:ext>
            </a:extLst>
          </p:cNvPr>
          <p:cNvSpPr txBox="1"/>
          <p:nvPr/>
        </p:nvSpPr>
        <p:spPr>
          <a:xfrm>
            <a:off x="5029150" y="25996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FB6CD3-2C53-439E-A625-AB7A06815D80}"/>
              </a:ext>
            </a:extLst>
          </p:cNvPr>
          <p:cNvSpPr txBox="1"/>
          <p:nvPr/>
        </p:nvSpPr>
        <p:spPr>
          <a:xfrm>
            <a:off x="5013821" y="40701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5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BEFBB0-AF47-41F8-A5E7-B31779EF6716}"/>
              </a:ext>
            </a:extLst>
          </p:cNvPr>
          <p:cNvSpPr txBox="1"/>
          <p:nvPr/>
        </p:nvSpPr>
        <p:spPr>
          <a:xfrm>
            <a:off x="3977902" y="6403386"/>
            <a:ext cx="1188196" cy="276999"/>
          </a:xfrm>
          <a:prstGeom prst="rect">
            <a:avLst/>
          </a:prstGeom>
          <a:solidFill>
            <a:schemeClr val="bg1"/>
          </a:solidFill>
          <a:ln>
            <a:solidFill>
              <a:srgbClr val="8964B3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69875" algn="l"/>
                <a:tab pos="357188" algn="l"/>
              </a:tabLst>
            </a:pPr>
            <a:r>
              <a:rPr lang="en-US" sz="1200" dirty="0">
                <a:latin typeface="Carlito"/>
                <a:cs typeface="Carlito"/>
              </a:rPr>
              <a:t>L1 Layouts app</a:t>
            </a:r>
          </a:p>
        </p:txBody>
      </p:sp>
    </p:spTree>
    <p:extLst>
      <p:ext uri="{BB962C8B-B14F-4D97-AF65-F5344CB8AC3E}">
        <p14:creationId xmlns:p14="http://schemas.microsoft.com/office/powerpoint/2010/main" val="407917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BEC7-A0F3-48C3-83B1-A6734236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interface statically defined in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0A20-4FC2-4803-9020-8E86FF6D0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284796"/>
            <a:ext cx="7603483" cy="35305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user interface can be </a:t>
            </a:r>
            <a:r>
              <a:rPr lang="en-US" b="1" dirty="0"/>
              <a:t>declared in XML files</a:t>
            </a:r>
          </a:p>
          <a:p>
            <a:pPr lvl="1"/>
            <a:r>
              <a:rPr lang="en-US" dirty="0"/>
              <a:t>These files are called </a:t>
            </a:r>
            <a:r>
              <a:rPr lang="en-US" b="1" dirty="0"/>
              <a:t>layout files </a:t>
            </a:r>
            <a:r>
              <a:rPr lang="en-US" dirty="0"/>
              <a:t>(but they just contain elements)</a:t>
            </a:r>
          </a:p>
          <a:p>
            <a:pPr lvl="1"/>
            <a:r>
              <a:rPr lang="en-US" dirty="0"/>
              <a:t>These file describe the UI elements that will be shown</a:t>
            </a:r>
          </a:p>
          <a:p>
            <a:pPr lvl="2"/>
            <a:r>
              <a:rPr lang="en-US" dirty="0"/>
              <a:t>They should contain one element, usually a </a:t>
            </a:r>
            <a:r>
              <a:rPr lang="en-US" dirty="0" err="1"/>
              <a:t>ViewGroup</a:t>
            </a:r>
            <a:endParaRPr lang="en-US" dirty="0"/>
          </a:p>
          <a:p>
            <a:pPr lvl="3"/>
            <a:r>
              <a:rPr lang="en-US" dirty="0"/>
              <a:t>These root elements usually contain other elements</a:t>
            </a:r>
          </a:p>
          <a:p>
            <a:pPr lvl="3"/>
            <a:r>
              <a:rPr lang="en-US" dirty="0"/>
              <a:t>Forming a tree of elements, called the View Hierarchy</a:t>
            </a:r>
          </a:p>
          <a:p>
            <a:pPr lvl="1"/>
            <a:r>
              <a:rPr lang="en-US" b="1" dirty="0"/>
              <a:t>activity_main.xml </a:t>
            </a:r>
            <a:r>
              <a:rPr lang="en-US" dirty="0"/>
              <a:t>is the usual name for the first activity layout file </a:t>
            </a:r>
          </a:p>
          <a:p>
            <a:pPr lvl="1"/>
            <a:r>
              <a:rPr lang="en-US" dirty="0"/>
              <a:t>Layout in activities</a:t>
            </a:r>
          </a:p>
          <a:p>
            <a:pPr lvl="2"/>
            <a:r>
              <a:rPr lang="en-US" dirty="0"/>
              <a:t>To set a layout file in the current activity, use: </a:t>
            </a:r>
            <a:r>
              <a:rPr lang="en-US" dirty="0" err="1"/>
              <a:t>Activity.</a:t>
            </a:r>
            <a:r>
              <a:rPr lang="en-US" b="1" dirty="0" err="1"/>
              <a:t>setContentView</a:t>
            </a:r>
            <a:r>
              <a:rPr lang="en-US" dirty="0"/>
              <a:t> in </a:t>
            </a:r>
            <a:r>
              <a:rPr lang="en-US" dirty="0" err="1"/>
              <a:t>onCreate</a:t>
            </a:r>
            <a:endParaRPr lang="en-US" dirty="0"/>
          </a:p>
          <a:p>
            <a:pPr lvl="2"/>
            <a:r>
              <a:rPr lang="en-US" dirty="0"/>
              <a:t>The rendering starts from the root node and goes all the way down the tree</a:t>
            </a:r>
          </a:p>
          <a:p>
            <a:pPr lvl="3"/>
            <a:r>
              <a:rPr lang="en-US" dirty="0"/>
              <a:t>If Views overlap, the last one to be rendered in the one visible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A8253-CB0E-4481-AD70-CBA77C56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mtClean="0"/>
              <a:pPr/>
              <a:t>5</a:t>
            </a:fld>
            <a:endParaRPr lang="pt-P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1D2BB5-99AC-4182-AF22-4ACED75EBEB7}"/>
              </a:ext>
            </a:extLst>
          </p:cNvPr>
          <p:cNvSpPr/>
          <p:nvPr/>
        </p:nvSpPr>
        <p:spPr>
          <a:xfrm>
            <a:off x="1599007" y="5815395"/>
            <a:ext cx="4597890" cy="90133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7354888">
              <a:lnSpc>
                <a:spcPts val="1639"/>
              </a:lnSpc>
              <a:tabLst>
                <a:tab pos="269875" algn="l"/>
                <a:tab pos="715963" algn="l"/>
                <a:tab pos="1073150" algn="l"/>
              </a:tabLst>
            </a:pPr>
            <a:r>
              <a:rPr lang="en-US" sz="1100" dirty="0">
                <a:solidFill>
                  <a:srgbClr val="011993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  <a:cs typeface="DejaVu Sans Mono"/>
              </a:rPr>
              <a:t> </a:t>
            </a:r>
            <a:r>
              <a:rPr lang="en-US" sz="1100" spc="-5" dirty="0">
                <a:solidFill>
                  <a:srgbClr val="011993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latin typeface="Consolas" panose="020B0609020204030204" pitchFamily="49" charset="0"/>
                <a:cs typeface="DejaVu Sans Mono"/>
              </a:rPr>
              <a:t> </a:t>
            </a:r>
            <a:r>
              <a:rPr lang="en-US" sz="1100" b="1" dirty="0" err="1">
                <a:latin typeface="Consolas" panose="020B0609020204030204" pitchFamily="49" charset="0"/>
              </a:rPr>
              <a:t>onCreate</a:t>
            </a:r>
            <a:r>
              <a:rPr lang="en-US" sz="1100" dirty="0">
                <a:latin typeface="Consolas" panose="020B0609020204030204" pitchFamily="49" charset="0"/>
                <a:cs typeface="DejaVu Sans Mono"/>
              </a:rPr>
              <a:t>(Bundle </a:t>
            </a:r>
            <a:r>
              <a:rPr lang="en-US" sz="1100" dirty="0" err="1">
                <a:latin typeface="Consolas" panose="020B0609020204030204" pitchFamily="49" charset="0"/>
                <a:cs typeface="DejaVu Sans Mono"/>
              </a:rPr>
              <a:t>savedInstanceState</a:t>
            </a:r>
            <a:r>
              <a:rPr lang="en-US" sz="1100" dirty="0">
                <a:latin typeface="Consolas" panose="020B0609020204030204" pitchFamily="49" charset="0"/>
                <a:cs typeface="DejaVu Sans Mono"/>
              </a:rPr>
              <a:t>) {  	</a:t>
            </a:r>
            <a:r>
              <a:rPr lang="en-US" sz="1100" spc="-5" dirty="0" err="1">
                <a:solidFill>
                  <a:srgbClr val="011993"/>
                </a:solidFill>
                <a:latin typeface="Consolas" panose="020B0609020204030204" pitchFamily="49" charset="0"/>
              </a:rPr>
              <a:t>super</a:t>
            </a:r>
            <a:r>
              <a:rPr lang="en-US" sz="1100" dirty="0" err="1">
                <a:latin typeface="Consolas" panose="020B0609020204030204" pitchFamily="49" charset="0"/>
                <a:cs typeface="DejaVu Sans Mono"/>
              </a:rPr>
              <a:t>.onCreate</a:t>
            </a:r>
            <a:r>
              <a:rPr lang="en-US" sz="1100" dirty="0">
                <a:latin typeface="Consolas" panose="020B0609020204030204" pitchFamily="49" charset="0"/>
                <a:cs typeface="DejaVu Sans Mono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DejaVu Sans Mono"/>
              </a:rPr>
              <a:t>savedInstanceState</a:t>
            </a:r>
            <a:r>
              <a:rPr lang="en-US" sz="1100" dirty="0">
                <a:latin typeface="Consolas" panose="020B0609020204030204" pitchFamily="49" charset="0"/>
                <a:cs typeface="DejaVu Sans Mono"/>
              </a:rPr>
              <a:t>);  	</a:t>
            </a:r>
            <a:r>
              <a:rPr lang="en-US" sz="1100" b="1" dirty="0" err="1">
                <a:latin typeface="Consolas" panose="020B0609020204030204" pitchFamily="49" charset="0"/>
                <a:cs typeface="DejaVu Sans Mono"/>
              </a:rPr>
              <a:t>setContentView</a:t>
            </a:r>
            <a:r>
              <a:rPr lang="en-US" sz="1100" dirty="0">
                <a:latin typeface="Consolas" panose="020B0609020204030204" pitchFamily="49" charset="0"/>
                <a:cs typeface="DejaVu Sans Mono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DejaVu Sans Mono"/>
              </a:rPr>
              <a:t>R.layout.</a:t>
            </a:r>
            <a:r>
              <a:rPr lang="en-US" sz="1100" dirty="0" err="1">
                <a:solidFill>
                  <a:srgbClr val="660E7A"/>
                </a:solidFill>
                <a:latin typeface="Consolas" panose="020B0609020204030204" pitchFamily="49" charset="0"/>
              </a:rPr>
              <a:t>activity_main</a:t>
            </a:r>
            <a:r>
              <a:rPr lang="en-US" sz="1100" dirty="0">
                <a:latin typeface="Consolas" panose="020B0609020204030204" pitchFamily="49" charset="0"/>
                <a:cs typeface="DejaVu Sans Mono"/>
              </a:rPr>
              <a:t>);</a:t>
            </a:r>
          </a:p>
          <a:p>
            <a:pPr marL="12700" defTabSz="7354888">
              <a:lnSpc>
                <a:spcPts val="1639"/>
              </a:lnSpc>
              <a:tabLst>
                <a:tab pos="357188" algn="l"/>
                <a:tab pos="715963" algn="l"/>
                <a:tab pos="1073150" algn="l"/>
              </a:tabLst>
            </a:pPr>
            <a:r>
              <a:rPr lang="en-US" sz="1100" dirty="0">
                <a:latin typeface="Consolas" panose="020B0609020204030204" pitchFamily="49" charset="0"/>
                <a:cs typeface="DejaVu Sa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410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BEC7-A0F3-48C3-83B1-A6734236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Layout: activity_main.xml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A8253-CB0E-4481-AD70-CBA77C56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6</a:t>
            </a:fld>
            <a:endParaRPr lang="pt-PT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1C99E9-CCFD-4EB1-B638-5A441E0847B0}"/>
              </a:ext>
            </a:extLst>
          </p:cNvPr>
          <p:cNvSpPr/>
          <p:nvPr/>
        </p:nvSpPr>
        <p:spPr>
          <a:xfrm>
            <a:off x="635086" y="1724399"/>
            <a:ext cx="7603484" cy="5005024"/>
          </a:xfrm>
          <a:prstGeom prst="rect">
            <a:avLst/>
          </a:prstGeom>
          <a:solidFill>
            <a:schemeClr val="bg1"/>
          </a:solidFill>
          <a:ln>
            <a:solidFill>
              <a:srgbClr val="3C776D"/>
            </a:solidFill>
          </a:ln>
        </p:spPr>
        <p:txBody>
          <a:bodyPr wrap="square">
            <a:spAutoFit/>
          </a:bodyPr>
          <a:lstStyle/>
          <a:p>
            <a:pPr marL="12700">
              <a:lnSpc>
                <a:spcPts val="1639"/>
              </a:lnSpc>
              <a:tabLst>
                <a:tab pos="357188" algn="l"/>
                <a:tab pos="715963" algn="l"/>
                <a:tab pos="1073150" algn="l"/>
              </a:tabLst>
            </a:pPr>
            <a:r>
              <a:rPr lang="en-US" sz="1200" dirty="0">
                <a:latin typeface="Consolas" panose="020B0609020204030204" pitchFamily="49" charset="0"/>
                <a:cs typeface="DejaVu Sans Mono"/>
              </a:rPr>
              <a:t>&lt;?xml version="1.0" encoding="utf-8"?&gt;</a:t>
            </a:r>
          </a:p>
          <a:p>
            <a:pPr marL="12700" defTabSz="5113338">
              <a:lnSpc>
                <a:spcPts val="1639"/>
              </a:lnSpc>
              <a:tabLst>
                <a:tab pos="357188" algn="l"/>
                <a:tab pos="715963" algn="l"/>
                <a:tab pos="1073150" algn="l"/>
              </a:tabLst>
            </a:pP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LinearLayout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xmlns: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="http://schemas.android.com/apk/res/android"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:layout_width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match_parent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:layout_height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match_parent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:orientation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="vertical" 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LinearLayout</a:t>
            </a:r>
            <a:b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     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:id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="@+id/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layoutRed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:layout_width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match_parent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:layout_height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wrap_content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:layout_marginTop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="5dp"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:background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="@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android:color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darker_gray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:orientation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="vertical"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&lt;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TextView</a:t>
            </a:r>
            <a:b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         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:id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="@+id/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textViewRed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:layout_width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match_parent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:layout_height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wrap_content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:background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="@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android:color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holo_red_dark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:text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="@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red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:textAlignment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center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:textSize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="24sp"</a:t>
            </a:r>
            <a:b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:textStyle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="bold" 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b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...</a:t>
            </a:r>
            <a:endParaRPr lang="en-US" sz="1200" dirty="0">
              <a:latin typeface="Consolas" panose="020B0609020204030204" pitchFamily="49" charset="0"/>
              <a:cs typeface="DejaVu Sans Mon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428A0-84C0-42D6-8664-BB376D42136C}"/>
              </a:ext>
            </a:extLst>
          </p:cNvPr>
          <p:cNvSpPr txBox="1"/>
          <p:nvPr/>
        </p:nvSpPr>
        <p:spPr>
          <a:xfrm>
            <a:off x="5447323" y="2272994"/>
            <a:ext cx="3645146" cy="1754326"/>
          </a:xfrm>
          <a:prstGeom prst="rect">
            <a:avLst/>
          </a:prstGeom>
          <a:solidFill>
            <a:schemeClr val="bg1"/>
          </a:solidFill>
          <a:ln>
            <a:solidFill>
              <a:srgbClr val="8964B3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69875" algn="l"/>
                <a:tab pos="357188" algn="l"/>
              </a:tabLst>
            </a:pPr>
            <a:r>
              <a:rPr lang="en-US" sz="1200" dirty="0">
                <a:latin typeface="Carlito"/>
                <a:cs typeface="Carlito"/>
              </a:rPr>
              <a:t>Each </a:t>
            </a:r>
            <a:r>
              <a:rPr lang="en-US" sz="1200" spc="-5" dirty="0">
                <a:latin typeface="Carlito"/>
                <a:cs typeface="Carlito"/>
              </a:rPr>
              <a:t>XML element type have an Java class with the same name and that for each element it is instantiated one instance of that class:</a:t>
            </a:r>
            <a:endParaRPr lang="en-US" sz="1200" dirty="0">
              <a:latin typeface="Carlito"/>
              <a:cs typeface="Carlito"/>
            </a:endParaRPr>
          </a:p>
          <a:p>
            <a:pPr>
              <a:tabLst>
                <a:tab pos="269875" algn="l"/>
                <a:tab pos="357188" algn="l"/>
              </a:tabLst>
            </a:pPr>
            <a:r>
              <a:rPr lang="pt-PT" sz="1200" spc="-20" dirty="0">
                <a:latin typeface="Carlito"/>
                <a:cs typeface="Carlito"/>
              </a:rPr>
              <a:t>	&lt;</a:t>
            </a:r>
            <a:r>
              <a:rPr lang="pt-PT" sz="1200" spc="-20" dirty="0" err="1">
                <a:latin typeface="Carlito"/>
                <a:cs typeface="Carlito"/>
              </a:rPr>
              <a:t>TexView</a:t>
            </a:r>
            <a:r>
              <a:rPr lang="pt-PT" sz="1200" spc="-20" dirty="0">
                <a:latin typeface="Carlito"/>
                <a:cs typeface="Carlito"/>
              </a:rPr>
              <a:t>&gt;	    </a:t>
            </a:r>
            <a:r>
              <a:rPr lang="pt-PT" sz="1200" dirty="0">
                <a:latin typeface="Carlito"/>
                <a:cs typeface="Carlito"/>
              </a:rPr>
              <a:t>-&gt;</a:t>
            </a:r>
            <a:r>
              <a:rPr lang="pt-PT" sz="1200" spc="-75" dirty="0">
                <a:latin typeface="Carlito"/>
                <a:cs typeface="Carlito"/>
              </a:rPr>
              <a:t> </a:t>
            </a:r>
            <a:r>
              <a:rPr lang="pt-PT" sz="1200" b="1" spc="-20" dirty="0" err="1">
                <a:latin typeface="Carlito"/>
                <a:cs typeface="Carlito"/>
              </a:rPr>
              <a:t>TextView</a:t>
            </a:r>
            <a:endParaRPr lang="pt-PT" sz="1200" b="1" spc="-20" dirty="0">
              <a:latin typeface="Carlito"/>
              <a:cs typeface="Carlito"/>
            </a:endParaRPr>
          </a:p>
          <a:p>
            <a:pPr>
              <a:tabLst>
                <a:tab pos="269875" algn="l"/>
                <a:tab pos="357188" algn="l"/>
              </a:tabLst>
            </a:pPr>
            <a:r>
              <a:rPr lang="pt-PT" sz="1200" spc="-10" dirty="0">
                <a:latin typeface="Carlito"/>
                <a:cs typeface="Carlito"/>
              </a:rPr>
              <a:t>	&lt;</a:t>
            </a:r>
            <a:r>
              <a:rPr lang="pt-PT" sz="1200" spc="-10" dirty="0" err="1">
                <a:latin typeface="Carlito"/>
                <a:cs typeface="Carlito"/>
              </a:rPr>
              <a:t>RelativeLayout</a:t>
            </a:r>
            <a:r>
              <a:rPr lang="pt-PT" sz="1200" spc="-10" dirty="0">
                <a:latin typeface="Carlito"/>
                <a:cs typeface="Carlito"/>
              </a:rPr>
              <a:t>&gt; </a:t>
            </a:r>
            <a:r>
              <a:rPr lang="pt-PT" sz="1200" dirty="0">
                <a:latin typeface="Carlito"/>
                <a:cs typeface="Carlito"/>
              </a:rPr>
              <a:t>-&gt;</a:t>
            </a:r>
            <a:r>
              <a:rPr lang="pt-PT" sz="1200" spc="-15" dirty="0">
                <a:latin typeface="Carlito"/>
                <a:cs typeface="Carlito"/>
              </a:rPr>
              <a:t> </a:t>
            </a:r>
            <a:r>
              <a:rPr lang="pt-PT" sz="1200" b="1" spc="-10" dirty="0" err="1">
                <a:latin typeface="Carlito"/>
                <a:cs typeface="Carlito"/>
              </a:rPr>
              <a:t>RelativeLayout</a:t>
            </a:r>
            <a:endParaRPr lang="pt-PT" sz="1200" b="1" spc="-10" dirty="0">
              <a:latin typeface="Carlito"/>
              <a:cs typeface="Carlito"/>
            </a:endParaRPr>
          </a:p>
          <a:p>
            <a:pPr>
              <a:tabLst>
                <a:tab pos="269875" algn="l"/>
                <a:tab pos="357188" algn="l"/>
              </a:tabLst>
            </a:pPr>
            <a:endParaRPr lang="pt-PT" sz="1200" b="1" spc="-10" dirty="0">
              <a:latin typeface="Carlito"/>
              <a:cs typeface="Carlito"/>
            </a:endParaRPr>
          </a:p>
          <a:p>
            <a:pPr>
              <a:tabLst>
                <a:tab pos="269875" algn="l"/>
                <a:tab pos="357188" algn="l"/>
              </a:tabLst>
            </a:pPr>
            <a:r>
              <a:rPr lang="en-US" sz="1200" spc="-5" dirty="0">
                <a:latin typeface="Carlito"/>
                <a:cs typeface="Carlito"/>
              </a:rPr>
              <a:t>When Android  loads a</a:t>
            </a:r>
            <a:r>
              <a:rPr lang="en-US" sz="1200" dirty="0">
                <a:latin typeface="Carlito"/>
                <a:cs typeface="Carlito"/>
              </a:rPr>
              <a:t> </a:t>
            </a:r>
            <a:r>
              <a:rPr lang="en-US" sz="1200" spc="-10" dirty="0">
                <a:latin typeface="Carlito"/>
                <a:cs typeface="Carlito"/>
              </a:rPr>
              <a:t>layout </a:t>
            </a:r>
            <a:r>
              <a:rPr lang="en-US" sz="1200" spc="-5" dirty="0">
                <a:latin typeface="Carlito"/>
                <a:cs typeface="Carlito"/>
              </a:rPr>
              <a:t>(in XML) </a:t>
            </a:r>
            <a:r>
              <a:rPr lang="en-US" sz="1200" dirty="0">
                <a:latin typeface="Carlito"/>
                <a:cs typeface="Carlito"/>
              </a:rPr>
              <a:t>it </a:t>
            </a:r>
            <a:r>
              <a:rPr lang="en-US" sz="1200" spc="-5" dirty="0">
                <a:latin typeface="Carlito"/>
                <a:cs typeface="Carlito"/>
              </a:rPr>
              <a:t>creates and initialize </a:t>
            </a:r>
            <a:r>
              <a:rPr lang="en-US" sz="1200" dirty="0">
                <a:latin typeface="Carlito"/>
                <a:cs typeface="Carlito"/>
              </a:rPr>
              <a:t>the </a:t>
            </a:r>
            <a:r>
              <a:rPr lang="en-US" sz="1200" spc="-5" dirty="0">
                <a:latin typeface="Carlito"/>
                <a:cs typeface="Carlito"/>
              </a:rPr>
              <a:t>objects described in the XML elements and with the properties defined</a:t>
            </a:r>
            <a:endParaRPr lang="en-US" sz="1200" dirty="0">
              <a:latin typeface="Carlito"/>
              <a:cs typeface="Carli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32104-1010-4E3C-9353-15EDA74C3A6A}"/>
              </a:ext>
            </a:extLst>
          </p:cNvPr>
          <p:cNvSpPr txBox="1"/>
          <p:nvPr/>
        </p:nvSpPr>
        <p:spPr>
          <a:xfrm>
            <a:off x="5389128" y="6257923"/>
            <a:ext cx="3645146" cy="276999"/>
          </a:xfrm>
          <a:prstGeom prst="rect">
            <a:avLst/>
          </a:prstGeom>
          <a:solidFill>
            <a:schemeClr val="bg1"/>
          </a:solidFill>
          <a:ln>
            <a:solidFill>
              <a:srgbClr val="8964B3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69875" algn="l"/>
                <a:tab pos="357188" algn="l"/>
              </a:tabLst>
            </a:pPr>
            <a:r>
              <a:rPr lang="en-US" sz="1200" dirty="0">
                <a:latin typeface="Carlito"/>
                <a:cs typeface="Carlito"/>
              </a:rPr>
              <a:t>Initial content of activity_main.xml of L1 Layouts app</a:t>
            </a:r>
          </a:p>
        </p:txBody>
      </p:sp>
    </p:spTree>
    <p:extLst>
      <p:ext uri="{BB962C8B-B14F-4D97-AF65-F5344CB8AC3E}">
        <p14:creationId xmlns:p14="http://schemas.microsoft.com/office/powerpoint/2010/main" val="81169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CEF0D74-35F7-4B80-92FE-1B0E5E6F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Resource</a:t>
            </a:r>
            <a:r>
              <a:rPr lang="pt-PT" dirty="0"/>
              <a:t> </a:t>
            </a:r>
            <a:r>
              <a:rPr lang="pt-PT" dirty="0" err="1"/>
              <a:t>attributes</a:t>
            </a:r>
            <a:endParaRPr lang="pt-PT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9AAE86-D62E-4934-A510-ED35DB6BA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489201"/>
            <a:ext cx="7760724" cy="3530599"/>
          </a:xfrm>
        </p:spPr>
        <p:txBody>
          <a:bodyPr>
            <a:normAutofit/>
          </a:bodyPr>
          <a:lstStyle/>
          <a:p>
            <a:r>
              <a:rPr lang="en-US" dirty="0"/>
              <a:t>View or </a:t>
            </a:r>
            <a:r>
              <a:rPr lang="en-US" dirty="0" err="1"/>
              <a:t>ViewGroup</a:t>
            </a:r>
            <a:r>
              <a:rPr lang="en-US" dirty="0"/>
              <a:t> attributes</a:t>
            </a:r>
          </a:p>
          <a:p>
            <a:pPr lvl="1"/>
            <a:r>
              <a:rPr lang="en-US" dirty="0"/>
              <a:t>Specific attributes</a:t>
            </a:r>
          </a:p>
          <a:p>
            <a:pPr lvl="2"/>
            <a:r>
              <a:rPr lang="en-US" dirty="0" err="1"/>
              <a:t>textSize</a:t>
            </a:r>
            <a:r>
              <a:rPr lang="en-US" dirty="0"/>
              <a:t> - &lt;</a:t>
            </a:r>
            <a:r>
              <a:rPr lang="en-US" dirty="0" err="1"/>
              <a:t>TextView</a:t>
            </a:r>
            <a:r>
              <a:rPr lang="en-US" dirty="0"/>
              <a:t>&gt;</a:t>
            </a:r>
          </a:p>
          <a:p>
            <a:endParaRPr lang="en-US" dirty="0"/>
          </a:p>
          <a:p>
            <a:pPr lvl="1"/>
            <a:r>
              <a:rPr lang="en-US" dirty="0"/>
              <a:t>Inherited</a:t>
            </a:r>
          </a:p>
          <a:p>
            <a:pPr lvl="2"/>
            <a:r>
              <a:rPr lang="en-US" dirty="0"/>
              <a:t>From the View root (e.g., ID attribute)</a:t>
            </a:r>
          </a:p>
          <a:p>
            <a:endParaRPr lang="en-US" dirty="0"/>
          </a:p>
          <a:p>
            <a:pPr lvl="1"/>
            <a:r>
              <a:rPr lang="en-US" dirty="0" err="1"/>
              <a:t>LayoutParams</a:t>
            </a:r>
            <a:endParaRPr lang="en-US" dirty="0"/>
          </a:p>
          <a:p>
            <a:pPr lvl="2"/>
            <a:r>
              <a:rPr lang="en-US" dirty="0"/>
              <a:t>Attributes that describe the orientation of the View object in  the layout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A8253-CB0E-4481-AD70-CBA77C56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mtClean="0"/>
              <a:pPr/>
              <a:t>7</a:t>
            </a:fld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4827A-ED07-4D4C-ACB3-3FF140E06237}"/>
              </a:ext>
            </a:extLst>
          </p:cNvPr>
          <p:cNvSpPr txBox="1"/>
          <p:nvPr/>
        </p:nvSpPr>
        <p:spPr>
          <a:xfrm>
            <a:off x="7854032" y="2350701"/>
            <a:ext cx="1027575" cy="276999"/>
          </a:xfrm>
          <a:prstGeom prst="rect">
            <a:avLst/>
          </a:prstGeom>
          <a:solidFill>
            <a:schemeClr val="bg1"/>
          </a:solidFill>
          <a:ln>
            <a:solidFill>
              <a:srgbClr val="8964B3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69875" algn="l"/>
                <a:tab pos="357188" algn="l"/>
              </a:tabLst>
            </a:pPr>
            <a:r>
              <a:rPr lang="en-US" sz="1200" dirty="0">
                <a:latin typeface="Carlito"/>
                <a:cs typeface="Carlito"/>
              </a:rPr>
              <a:t>Vou AQUI</a:t>
            </a:r>
          </a:p>
        </p:txBody>
      </p:sp>
    </p:spTree>
    <p:extLst>
      <p:ext uri="{BB962C8B-B14F-4D97-AF65-F5344CB8AC3E}">
        <p14:creationId xmlns:p14="http://schemas.microsoft.com/office/powerpoint/2010/main" val="87830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BEC7-A0F3-48C3-83B1-A6734236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Resource</a:t>
            </a:r>
            <a:r>
              <a:rPr lang="pt-PT" dirty="0"/>
              <a:t> ID </a:t>
            </a:r>
            <a:r>
              <a:rPr lang="pt-PT" dirty="0" err="1"/>
              <a:t>attribute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0A20-4FC2-4803-9020-8E86FF6D0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489201"/>
            <a:ext cx="7546039" cy="3530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 attribute associated with each View object to uniquely identify it</a:t>
            </a:r>
          </a:p>
          <a:p>
            <a:endParaRPr lang="en-US" dirty="0"/>
          </a:p>
          <a:p>
            <a:r>
              <a:rPr lang="en-US" dirty="0"/>
              <a:t>When the application is compiled</a:t>
            </a:r>
          </a:p>
          <a:p>
            <a:pPr lvl="1"/>
            <a:r>
              <a:rPr lang="en-US" dirty="0"/>
              <a:t>string XML is converted in an integer</a:t>
            </a:r>
          </a:p>
          <a:p>
            <a:endParaRPr lang="pt-PT" dirty="0"/>
          </a:p>
          <a:p>
            <a:r>
              <a:rPr lang="pt-PT" dirty="0"/>
              <a:t>Sintaxe:</a:t>
            </a:r>
          </a:p>
          <a:p>
            <a:pPr lvl="1"/>
            <a:r>
              <a:rPr lang="en-US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en-US" dirty="0" err="1">
                <a:latin typeface="Consolas" panose="020B0609020204030204" pitchFamily="49" charset="0"/>
                <a:cs typeface="DejaVu Sans Mono"/>
              </a:rPr>
              <a:t>:</a:t>
            </a:r>
            <a:r>
              <a:rPr lang="en-US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  <a:cs typeface="DejaVu Sans Mono"/>
              </a:rPr>
              <a:t>="</a:t>
            </a:r>
            <a:r>
              <a:rPr lang="en-US" dirty="0">
                <a:solidFill>
                  <a:srgbClr val="009051"/>
                </a:solidFill>
                <a:latin typeface="Consolas" panose="020B0609020204030204" pitchFamily="49" charset="0"/>
              </a:rPr>
              <a:t>@+id</a:t>
            </a:r>
            <a:r>
              <a:rPr lang="en-US" spc="-5" dirty="0">
                <a:solidFill>
                  <a:srgbClr val="008F0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9051"/>
                </a:solidFill>
                <a:latin typeface="Consolas" panose="020B0609020204030204" pitchFamily="49" charset="0"/>
              </a:rPr>
              <a:t>elemIdentifier</a:t>
            </a:r>
            <a:r>
              <a:rPr lang="en-US" dirty="0">
                <a:latin typeface="Consolas" panose="020B0609020204030204" pitchFamily="49" charset="0"/>
                <a:cs typeface="DejaVu Sans Mono"/>
              </a:rPr>
              <a:t>"</a:t>
            </a:r>
            <a:endParaRPr lang="pt-PT" dirty="0">
              <a:latin typeface="Carlito"/>
              <a:cs typeface="Carlito"/>
            </a:endParaRPr>
          </a:p>
          <a:p>
            <a:pPr lvl="1"/>
            <a:r>
              <a:rPr lang="en-US" dirty="0"/>
              <a:t>The @ symbol indicates that the XML parser  must expand the rest of the string ID and  identify it as an asset ID.</a:t>
            </a:r>
          </a:p>
          <a:p>
            <a:pPr lvl="1"/>
            <a:r>
              <a:rPr lang="en-US" dirty="0"/>
              <a:t>The + symbol means that we have a new  element that must be added to the resources  (R.java)</a:t>
            </a:r>
          </a:p>
          <a:p>
            <a:pPr lvl="1"/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A8253-CB0E-4481-AD70-CBA77C56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8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40073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BEC7-A0F3-48C3-83B1-A6734236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Layout </a:t>
            </a:r>
            <a:r>
              <a:rPr lang="pt-PT" dirty="0" err="1"/>
              <a:t>Parameters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0A20-4FC2-4803-9020-8E86FF6D0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489201"/>
            <a:ext cx="7728919" cy="3530599"/>
          </a:xfrm>
        </p:spPr>
        <p:txBody>
          <a:bodyPr/>
          <a:lstStyle/>
          <a:p>
            <a:r>
              <a:rPr lang="en-US" dirty="0"/>
              <a:t>Hierarchy View with parameters associated with each View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A8253-CB0E-4481-AD70-CBA77C56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9</a:t>
            </a:fld>
            <a:endParaRPr lang="pt-PT" sz="120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EEFEAD3-B399-499C-B625-003487A9DAAB}"/>
              </a:ext>
            </a:extLst>
          </p:cNvPr>
          <p:cNvSpPr>
            <a:spLocks noChangeAspect="1"/>
          </p:cNvSpPr>
          <p:nvPr/>
        </p:nvSpPr>
        <p:spPr>
          <a:xfrm>
            <a:off x="2002514" y="3360971"/>
            <a:ext cx="5138971" cy="300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9442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>
    <a:spDef>
      <a:spPr>
        <a:blipFill>
          <a:blip xmlns:r="http://schemas.openxmlformats.org/officeDocument/2006/relationships" r:embed="rId2" cstate="print"/>
          <a:stretch>
            <a:fillRect/>
          </a:stretch>
        </a:blipFill>
      </a:spPr>
      <a:bodyPr wrap="square" lIns="0" tIns="0" rIns="0" bIns="0" rtlCol="0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30313</TotalTime>
  <Words>1743</Words>
  <Application>Microsoft Office PowerPoint</Application>
  <PresentationFormat>On-screen Show (4:3)</PresentationFormat>
  <Paragraphs>386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Carlito</vt:lpstr>
      <vt:lpstr>Century Gothic</vt:lpstr>
      <vt:lpstr>Consolas</vt:lpstr>
      <vt:lpstr>Times New Roman</vt:lpstr>
      <vt:lpstr>Trebuchet MS</vt:lpstr>
      <vt:lpstr>Wingdings 3</vt:lpstr>
      <vt:lpstr>Ion Boardroom</vt:lpstr>
      <vt:lpstr>Android:  User Interface  </vt:lpstr>
      <vt:lpstr>User Interface (UI)</vt:lpstr>
      <vt:lpstr>User Interface (UI)</vt:lpstr>
      <vt:lpstr>UI: ViewGroups and Views</vt:lpstr>
      <vt:lpstr>User interface statically defined in XML</vt:lpstr>
      <vt:lpstr>Layout: activity_main.xml</vt:lpstr>
      <vt:lpstr>Resource attributes</vt:lpstr>
      <vt:lpstr>Resource ID attribute</vt:lpstr>
      <vt:lpstr>Layout Parameters</vt:lpstr>
      <vt:lpstr>View: Attributes of Positioning</vt:lpstr>
      <vt:lpstr>Attributes: Dimensions, Padding and Margins</vt:lpstr>
      <vt:lpstr>Attributes: most used ones </vt:lpstr>
      <vt:lpstr>android:layout_width and android:layout_height</vt:lpstr>
      <vt:lpstr>match_parent and wrap_content</vt:lpstr>
      <vt:lpstr>Most used Layouts</vt:lpstr>
      <vt:lpstr>LinearLayout: horizontal/Vertical</vt:lpstr>
      <vt:lpstr>ConstraintLayout</vt:lpstr>
      <vt:lpstr>ConstraintLayout: Example</vt:lpstr>
      <vt:lpstr>ConstraintLayout: Rules</vt:lpstr>
      <vt:lpstr>ConstraintLayout: Types of Constraints</vt:lpstr>
      <vt:lpstr>ConstraintLayout: Parent Position and Order Position</vt:lpstr>
      <vt:lpstr>ConstraintLayout: Alignment</vt:lpstr>
      <vt:lpstr>ConstraintLayout: Guideline and Barrier</vt:lpstr>
      <vt:lpstr>ConstraintLayout: Chains</vt:lpstr>
      <vt:lpstr>ConstraintLayout: View Size</vt:lpstr>
      <vt:lpstr>TableLayout</vt:lpstr>
      <vt:lpstr>FrameLayout</vt:lpstr>
      <vt:lpstr>ListView and GridView</vt:lpstr>
      <vt:lpstr>Widgets: Android UI Controls</vt:lpstr>
      <vt:lpstr>UI Controls</vt:lpstr>
      <vt:lpstr>Android Studio Pallete groups</vt:lpstr>
      <vt:lpstr>UI with dynamic changes in code</vt:lpstr>
      <vt:lpstr>Icons &amp; Images</vt:lpstr>
      <vt:lpstr>Icons</vt:lpstr>
      <vt:lpstr>Images: ScaleType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Android: Supporting Different Devices  </dc:title>
  <dc:creator>António Teófilo</dc:creator>
  <cp:lastModifiedBy>António Teófilo</cp:lastModifiedBy>
  <cp:revision>104</cp:revision>
  <dcterms:created xsi:type="dcterms:W3CDTF">2020-03-13T18:33:31Z</dcterms:created>
  <dcterms:modified xsi:type="dcterms:W3CDTF">2020-04-22T18:11:02Z</dcterms:modified>
</cp:coreProperties>
</file>