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6" r:id="rId9"/>
    <p:sldId id="264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3100"/>
    <a:srgbClr val="00A1A4"/>
    <a:srgbClr val="EAAF00"/>
    <a:srgbClr val="FDBE00"/>
    <a:srgbClr val="8964B3"/>
    <a:srgbClr val="A87BD9"/>
    <a:srgbClr val="0070C0"/>
    <a:srgbClr val="0066FF"/>
    <a:srgbClr val="1499AB"/>
    <a:srgbClr val="00B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80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61F2D-46D0-45AD-BF04-5FF91704D4EA}" type="datetimeFigureOut">
              <a:rPr lang="pt-PT" smtClean="0"/>
              <a:t>02/04/2020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1494D-4241-4553-96DA-6654857FDC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96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AED82433-AA01-45D0-8455-D7371BC6D789}" type="datetime1">
              <a:rPr lang="pt-PT" smtClean="0"/>
              <a:t>02/04/2020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11A0658-19EA-4DF0-AA21-34954808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9363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FF99-713F-4607-B34B-3C3447BB767D}" type="datetime1">
              <a:rPr lang="pt-PT" smtClean="0"/>
              <a:t>02/04/2020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60F83BD5-2A64-4978-BA24-79602B5A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07981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1519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33E5-521E-41F5-A1D5-25E44E74657E}" type="datetime1">
              <a:rPr lang="pt-PT" smtClean="0"/>
              <a:t>02/04/2020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Rectangle 18"/>
          <p:cNvSpPr/>
          <p:nvPr userDrawn="1"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85012B88-2B9D-45BA-9A8E-C32D6CA5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776527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3CB6-8DAB-434E-8DFF-4F66918D2F75}" type="datetime1">
              <a:rPr lang="pt-PT" smtClean="0"/>
              <a:t>02/04/2020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D0CF4F1-F2FE-4562-B9FE-91064951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762819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01A0-344A-4F0B-9BDB-AD6EE429E7C2}" type="datetime1">
              <a:rPr lang="pt-PT" smtClean="0"/>
              <a:t>02/04/2020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6568D84-08FB-4B2B-A619-C47A8A6E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848337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A40D-0D3C-4A90-896B-53FF1DE16E38}" type="datetime1">
              <a:rPr lang="pt-PT" smtClean="0"/>
              <a:t>02/04/2020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EE31BF8-7351-4A0F-A8BF-ABAE68EB034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4440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3418-6CAE-4EF3-97CA-68F21A196221}" type="datetime1">
              <a:rPr lang="pt-PT" smtClean="0"/>
              <a:t>02/04/2020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EE31BF8-7351-4A0F-A8BF-ABAE68EB034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9026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F862-AEA3-4AB6-96D2-73E247F90D5D}" type="datetime1">
              <a:rPr lang="pt-PT" smtClean="0"/>
              <a:t>02/04/2020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EE31BF8-7351-4A0F-A8BF-ABAE68EB034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153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92F4-CE45-4E17-8B31-C720BB534A8D}" type="datetime1">
              <a:rPr lang="pt-PT" smtClean="0"/>
              <a:t>02/04/2020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EE31BF8-7351-4A0F-A8BF-ABAE68EB034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515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FAD-3C28-4B99-A8D9-7AE679476BA8}" type="datetime1">
              <a:rPr lang="pt-PT" smtClean="0"/>
              <a:t>02/04/2020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09274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270B-F134-4B6D-B797-541B9DEB5DE4}" type="datetime1">
              <a:rPr lang="pt-PT" smtClean="0"/>
              <a:t>02/04/2020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0F1DA8AD-77AD-4B9F-B05A-6CE66F46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8394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4B42-30A1-4830-AFEA-7FEBB2E39C64}" type="datetime1">
              <a:rPr lang="pt-PT" smtClean="0"/>
              <a:t>02/04/2020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278CF0E-4F76-49B6-AF32-A9FB9D94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52741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A8FD-6955-4E12-AF4C-F72119F026C2}" type="datetime1">
              <a:rPr lang="pt-PT" smtClean="0"/>
              <a:t>02/04/2020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3E4D09-00C0-44D3-8991-54849B12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21934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2D2-BC70-4A24-A1B8-8A0A13AB1DA3}" type="datetime1">
              <a:rPr lang="pt-PT" smtClean="0"/>
              <a:t>02/04/2020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23F5-6F94-4BB6-83BE-1F4D3BD1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3207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1FE0-88B4-4D6F-9CE1-10D3715C3223}" type="datetime1">
              <a:rPr lang="pt-PT" smtClean="0"/>
              <a:t>02/04/2020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E91E-28C9-451F-B9E8-653E7E33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424676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FF03-6DE9-43F3-A3B1-BB81FE2E3861}" type="datetime1">
              <a:rPr lang="pt-PT" smtClean="0"/>
              <a:t>02/04/2020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54C970-FC20-4D60-A26F-771AFAD8757C}"/>
              </a:ext>
            </a:extLst>
          </p:cNvPr>
          <p:cNvSpPr txBox="1">
            <a:spLocks/>
          </p:cNvSpPr>
          <p:nvPr userDrawn="1"/>
        </p:nvSpPr>
        <p:spPr bwMode="gray">
          <a:xfrm>
            <a:off x="7678616" y="7879"/>
            <a:ext cx="791308" cy="519503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424323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ACC5-BCDB-4302-8BC1-14A410C6643F}" type="datetime1">
              <a:rPr lang="pt-PT" smtClean="0"/>
              <a:t>02/04/2020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C4812CD-AF8F-496D-89FC-BBC58B3D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03433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A55688D4-4193-4881-AB24-D765465435B1}" type="datetime1">
              <a:rPr lang="pt-PT" smtClean="0"/>
              <a:t>02/04/2020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EE31BF8-7351-4A0F-A8BF-ABAE68EB034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98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.jlelse.eu/system-app-in-android-f003d418b4cc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urce.android.com/devices/tech/dalvik/index.html" TargetMode="Externa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en.wikipedia.org/wiki/Android_(operating_system)#Platform_inform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platfor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.googlesource.com/platform/hardware/libhardware/+/master/include/hardwar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4FE9-A287-4D98-BBDD-FF07DD8D3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Android </a:t>
            </a:r>
            <a:r>
              <a:rPr lang="pt-PT" dirty="0" err="1"/>
              <a:t>Introduction</a:t>
            </a:r>
            <a:br>
              <a:rPr lang="pt-PT" dirty="0"/>
            </a:br>
            <a:r>
              <a:rPr lang="pt-PT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528BC-53A3-49DC-A060-3590BECF2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pt-PT" dirty="0"/>
            </a:br>
            <a:r>
              <a:rPr lang="pt-PT" dirty="0"/>
              <a:t>LEIM – DAM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9B309F4-E7BE-407E-A441-355BB35D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</a:t>
            </a:fld>
            <a:endParaRPr lang="pt-PT" sz="1200" dirty="0"/>
          </a:p>
        </p:txBody>
      </p:sp>
      <p:pic>
        <p:nvPicPr>
          <p:cNvPr id="6" name="Picture 5" descr="A picture containing green, sitting, small, light&#10;&#10;Description automatically generated">
            <a:extLst>
              <a:ext uri="{FF2B5EF4-FFF2-40B4-BE49-F238E27FC236}">
                <a16:creationId xmlns:a16="http://schemas.microsoft.com/office/drawing/2014/main" id="{096B1814-812B-4EA5-8ACD-E34D82FF4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471" y="2616200"/>
            <a:ext cx="3319088" cy="331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6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38D0-5398-4A6E-B99D-B5DBC706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Architecture</a:t>
            </a:r>
            <a:r>
              <a:rPr lang="pt-PT" dirty="0"/>
              <a:t>: </a:t>
            </a:r>
            <a:r>
              <a:rPr lang="pt-PT" dirty="0" err="1"/>
              <a:t>Native</a:t>
            </a:r>
            <a:r>
              <a:rPr lang="pt-PT" dirty="0"/>
              <a:t> </a:t>
            </a:r>
            <a:r>
              <a:rPr lang="pt-PT" dirty="0" err="1"/>
              <a:t>Libraries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EE96-1B6D-491D-B1DA-D7CCE92FAB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Exposes </a:t>
            </a:r>
            <a:r>
              <a:rPr lang="en-US" b="1" dirty="0"/>
              <a:t>native libraries in C/C++</a:t>
            </a:r>
          </a:p>
          <a:p>
            <a:pPr lvl="1"/>
            <a:r>
              <a:rPr lang="en-US" dirty="0"/>
              <a:t>In Java framework APIs</a:t>
            </a:r>
          </a:p>
          <a:p>
            <a:pPr lvl="1"/>
            <a:r>
              <a:rPr lang="en-US" dirty="0"/>
              <a:t>To access: 2D and 3D graphic libraries </a:t>
            </a:r>
          </a:p>
          <a:p>
            <a:r>
              <a:rPr lang="en-US" dirty="0"/>
              <a:t>Native Development Kit (NDK) </a:t>
            </a:r>
            <a:r>
              <a:rPr lang="en-US" b="1" dirty="0"/>
              <a:t>to code in C/C++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7A3A2-8A3B-4071-9138-F60A477CB9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73FD8-BC1F-498E-8715-70A95380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10</a:t>
            </a:fld>
            <a:endParaRPr lang="pt-PT" sz="1200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3212502B-F912-4623-AED9-1CC854B70F14}"/>
              </a:ext>
            </a:extLst>
          </p:cNvPr>
          <p:cNvSpPr/>
          <p:nvPr/>
        </p:nvSpPr>
        <p:spPr>
          <a:xfrm>
            <a:off x="4571999" y="2565390"/>
            <a:ext cx="4453467" cy="1862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05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30ED-DE32-4C5A-9542-485DBD1E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Architecture</a:t>
            </a:r>
            <a:r>
              <a:rPr lang="pt-PT" dirty="0"/>
              <a:t>: Android </a:t>
            </a:r>
            <a:r>
              <a:rPr lang="pt-PT" dirty="0" err="1"/>
              <a:t>Runtime</a:t>
            </a:r>
            <a:endParaRPr lang="pt-P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8B7CEB-AE71-41E8-B154-D40CFC54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603483" cy="353059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Android Runtime (ART) </a:t>
            </a:r>
            <a:r>
              <a:rPr lang="en-US" dirty="0"/>
              <a:t>(Dalvik Virtual Machine for Android &lt; 5.0)</a:t>
            </a:r>
          </a:p>
          <a:p>
            <a:pPr lvl="1"/>
            <a:r>
              <a:rPr lang="en-US" dirty="0"/>
              <a:t>Runtime to execute .</a:t>
            </a:r>
            <a:r>
              <a:rPr lang="en-US" dirty="0" err="1"/>
              <a:t>dex</a:t>
            </a:r>
            <a:r>
              <a:rPr lang="en-US" dirty="0"/>
              <a:t> files</a:t>
            </a:r>
          </a:p>
          <a:p>
            <a:pPr lvl="2"/>
            <a:r>
              <a:rPr lang="en-US" dirty="0"/>
              <a:t>similar to a JVM, but optimized for Android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dex</a:t>
            </a:r>
            <a:r>
              <a:rPr lang="en-US" dirty="0"/>
              <a:t> files are more compact and efficient than class files</a:t>
            </a:r>
          </a:p>
          <a:p>
            <a:pPr lvl="1"/>
            <a:r>
              <a:rPr lang="en-US" dirty="0"/>
              <a:t>Suitable for limited memory and battery systems</a:t>
            </a:r>
          </a:p>
          <a:p>
            <a:pPr lvl="1"/>
            <a:r>
              <a:rPr lang="en-US" dirty="0"/>
              <a:t>An app runs on a process in a dedicated instance of the Android  Runtime (ART). </a:t>
            </a:r>
          </a:p>
          <a:p>
            <a:pPr lvl="1"/>
            <a:r>
              <a:rPr lang="en-US" dirty="0"/>
              <a:t>ART platform may run multiple ART instances. </a:t>
            </a:r>
          </a:p>
          <a:p>
            <a:endParaRPr lang="en-US" dirty="0"/>
          </a:p>
          <a:p>
            <a:r>
              <a:rPr lang="en-US" dirty="0"/>
              <a:t>Core Libraries</a:t>
            </a:r>
          </a:p>
          <a:p>
            <a:pPr lvl="1"/>
            <a:r>
              <a:rPr lang="en-US" dirty="0"/>
              <a:t>Java core Libraries</a:t>
            </a:r>
          </a:p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3D6D2-07EC-40A5-891A-8C3182CE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A40D7DD2-6DE5-433B-9897-E4B7434D1AC8}"/>
              </a:ext>
            </a:extLst>
          </p:cNvPr>
          <p:cNvSpPr/>
          <p:nvPr/>
        </p:nvSpPr>
        <p:spPr>
          <a:xfrm>
            <a:off x="6643078" y="4635500"/>
            <a:ext cx="2371968" cy="207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17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15CEDB-D952-4217-8434-B374212B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6905959" cy="709865"/>
          </a:xfrm>
        </p:spPr>
        <p:txBody>
          <a:bodyPr/>
          <a:lstStyle/>
          <a:p>
            <a:r>
              <a:rPr lang="pt-PT" dirty="0" err="1"/>
              <a:t>Architecture</a:t>
            </a:r>
            <a:r>
              <a:rPr lang="pt-PT" dirty="0"/>
              <a:t>: Java API Framework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9D5CAD-0A18-49E0-9CAA-5A34FEEB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29932"/>
            <a:ext cx="7603483" cy="22224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 API to all Android OS</a:t>
            </a:r>
          </a:p>
          <a:p>
            <a:r>
              <a:rPr lang="en-US" dirty="0"/>
              <a:t>Provides the environment for Android App development</a:t>
            </a:r>
          </a:p>
          <a:p>
            <a:pPr lvl="1"/>
            <a:r>
              <a:rPr lang="pt-PT" dirty="0" err="1"/>
              <a:t>Activity</a:t>
            </a:r>
            <a:r>
              <a:rPr lang="pt-PT" dirty="0"/>
              <a:t> manager: </a:t>
            </a:r>
            <a:r>
              <a:rPr lang="pt-PT" dirty="0" err="1"/>
              <a:t>manages</a:t>
            </a:r>
            <a:r>
              <a:rPr lang="pt-PT" dirty="0"/>
              <a:t> </a:t>
            </a:r>
            <a:r>
              <a:rPr lang="pt-PT" dirty="0" err="1"/>
              <a:t>activities</a:t>
            </a:r>
            <a:r>
              <a:rPr lang="pt-PT" dirty="0"/>
              <a:t> </a:t>
            </a:r>
            <a:r>
              <a:rPr lang="pt-PT" dirty="0" err="1"/>
              <a:t>life</a:t>
            </a:r>
            <a:r>
              <a:rPr lang="pt-PT" dirty="0"/>
              <a:t> </a:t>
            </a:r>
            <a:r>
              <a:rPr lang="pt-PT" dirty="0" err="1"/>
              <a:t>cycle</a:t>
            </a:r>
            <a:endParaRPr lang="pt-PT" dirty="0"/>
          </a:p>
          <a:p>
            <a:pPr lvl="1"/>
            <a:r>
              <a:rPr lang="pt-PT" dirty="0" err="1"/>
              <a:t>Resource</a:t>
            </a:r>
            <a:r>
              <a:rPr lang="pt-PT" dirty="0"/>
              <a:t> manager: </a:t>
            </a:r>
            <a:r>
              <a:rPr lang="pt-PT" dirty="0" err="1"/>
              <a:t>access</a:t>
            </a:r>
            <a:r>
              <a:rPr lang="pt-PT" dirty="0"/>
              <a:t> to </a:t>
            </a:r>
            <a:r>
              <a:rPr lang="pt-PT" dirty="0" err="1"/>
              <a:t>embedded</a:t>
            </a:r>
            <a:r>
              <a:rPr lang="pt-PT" dirty="0"/>
              <a:t> </a:t>
            </a:r>
            <a:r>
              <a:rPr lang="pt-PT" dirty="0" err="1"/>
              <a:t>resources</a:t>
            </a:r>
            <a:r>
              <a:rPr lang="pt-PT" dirty="0"/>
              <a:t> (Strings, </a:t>
            </a:r>
            <a:r>
              <a:rPr lang="pt-PT" dirty="0" err="1"/>
              <a:t>colors</a:t>
            </a:r>
            <a:r>
              <a:rPr lang="pt-PT" dirty="0"/>
              <a:t>, </a:t>
            </a:r>
            <a:r>
              <a:rPr lang="pt-PT" dirty="0" err="1"/>
              <a:t>images</a:t>
            </a:r>
            <a:r>
              <a:rPr lang="pt-PT" dirty="0"/>
              <a:t>, interfaces </a:t>
            </a:r>
            <a:r>
              <a:rPr lang="pt-PT" dirty="0" err="1"/>
              <a:t>screens</a:t>
            </a:r>
            <a:r>
              <a:rPr lang="pt-PT" dirty="0"/>
              <a:t>, …)</a:t>
            </a:r>
          </a:p>
          <a:p>
            <a:pPr lvl="1"/>
            <a:r>
              <a:rPr lang="pt-PT" dirty="0" err="1"/>
              <a:t>Content</a:t>
            </a:r>
            <a:r>
              <a:rPr lang="pt-PT" dirty="0"/>
              <a:t> </a:t>
            </a:r>
            <a:r>
              <a:rPr lang="pt-PT" dirty="0" err="1"/>
              <a:t>providers</a:t>
            </a:r>
            <a:r>
              <a:rPr lang="pt-PT" dirty="0"/>
              <a:t>: to </a:t>
            </a:r>
            <a:r>
              <a:rPr lang="pt-PT" dirty="0" err="1"/>
              <a:t>publish</a:t>
            </a:r>
            <a:r>
              <a:rPr lang="pt-PT" dirty="0"/>
              <a:t> data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access</a:t>
            </a:r>
            <a:r>
              <a:rPr lang="pt-PT" dirty="0"/>
              <a:t> data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apps</a:t>
            </a:r>
          </a:p>
          <a:p>
            <a:pPr lvl="1"/>
            <a:r>
              <a:rPr lang="pt-PT" dirty="0" err="1"/>
              <a:t>View</a:t>
            </a:r>
            <a:r>
              <a:rPr lang="pt-PT" dirty="0"/>
              <a:t> System: a system </a:t>
            </a:r>
            <a:r>
              <a:rPr lang="pt-PT" dirty="0" err="1"/>
              <a:t>and</a:t>
            </a:r>
            <a:r>
              <a:rPr lang="pt-PT" dirty="0"/>
              <a:t> a set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resources</a:t>
            </a:r>
            <a:r>
              <a:rPr lang="pt-PT" dirty="0"/>
              <a:t> to </a:t>
            </a:r>
            <a:r>
              <a:rPr lang="pt-PT" dirty="0" err="1"/>
              <a:t>develop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Interfaces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67817-1E25-4D62-8C8D-EB55C53F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12</a:t>
            </a:fld>
            <a:endParaRPr lang="pt-PT" sz="120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A59016F-2F5C-412E-BAF1-2347F0065DCB}"/>
              </a:ext>
            </a:extLst>
          </p:cNvPr>
          <p:cNvSpPr/>
          <p:nvPr/>
        </p:nvSpPr>
        <p:spPr>
          <a:xfrm>
            <a:off x="2586566" y="4711700"/>
            <a:ext cx="6477000" cy="191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F4400C-D1E2-4F43-B842-EFD9700E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67" y="5711528"/>
            <a:ext cx="2095499" cy="91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59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DB26-6CE1-4698-BBD0-683846EF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6812175" cy="709865"/>
          </a:xfrm>
        </p:spPr>
        <p:txBody>
          <a:bodyPr/>
          <a:lstStyle/>
          <a:p>
            <a:r>
              <a:rPr lang="pt-PT" dirty="0" err="1"/>
              <a:t>Architecture</a:t>
            </a:r>
            <a:r>
              <a:rPr lang="pt-PT" dirty="0"/>
              <a:t>: System </a:t>
            </a:r>
            <a:r>
              <a:rPr lang="pt-PT" dirty="0" err="1"/>
              <a:t>Applications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6A873-3486-4B2E-AB82-EC206E54B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603483" cy="3530599"/>
          </a:xfrm>
        </p:spPr>
        <p:txBody>
          <a:bodyPr>
            <a:normAutofit/>
          </a:bodyPr>
          <a:lstStyle/>
          <a:p>
            <a:r>
              <a:rPr lang="en-US" dirty="0"/>
              <a:t>System apps </a:t>
            </a:r>
          </a:p>
          <a:p>
            <a:pPr lvl="1"/>
            <a:r>
              <a:rPr lang="en-US" dirty="0"/>
              <a:t>Have access to all platform APIs</a:t>
            </a:r>
          </a:p>
          <a:p>
            <a:pPr lvl="1"/>
            <a:r>
              <a:rPr lang="en-US" dirty="0"/>
              <a:t>Built-in (Android or manufacturer) applications</a:t>
            </a:r>
          </a:p>
          <a:p>
            <a:pPr lvl="1"/>
            <a:r>
              <a:rPr lang="en-US" dirty="0"/>
              <a:t>Provide base services (services and content providers) for user and other apps</a:t>
            </a:r>
          </a:p>
          <a:p>
            <a:pPr lvl="2"/>
            <a:r>
              <a:rPr lang="en-US" dirty="0"/>
              <a:t>Ex:  Camera, Messages, Bluetooth, Calendar, Phone, Music, …</a:t>
            </a:r>
          </a:p>
          <a:p>
            <a:pPr lvl="1"/>
            <a:r>
              <a:rPr lang="en-US" dirty="0"/>
              <a:t>Placed on: /system/app (/app)</a:t>
            </a:r>
          </a:p>
          <a:p>
            <a:pPr lvl="1"/>
            <a:r>
              <a:rPr lang="en-US" dirty="0"/>
              <a:t>To see these apps: </a:t>
            </a:r>
            <a:r>
              <a:rPr lang="en-US" dirty="0" err="1"/>
              <a:t>adb</a:t>
            </a:r>
            <a:r>
              <a:rPr lang="en-US" dirty="0"/>
              <a:t> shell pm list packages -s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6CE4B-A3EB-4DBB-B6CB-2ECE16A4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13</a:t>
            </a:fld>
            <a:endParaRPr lang="pt-PT" sz="1200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A6909A0-ADFD-4E31-85A5-D51FEEB1AD87}"/>
              </a:ext>
            </a:extLst>
          </p:cNvPr>
          <p:cNvSpPr/>
          <p:nvPr/>
        </p:nvSpPr>
        <p:spPr>
          <a:xfrm>
            <a:off x="2574193" y="5299363"/>
            <a:ext cx="6464300" cy="109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A2D1E-A0EE-47EC-839A-475BD1553D87}"/>
              </a:ext>
            </a:extLst>
          </p:cNvPr>
          <p:cNvSpPr/>
          <p:nvPr/>
        </p:nvSpPr>
        <p:spPr>
          <a:xfrm>
            <a:off x="296336" y="6489896"/>
            <a:ext cx="49953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100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https://android.jlelse.eu/system-app-in-android-f003d418b4cc</a:t>
            </a:r>
            <a:endParaRPr lang="pt-PT" sz="11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3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43D9-29E8-4605-B520-8923321E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Architecture</a:t>
            </a:r>
            <a:r>
              <a:rPr lang="pt-PT" dirty="0"/>
              <a:t>: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Applications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0763C-DE82-459B-8833-20F125634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490159" cy="3530599"/>
          </a:xfrm>
        </p:spPr>
        <p:txBody>
          <a:bodyPr/>
          <a:lstStyle/>
          <a:p>
            <a:r>
              <a:rPr lang="pt-PT" dirty="0" err="1"/>
              <a:t>User</a:t>
            </a:r>
            <a:r>
              <a:rPr lang="pt-PT" dirty="0"/>
              <a:t> apps</a:t>
            </a:r>
          </a:p>
          <a:p>
            <a:pPr lvl="1"/>
            <a:r>
              <a:rPr lang="en-US" dirty="0"/>
              <a:t>Apps installed by Google </a:t>
            </a:r>
            <a:r>
              <a:rPr lang="en-US" dirty="0" err="1"/>
              <a:t>PlayStore</a:t>
            </a:r>
            <a:r>
              <a:rPr lang="en-US" dirty="0"/>
              <a:t> and by user direct actions</a:t>
            </a:r>
          </a:p>
          <a:p>
            <a:pPr lvl="1"/>
            <a:r>
              <a:rPr lang="en-US" dirty="0"/>
              <a:t>Placed on: /data/app</a:t>
            </a:r>
          </a:p>
          <a:p>
            <a:pPr lvl="1"/>
            <a:r>
              <a:rPr lang="en-US" dirty="0"/>
              <a:t>To see these apps: </a:t>
            </a:r>
            <a:r>
              <a:rPr lang="en-US" dirty="0" err="1"/>
              <a:t>adb</a:t>
            </a:r>
            <a:r>
              <a:rPr lang="en-US" dirty="0"/>
              <a:t> shell pm list packages -3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7D6ED-6673-4C4D-B39A-5FB3C5E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14</a:t>
            </a:fld>
            <a:endParaRPr lang="pt-PT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3F15A-3DE6-4F1A-BC99-E4E83DA5270C}"/>
              </a:ext>
            </a:extLst>
          </p:cNvPr>
          <p:cNvSpPr/>
          <p:nvPr/>
        </p:nvSpPr>
        <p:spPr>
          <a:xfrm>
            <a:off x="5446401" y="6113584"/>
            <a:ext cx="3530600" cy="567267"/>
          </a:xfrm>
          <a:prstGeom prst="rect">
            <a:avLst/>
          </a:prstGeom>
          <a:solidFill>
            <a:srgbClr val="0066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1CE34-7983-4EA6-85E1-42ADDDDAEAB4}"/>
              </a:ext>
            </a:extLst>
          </p:cNvPr>
          <p:cNvSpPr txBox="1"/>
          <p:nvPr/>
        </p:nvSpPr>
        <p:spPr>
          <a:xfrm>
            <a:off x="5526835" y="6338800"/>
            <a:ext cx="821059" cy="288019"/>
          </a:xfrm>
          <a:prstGeom prst="rect">
            <a:avLst/>
          </a:prstGeom>
          <a:solidFill>
            <a:srgbClr val="0070C0"/>
          </a:solidFill>
        </p:spPr>
        <p:txBody>
          <a:bodyPr wrap="none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1000" b="1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90808D-C6E2-460E-950A-37DA5181BA92}"/>
              </a:ext>
            </a:extLst>
          </p:cNvPr>
          <p:cNvSpPr txBox="1"/>
          <p:nvPr/>
        </p:nvSpPr>
        <p:spPr>
          <a:xfrm>
            <a:off x="6429228" y="6338799"/>
            <a:ext cx="821059" cy="288019"/>
          </a:xfrm>
          <a:prstGeom prst="rect">
            <a:avLst/>
          </a:prstGeom>
          <a:solidFill>
            <a:srgbClr val="0070C0"/>
          </a:solidFill>
        </p:spPr>
        <p:txBody>
          <a:bodyPr wrap="none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1000" b="1" dirty="0">
                <a:solidFill>
                  <a:schemeClr val="bg1"/>
                </a:solidFill>
              </a:rPr>
              <a:t>WhatsApp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4DC8F-CF55-4510-925B-613D3AA028EA}"/>
              </a:ext>
            </a:extLst>
          </p:cNvPr>
          <p:cNvSpPr txBox="1"/>
          <p:nvPr/>
        </p:nvSpPr>
        <p:spPr>
          <a:xfrm>
            <a:off x="7331620" y="6338799"/>
            <a:ext cx="821059" cy="288020"/>
          </a:xfrm>
          <a:prstGeom prst="rect">
            <a:avLst/>
          </a:prstGeom>
          <a:solidFill>
            <a:srgbClr val="0070C0"/>
          </a:solidFill>
        </p:spPr>
        <p:txBody>
          <a:bodyPr wrap="none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1000" b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0B65A-BEE8-4515-9370-FB5E9D5A91E6}"/>
              </a:ext>
            </a:extLst>
          </p:cNvPr>
          <p:cNvSpPr txBox="1"/>
          <p:nvPr/>
        </p:nvSpPr>
        <p:spPr>
          <a:xfrm>
            <a:off x="6830182" y="6112778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 err="1">
                <a:solidFill>
                  <a:schemeClr val="bg1"/>
                </a:solidFill>
              </a:rPr>
              <a:t>User</a:t>
            </a:r>
            <a:r>
              <a:rPr lang="pt-PT" sz="1000" dirty="0">
                <a:solidFill>
                  <a:schemeClr val="bg1"/>
                </a:solidFill>
              </a:rPr>
              <a:t> apps</a:t>
            </a:r>
          </a:p>
        </p:txBody>
      </p:sp>
    </p:spTree>
    <p:extLst>
      <p:ext uri="{BB962C8B-B14F-4D97-AF65-F5344CB8AC3E}">
        <p14:creationId xmlns:p14="http://schemas.microsoft.com/office/powerpoint/2010/main" val="3733884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3CA3-21E3-40DF-916B-3DE032C1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Runtime</a:t>
            </a:r>
            <a:r>
              <a:rPr lang="pt-PT" dirty="0"/>
              <a:t>: Java </a:t>
            </a:r>
            <a:r>
              <a:rPr lang="pt-PT" dirty="0" err="1"/>
              <a:t>and</a:t>
            </a:r>
            <a:r>
              <a:rPr lang="pt-PT" dirty="0"/>
              <a:t> Android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86E5E-26E2-4EDB-B17D-5B09D1DEA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6440" y="2489198"/>
            <a:ext cx="3636979" cy="3935047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Java </a:t>
            </a:r>
          </a:p>
          <a:p>
            <a:pPr lvl="1"/>
            <a:r>
              <a:rPr lang="pt-PT" dirty="0"/>
              <a:t>Compile .java to .</a:t>
            </a:r>
            <a:r>
              <a:rPr lang="pt-PT" dirty="0" err="1"/>
              <a:t>class</a:t>
            </a:r>
            <a:r>
              <a:rPr lang="pt-PT" dirty="0"/>
              <a:t> files</a:t>
            </a:r>
          </a:p>
          <a:p>
            <a:pPr lvl="2"/>
            <a:r>
              <a:rPr lang="pt-PT" dirty="0"/>
              <a:t>Java </a:t>
            </a:r>
            <a:r>
              <a:rPr lang="pt-PT" dirty="0" err="1"/>
              <a:t>bytecode</a:t>
            </a:r>
            <a:endParaRPr lang="pt-PT" dirty="0"/>
          </a:p>
          <a:p>
            <a:pPr lvl="1"/>
            <a:r>
              <a:rPr lang="pt-PT" dirty="0" err="1"/>
              <a:t>Group</a:t>
            </a:r>
            <a:r>
              <a:rPr lang="pt-PT" dirty="0"/>
              <a:t> .</a:t>
            </a:r>
            <a:r>
              <a:rPr lang="pt-PT" dirty="0" err="1"/>
              <a:t>class</a:t>
            </a:r>
            <a:r>
              <a:rPr lang="pt-PT" dirty="0"/>
              <a:t> in .</a:t>
            </a:r>
            <a:r>
              <a:rPr lang="pt-PT" dirty="0" err="1"/>
              <a:t>jar</a:t>
            </a:r>
            <a:r>
              <a:rPr lang="pt-PT" dirty="0"/>
              <a:t> files</a:t>
            </a:r>
          </a:p>
          <a:p>
            <a:pPr lvl="1"/>
            <a:r>
              <a:rPr lang="pt-PT" dirty="0"/>
              <a:t>JVM excutes .</a:t>
            </a:r>
            <a:r>
              <a:rPr lang="pt-PT" dirty="0" err="1"/>
              <a:t>class</a:t>
            </a:r>
            <a:r>
              <a:rPr lang="pt-PT" dirty="0"/>
              <a:t> files</a:t>
            </a:r>
          </a:p>
          <a:p>
            <a:r>
              <a:rPr lang="pt-PT" dirty="0"/>
              <a:t>Android</a:t>
            </a:r>
          </a:p>
          <a:p>
            <a:pPr lvl="1"/>
            <a:r>
              <a:rPr lang="pt-PT" dirty="0"/>
              <a:t>Compile </a:t>
            </a:r>
            <a:r>
              <a:rPr lang="pt-PT" b="1" dirty="0"/>
              <a:t>.java </a:t>
            </a:r>
            <a:r>
              <a:rPr lang="pt-PT" dirty="0"/>
              <a:t>to .</a:t>
            </a:r>
            <a:r>
              <a:rPr lang="pt-PT" dirty="0" err="1"/>
              <a:t>class</a:t>
            </a:r>
            <a:r>
              <a:rPr lang="pt-PT" dirty="0"/>
              <a:t> files</a:t>
            </a:r>
          </a:p>
          <a:p>
            <a:pPr lvl="1"/>
            <a:r>
              <a:rPr lang="pt-PT" dirty="0"/>
              <a:t>Compile .</a:t>
            </a:r>
            <a:r>
              <a:rPr lang="pt-PT" dirty="0" err="1"/>
              <a:t>class</a:t>
            </a:r>
            <a:r>
              <a:rPr lang="pt-PT" dirty="0"/>
              <a:t> to </a:t>
            </a:r>
            <a:r>
              <a:rPr lang="pt-PT" b="1" dirty="0"/>
              <a:t>.</a:t>
            </a:r>
            <a:r>
              <a:rPr lang="pt-PT" b="1" dirty="0" err="1"/>
              <a:t>dex</a:t>
            </a:r>
            <a:r>
              <a:rPr lang="pt-PT" dirty="0"/>
              <a:t> files</a:t>
            </a:r>
          </a:p>
          <a:p>
            <a:pPr lvl="2"/>
            <a:r>
              <a:rPr lang="pt-PT" dirty="0" err="1"/>
              <a:t>Dex</a:t>
            </a:r>
            <a:r>
              <a:rPr lang="pt-PT" dirty="0"/>
              <a:t>/</a:t>
            </a:r>
            <a:r>
              <a:rPr lang="pt-PT" dirty="0" err="1"/>
              <a:t>Dalvik</a:t>
            </a:r>
            <a:r>
              <a:rPr lang="pt-PT" dirty="0"/>
              <a:t> </a:t>
            </a:r>
            <a:r>
              <a:rPr lang="pt-PT" dirty="0" err="1"/>
              <a:t>bytecode</a:t>
            </a:r>
            <a:endParaRPr lang="pt-PT" dirty="0"/>
          </a:p>
          <a:p>
            <a:pPr lvl="2"/>
            <a:r>
              <a:rPr lang="pt-PT" dirty="0" err="1"/>
              <a:t>Dex</a:t>
            </a:r>
            <a:r>
              <a:rPr lang="pt-PT" dirty="0"/>
              <a:t> – </a:t>
            </a:r>
            <a:r>
              <a:rPr lang="pt-PT" dirty="0" err="1"/>
              <a:t>Dalvik</a:t>
            </a:r>
            <a:r>
              <a:rPr lang="pt-PT" dirty="0"/>
              <a:t> </a:t>
            </a:r>
            <a:r>
              <a:rPr lang="pt-PT" dirty="0" err="1"/>
              <a:t>executable</a:t>
            </a:r>
            <a:endParaRPr lang="pt-PT" dirty="0"/>
          </a:p>
          <a:p>
            <a:pPr lvl="1"/>
            <a:r>
              <a:rPr lang="pt-PT" dirty="0" err="1"/>
              <a:t>Grouped</a:t>
            </a:r>
            <a:r>
              <a:rPr lang="pt-PT" dirty="0"/>
              <a:t> in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b="1" dirty="0"/>
              <a:t>.</a:t>
            </a:r>
            <a:r>
              <a:rPr lang="pt-PT" b="1" dirty="0" err="1"/>
              <a:t>apk</a:t>
            </a:r>
            <a:r>
              <a:rPr lang="pt-PT" b="1" dirty="0"/>
              <a:t> </a:t>
            </a:r>
            <a:r>
              <a:rPr lang="pt-PT" dirty="0"/>
              <a:t>file</a:t>
            </a:r>
          </a:p>
          <a:p>
            <a:pPr lvl="1"/>
            <a:r>
              <a:rPr lang="pt-PT" dirty="0" err="1"/>
              <a:t>Dalvik</a:t>
            </a:r>
            <a:r>
              <a:rPr lang="pt-PT" dirty="0"/>
              <a:t>/ART executes </a:t>
            </a:r>
            <a:r>
              <a:rPr lang="pt-PT" dirty="0" err="1"/>
              <a:t>dex</a:t>
            </a:r>
            <a:r>
              <a:rPr lang="pt-PT" dirty="0"/>
              <a:t> </a:t>
            </a:r>
            <a:r>
              <a:rPr lang="pt-PT" dirty="0" err="1"/>
              <a:t>code</a:t>
            </a:r>
            <a:endParaRPr lang="pt-P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30E90E-BD03-46C1-893A-AC5728B687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50368-CEA2-4950-8AE8-757EAF8F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15</a:t>
            </a:fld>
            <a:endParaRPr lang="pt-PT" sz="120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7C153F0-F6DC-4662-843F-2F4C58DEEBBE}"/>
              </a:ext>
            </a:extLst>
          </p:cNvPr>
          <p:cNvSpPr/>
          <p:nvPr/>
        </p:nvSpPr>
        <p:spPr>
          <a:xfrm>
            <a:off x="4875965" y="2395413"/>
            <a:ext cx="3928065" cy="3935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5716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6569B8-820C-45F6-B3D9-9C0FB432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52224"/>
            <a:ext cx="7315033" cy="709865"/>
          </a:xfrm>
        </p:spPr>
        <p:txBody>
          <a:bodyPr/>
          <a:lstStyle/>
          <a:p>
            <a:r>
              <a:rPr lang="pt-PT" dirty="0"/>
              <a:t>Android </a:t>
            </a:r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deployment</a:t>
            </a:r>
            <a:r>
              <a:rPr lang="pt-PT" dirty="0"/>
              <a:t> </a:t>
            </a:r>
            <a:r>
              <a:rPr lang="pt-PT" dirty="0" err="1"/>
              <a:t>flow</a:t>
            </a:r>
            <a:br>
              <a:rPr lang="pt-PT" dirty="0"/>
            </a:br>
            <a:endParaRPr lang="pt-P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80BC75-33F8-4DE7-8FA8-313474F81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71F75-D32F-4115-B410-8A505267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16</a:t>
            </a:fld>
            <a:endParaRPr lang="pt-PT" sz="12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8B16C61-9CB8-4CB2-B992-521AF7F9002C}"/>
              </a:ext>
            </a:extLst>
          </p:cNvPr>
          <p:cNvSpPr>
            <a:spLocks noChangeAspect="1"/>
          </p:cNvSpPr>
          <p:nvPr/>
        </p:nvSpPr>
        <p:spPr>
          <a:xfrm>
            <a:off x="1216270" y="1866900"/>
            <a:ext cx="6858000" cy="477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006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44BC-2F97-4577-B245-D0303DE9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Dalvik</a:t>
            </a:r>
            <a:r>
              <a:rPr lang="pt-PT" dirty="0"/>
              <a:t> </a:t>
            </a:r>
            <a:r>
              <a:rPr lang="pt-PT" dirty="0" err="1"/>
              <a:t>bytecode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7D34-543C-4393-88E4-9F079C4C5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693359" cy="3530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"Dalvik" bytecode – Dalvik </a:t>
            </a:r>
            <a:r>
              <a:rPr lang="en-US" dirty="0" err="1"/>
              <a:t>Executalbe</a:t>
            </a:r>
            <a:r>
              <a:rPr lang="en-US" dirty="0"/>
              <a:t> format - </a:t>
            </a:r>
            <a:r>
              <a:rPr lang="en-US" b="1" dirty="0"/>
              <a:t>.</a:t>
            </a:r>
            <a:r>
              <a:rPr lang="en-US" b="1" dirty="0" err="1"/>
              <a:t>dex</a:t>
            </a:r>
            <a:r>
              <a:rPr lang="en-US" b="1" dirty="0"/>
              <a:t> </a:t>
            </a:r>
            <a:r>
              <a:rPr lang="en-US" dirty="0"/>
              <a:t>files</a:t>
            </a:r>
          </a:p>
          <a:p>
            <a:pPr lvl="1"/>
            <a:r>
              <a:rPr lang="en-US" dirty="0"/>
              <a:t>Dalvik and ART platforms run .</a:t>
            </a:r>
            <a:r>
              <a:rPr lang="en-US" dirty="0" err="1"/>
              <a:t>dex</a:t>
            </a:r>
            <a:r>
              <a:rPr lang="en-US" dirty="0"/>
              <a:t> files </a:t>
            </a:r>
          </a:p>
          <a:p>
            <a:r>
              <a:rPr lang="en-US" dirty="0"/>
              <a:t>Programs are written in Java compiled for Java bytecode and converted to "Dalvik" bytecode</a:t>
            </a:r>
          </a:p>
          <a:p>
            <a:pPr lvl="1"/>
            <a:r>
              <a:rPr lang="en-US" dirty="0"/>
              <a:t>Or written in Kotlin</a:t>
            </a:r>
          </a:p>
          <a:p>
            <a:r>
              <a:rPr lang="en-US" dirty="0"/>
              <a:t>Multiple classes are included in a single .</a:t>
            </a:r>
            <a:r>
              <a:rPr lang="en-US" dirty="0" err="1"/>
              <a:t>dex</a:t>
            </a:r>
            <a:r>
              <a:rPr lang="en-US" dirty="0"/>
              <a:t> file.</a:t>
            </a:r>
          </a:p>
          <a:p>
            <a:r>
              <a:rPr lang="en-US" dirty="0"/>
              <a:t>An app is packed in an</a:t>
            </a:r>
            <a:r>
              <a:rPr lang="en-US" b="1" dirty="0"/>
              <a:t> .</a:t>
            </a:r>
            <a:r>
              <a:rPr lang="en-US" b="1" dirty="0" err="1"/>
              <a:t>apk</a:t>
            </a:r>
            <a:r>
              <a:rPr lang="en-US" b="1" dirty="0"/>
              <a:t> </a:t>
            </a:r>
            <a:r>
              <a:rPr lang="en-US" dirty="0"/>
              <a:t>file (</a:t>
            </a:r>
            <a:r>
              <a:rPr lang="pt-PT" dirty="0"/>
              <a:t>Android Package Kit file)</a:t>
            </a:r>
            <a:endParaRPr lang="en-US" dirty="0"/>
          </a:p>
          <a:p>
            <a:r>
              <a:rPr lang="en-US" dirty="0"/>
              <a:t>Strings in all used classes are included only once in .</a:t>
            </a:r>
            <a:r>
              <a:rPr lang="en-US" dirty="0" err="1"/>
              <a:t>dex</a:t>
            </a:r>
            <a:r>
              <a:rPr lang="en-US" dirty="0"/>
              <a:t> file to conserve space</a:t>
            </a:r>
          </a:p>
          <a:p>
            <a:pPr lvl="1"/>
            <a:r>
              <a:rPr lang="pt-PT" dirty="0"/>
              <a:t>No </a:t>
            </a:r>
            <a:r>
              <a:rPr lang="pt-PT" dirty="0" err="1"/>
              <a:t>duplication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49D0-E262-4565-85E8-60931595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17</a:t>
            </a:fld>
            <a:endParaRPr lang="pt-PT" sz="12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CB682E41-F1B9-430B-AF2A-1F1A934D744B}"/>
              </a:ext>
            </a:extLst>
          </p:cNvPr>
          <p:cNvSpPr>
            <a:spLocks noChangeAspect="1"/>
          </p:cNvSpPr>
          <p:nvPr/>
        </p:nvSpPr>
        <p:spPr>
          <a:xfrm>
            <a:off x="7416800" y="5278940"/>
            <a:ext cx="1577874" cy="140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2599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85E9-0F41-4030-9238-38B5E508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Android </a:t>
            </a:r>
            <a:r>
              <a:rPr lang="pt-PT" dirty="0" err="1"/>
              <a:t>Runtime</a:t>
            </a:r>
            <a:r>
              <a:rPr lang="pt-PT" dirty="0"/>
              <a:t> (ART)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8F6EC-DB24-4AA3-A5BB-BACB3E53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ART: Android Runtime </a:t>
            </a:r>
            <a:r>
              <a:rPr lang="en-US" dirty="0"/>
              <a:t>environment</a:t>
            </a:r>
          </a:p>
          <a:p>
            <a:pPr lvl="1"/>
            <a:r>
              <a:rPr lang="en-US" dirty="0"/>
              <a:t>replaces Dalvik virtual machine from Android 5.0</a:t>
            </a:r>
          </a:p>
          <a:p>
            <a:pPr lvl="1"/>
            <a:r>
              <a:rPr lang="en-US" dirty="0"/>
              <a:t>ART uses Dalvik byte code</a:t>
            </a:r>
          </a:p>
          <a:p>
            <a:pPr lvl="1"/>
            <a:r>
              <a:rPr lang="en-US" dirty="0"/>
              <a:t>Art uses ahead-of-time (AOT) compilation</a:t>
            </a:r>
          </a:p>
          <a:p>
            <a:pPr lvl="2"/>
            <a:r>
              <a:rPr lang="en-US" dirty="0"/>
              <a:t>It compiles the app bytecode to native code once at app installation</a:t>
            </a:r>
          </a:p>
          <a:p>
            <a:pPr lvl="3"/>
            <a:r>
              <a:rPr lang="en-US" dirty="0"/>
              <a:t>Dalvik uses Just-in-Time compilation, compiling the app bytecode every time that is used</a:t>
            </a:r>
          </a:p>
          <a:p>
            <a:pPr lvl="2"/>
            <a:r>
              <a:rPr lang="en-US" dirty="0"/>
              <a:t>Better application performance, less processor and battery use</a:t>
            </a:r>
          </a:p>
          <a:p>
            <a:pPr lvl="3"/>
            <a:r>
              <a:rPr lang="en-US" dirty="0"/>
              <a:t>But with greater installation time and ART files need some more space</a:t>
            </a:r>
          </a:p>
          <a:p>
            <a:pPr lvl="2"/>
            <a:r>
              <a:rPr lang="en-US" dirty="0"/>
              <a:t>ART improves (over Dalvik) memory allocation, Garbage Collection and allows better debugging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552AE-BE8A-4822-B62E-383ABBA3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18</a:t>
            </a:fld>
            <a:endParaRPr lang="pt-PT" sz="12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E063821-C8E8-438D-A9F2-D3AABF385E47}"/>
              </a:ext>
            </a:extLst>
          </p:cNvPr>
          <p:cNvSpPr>
            <a:spLocks noChangeAspect="1"/>
          </p:cNvSpPr>
          <p:nvPr/>
        </p:nvSpPr>
        <p:spPr>
          <a:xfrm>
            <a:off x="7014633" y="5659966"/>
            <a:ext cx="1997996" cy="1087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9951266-1FB4-4864-AE01-3585813F33B5}"/>
              </a:ext>
            </a:extLst>
          </p:cNvPr>
          <p:cNvSpPr/>
          <p:nvPr/>
        </p:nvSpPr>
        <p:spPr>
          <a:xfrm>
            <a:off x="7667959" y="2222500"/>
            <a:ext cx="1219200" cy="1206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BF685AF-D485-413B-B153-A3F7A4DDAD96}"/>
              </a:ext>
            </a:extLst>
          </p:cNvPr>
          <p:cNvSpPr/>
          <p:nvPr/>
        </p:nvSpPr>
        <p:spPr>
          <a:xfrm>
            <a:off x="7775185" y="3995816"/>
            <a:ext cx="1092200" cy="9821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C27D3B-F7D5-4167-940F-49D0A24A0D54}"/>
              </a:ext>
            </a:extLst>
          </p:cNvPr>
          <p:cNvSpPr/>
          <p:nvPr/>
        </p:nvSpPr>
        <p:spPr>
          <a:xfrm>
            <a:off x="326104" y="6358467"/>
            <a:ext cx="53804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100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https://source.android.com/devices/tech/dalvik/index.html</a:t>
            </a:r>
            <a:endParaRPr lang="pt-PT" sz="11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68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8BF4-6E91-43E8-9A5F-9793C310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7380093" cy="709865"/>
          </a:xfrm>
        </p:spPr>
        <p:txBody>
          <a:bodyPr/>
          <a:lstStyle/>
          <a:p>
            <a:r>
              <a:rPr lang="pt-PT" dirty="0"/>
              <a:t>Android </a:t>
            </a:r>
            <a:r>
              <a:rPr lang="pt-PT" dirty="0" err="1"/>
              <a:t>Application</a:t>
            </a:r>
            <a:r>
              <a:rPr lang="pt-PT" dirty="0"/>
              <a:t> Package (APK)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09DB-5E86-46E7-B9BF-576BBEAEA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871160" cy="3877732"/>
          </a:xfrm>
        </p:spPr>
        <p:txBody>
          <a:bodyPr>
            <a:normAutofit lnSpcReduction="10000"/>
          </a:bodyPr>
          <a:lstStyle/>
          <a:p>
            <a:r>
              <a:rPr lang="pt-PT" dirty="0" err="1"/>
              <a:t>An</a:t>
            </a:r>
            <a:r>
              <a:rPr lang="pt-PT" dirty="0"/>
              <a:t> .APK file </a:t>
            </a:r>
            <a:r>
              <a:rPr lang="pt-PT" dirty="0" err="1"/>
              <a:t>is</a:t>
            </a:r>
            <a:r>
              <a:rPr lang="pt-PT" dirty="0"/>
              <a:t> a zip file </a:t>
            </a:r>
            <a:r>
              <a:rPr lang="pt-PT" dirty="0" err="1"/>
              <a:t>containing</a:t>
            </a:r>
            <a:endParaRPr lang="pt-PT" dirty="0"/>
          </a:p>
          <a:p>
            <a:pPr lvl="1"/>
            <a:r>
              <a:rPr lang="pt-PT" b="1" dirty="0"/>
              <a:t>Android </a:t>
            </a:r>
            <a:r>
              <a:rPr lang="pt-PT" b="1" dirty="0" err="1"/>
              <a:t>Manisfest</a:t>
            </a:r>
            <a:r>
              <a:rPr lang="pt-PT" b="1" dirty="0"/>
              <a:t> file </a:t>
            </a:r>
          </a:p>
          <a:p>
            <a:pPr lvl="2"/>
            <a:r>
              <a:rPr lang="pt-PT" dirty="0"/>
              <a:t>defines app componentes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settings</a:t>
            </a:r>
            <a:r>
              <a:rPr lang="pt-PT" dirty="0"/>
              <a:t>, </a:t>
            </a:r>
            <a:r>
              <a:rPr lang="pt-PT" dirty="0" err="1"/>
              <a:t>like</a:t>
            </a:r>
            <a:r>
              <a:rPr lang="pt-PT" dirty="0"/>
              <a:t> </a:t>
            </a:r>
            <a:r>
              <a:rPr lang="pt-PT" dirty="0" err="1"/>
              <a:t>permissions</a:t>
            </a:r>
            <a:r>
              <a:rPr lang="pt-PT" dirty="0"/>
              <a:t>, Android version </a:t>
            </a:r>
            <a:r>
              <a:rPr lang="pt-PT" dirty="0" err="1"/>
              <a:t>needed</a:t>
            </a:r>
            <a:r>
              <a:rPr lang="pt-PT" dirty="0"/>
              <a:t>, ...</a:t>
            </a:r>
          </a:p>
          <a:p>
            <a:pPr lvl="1"/>
            <a:r>
              <a:rPr lang="pt-PT" b="1" dirty="0" err="1"/>
              <a:t>Dalvik</a:t>
            </a:r>
            <a:r>
              <a:rPr lang="pt-PT" b="1" dirty="0"/>
              <a:t> </a:t>
            </a:r>
            <a:r>
              <a:rPr lang="pt-PT" b="1" dirty="0" err="1"/>
              <a:t>executable</a:t>
            </a:r>
            <a:r>
              <a:rPr lang="pt-PT" b="1" dirty="0"/>
              <a:t> </a:t>
            </a:r>
            <a:r>
              <a:rPr lang="pt-PT" dirty="0"/>
              <a:t>(.</a:t>
            </a:r>
            <a:r>
              <a:rPr lang="pt-PT" dirty="0" err="1"/>
              <a:t>dex</a:t>
            </a:r>
            <a:r>
              <a:rPr lang="pt-PT" dirty="0"/>
              <a:t> )</a:t>
            </a:r>
            <a:endParaRPr lang="pt-PT" b="1" dirty="0"/>
          </a:p>
          <a:p>
            <a:pPr lvl="2"/>
            <a:r>
              <a:rPr lang="pt-PT" dirty="0"/>
              <a:t>Java/</a:t>
            </a:r>
            <a:r>
              <a:rPr lang="pt-PT" dirty="0" err="1"/>
              <a:t>Kotlin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compiled</a:t>
            </a:r>
            <a:r>
              <a:rPr lang="pt-PT" dirty="0"/>
              <a:t> for .</a:t>
            </a:r>
            <a:r>
              <a:rPr lang="pt-PT" dirty="0" err="1"/>
              <a:t>dex</a:t>
            </a:r>
            <a:r>
              <a:rPr lang="pt-PT" dirty="0"/>
              <a:t> </a:t>
            </a:r>
            <a:r>
              <a:rPr lang="pt-PT" dirty="0" err="1"/>
              <a:t>executable</a:t>
            </a:r>
            <a:endParaRPr lang="pt-PT" dirty="0"/>
          </a:p>
          <a:p>
            <a:pPr lvl="1"/>
            <a:r>
              <a:rPr lang="pt-PT" b="1" dirty="0" err="1"/>
              <a:t>Resources</a:t>
            </a:r>
            <a:endParaRPr lang="pt-PT" b="1" dirty="0"/>
          </a:p>
          <a:p>
            <a:pPr lvl="2"/>
            <a:r>
              <a:rPr lang="pt-PT" dirty="0" err="1"/>
              <a:t>everything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code</a:t>
            </a:r>
            <a:endParaRPr lang="pt-PT" dirty="0"/>
          </a:p>
          <a:p>
            <a:pPr lvl="1"/>
            <a:r>
              <a:rPr lang="pt-PT" b="1" dirty="0" err="1"/>
              <a:t>Native</a:t>
            </a:r>
            <a:r>
              <a:rPr lang="pt-PT" b="1" dirty="0"/>
              <a:t> </a:t>
            </a:r>
            <a:r>
              <a:rPr lang="pt-PT" b="1" dirty="0" err="1"/>
              <a:t>libraries</a:t>
            </a:r>
            <a:endParaRPr lang="pt-PT" b="1" dirty="0"/>
          </a:p>
          <a:p>
            <a:pPr lvl="2"/>
            <a:r>
              <a:rPr lang="pt-PT" dirty="0"/>
              <a:t>C / C ++ </a:t>
            </a:r>
            <a:r>
              <a:rPr lang="pt-PT" dirty="0" err="1"/>
              <a:t>libraries</a:t>
            </a:r>
            <a:endParaRPr lang="pt-PT" dirty="0"/>
          </a:p>
          <a:p>
            <a:pPr lvl="1"/>
            <a:r>
              <a:rPr lang="pt-PT" b="1" dirty="0"/>
              <a:t>Digital </a:t>
            </a:r>
            <a:r>
              <a:rPr lang="pt-PT" b="1" dirty="0" err="1"/>
              <a:t>signature</a:t>
            </a:r>
            <a:endParaRPr lang="pt-PT" b="1" dirty="0"/>
          </a:p>
          <a:p>
            <a:pPr lvl="2"/>
            <a:r>
              <a:rPr lang="pt-PT" dirty="0"/>
              <a:t>META-INF </a:t>
            </a:r>
            <a:r>
              <a:rPr lang="pt-PT" dirty="0" err="1"/>
              <a:t>directory</a:t>
            </a: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8C538-0B76-42E5-990A-32342EAC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19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87645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A222-CA33-47CA-98E2-D31611E9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Android?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9421-B442-4F78-9E46-35BF64B11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Open source platform for touchscreen mobile devices</a:t>
            </a:r>
          </a:p>
          <a:p>
            <a:r>
              <a:rPr lang="en-US" dirty="0"/>
              <a:t>A Linux-kernel based operating system</a:t>
            </a:r>
          </a:p>
          <a:p>
            <a:r>
              <a:rPr lang="en-US" dirty="0"/>
              <a:t>Created by Andy Rubin (Android Inc.) in 2003</a:t>
            </a:r>
          </a:p>
          <a:p>
            <a:r>
              <a:rPr lang="en-US" dirty="0"/>
              <a:t>Developed by the Open Handset Alliance, led by Google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“Android is a mobile operating system based on a modified version of the Linux kernel and other open source software, designed primarily for touchscreen mobile devices such as smartphones and tablets. Android is developed by a consortium of developers known as the Open Handset Alliance, with the main contributor and commercial marketer being Google.”  </a:t>
            </a:r>
            <a:r>
              <a:rPr lang="en-US" dirty="0">
                <a:hlinkClick r:id="rId2"/>
              </a:rPr>
              <a:t>Wikipedia</a:t>
            </a:r>
            <a:endParaRPr lang="en-US" dirty="0"/>
          </a:p>
          <a:p>
            <a:endParaRPr lang="pt-PT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7C0DD48-CB39-446A-A217-A88C5BD35A88}"/>
              </a:ext>
            </a:extLst>
          </p:cNvPr>
          <p:cNvSpPr>
            <a:spLocks noChangeAspect="1"/>
          </p:cNvSpPr>
          <p:nvPr/>
        </p:nvSpPr>
        <p:spPr>
          <a:xfrm>
            <a:off x="7378700" y="3797300"/>
            <a:ext cx="1600200" cy="170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D5FE4C-3A90-4CC4-A918-7E5922A9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19896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920F-EF74-48D7-912A-CC91A826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ART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Dalvik</a:t>
            </a:r>
            <a:r>
              <a:rPr lang="pt-PT" dirty="0"/>
              <a:t>:	</a:t>
            </a:r>
            <a:r>
              <a:rPr lang="pt-PT" dirty="0" err="1"/>
              <a:t>artifacts</a:t>
            </a:r>
            <a:endParaRPr lang="pt-PT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147CFE-5059-42D4-A607-CBCCB353C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75" y="5992001"/>
            <a:ext cx="6345260" cy="709865"/>
          </a:xfrm>
        </p:spPr>
        <p:txBody>
          <a:bodyPr/>
          <a:lstStyle/>
          <a:p>
            <a:pPr lvl="2"/>
            <a:r>
              <a:rPr lang="pt-PT" dirty="0"/>
              <a:t>.</a:t>
            </a:r>
            <a:r>
              <a:rPr lang="pt-PT" dirty="0" err="1"/>
              <a:t>odex</a:t>
            </a:r>
            <a:r>
              <a:rPr lang="pt-PT" dirty="0"/>
              <a:t> – </a:t>
            </a:r>
            <a:r>
              <a:rPr lang="pt-PT" dirty="0" err="1"/>
              <a:t>Optimized</a:t>
            </a:r>
            <a:r>
              <a:rPr lang="pt-PT" dirty="0"/>
              <a:t> </a:t>
            </a:r>
            <a:r>
              <a:rPr lang="pt-PT" dirty="0" err="1"/>
              <a:t>Dex</a:t>
            </a:r>
            <a:r>
              <a:rPr lang="pt-PT" dirty="0"/>
              <a:t> file</a:t>
            </a:r>
          </a:p>
          <a:p>
            <a:pPr lvl="2"/>
            <a:r>
              <a:rPr lang="pt-PT" dirty="0"/>
              <a:t>.</a:t>
            </a:r>
            <a:r>
              <a:rPr lang="pt-PT" dirty="0" err="1"/>
              <a:t>elf</a:t>
            </a:r>
            <a:r>
              <a:rPr lang="pt-PT" dirty="0"/>
              <a:t> – </a:t>
            </a:r>
            <a:r>
              <a:rPr lang="pt-PT" dirty="0" err="1"/>
              <a:t>Executable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Linkable</a:t>
            </a:r>
            <a:r>
              <a:rPr lang="pt-PT" dirty="0"/>
              <a:t> </a:t>
            </a:r>
            <a:r>
              <a:rPr lang="pt-PT" dirty="0" err="1"/>
              <a:t>Format</a:t>
            </a:r>
            <a:endParaRPr lang="pt-PT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23BC3A-DA23-4BD2-B2D5-C599697214BF}"/>
              </a:ext>
            </a:extLst>
          </p:cNvPr>
          <p:cNvGrpSpPr/>
          <p:nvPr/>
        </p:nvGrpSpPr>
        <p:grpSpPr>
          <a:xfrm>
            <a:off x="1774854" y="2006597"/>
            <a:ext cx="6444000" cy="3960000"/>
            <a:chOff x="1234616" y="2551364"/>
            <a:chExt cx="6444000" cy="3960000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A7F14381-1134-4D0C-93A7-D2A85D5C3C3A}"/>
                </a:ext>
              </a:extLst>
            </p:cNvPr>
            <p:cNvSpPr/>
            <p:nvPr/>
          </p:nvSpPr>
          <p:spPr>
            <a:xfrm>
              <a:off x="1234616" y="2551364"/>
              <a:ext cx="6444000" cy="3960000"/>
            </a:xfrm>
            <a:prstGeom prst="rect">
              <a:avLst/>
            </a:prstGeom>
            <a:blipFill>
              <a:blip r:embed="rId2" cstate="print"/>
              <a:stretch>
                <a:fillRect l="-12292" t="-10910" r="-2724" b="-2768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E90007-8EAC-4DE0-A4D1-D9E273215655}"/>
                </a:ext>
              </a:extLst>
            </p:cNvPr>
            <p:cNvSpPr/>
            <p:nvPr/>
          </p:nvSpPr>
          <p:spPr>
            <a:xfrm>
              <a:off x="1244600" y="2590800"/>
              <a:ext cx="1532467" cy="37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6C4BF92-56ED-4025-BCBD-CDAE0B9531F1}"/>
              </a:ext>
            </a:extLst>
          </p:cNvPr>
          <p:cNvSpPr/>
          <p:nvPr/>
        </p:nvSpPr>
        <p:spPr>
          <a:xfrm>
            <a:off x="6686387" y="6349503"/>
            <a:ext cx="1532467" cy="372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BE814E3-4A17-4CEF-9167-B323D6A3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20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869580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F24D-EADE-433B-94C8-148C8E1B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Summary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FF86E-B783-4FDD-BD16-83D8D5A4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1"/>
            <a:ext cx="7498626" cy="3530599"/>
          </a:xfrm>
        </p:spPr>
        <p:txBody>
          <a:bodyPr>
            <a:normAutofit/>
          </a:bodyPr>
          <a:lstStyle/>
          <a:p>
            <a:r>
              <a:rPr lang="en-US" dirty="0"/>
              <a:t>Android - an open source platform for mobile devices that is a Linux kernel-based operating system</a:t>
            </a:r>
          </a:p>
          <a:p>
            <a:r>
              <a:rPr lang="en-US" dirty="0"/>
              <a:t>Layers of the Android environment - Linux Kernel, Hardware abstraction layer, </a:t>
            </a:r>
            <a:r>
              <a:rPr lang="en-US" dirty="0" err="1"/>
              <a:t>Natice</a:t>
            </a:r>
            <a:r>
              <a:rPr lang="en-US" dirty="0"/>
              <a:t> C/C++ Libraries, Android Runtime, Java API Framework, System Apps</a:t>
            </a:r>
          </a:p>
          <a:p>
            <a:r>
              <a:rPr lang="en-US" dirty="0"/>
              <a:t>Android Application Package (APK) – an APK containing all the files of one app</a:t>
            </a:r>
          </a:p>
          <a:p>
            <a:r>
              <a:rPr lang="pt-PT" dirty="0"/>
              <a:t>Android </a:t>
            </a:r>
            <a:r>
              <a:rPr lang="pt-PT" dirty="0" err="1"/>
              <a:t>Execution</a:t>
            </a:r>
            <a:r>
              <a:rPr lang="pt-PT" dirty="0"/>
              <a:t> </a:t>
            </a:r>
            <a:r>
              <a:rPr lang="pt-PT" dirty="0" err="1"/>
              <a:t>Runtime</a:t>
            </a:r>
            <a:r>
              <a:rPr lang="pt-PT" dirty="0"/>
              <a:t>: ART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Dalvik</a:t>
            </a:r>
            <a:r>
              <a:rPr lang="pt-PT" dirty="0"/>
              <a:t>, </a:t>
            </a:r>
            <a:r>
              <a:rPr lang="pt-PT" dirty="0" err="1"/>
              <a:t>Ahead</a:t>
            </a:r>
            <a:r>
              <a:rPr lang="pt-PT" dirty="0"/>
              <a:t>-</a:t>
            </a:r>
            <a:r>
              <a:rPr lang="pt-PT" dirty="0" err="1"/>
              <a:t>of</a:t>
            </a:r>
            <a:r>
              <a:rPr lang="pt-PT" dirty="0"/>
              <a:t>-Time (AOT)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Just</a:t>
            </a:r>
            <a:r>
              <a:rPr lang="pt-PT" dirty="0"/>
              <a:t>-</a:t>
            </a:r>
            <a:r>
              <a:rPr lang="pt-PT" dirty="0" err="1"/>
              <a:t>in-Time</a:t>
            </a:r>
            <a:r>
              <a:rPr lang="pt-PT" dirty="0"/>
              <a:t> (JIT) </a:t>
            </a:r>
            <a:r>
              <a:rPr lang="pt-PT" dirty="0" err="1"/>
              <a:t>compilation</a:t>
            </a:r>
            <a:r>
              <a:rPr lang="pt-PT" dirty="0"/>
              <a:t>, ART versus </a:t>
            </a:r>
            <a:r>
              <a:rPr lang="pt-PT" dirty="0" err="1"/>
              <a:t>Dalvik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73EB-C159-4C0F-9A0C-1FB1457A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21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77655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D372-B9C2-4386-92B2-F49E2287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Android </a:t>
            </a:r>
            <a:r>
              <a:rPr lang="pt-PT" dirty="0" err="1"/>
              <a:t>history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A7F3-7089-4F5D-ADD4-6CA359D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058" y="2480734"/>
            <a:ext cx="7780866" cy="390313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2003, Android Inc. founded by Andy Rubin, Rich Miner, Nick Sears  and Chris White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2005, Google acquires Android Inc.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2007, Open Handset Alliance (OHA) is formed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2007, Beta version of the Android SDK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2008, </a:t>
            </a:r>
            <a:r>
              <a:rPr lang="en-US" sz="2200" b="1" dirty="0"/>
              <a:t>Android 1.1 </a:t>
            </a:r>
            <a:r>
              <a:rPr lang="en-US" sz="2200" dirty="0"/>
              <a:t>version in a mobile device HTC  DREAM (T-Mobile G1)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2010, Android is the mobile platform with the largest number of active  devices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2014, </a:t>
            </a:r>
            <a:r>
              <a:rPr lang="en-US" sz="2200" b="1" dirty="0"/>
              <a:t>Android Lollipop </a:t>
            </a:r>
            <a:r>
              <a:rPr lang="en-US" sz="2200" dirty="0"/>
              <a:t>(version 5) - Android Runtime (ART) and  support for 64-bit architectures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2015, </a:t>
            </a:r>
            <a:r>
              <a:rPr lang="en-US" sz="2200" b="1" dirty="0"/>
              <a:t>Android Marshmallow </a:t>
            </a:r>
            <a:r>
              <a:rPr lang="en-US" sz="2200" dirty="0"/>
              <a:t>(version 6) – USB-C, Fingerprint authentication, Android Pay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2016, </a:t>
            </a:r>
            <a:r>
              <a:rPr lang="en-US" sz="2200" b="1" dirty="0"/>
              <a:t>Android Nougat </a:t>
            </a:r>
            <a:r>
              <a:rPr lang="en-US" sz="2200" dirty="0"/>
              <a:t>(version 7) – Improved multitasking, multi-window mode, support for virtual reality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2017, </a:t>
            </a:r>
            <a:r>
              <a:rPr lang="en-US" sz="2200" b="1" dirty="0"/>
              <a:t>Android Oreo </a:t>
            </a:r>
            <a:r>
              <a:rPr lang="en-US" sz="2200" dirty="0"/>
              <a:t>(version 8) – Picture-in-Picture, APIs for Artificial Intelligence and shared memory</a:t>
            </a:r>
          </a:p>
          <a:p>
            <a:pPr>
              <a:lnSpc>
                <a:spcPct val="120000"/>
              </a:lnSpc>
            </a:pPr>
            <a:r>
              <a:rPr lang="pt-PT" sz="2200" dirty="0"/>
              <a:t>2018, </a:t>
            </a:r>
            <a:r>
              <a:rPr lang="pt-PT" sz="2200" b="1" dirty="0"/>
              <a:t>Android Pie </a:t>
            </a:r>
            <a:r>
              <a:rPr lang="pt-PT" sz="2200" dirty="0"/>
              <a:t>(version 9) – </a:t>
            </a:r>
            <a:r>
              <a:rPr lang="pt-PT" sz="2200" dirty="0" err="1"/>
              <a:t>updated</a:t>
            </a:r>
            <a:r>
              <a:rPr lang="pt-PT" sz="2200" dirty="0"/>
              <a:t> </a:t>
            </a:r>
            <a:r>
              <a:rPr lang="pt-PT" sz="2200" dirty="0" err="1"/>
              <a:t>user</a:t>
            </a:r>
            <a:r>
              <a:rPr lang="pt-PT" sz="2200" dirty="0"/>
              <a:t> interface, </a:t>
            </a:r>
            <a:r>
              <a:rPr lang="pt-PT" sz="2200" dirty="0" err="1"/>
              <a:t>richer</a:t>
            </a:r>
            <a:r>
              <a:rPr lang="pt-PT" sz="2200" dirty="0"/>
              <a:t> </a:t>
            </a:r>
            <a:r>
              <a:rPr lang="pt-PT" sz="2200" dirty="0" err="1"/>
              <a:t>notifications</a:t>
            </a:r>
            <a:r>
              <a:rPr lang="pt-PT" sz="2200" dirty="0"/>
              <a:t>, </a:t>
            </a:r>
            <a:r>
              <a:rPr lang="pt-PT" sz="2200" dirty="0" err="1"/>
              <a:t>biometric</a:t>
            </a:r>
            <a:r>
              <a:rPr lang="pt-PT" sz="2200" dirty="0"/>
              <a:t> </a:t>
            </a:r>
            <a:r>
              <a:rPr lang="pt-PT" sz="2200" dirty="0" err="1"/>
              <a:t>authentication</a:t>
            </a: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/>
              <a:t>2019, </a:t>
            </a:r>
            <a:r>
              <a:rPr lang="en-US" sz="2200" b="1" dirty="0"/>
              <a:t>Android Q</a:t>
            </a:r>
            <a:r>
              <a:rPr lang="en-US" sz="2200" dirty="0"/>
              <a:t> (version 10) – more audio codecs, MIDI API, WPA 3 WiFi support, gesture navigation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2020?, </a:t>
            </a:r>
            <a:r>
              <a:rPr lang="en-US" sz="2200" b="1" dirty="0"/>
              <a:t>Android R </a:t>
            </a:r>
            <a:r>
              <a:rPr lang="en-US" sz="2200" dirty="0"/>
              <a:t>(version 11) – rumors: improved app storage management, airplane with Bluetooth activated, extended screen shots</a:t>
            </a:r>
          </a:p>
          <a:p>
            <a:endParaRPr lang="pt-P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9DFA1-5CB3-4772-AB46-F5B27B02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</a:t>
            </a:fld>
            <a:endParaRPr lang="pt-PT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9AFE95-D121-45C9-8FB7-0BA5CF0F4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471" y="2351365"/>
            <a:ext cx="1902476" cy="2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229CF9-BA57-49EA-A63B-4D0A14B44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471" y="3080360"/>
            <a:ext cx="1902476" cy="42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220E5A-31F8-4B75-85C8-F987823B254D}"/>
              </a:ext>
            </a:extLst>
          </p:cNvPr>
          <p:cNvSpPr/>
          <p:nvPr/>
        </p:nvSpPr>
        <p:spPr>
          <a:xfrm>
            <a:off x="6706750" y="2610102"/>
            <a:ext cx="2133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solidFill>
                  <a:srgbClr val="222222"/>
                </a:solidFill>
                <a:latin typeface="Arial" panose="020B0604020202020204" pitchFamily="34" charset="0"/>
              </a:rPr>
              <a:t>Android logo 2007–2014</a:t>
            </a:r>
            <a:endParaRPr lang="pt-PT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164C30-1532-4835-A8C1-1CC1B9196B19}"/>
              </a:ext>
            </a:extLst>
          </p:cNvPr>
          <p:cNvSpPr/>
          <p:nvPr/>
        </p:nvSpPr>
        <p:spPr>
          <a:xfrm>
            <a:off x="6706750" y="3480436"/>
            <a:ext cx="2133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solidFill>
                  <a:srgbClr val="222222"/>
                </a:solidFill>
                <a:latin typeface="Arial" panose="020B0604020202020204" pitchFamily="34" charset="0"/>
              </a:rPr>
              <a:t>Android logo 2014–2019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18035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CB0D-4973-466A-A796-FC07D75B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7692253" cy="709865"/>
          </a:xfrm>
        </p:spPr>
        <p:txBody>
          <a:bodyPr/>
          <a:lstStyle/>
          <a:p>
            <a:r>
              <a:rPr lang="en-US" dirty="0"/>
              <a:t>Logos and Names of Android Versions</a:t>
            </a:r>
            <a:endParaRPr lang="pt-PT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0401DA3-B067-4900-AA78-1A102D5BE289}"/>
              </a:ext>
            </a:extLst>
          </p:cNvPr>
          <p:cNvSpPr/>
          <p:nvPr/>
        </p:nvSpPr>
        <p:spPr>
          <a:xfrm>
            <a:off x="427574" y="2815590"/>
            <a:ext cx="5588000" cy="321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087DEC-ECC3-4FA2-97EC-391DBAAA27CD}"/>
              </a:ext>
            </a:extLst>
          </p:cNvPr>
          <p:cNvGrpSpPr/>
          <p:nvPr/>
        </p:nvGrpSpPr>
        <p:grpSpPr>
          <a:xfrm>
            <a:off x="6320367" y="2282190"/>
            <a:ext cx="970915" cy="1340158"/>
            <a:chOff x="927100" y="4495800"/>
            <a:chExt cx="970915" cy="1340158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597AFF1-7ABA-4FEE-BF75-232003D934F4}"/>
                </a:ext>
              </a:extLst>
            </p:cNvPr>
            <p:cNvSpPr/>
            <p:nvPr/>
          </p:nvSpPr>
          <p:spPr>
            <a:xfrm>
              <a:off x="1028700" y="4495800"/>
              <a:ext cx="698500" cy="863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96DD257E-3AA6-4B39-8D5B-EA480E9DE446}"/>
                </a:ext>
              </a:extLst>
            </p:cNvPr>
            <p:cNvSpPr txBox="1"/>
            <p:nvPr/>
          </p:nvSpPr>
          <p:spPr>
            <a:xfrm>
              <a:off x="927100" y="5410200"/>
              <a:ext cx="970915" cy="425758"/>
            </a:xfrm>
            <a:prstGeom prst="rect">
              <a:avLst/>
            </a:prstGeom>
          </p:spPr>
          <p:txBody>
            <a:bodyPr vert="horz" wrap="square" lIns="0" tIns="25400" rIns="0" bIns="0" rtlCol="0">
              <a:spAutoFit/>
            </a:bodyPr>
            <a:lstStyle>
              <a:defPPr>
                <a:defRPr lang="en-US"/>
              </a:defPPr>
              <a:lvl1pPr marR="5080" algn="ctr">
                <a:lnSpc>
                  <a:spcPts val="1500"/>
                </a:lnSpc>
                <a:spcBef>
                  <a:spcPts val="200"/>
                </a:spcBef>
                <a:defRPr sz="1300" b="1" spc="-10">
                  <a:latin typeface="Carlito"/>
                  <a:cs typeface="Carlito"/>
                </a:defRPr>
              </a:lvl1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dirty="0">
                  <a:cs typeface="+mn-cs"/>
                </a:rPr>
                <a:t>Marshmallow</a:t>
              </a:r>
              <a:r>
                <a:rPr dirty="0"/>
                <a:t>  </a:t>
              </a:r>
              <a:r>
                <a:rPr dirty="0">
                  <a:cs typeface="+mn-cs"/>
                </a:rPr>
                <a:t>Android 6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288DAB-D61B-44AD-94E5-D5C4C950377E}"/>
              </a:ext>
            </a:extLst>
          </p:cNvPr>
          <p:cNvGrpSpPr/>
          <p:nvPr/>
        </p:nvGrpSpPr>
        <p:grpSpPr>
          <a:xfrm>
            <a:off x="7535969" y="2282190"/>
            <a:ext cx="901700" cy="1340158"/>
            <a:chOff x="2019300" y="4495800"/>
            <a:chExt cx="901700" cy="1340158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5ACFEDDF-1499-45AB-8188-427690FFF859}"/>
                </a:ext>
              </a:extLst>
            </p:cNvPr>
            <p:cNvSpPr/>
            <p:nvPr/>
          </p:nvSpPr>
          <p:spPr>
            <a:xfrm>
              <a:off x="2019300" y="4495800"/>
              <a:ext cx="901700" cy="863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8A168461-D1E9-4C9E-9C35-F671F389794A}"/>
                </a:ext>
              </a:extLst>
            </p:cNvPr>
            <p:cNvSpPr txBox="1"/>
            <p:nvPr/>
          </p:nvSpPr>
          <p:spPr>
            <a:xfrm>
              <a:off x="2057400" y="5410200"/>
              <a:ext cx="826135" cy="425758"/>
            </a:xfrm>
            <a:prstGeom prst="rect">
              <a:avLst/>
            </a:prstGeom>
          </p:spPr>
          <p:txBody>
            <a:bodyPr vert="horz" wrap="square" lIns="0" tIns="25400" rIns="0" bIns="0" rtlCol="0">
              <a:spAutoFit/>
            </a:bodyPr>
            <a:lstStyle/>
            <a:p>
              <a:pPr marR="5080" algn="ctr"/>
              <a:r>
                <a:rPr sz="1300" b="1" spc="-10" dirty="0">
                  <a:latin typeface="Carlito"/>
                </a:rPr>
                <a:t>Nougat </a:t>
              </a:r>
              <a:r>
                <a:rPr sz="1300" b="1" spc="-10" dirty="0">
                  <a:latin typeface="Carlito"/>
                  <a:cs typeface="Carlito"/>
                </a:rPr>
                <a:t> </a:t>
              </a:r>
              <a:r>
                <a:rPr sz="1300" b="1" spc="-10" dirty="0">
                  <a:latin typeface="Carlito"/>
                </a:rPr>
                <a:t>Android 7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62C4D0-4807-4EC6-BA7D-06084F281188}"/>
              </a:ext>
            </a:extLst>
          </p:cNvPr>
          <p:cNvGrpSpPr/>
          <p:nvPr/>
        </p:nvGrpSpPr>
        <p:grpSpPr>
          <a:xfrm>
            <a:off x="6421967" y="3841816"/>
            <a:ext cx="863600" cy="1340158"/>
            <a:chOff x="3225800" y="4495800"/>
            <a:chExt cx="863600" cy="1340158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4E49D621-8157-4EAA-ABAD-853E77A77DA1}"/>
                </a:ext>
              </a:extLst>
            </p:cNvPr>
            <p:cNvSpPr txBox="1"/>
            <p:nvPr/>
          </p:nvSpPr>
          <p:spPr>
            <a:xfrm>
              <a:off x="3238500" y="5410200"/>
              <a:ext cx="826135" cy="425758"/>
            </a:xfrm>
            <a:prstGeom prst="rect">
              <a:avLst/>
            </a:prstGeom>
          </p:spPr>
          <p:txBody>
            <a:bodyPr vert="horz" wrap="square" lIns="0" tIns="25400" rIns="0" bIns="0" rtlCol="0">
              <a:spAutoFit/>
            </a:bodyPr>
            <a:lstStyle>
              <a:defPPr>
                <a:defRPr lang="en-US"/>
              </a:defPPr>
              <a:lvl1pPr marR="5080" algn="ctr">
                <a:lnSpc>
                  <a:spcPts val="1500"/>
                </a:lnSpc>
                <a:spcBef>
                  <a:spcPts val="200"/>
                </a:spcBef>
                <a:defRPr sz="1300" b="1" spc="-10">
                  <a:latin typeface="Carlito"/>
                </a:defRPr>
              </a:lvl1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dirty="0"/>
                <a:t>Oreo  Android 8</a:t>
              </a:r>
              <a:endParaRPr lang="pt-PT" dirty="0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91925B4-28FB-477B-8D6A-D52E0644A4B1}"/>
                </a:ext>
              </a:extLst>
            </p:cNvPr>
            <p:cNvSpPr/>
            <p:nvPr/>
          </p:nvSpPr>
          <p:spPr>
            <a:xfrm>
              <a:off x="3225800" y="4495800"/>
              <a:ext cx="863600" cy="863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C6E8313-2D51-49D2-BF19-489E3EC68C23}"/>
              </a:ext>
            </a:extLst>
          </p:cNvPr>
          <p:cNvGrpSpPr/>
          <p:nvPr/>
        </p:nvGrpSpPr>
        <p:grpSpPr>
          <a:xfrm>
            <a:off x="7514166" y="4013200"/>
            <a:ext cx="1320917" cy="1168774"/>
            <a:chOff x="7514166" y="4013200"/>
            <a:chExt cx="1320917" cy="1168774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CC115220-B888-45F6-BF91-2E6D9958FB14}"/>
                </a:ext>
              </a:extLst>
            </p:cNvPr>
            <p:cNvSpPr txBox="1"/>
            <p:nvPr/>
          </p:nvSpPr>
          <p:spPr>
            <a:xfrm>
              <a:off x="7761557" y="4756216"/>
              <a:ext cx="826135" cy="425758"/>
            </a:xfrm>
            <a:prstGeom prst="rect">
              <a:avLst/>
            </a:prstGeom>
          </p:spPr>
          <p:txBody>
            <a:bodyPr vert="horz" wrap="square" lIns="0" tIns="25400" rIns="0" bIns="0" rtlCol="0">
              <a:spAutoFit/>
            </a:bodyPr>
            <a:lstStyle>
              <a:defPPr>
                <a:defRPr lang="en-US"/>
              </a:defPPr>
              <a:lvl1pPr marR="5080" algn="ctr">
                <a:lnSpc>
                  <a:spcPts val="1500"/>
                </a:lnSpc>
                <a:spcBef>
                  <a:spcPts val="200"/>
                </a:spcBef>
                <a:defRPr sz="1300" b="1" spc="-10">
                  <a:latin typeface="Carlito"/>
                </a:defRPr>
              </a:lvl1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pt-PT" dirty="0"/>
                <a:t>Pie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dirty="0"/>
                <a:t> Android</a:t>
              </a:r>
              <a:r>
                <a:rPr lang="pt-PT" dirty="0"/>
                <a:t> 9</a:t>
              </a:r>
              <a:endParaRPr dirty="0"/>
            </a:p>
          </p:txBody>
        </p:sp>
        <p:pic>
          <p:nvPicPr>
            <p:cNvPr id="1026" name="Picture 2" descr="Image result for android  9 logo">
              <a:extLst>
                <a:ext uri="{FF2B5EF4-FFF2-40B4-BE49-F238E27FC236}">
                  <a16:creationId xmlns:a16="http://schemas.microsoft.com/office/drawing/2014/main" id="{9AC4FC54-41A2-4C7C-A02B-84C9CEBE6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4166" y="4013200"/>
              <a:ext cx="1320917" cy="743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5EA389-C5AF-4BD0-A5BC-ABDC8FB64906}"/>
              </a:ext>
            </a:extLst>
          </p:cNvPr>
          <p:cNvGrpSpPr/>
          <p:nvPr/>
        </p:nvGrpSpPr>
        <p:grpSpPr>
          <a:xfrm>
            <a:off x="7732559" y="5443859"/>
            <a:ext cx="826135" cy="1254910"/>
            <a:chOff x="7732559" y="5443859"/>
            <a:chExt cx="826135" cy="1254910"/>
          </a:xfrm>
        </p:grpSpPr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4E792442-5199-44C7-A5B6-9A2F97542AF9}"/>
                </a:ext>
              </a:extLst>
            </p:cNvPr>
            <p:cNvSpPr txBox="1"/>
            <p:nvPr/>
          </p:nvSpPr>
          <p:spPr>
            <a:xfrm>
              <a:off x="7732559" y="6273011"/>
              <a:ext cx="826135" cy="425758"/>
            </a:xfrm>
            <a:prstGeom prst="rect">
              <a:avLst/>
            </a:prstGeom>
          </p:spPr>
          <p:txBody>
            <a:bodyPr vert="horz" wrap="square" lIns="0" tIns="25400" rIns="0" bIns="0" rtlCol="0">
              <a:spAutoFit/>
            </a:bodyPr>
            <a:lstStyle/>
            <a:p>
              <a:pPr marR="5080" algn="ctr"/>
              <a:r>
                <a:rPr lang="pt-PT" sz="1300" b="1" spc="-10" dirty="0">
                  <a:latin typeface="Carlito"/>
                  <a:cs typeface="Carlito"/>
                </a:rPr>
                <a:t>R</a:t>
              </a:r>
              <a:r>
                <a:rPr sz="1300" b="1" spc="-10" dirty="0">
                  <a:latin typeface="Carlito"/>
                  <a:cs typeface="Carlito"/>
                </a:rPr>
                <a:t> </a:t>
              </a:r>
              <a:endParaRPr lang="pt-PT" sz="1300" b="1" spc="-10" dirty="0">
                <a:latin typeface="Carlito"/>
                <a:cs typeface="Carlito"/>
              </a:endParaRPr>
            </a:p>
            <a:p>
              <a:pPr marR="5080" algn="ctr"/>
              <a:r>
                <a:rPr sz="1300" b="1" spc="-10" dirty="0">
                  <a:latin typeface="Carlito"/>
                  <a:cs typeface="Carlito"/>
                </a:rPr>
                <a:t> </a:t>
              </a:r>
              <a:r>
                <a:rPr sz="1300" b="1" spc="-10" dirty="0">
                  <a:latin typeface="Carlito"/>
                </a:rPr>
                <a:t>Android</a:t>
              </a:r>
              <a:r>
                <a:rPr sz="1300" b="1" spc="-85" dirty="0">
                  <a:latin typeface="Carlito"/>
                  <a:cs typeface="Carlito"/>
                </a:rPr>
                <a:t> </a:t>
              </a:r>
              <a:r>
                <a:rPr lang="pt-PT" sz="1300" b="1" spc="-85" dirty="0">
                  <a:latin typeface="Carlito"/>
                  <a:cs typeface="Carlito"/>
                </a:rPr>
                <a:t>11</a:t>
              </a:r>
              <a:endParaRPr sz="1300" dirty="0">
                <a:latin typeface="Carlito"/>
                <a:cs typeface="Carlito"/>
              </a:endParaRP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31DE9E02-AABD-44E2-84A8-CA9023BC9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53516" y="5443859"/>
              <a:ext cx="784221" cy="78422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10FC6A-26DC-458A-8BEE-E40DC989B94B}"/>
              </a:ext>
            </a:extLst>
          </p:cNvPr>
          <p:cNvGrpSpPr/>
          <p:nvPr/>
        </p:nvGrpSpPr>
        <p:grpSpPr>
          <a:xfrm>
            <a:off x="6449271" y="5854452"/>
            <a:ext cx="1000125" cy="850186"/>
            <a:chOff x="6449271" y="5854452"/>
            <a:chExt cx="1000125" cy="850186"/>
          </a:xfrm>
        </p:grpSpPr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F46E75C7-BC18-4FA1-99D7-428E651A1C63}"/>
                </a:ext>
              </a:extLst>
            </p:cNvPr>
            <p:cNvSpPr txBox="1"/>
            <p:nvPr/>
          </p:nvSpPr>
          <p:spPr>
            <a:xfrm>
              <a:off x="6536266" y="6278880"/>
              <a:ext cx="826135" cy="425758"/>
            </a:xfrm>
            <a:prstGeom prst="rect">
              <a:avLst/>
            </a:prstGeom>
          </p:spPr>
          <p:txBody>
            <a:bodyPr vert="horz" wrap="square" lIns="0" tIns="25400" rIns="0" bIns="0" rtlCol="0">
              <a:spAutoFit/>
            </a:bodyPr>
            <a:lstStyle/>
            <a:p>
              <a:pPr marR="5080" algn="ctr"/>
              <a:r>
                <a:rPr lang="pt-PT" sz="1300" b="1" spc="-10" dirty="0">
                  <a:latin typeface="Carlito"/>
                  <a:cs typeface="Carlito"/>
                </a:rPr>
                <a:t>Q</a:t>
              </a:r>
              <a:r>
                <a:rPr sz="1300" b="1" spc="-10" dirty="0">
                  <a:latin typeface="Carlito"/>
                  <a:cs typeface="Carlito"/>
                </a:rPr>
                <a:t> </a:t>
              </a:r>
              <a:endParaRPr lang="pt-PT" sz="1300" b="1" spc="-10" dirty="0">
                <a:latin typeface="Carlito"/>
                <a:cs typeface="Carlito"/>
              </a:endParaRPr>
            </a:p>
            <a:p>
              <a:pPr marR="5080" algn="ctr"/>
              <a:r>
                <a:rPr sz="1300" b="1" spc="-10" dirty="0">
                  <a:latin typeface="Carlito"/>
                  <a:cs typeface="Carlito"/>
                </a:rPr>
                <a:t> </a:t>
              </a:r>
              <a:r>
                <a:rPr sz="1300" b="1" spc="-10" dirty="0">
                  <a:latin typeface="Carlito"/>
                </a:rPr>
                <a:t>Android</a:t>
              </a:r>
              <a:r>
                <a:rPr sz="1300" b="1" spc="-85" dirty="0">
                  <a:latin typeface="Carlito"/>
                  <a:cs typeface="Carlito"/>
                </a:rPr>
                <a:t> </a:t>
              </a:r>
              <a:r>
                <a:rPr lang="pt-PT" sz="1300" b="1" spc="-85" dirty="0">
                  <a:latin typeface="Carlito"/>
                  <a:cs typeface="Carlito"/>
                </a:rPr>
                <a:t>10</a:t>
              </a:r>
              <a:endParaRPr sz="1300" dirty="0">
                <a:latin typeface="Carlito"/>
                <a:cs typeface="Carlito"/>
              </a:endParaRPr>
            </a:p>
          </p:txBody>
        </p:sp>
        <p:pic>
          <p:nvPicPr>
            <p:cNvPr id="1030" name="Picture 6" descr="android 10">
              <a:extLst>
                <a:ext uri="{FF2B5EF4-FFF2-40B4-BE49-F238E27FC236}">
                  <a16:creationId xmlns:a16="http://schemas.microsoft.com/office/drawing/2014/main" id="{B90F0248-5960-4886-AE70-B7995DA05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9271" y="5854452"/>
              <a:ext cx="1000125" cy="169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Slide Number Placeholder 1033">
            <a:extLst>
              <a:ext uri="{FF2B5EF4-FFF2-40B4-BE49-F238E27FC236}">
                <a16:creationId xmlns:a16="http://schemas.microsoft.com/office/drawing/2014/main" id="{EBF4E6B5-F497-4E13-8485-962D5E30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4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10498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285059" y="402165"/>
            <a:ext cx="454143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915324" y="2958541"/>
            <a:ext cx="6053670" cy="940919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452D8-5511-4476-AA79-ACDE63EF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Android</a:t>
            </a:r>
            <a:br>
              <a:rPr lang="en-US">
                <a:solidFill>
                  <a:srgbClr val="EBEBEB"/>
                </a:solidFill>
              </a:rPr>
            </a:br>
            <a:r>
              <a:rPr lang="en-US">
                <a:solidFill>
                  <a:srgbClr val="EBEBEB"/>
                </a:solidFill>
              </a:rPr>
              <a:t>version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B9264-B1E8-4790-90F2-10C69F8862F9}"/>
              </a:ext>
            </a:extLst>
          </p:cNvPr>
          <p:cNvSpPr txBox="1"/>
          <p:nvPr/>
        </p:nvSpPr>
        <p:spPr>
          <a:xfrm>
            <a:off x="736598" y="6320366"/>
            <a:ext cx="2561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1100" dirty="0" err="1"/>
              <a:t>Versions</a:t>
            </a:r>
            <a:r>
              <a:rPr lang="pt-PT" sz="1100" dirty="0"/>
              <a:t> </a:t>
            </a:r>
            <a:r>
              <a:rPr lang="pt-PT" sz="1100" dirty="0" err="1"/>
              <a:t>increment</a:t>
            </a:r>
            <a:r>
              <a:rPr lang="pt-PT" sz="1100" dirty="0"/>
              <a:t> name </a:t>
            </a:r>
            <a:r>
              <a:rPr lang="pt-PT" sz="1100" dirty="0" err="1"/>
              <a:t>first</a:t>
            </a:r>
            <a:r>
              <a:rPr lang="pt-PT" sz="1100" dirty="0"/>
              <a:t> </a:t>
            </a:r>
            <a:r>
              <a:rPr lang="pt-PT" sz="1100" dirty="0" err="1"/>
              <a:t>letter</a:t>
            </a:r>
            <a:endParaRPr lang="pt-PT" sz="1100" dirty="0"/>
          </a:p>
        </p:txBody>
      </p:sp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62F63346-7264-4782-B960-E31D9B616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61651"/>
              </p:ext>
            </p:extLst>
          </p:nvPr>
        </p:nvGraphicFramePr>
        <p:xfrm>
          <a:off x="3895725" y="1160703"/>
          <a:ext cx="4793457" cy="454136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13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851">
                <a:tc>
                  <a:txBody>
                    <a:bodyPr/>
                    <a:lstStyle/>
                    <a:p>
                      <a:pPr marL="38100">
                        <a:lnSpc>
                          <a:spcPts val="2060"/>
                        </a:lnSpc>
                      </a:pPr>
                      <a:r>
                        <a:rPr lang="pt-PT" sz="1100" b="1" spc="-5" err="1"/>
                        <a:t>Platform</a:t>
                      </a:r>
                      <a:r>
                        <a:rPr lang="pt-PT" sz="1100" b="1" spc="-40"/>
                        <a:t> </a:t>
                      </a:r>
                      <a:r>
                        <a:rPr lang="pt-PT" sz="1100" b="1" spc="-30"/>
                        <a:t>Version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060"/>
                        </a:lnSpc>
                      </a:pPr>
                      <a:r>
                        <a:rPr lang="pt-PT" sz="1100" b="1" spc="-5"/>
                        <a:t>API Level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060"/>
                        </a:lnSpc>
                      </a:pPr>
                      <a:r>
                        <a:rPr lang="pt-PT" sz="1100" b="1" spc="-30"/>
                        <a:t>Version</a:t>
                      </a:r>
                      <a:r>
                        <a:rPr lang="pt-PT" sz="1100" b="1" spc="-5"/>
                        <a:t> </a:t>
                      </a:r>
                      <a:r>
                        <a:rPr lang="pt-PT" sz="1100" b="1"/>
                        <a:t>Code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141">
                <a:tc>
                  <a:txBody>
                    <a:bodyPr/>
                    <a:lstStyle/>
                    <a:p>
                      <a:pPr marL="38100">
                        <a:lnSpc>
                          <a:spcPts val="2035"/>
                        </a:lnSpc>
                      </a:pPr>
                      <a:r>
                        <a:rPr lang="pt-PT" sz="1100" spc="-5"/>
                        <a:t>Android 11.0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035"/>
                        </a:lnSpc>
                      </a:pPr>
                      <a:r>
                        <a:rPr lang="pt-PT" sz="1100"/>
                        <a:t>R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035"/>
                        </a:lnSpc>
                      </a:pPr>
                      <a:r>
                        <a:rPr lang="pt-PT" sz="1100" spc="-5"/>
                        <a:t>R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141">
                <a:tc>
                  <a:txBody>
                    <a:bodyPr/>
                    <a:lstStyle/>
                    <a:p>
                      <a:pPr marL="38100">
                        <a:lnSpc>
                          <a:spcPts val="2005"/>
                        </a:lnSpc>
                      </a:pPr>
                      <a:r>
                        <a:rPr lang="pt-PT" sz="1100" spc="-5"/>
                        <a:t>Android 10.0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005"/>
                        </a:lnSpc>
                      </a:pPr>
                      <a:r>
                        <a:rPr lang="pt-PT" sz="1100"/>
                        <a:t>29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005"/>
                        </a:lnSpc>
                      </a:pPr>
                      <a:r>
                        <a:rPr lang="pt-PT" sz="1100" spc="-5"/>
                        <a:t>Q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51">
                <a:tc>
                  <a:txBody>
                    <a:bodyPr/>
                    <a:lstStyle/>
                    <a:p>
                      <a:pPr marL="38100">
                        <a:lnSpc>
                          <a:spcPts val="2080"/>
                        </a:lnSpc>
                      </a:pPr>
                      <a:r>
                        <a:rPr lang="pt-PT" sz="1100" spc="-5"/>
                        <a:t>Android </a:t>
                      </a:r>
                      <a:r>
                        <a:rPr lang="pt-PT" sz="1100"/>
                        <a:t>9.0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080"/>
                        </a:lnSpc>
                      </a:pPr>
                      <a:r>
                        <a:rPr lang="pt-PT" sz="1100"/>
                        <a:t>28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080"/>
                        </a:lnSpc>
                      </a:pPr>
                      <a:r>
                        <a:rPr lang="pt-PT" sz="1100" spc="-5"/>
                        <a:t>Pie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851">
                <a:tc>
                  <a:txBody>
                    <a:bodyPr/>
                    <a:lstStyle/>
                    <a:p>
                      <a:pPr marL="38100">
                        <a:lnSpc>
                          <a:spcPts val="2055"/>
                        </a:lnSpc>
                      </a:pPr>
                      <a:r>
                        <a:rPr lang="pt-PT" sz="1100" spc="-5"/>
                        <a:t>Android 8.0 / 8.1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055"/>
                        </a:lnSpc>
                      </a:pPr>
                      <a:r>
                        <a:rPr lang="pt-PT" sz="1100"/>
                        <a:t>26 / 27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055"/>
                        </a:lnSpc>
                      </a:pPr>
                      <a:r>
                        <a:rPr lang="pt-PT" sz="1100" spc="-15"/>
                        <a:t>Oreo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141">
                <a:tc>
                  <a:txBody>
                    <a:bodyPr/>
                    <a:lstStyle/>
                    <a:p>
                      <a:pPr marL="38100">
                        <a:lnSpc>
                          <a:spcPts val="2025"/>
                        </a:lnSpc>
                      </a:pPr>
                      <a:r>
                        <a:rPr lang="pt-PT" sz="1100" spc="-5"/>
                        <a:t>Android 7.0 / 7.1.1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025"/>
                        </a:lnSpc>
                      </a:pPr>
                      <a:r>
                        <a:rPr lang="pt-PT" sz="1100"/>
                        <a:t>24 / 25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025"/>
                        </a:lnSpc>
                      </a:pPr>
                      <a:r>
                        <a:rPr lang="pt-PT" sz="1100"/>
                        <a:t>Nougat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141">
                <a:tc>
                  <a:txBody>
                    <a:bodyPr/>
                    <a:lstStyle/>
                    <a:p>
                      <a:pPr marL="38100">
                        <a:lnSpc>
                          <a:spcPts val="2035"/>
                        </a:lnSpc>
                      </a:pPr>
                      <a:r>
                        <a:rPr lang="pt-PT" sz="1100" spc="-5"/>
                        <a:t>Android </a:t>
                      </a:r>
                      <a:r>
                        <a:rPr lang="pt-PT" sz="1100"/>
                        <a:t>6.0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035"/>
                        </a:lnSpc>
                      </a:pPr>
                      <a:r>
                        <a:rPr lang="pt-PT" sz="1100"/>
                        <a:t>23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035"/>
                        </a:lnSpc>
                      </a:pPr>
                      <a:r>
                        <a:rPr lang="pt-PT" sz="1100" spc="-5"/>
                        <a:t>Marshmallow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141">
                <a:tc>
                  <a:txBody>
                    <a:bodyPr/>
                    <a:lstStyle/>
                    <a:p>
                      <a:pPr marL="38100">
                        <a:lnSpc>
                          <a:spcPts val="2005"/>
                        </a:lnSpc>
                      </a:pPr>
                      <a:r>
                        <a:rPr lang="pt-PT" sz="1100" spc="-5"/>
                        <a:t>Android </a:t>
                      </a:r>
                      <a:r>
                        <a:rPr lang="pt-PT" sz="1100"/>
                        <a:t>5.1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005"/>
                        </a:lnSpc>
                      </a:pPr>
                      <a:r>
                        <a:rPr lang="pt-PT" sz="1100"/>
                        <a:t>22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005"/>
                        </a:lnSpc>
                      </a:pPr>
                      <a:r>
                        <a:rPr lang="pt-PT" sz="1100" spc="-5"/>
                        <a:t>Lollipop_MR1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851">
                <a:tc>
                  <a:txBody>
                    <a:bodyPr/>
                    <a:lstStyle/>
                    <a:p>
                      <a:pPr marL="38100">
                        <a:lnSpc>
                          <a:spcPts val="2080"/>
                        </a:lnSpc>
                      </a:pPr>
                      <a:r>
                        <a:rPr lang="pt-PT" sz="1100" spc="-5"/>
                        <a:t>Android </a:t>
                      </a:r>
                      <a:r>
                        <a:rPr lang="pt-PT" sz="1100"/>
                        <a:t>5.0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080"/>
                        </a:lnSpc>
                      </a:pPr>
                      <a:r>
                        <a:rPr lang="pt-PT" sz="1100"/>
                        <a:t>21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080"/>
                        </a:lnSpc>
                      </a:pPr>
                      <a:r>
                        <a:rPr lang="pt-PT" sz="1100" spc="-5"/>
                        <a:t>Lollipop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851">
                <a:tc>
                  <a:txBody>
                    <a:bodyPr/>
                    <a:lstStyle/>
                    <a:p>
                      <a:pPr marL="38100">
                        <a:lnSpc>
                          <a:spcPts val="2055"/>
                        </a:lnSpc>
                      </a:pPr>
                      <a:r>
                        <a:rPr lang="pt-PT" sz="1100" spc="-5"/>
                        <a:t>Android </a:t>
                      </a:r>
                      <a:r>
                        <a:rPr lang="pt-PT" sz="1100"/>
                        <a:t>4.4W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055"/>
                        </a:lnSpc>
                      </a:pPr>
                      <a:r>
                        <a:rPr lang="pt-PT" sz="1100"/>
                        <a:t>20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055"/>
                        </a:lnSpc>
                      </a:pPr>
                      <a:r>
                        <a:rPr lang="pt-PT" sz="1100" spc="-15"/>
                        <a:t>KitKat_Watch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141">
                <a:tc>
                  <a:txBody>
                    <a:bodyPr/>
                    <a:lstStyle/>
                    <a:p>
                      <a:pPr marL="38100">
                        <a:lnSpc>
                          <a:spcPts val="2025"/>
                        </a:lnSpc>
                      </a:pPr>
                      <a:r>
                        <a:rPr lang="pt-PT" sz="1100" spc="-5"/>
                        <a:t>Android </a:t>
                      </a:r>
                      <a:r>
                        <a:rPr lang="pt-PT" sz="1100"/>
                        <a:t>4.4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025"/>
                        </a:lnSpc>
                      </a:pPr>
                      <a:r>
                        <a:rPr lang="pt-PT" sz="1100"/>
                        <a:t>19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025"/>
                        </a:lnSpc>
                      </a:pPr>
                      <a:r>
                        <a:rPr lang="pt-PT" sz="1100"/>
                        <a:t>KitKat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141">
                <a:tc>
                  <a:txBody>
                    <a:bodyPr/>
                    <a:lstStyle/>
                    <a:p>
                      <a:pPr marL="38100">
                        <a:lnSpc>
                          <a:spcPts val="2000"/>
                        </a:lnSpc>
                      </a:pPr>
                      <a:r>
                        <a:rPr lang="pt-PT" sz="1100" spc="-5"/>
                        <a:t>Android </a:t>
                      </a:r>
                      <a:r>
                        <a:rPr lang="pt-PT" sz="1100"/>
                        <a:t>4.3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000"/>
                        </a:lnSpc>
                      </a:pPr>
                      <a:r>
                        <a:rPr lang="pt-PT" sz="1100"/>
                        <a:t>18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000"/>
                        </a:lnSpc>
                      </a:pPr>
                      <a:r>
                        <a:rPr lang="pt-PT" sz="1100" spc="-5"/>
                        <a:t>Jelly_Bean_MR2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851">
                <a:tc>
                  <a:txBody>
                    <a:bodyPr/>
                    <a:lstStyle/>
                    <a:p>
                      <a:pPr marL="38100">
                        <a:lnSpc>
                          <a:spcPts val="2070"/>
                        </a:lnSpc>
                      </a:pPr>
                      <a:r>
                        <a:rPr lang="pt-PT" sz="1100" spc="-5"/>
                        <a:t>Android </a:t>
                      </a:r>
                      <a:r>
                        <a:rPr lang="pt-PT" sz="1100"/>
                        <a:t>4.2,</a:t>
                      </a:r>
                      <a:r>
                        <a:rPr lang="pt-PT" sz="1100" spc="-5"/>
                        <a:t> </a:t>
                      </a:r>
                      <a:r>
                        <a:rPr lang="pt-PT" sz="1100"/>
                        <a:t>4.2.2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070"/>
                        </a:lnSpc>
                      </a:pPr>
                      <a:r>
                        <a:rPr lang="pt-PT" sz="1100"/>
                        <a:t>17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070"/>
                        </a:lnSpc>
                      </a:pPr>
                      <a:r>
                        <a:rPr lang="pt-PT" sz="1100" spc="-5"/>
                        <a:t>Jelly_Bean_MR1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260339"/>
                  </a:ext>
                </a:extLst>
              </a:tr>
              <a:tr h="263141">
                <a:tc>
                  <a:txBody>
                    <a:bodyPr/>
                    <a:lstStyle/>
                    <a:p>
                      <a:pPr marL="38100">
                        <a:lnSpc>
                          <a:spcPts val="2045"/>
                        </a:lnSpc>
                      </a:pPr>
                      <a:r>
                        <a:rPr lang="pt-PT" sz="1100" spc="-5"/>
                        <a:t>Android </a:t>
                      </a:r>
                      <a:r>
                        <a:rPr lang="pt-PT" sz="1100"/>
                        <a:t>4.1,</a:t>
                      </a:r>
                      <a:r>
                        <a:rPr lang="pt-PT" sz="1100" spc="-5"/>
                        <a:t> </a:t>
                      </a:r>
                      <a:r>
                        <a:rPr lang="pt-PT" sz="1100"/>
                        <a:t>4.1.1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045"/>
                        </a:lnSpc>
                      </a:pPr>
                      <a:r>
                        <a:rPr lang="pt-PT" sz="1100"/>
                        <a:t>16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045"/>
                        </a:lnSpc>
                      </a:pPr>
                      <a:r>
                        <a:rPr lang="pt-PT" sz="1100" spc="-5"/>
                        <a:t>Jelly_Bean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01832775"/>
                  </a:ext>
                </a:extLst>
              </a:tr>
              <a:tr h="263141">
                <a:tc>
                  <a:txBody>
                    <a:bodyPr/>
                    <a:lstStyle/>
                    <a:p>
                      <a:pPr marL="38100">
                        <a:lnSpc>
                          <a:spcPts val="2020"/>
                        </a:lnSpc>
                      </a:pPr>
                      <a:r>
                        <a:rPr lang="pt-PT" sz="1100" spc="-5"/>
                        <a:t>Android </a:t>
                      </a:r>
                      <a:r>
                        <a:rPr lang="pt-PT" sz="1100"/>
                        <a:t>4.0.3,</a:t>
                      </a:r>
                      <a:r>
                        <a:rPr lang="pt-PT" sz="1100" spc="-10"/>
                        <a:t> </a:t>
                      </a:r>
                      <a:r>
                        <a:rPr lang="pt-PT" sz="1100"/>
                        <a:t>4.0.4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020"/>
                        </a:lnSpc>
                      </a:pPr>
                      <a:r>
                        <a:rPr lang="pt-PT" sz="1100"/>
                        <a:t>15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020"/>
                        </a:lnSpc>
                      </a:pPr>
                      <a:r>
                        <a:rPr lang="pt-PT" sz="1100" spc="-5"/>
                        <a:t>Ice_Cream_Sandwich_MR1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100780"/>
                  </a:ext>
                </a:extLst>
              </a:tr>
              <a:tr h="272851">
                <a:tc>
                  <a:txBody>
                    <a:bodyPr/>
                    <a:lstStyle/>
                    <a:p>
                      <a:pPr marL="38100">
                        <a:lnSpc>
                          <a:spcPts val="2090"/>
                        </a:lnSpc>
                      </a:pPr>
                      <a:r>
                        <a:rPr lang="pt-PT" sz="1100" spc="-5"/>
                        <a:t>Android </a:t>
                      </a:r>
                      <a:r>
                        <a:rPr lang="pt-PT" sz="1100"/>
                        <a:t>4.0, 4.0.1,</a:t>
                      </a:r>
                      <a:r>
                        <a:rPr lang="pt-PT" sz="1100" spc="-30"/>
                        <a:t> </a:t>
                      </a:r>
                      <a:r>
                        <a:rPr lang="pt-PT" sz="1100"/>
                        <a:t>4.0.2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090"/>
                        </a:lnSpc>
                      </a:pPr>
                      <a:r>
                        <a:rPr lang="pt-PT" sz="1100"/>
                        <a:t>14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090"/>
                        </a:lnSpc>
                      </a:pPr>
                      <a:r>
                        <a:rPr lang="pt-PT" sz="1100" spc="-5"/>
                        <a:t>Ice_Cream_Sandwich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24983862"/>
                  </a:ext>
                </a:extLst>
              </a:tr>
              <a:tr h="263141">
                <a:tc>
                  <a:txBody>
                    <a:bodyPr/>
                    <a:lstStyle/>
                    <a:p>
                      <a:pPr marL="38100">
                        <a:lnSpc>
                          <a:spcPts val="2035"/>
                        </a:lnSpc>
                      </a:pPr>
                      <a:r>
                        <a:rPr lang="pt-PT" sz="1100" spc="-5"/>
                        <a:t>…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035"/>
                        </a:lnSpc>
                      </a:pPr>
                      <a:r>
                        <a:rPr lang="pt-PT" sz="1100"/>
                        <a:t>…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035"/>
                        </a:lnSpc>
                      </a:pPr>
                      <a:r>
                        <a:rPr lang="pt-PT" sz="1100" spc="-5"/>
                        <a:t>…</a:t>
                      </a:r>
                      <a:endParaRPr lang="pt-PT"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94171249"/>
                  </a:ext>
                </a:extLst>
              </a:tr>
            </a:tbl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6731617-D147-440E-83AB-87B793C8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5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39622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91" y="0"/>
            <a:ext cx="9145191" cy="6861555"/>
            <a:chOff x="-1588" y="0"/>
            <a:chExt cx="12193588" cy="68615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5452D8-5511-4476-AA79-ACDE63EF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6" y="973668"/>
            <a:ext cx="2383695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chemeClr val="bg2"/>
                </a:solidFill>
              </a:rPr>
              <a:t>Market use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8C357F9-DEDA-4777-841E-2AE793E249BD}"/>
              </a:ext>
            </a:extLst>
          </p:cNvPr>
          <p:cNvSpPr txBox="1">
            <a:spLocks/>
          </p:cNvSpPr>
          <p:nvPr/>
        </p:nvSpPr>
        <p:spPr>
          <a:xfrm>
            <a:off x="866216" y="2120900"/>
            <a:ext cx="2350294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-5">
                <a:solidFill>
                  <a:schemeClr val="bg1"/>
                </a:solidFill>
              </a:rPr>
              <a:t>Target platform – best practice</a:t>
            </a:r>
          </a:p>
          <a:p>
            <a:pPr lvl="1"/>
            <a:r>
              <a:rPr lang="en-US" spc="-5">
                <a:solidFill>
                  <a:schemeClr val="bg1"/>
                </a:solidFill>
              </a:rPr>
              <a:t>An app should target at least 90% of devices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B796C290-972E-4A34-AC1B-9D69C89D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6</a:t>
            </a:fld>
            <a:endParaRPr lang="pt-PT" sz="1200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FBAD0F-63A8-49C5-B1F0-EEEA93781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63" r="-1" b="5532"/>
          <a:stretch/>
        </p:blipFill>
        <p:spPr>
          <a:xfrm>
            <a:off x="4000860" y="803751"/>
            <a:ext cx="4688741" cy="52504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0400C4-2E44-4BB4-BDE0-FE0AE2BC5487}"/>
              </a:ext>
            </a:extLst>
          </p:cNvPr>
          <p:cNvSpPr txBox="1"/>
          <p:nvPr/>
        </p:nvSpPr>
        <p:spPr>
          <a:xfrm>
            <a:off x="736598" y="6320366"/>
            <a:ext cx="3183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1100" dirty="0" err="1"/>
              <a:t>Extract</a:t>
            </a:r>
            <a:r>
              <a:rPr lang="pt-PT" sz="1100" dirty="0"/>
              <a:t> </a:t>
            </a:r>
            <a:r>
              <a:rPr lang="pt-PT" sz="1100" dirty="0" err="1"/>
              <a:t>from</a:t>
            </a:r>
            <a:r>
              <a:rPr lang="pt-PT" sz="1100" dirty="0"/>
              <a:t> Android </a:t>
            </a:r>
            <a:r>
              <a:rPr lang="pt-PT" sz="1100" dirty="0" err="1"/>
              <a:t>Studio</a:t>
            </a:r>
            <a:r>
              <a:rPr lang="pt-PT" sz="1100" dirty="0"/>
              <a:t> </a:t>
            </a:r>
            <a:r>
              <a:rPr lang="pt-PT" sz="1100" dirty="0" err="1"/>
              <a:t>on</a:t>
            </a:r>
            <a:r>
              <a:rPr lang="pt-PT" sz="1100" dirty="0"/>
              <a:t> </a:t>
            </a:r>
            <a:r>
              <a:rPr lang="pt-PT" sz="1100" dirty="0" err="1"/>
              <a:t>March</a:t>
            </a:r>
            <a:r>
              <a:rPr lang="pt-PT" sz="1100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6632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3F85-3F12-4123-990E-572E97CB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579969"/>
            <a:ext cx="6345260" cy="709865"/>
          </a:xfrm>
        </p:spPr>
        <p:txBody>
          <a:bodyPr/>
          <a:lstStyle/>
          <a:p>
            <a:r>
              <a:rPr lang="pt-PT" dirty="0"/>
              <a:t>Android </a:t>
            </a:r>
            <a:r>
              <a:rPr lang="pt-PT" dirty="0" err="1"/>
              <a:t>architecture</a:t>
            </a:r>
            <a:endParaRPr lang="pt-PT" dirty="0"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411FE792-FE96-4D0D-BF45-43F058C0455D}"/>
              </a:ext>
            </a:extLst>
          </p:cNvPr>
          <p:cNvSpPr txBox="1"/>
          <p:nvPr/>
        </p:nvSpPr>
        <p:spPr>
          <a:xfrm>
            <a:off x="4787900" y="2294467"/>
            <a:ext cx="4003040" cy="1318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400" b="1" spc="-15" dirty="0">
                <a:solidFill>
                  <a:srgbClr val="FFFFFF"/>
                </a:solidFill>
                <a:latin typeface="Carlito"/>
                <a:cs typeface="Carlito"/>
              </a:rPr>
              <a:t>layer makes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the connection 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between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the  application developed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and the </a:t>
            </a:r>
            <a:r>
              <a:rPr sz="1400" b="1" spc="-15" dirty="0">
                <a:solidFill>
                  <a:srgbClr val="FFFFFF"/>
                </a:solidFill>
                <a:latin typeface="Carlito"/>
                <a:cs typeface="Carlito"/>
              </a:rPr>
              <a:t>layers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below: 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Libraries, 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Android runtime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and Linux</a:t>
            </a:r>
            <a:r>
              <a:rPr sz="1400" b="1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kernel.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Carlito"/>
              <a:cs typeface="Carlito"/>
            </a:endParaRPr>
          </a:p>
          <a:p>
            <a:pPr marL="12700" marR="6350">
              <a:lnSpc>
                <a:spcPct val="101200"/>
              </a:lnSpc>
            </a:pP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Composed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by components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such as,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Window </a:t>
            </a:r>
            <a:r>
              <a:rPr sz="1400" b="1" spc="-20" dirty="0">
                <a:solidFill>
                  <a:srgbClr val="FFFFFF"/>
                </a:solidFill>
                <a:latin typeface="Carlito"/>
                <a:cs typeface="Carlito"/>
              </a:rPr>
              <a:t>Manager, 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Search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Service or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Notification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rlito"/>
                <a:cs typeface="Carlito"/>
              </a:rPr>
              <a:t>Manager.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F3381D10-AC48-44D7-8745-26F0AFE02ACB}"/>
              </a:ext>
            </a:extLst>
          </p:cNvPr>
          <p:cNvSpPr/>
          <p:nvPr/>
        </p:nvSpPr>
        <p:spPr>
          <a:xfrm>
            <a:off x="5334000" y="1439335"/>
            <a:ext cx="3589867" cy="530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B0A939-6FD2-4E8E-9FD9-629991C114DC}"/>
              </a:ext>
            </a:extLst>
          </p:cNvPr>
          <p:cNvSpPr/>
          <p:nvPr/>
        </p:nvSpPr>
        <p:spPr>
          <a:xfrm>
            <a:off x="5363633" y="838200"/>
            <a:ext cx="3530600" cy="567267"/>
          </a:xfrm>
          <a:prstGeom prst="rect">
            <a:avLst/>
          </a:prstGeom>
          <a:solidFill>
            <a:srgbClr val="0066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8148E8-F5B5-472B-8C4A-9DB771336165}"/>
              </a:ext>
            </a:extLst>
          </p:cNvPr>
          <p:cNvSpPr txBox="1"/>
          <p:nvPr/>
        </p:nvSpPr>
        <p:spPr>
          <a:xfrm>
            <a:off x="5444067" y="1063416"/>
            <a:ext cx="821059" cy="288019"/>
          </a:xfrm>
          <a:prstGeom prst="rect">
            <a:avLst/>
          </a:prstGeom>
          <a:solidFill>
            <a:srgbClr val="0070C0"/>
          </a:solidFill>
        </p:spPr>
        <p:txBody>
          <a:bodyPr wrap="none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1000" b="1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552E41-615E-43D9-91B9-2BB9FCECD1EB}"/>
              </a:ext>
            </a:extLst>
          </p:cNvPr>
          <p:cNvSpPr txBox="1"/>
          <p:nvPr/>
        </p:nvSpPr>
        <p:spPr>
          <a:xfrm>
            <a:off x="6346460" y="1063415"/>
            <a:ext cx="821059" cy="288019"/>
          </a:xfrm>
          <a:prstGeom prst="rect">
            <a:avLst/>
          </a:prstGeom>
          <a:solidFill>
            <a:srgbClr val="0070C0"/>
          </a:solidFill>
        </p:spPr>
        <p:txBody>
          <a:bodyPr wrap="none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1000" b="1" dirty="0">
                <a:solidFill>
                  <a:schemeClr val="bg1"/>
                </a:solidFill>
              </a:rPr>
              <a:t>WhatsApp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7224D2-9D32-49E5-BC06-D28B9F43CD7A}"/>
              </a:ext>
            </a:extLst>
          </p:cNvPr>
          <p:cNvSpPr txBox="1"/>
          <p:nvPr/>
        </p:nvSpPr>
        <p:spPr>
          <a:xfrm>
            <a:off x="7248852" y="1063415"/>
            <a:ext cx="821059" cy="288020"/>
          </a:xfrm>
          <a:prstGeom prst="rect">
            <a:avLst/>
          </a:prstGeom>
          <a:solidFill>
            <a:srgbClr val="0070C0"/>
          </a:solidFill>
        </p:spPr>
        <p:txBody>
          <a:bodyPr wrap="none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1000" b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D57688BE-F042-4FB6-93B0-BBD2B9A01CC0}"/>
              </a:ext>
            </a:extLst>
          </p:cNvPr>
          <p:cNvSpPr/>
          <p:nvPr/>
        </p:nvSpPr>
        <p:spPr>
          <a:xfrm>
            <a:off x="372534" y="5753952"/>
            <a:ext cx="4724398" cy="261610"/>
          </a:xfrm>
          <a:prstGeom prst="wedgeRoundRectCallout">
            <a:avLst>
              <a:gd name="adj1" fmla="val 53968"/>
              <a:gd name="adj2" fmla="val -204778"/>
              <a:gd name="adj3" fmla="val 16667"/>
            </a:avLst>
          </a:prstGeom>
          <a:solidFill>
            <a:srgbClr val="FF5607"/>
          </a:solidFill>
          <a:ln>
            <a:solidFill>
              <a:srgbClr val="B13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Linux Kernel </a:t>
            </a:r>
            <a:r>
              <a:rPr lang="en-US" sz="1100" dirty="0"/>
              <a:t>providing base OS services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6C4A23F0-1D98-4A03-9A13-4FED7A9227D9}"/>
              </a:ext>
            </a:extLst>
          </p:cNvPr>
          <p:cNvSpPr/>
          <p:nvPr/>
        </p:nvSpPr>
        <p:spPr>
          <a:xfrm>
            <a:off x="372533" y="4635534"/>
            <a:ext cx="4724397" cy="391320"/>
          </a:xfrm>
          <a:prstGeom prst="wedgeRoundRectCallout">
            <a:avLst>
              <a:gd name="adj1" fmla="val 54326"/>
              <a:gd name="adj2" fmla="val -77384"/>
              <a:gd name="adj3" fmla="val 16667"/>
            </a:avLst>
          </a:prstGeom>
          <a:solidFill>
            <a:srgbClr val="00C9CC"/>
          </a:solidFill>
          <a:ln>
            <a:solidFill>
              <a:srgbClr val="00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Abstraction layer </a:t>
            </a:r>
            <a:r>
              <a:rPr lang="en-US" sz="1100" dirty="0"/>
              <a:t>providing a uniform way to access to device hardware capabilities (Bluetooth, camera, …)</a:t>
            </a:r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6AA7B1A8-762E-4A4F-9EB8-205356AFC00B}"/>
              </a:ext>
            </a:extLst>
          </p:cNvPr>
          <p:cNvSpPr/>
          <p:nvPr/>
        </p:nvSpPr>
        <p:spPr>
          <a:xfrm>
            <a:off x="372533" y="4066198"/>
            <a:ext cx="4724397" cy="258818"/>
          </a:xfrm>
          <a:prstGeom prst="wedgeRoundRectCallout">
            <a:avLst>
              <a:gd name="adj1" fmla="val 54684"/>
              <a:gd name="adj2" fmla="val -103074"/>
              <a:gd name="adj3" fmla="val 16667"/>
            </a:avLst>
          </a:prstGeom>
          <a:solidFill>
            <a:srgbClr val="FDBE00"/>
          </a:solidFill>
          <a:ln>
            <a:solidFill>
              <a:srgbClr val="EAA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Runtime</a:t>
            </a:r>
            <a:r>
              <a:rPr lang="en-US" sz="1100" dirty="0"/>
              <a:t> to execute Android apps.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C91FF008-DE5E-48A4-BAC9-DD854FEDA4D9}"/>
              </a:ext>
            </a:extLst>
          </p:cNvPr>
          <p:cNvSpPr/>
          <p:nvPr/>
        </p:nvSpPr>
        <p:spPr>
          <a:xfrm>
            <a:off x="372533" y="3544212"/>
            <a:ext cx="4724397" cy="398155"/>
          </a:xfrm>
          <a:prstGeom prst="wedgeRoundRectCallout">
            <a:avLst>
              <a:gd name="adj1" fmla="val 54751"/>
              <a:gd name="adj2" fmla="val -89058"/>
              <a:gd name="adj3" fmla="val 16667"/>
            </a:avLst>
          </a:prstGeom>
          <a:solidFill>
            <a:srgbClr val="A87BD9"/>
          </a:solidFill>
          <a:ln>
            <a:solidFill>
              <a:srgbClr val="8964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Environment to access and develop to/of </a:t>
            </a:r>
            <a:r>
              <a:rPr lang="en-US" sz="1100" b="1" dirty="0"/>
              <a:t>native code (C/C++)</a:t>
            </a:r>
            <a:r>
              <a:rPr lang="en-US" sz="1100" dirty="0"/>
              <a:t>.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058E7AD-7BCA-4D63-A62A-3ADE67A264C4}"/>
              </a:ext>
            </a:extLst>
          </p:cNvPr>
          <p:cNvSpPr/>
          <p:nvPr/>
        </p:nvSpPr>
        <p:spPr>
          <a:xfrm>
            <a:off x="372533" y="2711734"/>
            <a:ext cx="4724397" cy="471600"/>
          </a:xfrm>
          <a:prstGeom prst="wedgeRoundRectCallout">
            <a:avLst>
              <a:gd name="adj1" fmla="val 53968"/>
              <a:gd name="adj2" fmla="val -90199"/>
              <a:gd name="adj3" fmla="val 16667"/>
            </a:avLst>
          </a:prstGeom>
          <a:solidFill>
            <a:srgbClr val="8BC34A"/>
          </a:solidFill>
          <a:ln>
            <a:solidFill>
              <a:srgbClr val="68A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Java API </a:t>
            </a:r>
            <a:r>
              <a:rPr lang="en-US" sz="1100" dirty="0"/>
              <a:t>providing the environment and resources to Android App development. 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E87C425D-C732-477B-A132-940AA868B3CA}"/>
              </a:ext>
            </a:extLst>
          </p:cNvPr>
          <p:cNvSpPr/>
          <p:nvPr/>
        </p:nvSpPr>
        <p:spPr>
          <a:xfrm>
            <a:off x="372533" y="2050968"/>
            <a:ext cx="4724397" cy="322162"/>
          </a:xfrm>
          <a:prstGeom prst="wedgeRoundRectCallout">
            <a:avLst>
              <a:gd name="adj1" fmla="val 54864"/>
              <a:gd name="adj2" fmla="val -115373"/>
              <a:gd name="adj3" fmla="val 16667"/>
            </a:avLst>
          </a:prstGeom>
          <a:solidFill>
            <a:srgbClr val="00BCD4"/>
          </a:solidFill>
          <a:ln>
            <a:solidFill>
              <a:srgbClr val="1499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System apps </a:t>
            </a:r>
            <a:r>
              <a:rPr lang="en-US" sz="1100" dirty="0"/>
              <a:t>providing base services for user and other apps.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C778F027-C5CE-42D8-B139-A23A9C95350A}"/>
              </a:ext>
            </a:extLst>
          </p:cNvPr>
          <p:cNvSpPr/>
          <p:nvPr/>
        </p:nvSpPr>
        <p:spPr>
          <a:xfrm>
            <a:off x="399526" y="1651612"/>
            <a:ext cx="4697404" cy="296499"/>
          </a:xfrm>
          <a:prstGeom prst="wedgeRoundRectCallout">
            <a:avLst>
              <a:gd name="adj1" fmla="val 53536"/>
              <a:gd name="adj2" fmla="val -173966"/>
              <a:gd name="adj3" fmla="val 16667"/>
            </a:avLst>
          </a:prstGeom>
          <a:solidFill>
            <a:srgbClr val="0066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User apps</a:t>
            </a:r>
            <a:endParaRPr 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301DA6-5C64-4A06-8ECE-1412A0F12FEC}"/>
              </a:ext>
            </a:extLst>
          </p:cNvPr>
          <p:cNvSpPr txBox="1"/>
          <p:nvPr/>
        </p:nvSpPr>
        <p:spPr>
          <a:xfrm>
            <a:off x="6747414" y="845861"/>
            <a:ext cx="7280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00" dirty="0" err="1">
                <a:solidFill>
                  <a:schemeClr val="bg1"/>
                </a:solidFill>
              </a:rPr>
              <a:t>User</a:t>
            </a:r>
            <a:r>
              <a:rPr lang="pt-PT" sz="900" dirty="0">
                <a:solidFill>
                  <a:schemeClr val="bg1"/>
                </a:solidFill>
              </a:rPr>
              <a:t> apps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54094D8-2F2E-49E8-8B6C-3D67B3B7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7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98900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646D-F568-47C5-9678-92323AD8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Architecture</a:t>
            </a:r>
            <a:r>
              <a:rPr lang="pt-PT" dirty="0"/>
              <a:t>: Linux </a:t>
            </a:r>
            <a:r>
              <a:rPr lang="pt-PT" dirty="0" err="1"/>
              <a:t>Kernel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8645-3E0B-4EA6-8798-00B38579C4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dirty="0"/>
              <a:t>Linux </a:t>
            </a:r>
            <a:r>
              <a:rPr lang="pt-PT" dirty="0" err="1"/>
              <a:t>Kernel</a:t>
            </a:r>
            <a:r>
              <a:rPr lang="pt-PT" dirty="0"/>
              <a:t> </a:t>
            </a:r>
            <a:r>
              <a:rPr lang="pt-PT" dirty="0" err="1"/>
              <a:t>provides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base OS </a:t>
            </a:r>
            <a:r>
              <a:rPr lang="pt-PT" dirty="0" err="1"/>
              <a:t>services</a:t>
            </a:r>
            <a:endParaRPr lang="pt-PT" dirty="0"/>
          </a:p>
          <a:p>
            <a:pPr lvl="1"/>
            <a:r>
              <a:rPr lang="pt-PT" dirty="0"/>
              <a:t>(processes, threads, </a:t>
            </a:r>
            <a:r>
              <a:rPr lang="pt-PT" dirty="0" err="1"/>
              <a:t>memory</a:t>
            </a:r>
            <a:r>
              <a:rPr lang="pt-PT" dirty="0"/>
              <a:t>, file system, …). </a:t>
            </a:r>
          </a:p>
          <a:p>
            <a:r>
              <a:rPr lang="pt-PT" dirty="0" err="1"/>
              <a:t>Changed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: </a:t>
            </a:r>
          </a:p>
          <a:p>
            <a:pPr lvl="1"/>
            <a:r>
              <a:rPr lang="pt-PT" dirty="0" err="1"/>
              <a:t>wakeLocks</a:t>
            </a:r>
            <a:r>
              <a:rPr lang="pt-PT" dirty="0"/>
              <a:t>, </a:t>
            </a:r>
          </a:p>
          <a:p>
            <a:pPr lvl="1"/>
            <a:r>
              <a:rPr lang="pt-PT" dirty="0" err="1"/>
              <a:t>aggressive</a:t>
            </a:r>
            <a:r>
              <a:rPr lang="pt-PT" dirty="0"/>
              <a:t> </a:t>
            </a:r>
            <a:r>
              <a:rPr lang="pt-PT" dirty="0" err="1"/>
              <a:t>memory</a:t>
            </a:r>
            <a:r>
              <a:rPr lang="pt-PT" dirty="0"/>
              <a:t> management,  </a:t>
            </a:r>
          </a:p>
          <a:p>
            <a:pPr lvl="1"/>
            <a:r>
              <a:rPr lang="pt-PT" dirty="0" err="1"/>
              <a:t>Inter-Process</a:t>
            </a:r>
            <a:r>
              <a:rPr lang="pt-PT" dirty="0"/>
              <a:t> </a:t>
            </a:r>
            <a:r>
              <a:rPr lang="pt-PT" dirty="0" err="1"/>
              <a:t>Communication</a:t>
            </a:r>
            <a:r>
              <a:rPr lang="pt-PT" dirty="0"/>
              <a:t> (</a:t>
            </a:r>
            <a:r>
              <a:rPr lang="pt-PT" dirty="0" err="1"/>
              <a:t>Binder</a:t>
            </a:r>
            <a:r>
              <a:rPr lang="pt-PT" dirty="0"/>
              <a:t>) </a:t>
            </a:r>
            <a:r>
              <a:rPr lang="pt-PT" dirty="0" err="1"/>
              <a:t>that</a:t>
            </a:r>
            <a:r>
              <a:rPr lang="pt-PT" dirty="0"/>
              <a:t> minimizes </a:t>
            </a:r>
            <a:r>
              <a:rPr lang="pt-PT" dirty="0" err="1"/>
              <a:t>memory</a:t>
            </a:r>
            <a:r>
              <a:rPr lang="pt-PT" dirty="0"/>
              <a:t> use.</a:t>
            </a:r>
          </a:p>
          <a:p>
            <a:r>
              <a:rPr lang="pt-PT" dirty="0" err="1"/>
              <a:t>Allows</a:t>
            </a:r>
            <a:r>
              <a:rPr lang="pt-PT" dirty="0"/>
              <a:t> </a:t>
            </a:r>
            <a:r>
              <a:rPr lang="pt-PT" dirty="0" err="1"/>
              <a:t>manufacturers</a:t>
            </a:r>
            <a:r>
              <a:rPr lang="pt-PT" dirty="0"/>
              <a:t> to </a:t>
            </a:r>
            <a:r>
              <a:rPr lang="pt-PT" dirty="0" err="1"/>
              <a:t>develop</a:t>
            </a:r>
            <a:r>
              <a:rPr lang="pt-PT" dirty="0"/>
              <a:t> hardware drivers for Linux. </a:t>
            </a:r>
          </a:p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B10CC-35E3-421B-AF30-DA8AC329E7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pt-PT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964906EE-D1AD-45E4-B706-62A78BA57D5C}"/>
              </a:ext>
            </a:extLst>
          </p:cNvPr>
          <p:cNvSpPr>
            <a:spLocks noChangeAspect="1"/>
          </p:cNvSpPr>
          <p:nvPr/>
        </p:nvSpPr>
        <p:spPr>
          <a:xfrm>
            <a:off x="4640580" y="2508249"/>
            <a:ext cx="4379617" cy="2182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7C596B-C25E-4BC1-AEBD-2CA8087C0FC5}"/>
              </a:ext>
            </a:extLst>
          </p:cNvPr>
          <p:cNvSpPr/>
          <p:nvPr/>
        </p:nvSpPr>
        <p:spPr>
          <a:xfrm>
            <a:off x="298453" y="6334284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100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https://developer.android.com/guide/platform</a:t>
            </a:r>
            <a:endParaRPr lang="pt-PT" sz="1100" dirty="0">
              <a:solidFill>
                <a:schemeClr val="accent5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789406-E720-4AB4-994A-D94D60AE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8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463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1EA8-7267-4A52-B79B-B0188666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Architecture</a:t>
            </a:r>
            <a:r>
              <a:rPr lang="pt-PT" dirty="0"/>
              <a:t>: </a:t>
            </a:r>
            <a:r>
              <a:rPr lang="pt-PT" dirty="0" err="1"/>
              <a:t>abstraction</a:t>
            </a:r>
            <a:r>
              <a:rPr lang="pt-PT" dirty="0"/>
              <a:t> </a:t>
            </a:r>
            <a:r>
              <a:rPr lang="pt-PT" dirty="0" err="1"/>
              <a:t>layer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19469-9984-48C2-B694-4C603705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Abstraction layer </a:t>
            </a:r>
            <a:r>
              <a:rPr lang="en-US" dirty="0"/>
              <a:t>provides a uniform way (API) to access to device hardware capabilities</a:t>
            </a:r>
          </a:p>
          <a:p>
            <a:pPr lvl="1"/>
            <a:r>
              <a:rPr lang="en-US" dirty="0"/>
              <a:t>Bluetooth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/>
              <a:t>Sensors</a:t>
            </a:r>
          </a:p>
          <a:p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70F49-171F-49D9-851A-03BE392F1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" t="51276" r="250" b="36287"/>
          <a:stretch/>
        </p:blipFill>
        <p:spPr>
          <a:xfrm>
            <a:off x="1793773" y="4577450"/>
            <a:ext cx="4490596" cy="8339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27BB45-8D60-40B7-888B-175E637BA2FC}"/>
              </a:ext>
            </a:extLst>
          </p:cNvPr>
          <p:cNvSpPr/>
          <p:nvPr/>
        </p:nvSpPr>
        <p:spPr>
          <a:xfrm>
            <a:off x="516466" y="6354007"/>
            <a:ext cx="79534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https://android.googlesource.com/platform/hardware/libhardware/+/master/include/hardware</a:t>
            </a:r>
            <a:endParaRPr lang="pt-PT" sz="1200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B358AB-DB4E-4BD8-A500-22159BE1B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163" y="2943522"/>
            <a:ext cx="1714739" cy="332468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A87022-2129-4B39-BF20-EA567FD75E8F}"/>
              </a:ext>
            </a:extLst>
          </p:cNvPr>
          <p:cNvCxnSpPr/>
          <p:nvPr/>
        </p:nvCxnSpPr>
        <p:spPr>
          <a:xfrm flipV="1">
            <a:off x="6570133" y="5672667"/>
            <a:ext cx="565030" cy="59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3F15EDB-9C1A-4F76-B0AF-4697CFB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9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255564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>
        <a:blipFill>
          <a:blip xmlns:r="http://schemas.openxmlformats.org/officeDocument/2006/relationships" r:embed="rId2" cstate="print"/>
          <a:stretch>
            <a:fillRect/>
          </a:stretch>
        </a:blipFill>
      </a:spPr>
      <a:bodyPr wrap="square" lIns="0" tIns="0" rIns="0" bIns="0" rtlCol="0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1477</Words>
  <Application>Microsoft Office PowerPoint</Application>
  <PresentationFormat>On-screen Show (4:3)</PresentationFormat>
  <Paragraphs>259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Carlito</vt:lpstr>
      <vt:lpstr>Century Gothic</vt:lpstr>
      <vt:lpstr>Times New Roman</vt:lpstr>
      <vt:lpstr>Wingdings 3</vt:lpstr>
      <vt:lpstr>Ion Boardroom</vt:lpstr>
      <vt:lpstr>Android Introduction  </vt:lpstr>
      <vt:lpstr>What is Android?</vt:lpstr>
      <vt:lpstr>Android history</vt:lpstr>
      <vt:lpstr>Logos and Names of Android Versions</vt:lpstr>
      <vt:lpstr>Android version</vt:lpstr>
      <vt:lpstr>Market use</vt:lpstr>
      <vt:lpstr>Android architecture</vt:lpstr>
      <vt:lpstr>Architecture: Linux Kernel</vt:lpstr>
      <vt:lpstr>Architecture: abstraction layer</vt:lpstr>
      <vt:lpstr>Architecture: Native Libraries</vt:lpstr>
      <vt:lpstr>Architecture: Android Runtime</vt:lpstr>
      <vt:lpstr>Architecture: Java API Framework</vt:lpstr>
      <vt:lpstr>Architecture: System Applications</vt:lpstr>
      <vt:lpstr>Architecture: User Applications</vt:lpstr>
      <vt:lpstr>Runtime: Java and Android</vt:lpstr>
      <vt:lpstr>Android application development and deployment flow </vt:lpstr>
      <vt:lpstr>Dalvik bytecode</vt:lpstr>
      <vt:lpstr>Android Runtime (ART)</vt:lpstr>
      <vt:lpstr>Android Application Package (APK)</vt:lpstr>
      <vt:lpstr>ART and Dalvik: artifacts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Introduction  </dc:title>
  <dc:creator>António Teófilo</dc:creator>
  <cp:lastModifiedBy>António Teófilo</cp:lastModifiedBy>
  <cp:revision>13</cp:revision>
  <dcterms:created xsi:type="dcterms:W3CDTF">2020-03-07T19:55:10Z</dcterms:created>
  <dcterms:modified xsi:type="dcterms:W3CDTF">2020-04-02T09:33:11Z</dcterms:modified>
</cp:coreProperties>
</file>