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sldIdLst>
    <p:sldId id="256" r:id="rId2"/>
    <p:sldId id="257" r:id="rId3"/>
    <p:sldId id="318" r:id="rId4"/>
    <p:sldId id="320" r:id="rId5"/>
    <p:sldId id="319" r:id="rId6"/>
    <p:sldId id="307" r:id="rId7"/>
    <p:sldId id="259" r:id="rId8"/>
    <p:sldId id="312" r:id="rId9"/>
    <p:sldId id="317" r:id="rId10"/>
    <p:sldId id="322" r:id="rId11"/>
    <p:sldId id="321" r:id="rId12"/>
    <p:sldId id="280" r:id="rId13"/>
    <p:sldId id="311" r:id="rId14"/>
    <p:sldId id="309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15" r:id="rId40"/>
    <p:sldId id="316" r:id="rId41"/>
    <p:sldId id="30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750"/>
    <a:srgbClr val="18454F"/>
    <a:srgbClr val="1B4951"/>
    <a:srgbClr val="00A1A4"/>
    <a:srgbClr val="1D4C53"/>
    <a:srgbClr val="FFCDC1"/>
    <a:srgbClr val="B13100"/>
    <a:srgbClr val="EAAF00"/>
    <a:srgbClr val="FDBE00"/>
    <a:srgbClr val="896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59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61F2D-46D0-45AD-BF04-5FF91704D4EA}" type="datetimeFigureOut">
              <a:rPr lang="pt-PT" smtClean="0"/>
              <a:t>31/03/2020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494D-4241-4553-96DA-6654857FDC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96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1494D-4241-4553-96DA-6654857FDC0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615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1494D-4241-4553-96DA-6654857FDC0C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5417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1494D-4241-4553-96DA-6654857FDC0C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415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AED82433-AA01-45D0-8455-D7371BC6D789}" type="datetime1">
              <a:rPr lang="pt-PT" smtClean="0"/>
              <a:t>31/03/2020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11A0658-19EA-4DF0-AA21-34954808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93633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FF99-713F-4607-B34B-3C3447BB767D}" type="datetime1">
              <a:rPr lang="pt-PT" smtClean="0"/>
              <a:t>31/03/2020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60F83BD5-2A64-4978-BA24-79602B5A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07981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1519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33E5-521E-41F5-A1D5-25E44E74657E}" type="datetime1">
              <a:rPr lang="pt-PT" smtClean="0"/>
              <a:t>31/03/2020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Rectangle 18"/>
          <p:cNvSpPr/>
          <p:nvPr userDrawn="1"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85012B88-2B9D-45BA-9A8E-C32D6CA5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776527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3CB6-8DAB-434E-8DFF-4F66918D2F75}" type="datetime1">
              <a:rPr lang="pt-PT" smtClean="0"/>
              <a:t>31/03/2020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D0CF4F1-F2FE-4562-B9FE-91064951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762819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01A0-344A-4F0B-9BDB-AD6EE429E7C2}" type="datetime1">
              <a:rPr lang="pt-PT" smtClean="0"/>
              <a:t>31/03/2020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6568D84-08FB-4B2B-A619-C47A8A6E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848337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A40D-0D3C-4A90-896B-53FF1DE16E38}" type="datetime1">
              <a:rPr lang="pt-PT" smtClean="0"/>
              <a:t>31/03/2020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EE31BF8-7351-4A0F-A8BF-ABAE68EB03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440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3418-6CAE-4EF3-97CA-68F21A196221}" type="datetime1">
              <a:rPr lang="pt-PT" smtClean="0"/>
              <a:t>31/03/2020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EE31BF8-7351-4A0F-A8BF-ABAE68EB03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9026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F862-AEA3-4AB6-96D2-73E247F90D5D}" type="datetime1">
              <a:rPr lang="pt-PT" smtClean="0"/>
              <a:t>31/03/2020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EE31BF8-7351-4A0F-A8BF-ABAE68EB03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153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92F4-CE45-4E17-8B31-C720BB534A8D}" type="datetime1">
              <a:rPr lang="pt-PT" smtClean="0"/>
              <a:t>31/03/2020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EE31BF8-7351-4A0F-A8BF-ABAE68EB03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515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5FAD-3C28-4B99-A8D9-7AE679476BA8}" type="datetime1">
              <a:rPr lang="pt-PT" smtClean="0"/>
              <a:t>31/03/2020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09274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C270B-F134-4B6D-B797-541B9DEB5DE4}" type="datetime1">
              <a:rPr lang="pt-PT" smtClean="0"/>
              <a:t>31/03/2020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0F1DA8AD-77AD-4B9F-B05A-6CE66F46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8394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4B42-30A1-4830-AFEA-7FEBB2E39C64}" type="datetime1">
              <a:rPr lang="pt-PT" smtClean="0"/>
              <a:t>31/03/2020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278CF0E-4F76-49B6-AF32-A9FB9D94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52741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A8FD-6955-4E12-AF4C-F72119F026C2}" type="datetime1">
              <a:rPr lang="pt-PT" smtClean="0"/>
              <a:t>31/03/2020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3E4D09-00C0-44D3-8991-54849B12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21934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2D2-BC70-4A24-A1B8-8A0A13AB1DA3}" type="datetime1">
              <a:rPr lang="pt-PT" smtClean="0"/>
              <a:t>31/03/2020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23F5-6F94-4BB6-83BE-1F4D3BD1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3207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1FE0-88B4-4D6F-9CE1-10D3715C3223}" type="datetime1">
              <a:rPr lang="pt-PT" smtClean="0"/>
              <a:t>31/03/2020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E91E-28C9-451F-B9E8-653E7E33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424676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FF03-6DE9-43F3-A3B1-BB81FE2E3861}" type="datetime1">
              <a:rPr lang="pt-PT" smtClean="0"/>
              <a:t>31/03/2020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54C970-FC20-4D60-A26F-771AFAD8757C}"/>
              </a:ext>
            </a:extLst>
          </p:cNvPr>
          <p:cNvSpPr txBox="1">
            <a:spLocks/>
          </p:cNvSpPr>
          <p:nvPr userDrawn="1"/>
        </p:nvSpPr>
        <p:spPr bwMode="gray">
          <a:xfrm>
            <a:off x="7678616" y="7879"/>
            <a:ext cx="791308" cy="519503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424323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ACC5-BCDB-4302-8BC1-14A410C6643F}" type="datetime1">
              <a:rPr lang="pt-PT" smtClean="0"/>
              <a:t>31/03/2020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8C4812CD-AF8F-496D-89FC-BBC58B3D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‹#›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03433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PT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A55688D4-4193-4881-AB24-D765465435B1}" type="datetime1">
              <a:rPr lang="pt-PT" smtClean="0"/>
              <a:t>31/03/2020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EE31BF8-7351-4A0F-A8BF-ABAE68EB034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98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practices/screens_support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developer.android.com/training/multiscreen/screensiz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jetbrains.com/plugin/7658-android-drawable-importer" TargetMode="External"/><Relationship Id="rId7" Type="http://schemas.openxmlformats.org/officeDocument/2006/relationships/image" Target="../media/image42.png"/><Relationship Id="rId2" Type="http://schemas.openxmlformats.org/officeDocument/2006/relationships/hyperlink" Target="https://www.youtube.com/watch?v=bbFLDR6X2D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https://gpskaihu.nz/ADI-hack/ADI-hack-plugin-AS36.zi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resources/providing-resources#AlternativeResource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guide/topics/resources/providing-resources#AlternativeResourc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bcp47" TargetMode="External"/><Relationship Id="rId4" Type="http://schemas.openxmlformats.org/officeDocument/2006/relationships/hyperlink" Target="https://developer.android.com/guide/topics/resources/providing-resources#AlternativeResour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4FE9-A287-4D98-BBDD-FF07DD8D3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Android: </a:t>
            </a:r>
            <a:r>
              <a:rPr lang="pt-PT" dirty="0" err="1"/>
              <a:t>Supporting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Devices</a:t>
            </a:r>
            <a:br>
              <a:rPr lang="pt-PT" dirty="0"/>
            </a:br>
            <a:r>
              <a:rPr lang="pt-PT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528BC-53A3-49DC-A060-3590BECF2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pt-PT" dirty="0"/>
            </a:br>
            <a:r>
              <a:rPr lang="pt-PT" dirty="0"/>
              <a:t>LEIM – DAM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8D0F86D-9BE8-455B-A500-1CB730B6C171}"/>
              </a:ext>
            </a:extLst>
          </p:cNvPr>
          <p:cNvSpPr>
            <a:spLocks noChangeAspect="1"/>
          </p:cNvSpPr>
          <p:nvPr/>
        </p:nvSpPr>
        <p:spPr>
          <a:xfrm>
            <a:off x="4712431" y="4520324"/>
            <a:ext cx="3784600" cy="1675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9B309F4-E7BE-407E-A441-355BB35D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64746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BC33-6A1D-4632-9555-48CB4BE3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7241239" cy="709865"/>
          </a:xfrm>
        </p:spPr>
        <p:txBody>
          <a:bodyPr/>
          <a:lstStyle/>
          <a:p>
            <a:r>
              <a:rPr lang="pt-PT" dirty="0" err="1"/>
              <a:t>Create</a:t>
            </a:r>
            <a:r>
              <a:rPr lang="pt-PT" dirty="0"/>
              <a:t> a Language </a:t>
            </a:r>
            <a:r>
              <a:rPr lang="pt-PT" dirty="0" err="1"/>
              <a:t>resource</a:t>
            </a:r>
            <a:r>
              <a:rPr lang="pt-PT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0775-B573-4171-942D-0A3CB947E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1663700"/>
            <a:ext cx="7603483" cy="3530599"/>
          </a:xfrm>
          <a:solidFill>
            <a:schemeClr val="bg1"/>
          </a:solidFill>
        </p:spPr>
        <p:txBody>
          <a:bodyPr/>
          <a:lstStyle/>
          <a:p>
            <a:r>
              <a:rPr lang="pt-PT" b="1" dirty="0" err="1"/>
              <a:t>Manually</a:t>
            </a:r>
            <a:r>
              <a:rPr lang="pt-PT" dirty="0"/>
              <a:t>: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directory</a:t>
            </a:r>
            <a:r>
              <a:rPr lang="pt-PT" dirty="0"/>
              <a:t>; </a:t>
            </a:r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Strings.xml file</a:t>
            </a:r>
          </a:p>
          <a:p>
            <a:r>
              <a:rPr lang="pt-PT" b="1" dirty="0" err="1"/>
              <a:t>Wizard</a:t>
            </a:r>
            <a:r>
              <a:rPr lang="pt-PT" dirty="0"/>
              <a:t>: </a:t>
            </a:r>
            <a:r>
              <a:rPr lang="pt-PT" dirty="0" err="1"/>
              <a:t>over</a:t>
            </a:r>
            <a:r>
              <a:rPr lang="pt-PT" dirty="0"/>
              <a:t> </a:t>
            </a:r>
            <a:r>
              <a:rPr lang="pt-PT" dirty="0" err="1"/>
              <a:t>res</a:t>
            </a:r>
            <a:r>
              <a:rPr lang="pt-PT" dirty="0"/>
              <a:t>/ </a:t>
            </a: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mouse: New -&gt; Android </a:t>
            </a:r>
            <a:r>
              <a:rPr lang="pt-PT" dirty="0" err="1"/>
              <a:t>resource</a:t>
            </a:r>
            <a:r>
              <a:rPr lang="pt-PT" dirty="0"/>
              <a:t> File. </a:t>
            </a:r>
            <a:r>
              <a:rPr lang="pt-PT" dirty="0" err="1"/>
              <a:t>On</a:t>
            </a:r>
            <a:r>
              <a:rPr lang="pt-PT" dirty="0"/>
              <a:t> New </a:t>
            </a:r>
            <a:r>
              <a:rPr lang="pt-PT" dirty="0" err="1"/>
              <a:t>Resource</a:t>
            </a:r>
            <a:r>
              <a:rPr lang="pt-PT" dirty="0"/>
              <a:t> File </a:t>
            </a:r>
            <a:r>
              <a:rPr lang="pt-PT" dirty="0" err="1"/>
              <a:t>window</a:t>
            </a:r>
            <a:r>
              <a:rPr lang="pt-PT" dirty="0"/>
              <a:t> </a:t>
            </a: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Language item </a:t>
            </a:r>
            <a:r>
              <a:rPr lang="pt-PT" dirty="0" err="1"/>
              <a:t>and</a:t>
            </a:r>
            <a:r>
              <a:rPr lang="pt-PT" dirty="0"/>
              <a:t> Language </a:t>
            </a:r>
            <a:r>
              <a:rPr lang="pt-PT" dirty="0" err="1"/>
              <a:t>Settings</a:t>
            </a:r>
            <a:r>
              <a:rPr lang="pt-PT" dirty="0"/>
              <a:t>, as in </a:t>
            </a:r>
            <a:r>
              <a:rPr lang="pt-PT" dirty="0" err="1"/>
              <a:t>the</a:t>
            </a:r>
            <a:r>
              <a:rPr lang="pt-PT" dirty="0"/>
              <a:t> figure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9CE8C-6716-40FF-A7E5-8D63F9CA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10</a:t>
            </a:fld>
            <a:endParaRPr lang="pt-PT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4283F-D496-440F-8E06-0CB512483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69" y="2956957"/>
            <a:ext cx="6526444" cy="38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7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F000-C9EB-4124-90AD-735F72F4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927099"/>
            <a:ext cx="7243416" cy="709865"/>
          </a:xfrm>
        </p:spPr>
        <p:txBody>
          <a:bodyPr/>
          <a:lstStyle/>
          <a:p>
            <a:r>
              <a:rPr lang="pt-PT" dirty="0" err="1"/>
              <a:t>Create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manage</a:t>
            </a:r>
            <a:r>
              <a:rPr lang="pt-PT" dirty="0"/>
              <a:t> Language </a:t>
            </a:r>
            <a:r>
              <a:rPr lang="pt-PT" dirty="0" err="1"/>
              <a:t>resource</a:t>
            </a:r>
            <a:r>
              <a:rPr lang="pt-PT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6E7-BE29-4C75-B0E3-5C35C6557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010226"/>
            <a:ext cx="8013839" cy="3530599"/>
          </a:xfrm>
          <a:solidFill>
            <a:schemeClr val="bg1"/>
          </a:solidFill>
        </p:spPr>
        <p:txBody>
          <a:bodyPr/>
          <a:lstStyle/>
          <a:p>
            <a:r>
              <a:rPr lang="pt-PT" dirty="0"/>
              <a:t>Use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Translations</a:t>
            </a:r>
            <a:r>
              <a:rPr lang="pt-PT" dirty="0"/>
              <a:t> Editor: </a:t>
            </a:r>
          </a:p>
          <a:p>
            <a:pPr lvl="1"/>
            <a:r>
              <a:rPr lang="pt-PT" dirty="0" err="1"/>
              <a:t>over</a:t>
            </a:r>
            <a:r>
              <a:rPr lang="pt-PT" dirty="0"/>
              <a:t> 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mouse </a:t>
            </a:r>
            <a:r>
              <a:rPr lang="pt-PT" dirty="0" err="1"/>
              <a:t>select</a:t>
            </a:r>
            <a:r>
              <a:rPr lang="pt-PT" dirty="0"/>
              <a:t> “Open </a:t>
            </a:r>
            <a:r>
              <a:rPr lang="pt-PT" dirty="0" err="1"/>
              <a:t>Translations</a:t>
            </a:r>
            <a:r>
              <a:rPr lang="pt-PT" dirty="0"/>
              <a:t> Editor“</a:t>
            </a:r>
          </a:p>
          <a:p>
            <a:pPr lvl="1"/>
            <a:r>
              <a:rPr lang="pt-PT" dirty="0" err="1"/>
              <a:t>Here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can </a:t>
            </a:r>
            <a:r>
              <a:rPr lang="pt-PT" dirty="0" err="1"/>
              <a:t>add</a:t>
            </a:r>
            <a:r>
              <a:rPr lang="pt-PT" dirty="0"/>
              <a:t>/delete a Language file </a:t>
            </a:r>
            <a:r>
              <a:rPr lang="pt-PT" dirty="0" err="1"/>
              <a:t>and</a:t>
            </a:r>
            <a:r>
              <a:rPr lang="pt-PT" dirty="0"/>
              <a:t> a </a:t>
            </a:r>
            <a:r>
              <a:rPr lang="pt-PT" dirty="0" err="1"/>
              <a:t>string</a:t>
            </a:r>
            <a:r>
              <a:rPr lang="pt-PT" dirty="0"/>
              <a:t> item</a:t>
            </a:r>
          </a:p>
          <a:p>
            <a:pPr lvl="1"/>
            <a:r>
              <a:rPr lang="pt-PT" dirty="0" err="1"/>
              <a:t>This</a:t>
            </a:r>
            <a:r>
              <a:rPr lang="pt-PT" dirty="0"/>
              <a:t> editor uses </a:t>
            </a:r>
            <a:r>
              <a:rPr lang="pt-PT" dirty="0" err="1"/>
              <a:t>the</a:t>
            </a:r>
            <a:r>
              <a:rPr lang="pt-PT" dirty="0"/>
              <a:t> Android nomenclature, </a:t>
            </a:r>
            <a:r>
              <a:rPr lang="pt-PT" dirty="0" err="1"/>
              <a:t>ex</a:t>
            </a:r>
            <a:r>
              <a:rPr lang="pt-PT" dirty="0"/>
              <a:t>: </a:t>
            </a:r>
            <a:r>
              <a:rPr lang="pt-PT" dirty="0" err="1"/>
              <a:t>values-pt-rPT</a:t>
            </a:r>
            <a:endParaRPr lang="pt-PT" dirty="0"/>
          </a:p>
          <a:p>
            <a:pPr lvl="1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8C9A-70D6-4F6D-8B81-9B2E65C9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11</a:t>
            </a:fld>
            <a:endParaRPr lang="pt-PT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2F05E-59F0-4FD0-A80D-A55967C7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10" y="3704368"/>
            <a:ext cx="7151270" cy="306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7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F637-5276-4D08-8FE2-1B150CAB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7280781" cy="709865"/>
          </a:xfrm>
        </p:spPr>
        <p:txBody>
          <a:bodyPr/>
          <a:lstStyle/>
          <a:p>
            <a:r>
              <a:rPr lang="en-US" dirty="0"/>
              <a:t>strings.xml and colors.xml files </a:t>
            </a:r>
            <a:br>
              <a:rPr lang="en-US" dirty="0"/>
            </a:br>
            <a:r>
              <a:rPr lang="en-US" dirty="0"/>
              <a:t>for each Language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2CB8-AC97-4B07-A60F-9CA6417E5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032096"/>
            <a:ext cx="6345260" cy="3530599"/>
          </a:xfrm>
        </p:spPr>
        <p:txBody>
          <a:bodyPr>
            <a:normAutofit/>
          </a:bodyPr>
          <a:lstStyle/>
          <a:p>
            <a:r>
              <a:rPr lang="pt-PT" dirty="0" err="1"/>
              <a:t>English</a:t>
            </a:r>
            <a:r>
              <a:rPr lang="pt-PT" dirty="0"/>
              <a:t>: </a:t>
            </a:r>
            <a:r>
              <a:rPr lang="pt-PT" dirty="0" err="1"/>
              <a:t>res</a:t>
            </a:r>
            <a:r>
              <a:rPr lang="pt-PT" dirty="0"/>
              <a:t>/</a:t>
            </a:r>
            <a:r>
              <a:rPr lang="pt-PT" dirty="0" err="1"/>
              <a:t>values</a:t>
            </a:r>
            <a:r>
              <a:rPr lang="pt-PT" dirty="0"/>
              <a:t>/strings.xml</a:t>
            </a:r>
          </a:p>
          <a:p>
            <a:endParaRPr lang="pt-PT" dirty="0"/>
          </a:p>
          <a:p>
            <a:endParaRPr lang="pt-PT" dirty="0"/>
          </a:p>
          <a:p>
            <a:endParaRPr lang="pt-PT" sz="100" dirty="0"/>
          </a:p>
          <a:p>
            <a:r>
              <a:rPr lang="pt-PT" dirty="0"/>
              <a:t>Português: </a:t>
            </a:r>
            <a:r>
              <a:rPr lang="pt-PT" dirty="0" err="1"/>
              <a:t>res</a:t>
            </a:r>
            <a:r>
              <a:rPr lang="pt-PT" dirty="0"/>
              <a:t>/</a:t>
            </a:r>
            <a:r>
              <a:rPr lang="pt-PT" dirty="0" err="1"/>
              <a:t>values-b+pt+PT</a:t>
            </a:r>
            <a:r>
              <a:rPr lang="pt-PT" dirty="0"/>
              <a:t>/strings.xml</a:t>
            </a:r>
          </a:p>
          <a:p>
            <a:endParaRPr lang="pt-PT" dirty="0"/>
          </a:p>
          <a:p>
            <a:pPr marL="0" indent="0">
              <a:buNone/>
            </a:pPr>
            <a:endParaRPr lang="pt-PT" sz="2800" dirty="0"/>
          </a:p>
          <a:p>
            <a:r>
              <a:rPr lang="pt-PT" dirty="0" err="1"/>
              <a:t>Spanish</a:t>
            </a:r>
            <a:r>
              <a:rPr lang="pt-PT" dirty="0"/>
              <a:t>: </a:t>
            </a:r>
            <a:r>
              <a:rPr lang="pt-PT" dirty="0" err="1"/>
              <a:t>res</a:t>
            </a:r>
            <a:r>
              <a:rPr lang="pt-PT" dirty="0"/>
              <a:t>/</a:t>
            </a:r>
            <a:r>
              <a:rPr lang="pt-PT" dirty="0" err="1"/>
              <a:t>values-b+es+ES</a:t>
            </a:r>
            <a:r>
              <a:rPr lang="pt-PT" dirty="0"/>
              <a:t>/strings.xml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7F60-AC82-4F1B-86D8-415B5898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12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F94EB5-1D4F-4D46-8181-DB94BF62ED31}"/>
              </a:ext>
            </a:extLst>
          </p:cNvPr>
          <p:cNvSpPr/>
          <p:nvPr/>
        </p:nvSpPr>
        <p:spPr>
          <a:xfrm>
            <a:off x="917025" y="2401172"/>
            <a:ext cx="5160859" cy="893643"/>
          </a:xfrm>
          <a:prstGeom prst="rect">
            <a:avLst/>
          </a:prstGeom>
          <a:ln>
            <a:solidFill>
              <a:srgbClr val="194750"/>
            </a:solidFill>
          </a:ln>
        </p:spPr>
        <p:txBody>
          <a:bodyPr wrap="square">
            <a:spAutoFit/>
          </a:bodyPr>
          <a:lstStyle/>
          <a:p>
            <a:pPr marL="12700" defTabSz="4127500">
              <a:lnSpc>
                <a:spcPct val="100000"/>
              </a:lnSpc>
              <a:spcBef>
                <a:spcPts val="100"/>
              </a:spcBef>
              <a:tabLst>
                <a:tab pos="360363" algn="l"/>
                <a:tab pos="722313" algn="l"/>
                <a:tab pos="1071563" algn="l"/>
              </a:tabLst>
            </a:pP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&lt;</a:t>
            </a:r>
            <a:r>
              <a:rPr lang="en-US" sz="1200" spc="-5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resources</a:t>
            </a: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&gt;</a:t>
            </a:r>
          </a:p>
          <a:p>
            <a:pPr marL="12700" defTabSz="4127500">
              <a:lnSpc>
                <a:spcPts val="1639"/>
              </a:lnSpc>
              <a:spcBef>
                <a:spcPts val="100"/>
              </a:spcBef>
              <a:tabLst>
                <a:tab pos="360363" algn="l"/>
                <a:tab pos="722313" algn="l"/>
                <a:tab pos="1071563" algn="l"/>
              </a:tabLst>
            </a:pP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	&lt;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string </a:t>
            </a:r>
            <a:r>
              <a:rPr lang="en-US" sz="1200" spc="-5" dirty="0">
                <a:solidFill>
                  <a:srgbClr val="0433FF"/>
                </a:solidFill>
                <a:latin typeface="Consolas" panose="020B0609020204030204" pitchFamily="49" charset="0"/>
                <a:cs typeface="DejaVu Sans Mono"/>
              </a:rPr>
              <a:t>name=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  <a:cs typeface="DejaVu Sans Mono"/>
              </a:rPr>
              <a:t>"</a:t>
            </a:r>
            <a:r>
              <a:rPr lang="en-US" sz="1200" spc="-5" dirty="0" err="1">
                <a:solidFill>
                  <a:srgbClr val="008F00"/>
                </a:solidFill>
                <a:latin typeface="Consolas" panose="020B0609020204030204" pitchFamily="49" charset="0"/>
                <a:cs typeface="DejaVu Sans Mono"/>
              </a:rPr>
              <a:t>app_name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  <a:cs typeface="DejaVu Sans Mono"/>
              </a:rPr>
              <a:t>"</a:t>
            </a: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&gt;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S2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Culture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App</a:t>
            </a: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&lt;/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string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&gt;</a:t>
            </a:r>
          </a:p>
          <a:p>
            <a:pPr marL="12700">
              <a:lnSpc>
                <a:spcPts val="1639"/>
              </a:lnSpc>
              <a:tabLst>
                <a:tab pos="360363" algn="l"/>
              </a:tabLst>
            </a:pP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	&lt;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string </a:t>
            </a:r>
            <a:r>
              <a:rPr lang="en-US" sz="1200" spc="-5" dirty="0">
                <a:solidFill>
                  <a:srgbClr val="0433FF"/>
                </a:solidFill>
                <a:latin typeface="Consolas" panose="020B0609020204030204" pitchFamily="49" charset="0"/>
                <a:cs typeface="DejaVu Sans Mono"/>
              </a:rPr>
              <a:t>name=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  <a:cs typeface="DejaVu Sans Mono"/>
              </a:rPr>
              <a:t>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HelloWord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  <a:cs typeface="DejaVu Sans Mono"/>
              </a:rPr>
              <a:t>"</a:t>
            </a: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&gt;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World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&lt;/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string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&gt;</a:t>
            </a:r>
          </a:p>
          <a:p>
            <a:pPr marL="12700">
              <a:lnSpc>
                <a:spcPts val="1639"/>
              </a:lnSpc>
            </a:pP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&lt;/</a:t>
            </a:r>
            <a:r>
              <a:rPr lang="en-US" sz="1200" spc="-5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resources</a:t>
            </a: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&gt;</a:t>
            </a:r>
            <a:endParaRPr lang="en-US" sz="1200" dirty="0">
              <a:latin typeface="Consolas" panose="020B0609020204030204" pitchFamily="49" charset="0"/>
              <a:cs typeface="DejaVu Sans Mon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0C5E45-E631-438C-A812-7151BD51911B}"/>
              </a:ext>
            </a:extLst>
          </p:cNvPr>
          <p:cNvSpPr/>
          <p:nvPr/>
        </p:nvSpPr>
        <p:spPr>
          <a:xfrm>
            <a:off x="917025" y="3777980"/>
            <a:ext cx="5160859" cy="893643"/>
          </a:xfrm>
          <a:prstGeom prst="rect">
            <a:avLst/>
          </a:prstGeom>
          <a:ln>
            <a:solidFill>
              <a:srgbClr val="194750"/>
            </a:solidFill>
          </a:ln>
        </p:spPr>
        <p:txBody>
          <a:bodyPr wrap="square">
            <a:spAutoFit/>
          </a:bodyPr>
          <a:lstStyle/>
          <a:p>
            <a:pPr marL="12700" defTabSz="4127500">
              <a:lnSpc>
                <a:spcPct val="100000"/>
              </a:lnSpc>
              <a:spcBef>
                <a:spcPts val="100"/>
              </a:spcBef>
              <a:tabLst>
                <a:tab pos="360363" algn="l"/>
                <a:tab pos="722313" algn="l"/>
                <a:tab pos="1071563" algn="l"/>
              </a:tabLst>
            </a:pP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&lt;</a:t>
            </a:r>
            <a:r>
              <a:rPr lang="en-US" sz="1200" spc="-5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resources</a:t>
            </a: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&gt;</a:t>
            </a:r>
          </a:p>
          <a:p>
            <a:pPr marL="12700" defTabSz="4127500">
              <a:lnSpc>
                <a:spcPts val="1639"/>
              </a:lnSpc>
              <a:spcBef>
                <a:spcPts val="100"/>
              </a:spcBef>
              <a:tabLst>
                <a:tab pos="360363" algn="l"/>
                <a:tab pos="722313" algn="l"/>
                <a:tab pos="1071563" algn="l"/>
              </a:tabLst>
            </a:pP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	&lt;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string </a:t>
            </a:r>
            <a:r>
              <a:rPr lang="en-US" sz="1200" spc="-5" dirty="0">
                <a:solidFill>
                  <a:srgbClr val="0433FF"/>
                </a:solidFill>
                <a:latin typeface="Consolas" panose="020B0609020204030204" pitchFamily="49" charset="0"/>
                <a:cs typeface="DejaVu Sans Mono"/>
              </a:rPr>
              <a:t>name=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  <a:cs typeface="DejaVu Sans Mono"/>
              </a:rPr>
              <a:t>"</a:t>
            </a:r>
            <a:r>
              <a:rPr lang="en-US" sz="1200" spc="-5" dirty="0" err="1">
                <a:solidFill>
                  <a:srgbClr val="008F00"/>
                </a:solidFill>
                <a:latin typeface="Consolas" panose="020B0609020204030204" pitchFamily="49" charset="0"/>
                <a:cs typeface="DejaVu Sans Mono"/>
              </a:rPr>
              <a:t>app_name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  <a:cs typeface="DejaVu Sans Mono"/>
              </a:rPr>
              <a:t>"</a:t>
            </a: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&gt;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S2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cultural App</a:t>
            </a: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&lt;/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string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&gt;</a:t>
            </a:r>
          </a:p>
          <a:p>
            <a:pPr marL="12700">
              <a:lnSpc>
                <a:spcPts val="1639"/>
              </a:lnSpc>
              <a:tabLst>
                <a:tab pos="360363" algn="l"/>
              </a:tabLst>
            </a:pP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	&lt;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string </a:t>
            </a:r>
            <a:r>
              <a:rPr lang="en-US" sz="1200" spc="-5" dirty="0">
                <a:solidFill>
                  <a:srgbClr val="0433FF"/>
                </a:solidFill>
                <a:latin typeface="Consolas" panose="020B0609020204030204" pitchFamily="49" charset="0"/>
                <a:cs typeface="DejaVu Sans Mono"/>
              </a:rPr>
              <a:t>name=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  <a:cs typeface="DejaVu Sans Mono"/>
              </a:rPr>
              <a:t>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HelloWord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  <a:cs typeface="DejaVu Sans Mono"/>
              </a:rPr>
              <a:t>"</a:t>
            </a: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&gt;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Olá Mundo!</a:t>
            </a: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&lt;/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string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&gt;</a:t>
            </a:r>
          </a:p>
          <a:p>
            <a:pPr marL="12700">
              <a:lnSpc>
                <a:spcPts val="1639"/>
              </a:lnSpc>
            </a:pP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&lt;/</a:t>
            </a:r>
            <a:r>
              <a:rPr lang="en-US" sz="1200" spc="-5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resources</a:t>
            </a: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&gt;</a:t>
            </a:r>
            <a:endParaRPr lang="en-US" sz="1200" dirty="0">
              <a:latin typeface="Consolas" panose="020B0609020204030204" pitchFamily="49" charset="0"/>
              <a:cs typeface="DejaVu Sans Mon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29007-1F11-4C4C-93DD-CD4792998555}"/>
              </a:ext>
            </a:extLst>
          </p:cNvPr>
          <p:cNvSpPr/>
          <p:nvPr/>
        </p:nvSpPr>
        <p:spPr>
          <a:xfrm>
            <a:off x="917025" y="5133127"/>
            <a:ext cx="5160859" cy="893643"/>
          </a:xfrm>
          <a:prstGeom prst="rect">
            <a:avLst/>
          </a:prstGeom>
          <a:ln>
            <a:solidFill>
              <a:srgbClr val="194750"/>
            </a:solidFill>
          </a:ln>
        </p:spPr>
        <p:txBody>
          <a:bodyPr wrap="square">
            <a:spAutoFit/>
          </a:bodyPr>
          <a:lstStyle/>
          <a:p>
            <a:pPr marL="12700" defTabSz="4127500">
              <a:lnSpc>
                <a:spcPct val="100000"/>
              </a:lnSpc>
              <a:spcBef>
                <a:spcPts val="100"/>
              </a:spcBef>
              <a:tabLst>
                <a:tab pos="360363" algn="l"/>
                <a:tab pos="722313" algn="l"/>
                <a:tab pos="1071563" algn="l"/>
              </a:tabLst>
            </a:pP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&lt;</a:t>
            </a:r>
            <a:r>
              <a:rPr lang="en-US" sz="1200" spc="-5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resources</a:t>
            </a: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&gt;</a:t>
            </a:r>
          </a:p>
          <a:p>
            <a:pPr marL="12700" defTabSz="4127500">
              <a:lnSpc>
                <a:spcPts val="1639"/>
              </a:lnSpc>
              <a:spcBef>
                <a:spcPts val="100"/>
              </a:spcBef>
              <a:tabLst>
                <a:tab pos="360363" algn="l"/>
                <a:tab pos="722313" algn="l"/>
                <a:tab pos="1071563" algn="l"/>
              </a:tabLst>
            </a:pP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	&lt;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string </a:t>
            </a:r>
            <a:r>
              <a:rPr lang="en-US" sz="1200" spc="-5" dirty="0">
                <a:solidFill>
                  <a:srgbClr val="0433FF"/>
                </a:solidFill>
                <a:latin typeface="Consolas" panose="020B0609020204030204" pitchFamily="49" charset="0"/>
                <a:cs typeface="DejaVu Sans Mono"/>
              </a:rPr>
              <a:t>name=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  <a:cs typeface="DejaVu Sans Mono"/>
              </a:rPr>
              <a:t>"</a:t>
            </a:r>
            <a:r>
              <a:rPr lang="en-US" sz="1200" spc="-5" dirty="0" err="1">
                <a:solidFill>
                  <a:srgbClr val="008F00"/>
                </a:solidFill>
                <a:latin typeface="Consolas" panose="020B0609020204030204" pitchFamily="49" charset="0"/>
                <a:cs typeface="DejaVu Sans Mono"/>
              </a:rPr>
              <a:t>app_name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  <a:cs typeface="DejaVu Sans Mono"/>
              </a:rPr>
              <a:t>"</a:t>
            </a: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&gt;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S2 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cultura App</a:t>
            </a: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&lt;/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string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&gt;</a:t>
            </a:r>
          </a:p>
          <a:p>
            <a:pPr marL="12700">
              <a:lnSpc>
                <a:spcPts val="1639"/>
              </a:lnSpc>
              <a:tabLst>
                <a:tab pos="360363" algn="l"/>
              </a:tabLst>
            </a:pP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	&lt;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string </a:t>
            </a:r>
            <a:r>
              <a:rPr lang="en-US" sz="1200" spc="-5" dirty="0">
                <a:solidFill>
                  <a:srgbClr val="0433FF"/>
                </a:solidFill>
                <a:latin typeface="Consolas" panose="020B0609020204030204" pitchFamily="49" charset="0"/>
                <a:cs typeface="DejaVu Sans Mono"/>
              </a:rPr>
              <a:t>name=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  <a:cs typeface="DejaVu Sans Mono"/>
              </a:rPr>
              <a:t>"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HelloWord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  <a:cs typeface="DejaVu Sans Mono"/>
              </a:rPr>
              <a:t>"</a:t>
            </a: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&gt;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¡</a:t>
            </a:r>
            <a:r>
              <a:rPr lang="pt-PT" altLang="pt-PT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Hola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 Mundo!</a:t>
            </a: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&lt;/</a:t>
            </a:r>
            <a:r>
              <a:rPr lang="en-US" sz="1200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string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&gt;</a:t>
            </a:r>
          </a:p>
          <a:p>
            <a:pPr marL="12700">
              <a:lnSpc>
                <a:spcPts val="1639"/>
              </a:lnSpc>
            </a:pP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&lt;/</a:t>
            </a:r>
            <a:r>
              <a:rPr lang="en-US" sz="1200" spc="-5" dirty="0">
                <a:solidFill>
                  <a:srgbClr val="011993"/>
                </a:solidFill>
                <a:latin typeface="Consolas" panose="020B0609020204030204" pitchFamily="49" charset="0"/>
                <a:cs typeface="DejaVu Sans Mono"/>
              </a:rPr>
              <a:t>resources</a:t>
            </a:r>
            <a:r>
              <a:rPr lang="en-US" sz="1200" spc="-5" dirty="0">
                <a:latin typeface="Consolas" panose="020B0609020204030204" pitchFamily="49" charset="0"/>
                <a:cs typeface="DejaVu Sans Mono"/>
              </a:rPr>
              <a:t>&gt;</a:t>
            </a:r>
            <a:endParaRPr lang="en-US" sz="1200" dirty="0">
              <a:latin typeface="Consolas" panose="020B0609020204030204" pitchFamily="49" charset="0"/>
              <a:cs typeface="DejaVu Sans Mon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0BD11C-0E0E-452E-B352-F64A375FE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43" y="5133127"/>
            <a:ext cx="2628746" cy="8936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19F068-A4D5-4984-AB3C-961D99018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243" y="2401172"/>
            <a:ext cx="2628746" cy="8999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EFED34-64E5-425A-BD94-D7D5D4D4F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243" y="3791058"/>
            <a:ext cx="2628746" cy="8805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FF7A433-14DD-4C3F-895E-3A2F104323DD}"/>
              </a:ext>
            </a:extLst>
          </p:cNvPr>
          <p:cNvSpPr/>
          <p:nvPr/>
        </p:nvSpPr>
        <p:spPr>
          <a:xfrm>
            <a:off x="6885078" y="1952284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colors.xml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0555D1-DDCD-47EC-8542-C8407FFAAAA7}"/>
              </a:ext>
            </a:extLst>
          </p:cNvPr>
          <p:cNvSpPr/>
          <p:nvPr/>
        </p:nvSpPr>
        <p:spPr>
          <a:xfrm>
            <a:off x="940879" y="6165108"/>
            <a:ext cx="7935401" cy="646331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TextView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:text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HelloWord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:textColor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="@color/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ColorCountrySecond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200" dirty="0">
                <a:solidFill>
                  <a:srgbClr val="660E7A"/>
                </a:solidFill>
                <a:latin typeface="Consolas" panose="020B0609020204030204" pitchFamily="49" charset="0"/>
              </a:rPr>
              <a:t>         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android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:background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="@color/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ColorCountry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. . . /&gt;</a:t>
            </a:r>
            <a:endParaRPr lang="pt-PT" altLang="pt-PT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PT" altLang="pt-PT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ImageView</a:t>
            </a:r>
            <a:r>
              <a:rPr lang="pt-PT" altLang="pt-PT" sz="12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200" dirty="0" err="1">
                <a:solidFill>
                  <a:srgbClr val="660E7A"/>
                </a:solidFill>
                <a:latin typeface="Consolas" panose="020B0609020204030204" pitchFamily="49" charset="0"/>
              </a:rPr>
              <a:t>app</a:t>
            </a:r>
            <a:r>
              <a:rPr lang="pt-PT" altLang="pt-PT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:srcCompat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="@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drawable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pt-PT" altLang="pt-PT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flag</a:t>
            </a:r>
            <a:r>
              <a:rPr lang="pt-PT" altLang="pt-PT" sz="1200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pt-PT" altLang="pt-PT" sz="1200" dirty="0">
                <a:solidFill>
                  <a:srgbClr val="000000"/>
                </a:solidFill>
                <a:latin typeface="Consolas" panose="020B0609020204030204" pitchFamily="49" charset="0"/>
              </a:rPr>
              <a:t>. . . /&gt;</a:t>
            </a:r>
            <a:endParaRPr lang="pt-PT" altLang="pt-PT" sz="1200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A733E4-2933-4579-AE4F-B574405A183C}"/>
              </a:ext>
            </a:extLst>
          </p:cNvPr>
          <p:cNvSpPr/>
          <p:nvPr/>
        </p:nvSpPr>
        <p:spPr>
          <a:xfrm>
            <a:off x="7013052" y="6485787"/>
            <a:ext cx="1820848" cy="276999"/>
          </a:xfrm>
          <a:prstGeom prst="rect">
            <a:avLst/>
          </a:prstGeom>
          <a:solidFill>
            <a:srgbClr val="F5EFF5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Use in layout resource </a:t>
            </a:r>
          </a:p>
        </p:txBody>
      </p:sp>
    </p:spTree>
    <p:extLst>
      <p:ext uri="{BB962C8B-B14F-4D97-AF65-F5344CB8AC3E}">
        <p14:creationId xmlns:p14="http://schemas.microsoft.com/office/powerpoint/2010/main" val="415360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24240B-CBEB-478A-9004-FC174751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for multiple languages and cultures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82532-C5AE-413D-9043-32ABAD309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1"/>
            <a:ext cx="7713016" cy="3530599"/>
          </a:xfrm>
        </p:spPr>
        <p:txBody>
          <a:bodyPr/>
          <a:lstStyle/>
          <a:p>
            <a:r>
              <a:rPr lang="pt-PT" dirty="0" err="1"/>
              <a:t>Languages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use:</a:t>
            </a:r>
          </a:p>
          <a:p>
            <a:pPr lvl="1"/>
            <a:r>
              <a:rPr lang="pt-PT" dirty="0"/>
              <a:t>in </a:t>
            </a:r>
            <a:r>
              <a:rPr lang="pt-PT" dirty="0" err="1"/>
              <a:t>right</a:t>
            </a:r>
            <a:r>
              <a:rPr lang="pt-PT" dirty="0"/>
              <a:t>-to-</a:t>
            </a:r>
            <a:r>
              <a:rPr lang="pt-PT" dirty="0" err="1"/>
              <a:t>left</a:t>
            </a:r>
            <a:r>
              <a:rPr lang="pt-PT" dirty="0"/>
              <a:t> (RTL) </a:t>
            </a:r>
            <a:r>
              <a:rPr lang="pt-PT" dirty="0" err="1"/>
              <a:t>text</a:t>
            </a:r>
            <a:r>
              <a:rPr lang="pt-PT" dirty="0"/>
              <a:t> for </a:t>
            </a:r>
            <a:r>
              <a:rPr lang="pt-PT" dirty="0" err="1"/>
              <a:t>Arabic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Hebraic</a:t>
            </a:r>
            <a:r>
              <a:rPr lang="pt-PT" dirty="0"/>
              <a:t>: layout-</a:t>
            </a:r>
            <a:r>
              <a:rPr lang="pt-PT" dirty="0" err="1"/>
              <a:t>ldrtl</a:t>
            </a:r>
            <a:r>
              <a:rPr lang="pt-PT" dirty="0"/>
              <a:t> </a:t>
            </a:r>
          </a:p>
          <a:p>
            <a:pPr lvl="2"/>
            <a:r>
              <a:rPr lang="pt-PT" dirty="0" err="1"/>
              <a:t>instead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left</a:t>
            </a:r>
            <a:r>
              <a:rPr lang="pt-PT" dirty="0"/>
              <a:t>-to-</a:t>
            </a:r>
            <a:r>
              <a:rPr lang="pt-PT" dirty="0" err="1"/>
              <a:t>right</a:t>
            </a:r>
            <a:r>
              <a:rPr lang="pt-PT" dirty="0"/>
              <a:t> (LTR) </a:t>
            </a:r>
            <a:r>
              <a:rPr lang="pt-PT" dirty="0" err="1"/>
              <a:t>text</a:t>
            </a:r>
            <a:r>
              <a:rPr lang="pt-PT" dirty="0"/>
              <a:t> - </a:t>
            </a:r>
            <a:r>
              <a:rPr lang="pt-PT" dirty="0" err="1"/>
              <a:t>default</a:t>
            </a:r>
            <a:endParaRPr lang="pt-PT" dirty="0"/>
          </a:p>
          <a:p>
            <a:pPr lvl="2"/>
            <a:r>
              <a:rPr lang="pt-PT" dirty="0"/>
              <a:t>Layout </a:t>
            </a:r>
            <a:r>
              <a:rPr lang="pt-PT" dirty="0" err="1"/>
              <a:t>Direction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: </a:t>
            </a:r>
            <a:r>
              <a:rPr lang="pt-PT" dirty="0" err="1"/>
              <a:t>ldrtl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ldltr</a:t>
            </a:r>
            <a:endParaRPr lang="pt-PT" dirty="0"/>
          </a:p>
          <a:p>
            <a:pPr lvl="1"/>
            <a:r>
              <a:rPr lang="en-US" dirty="0"/>
              <a:t>in vertical columns which were read from top to bottom and right-to-left like in traditionally Chinese writings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48693-3A71-4B54-A77B-3BBD1188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13</a:t>
            </a:fld>
            <a:endParaRPr lang="pt-PT" sz="1200" dirty="0"/>
          </a:p>
        </p:txBody>
      </p:sp>
      <p:pic>
        <p:nvPicPr>
          <p:cNvPr id="7" name="Picture 4" descr="Resultado de imagem para arabe writing">
            <a:extLst>
              <a:ext uri="{FF2B5EF4-FFF2-40B4-BE49-F238E27FC236}">
                <a16:creationId xmlns:a16="http://schemas.microsoft.com/office/drawing/2014/main" id="{2F57F27E-BC6D-4DA5-9F03-2EDCDD088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40" y="4436164"/>
            <a:ext cx="3810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hines writing">
            <a:extLst>
              <a:ext uri="{FF2B5EF4-FFF2-40B4-BE49-F238E27FC236}">
                <a16:creationId xmlns:a16="http://schemas.microsoft.com/office/drawing/2014/main" id="{52B664A8-882B-4272-B9D7-5B8B39BB0C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9" t="10112" r="12665" b="10821"/>
          <a:stretch/>
        </p:blipFill>
        <p:spPr bwMode="auto">
          <a:xfrm>
            <a:off x="6295089" y="4373217"/>
            <a:ext cx="1383527" cy="19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695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88D203-DF7A-4ED6-944A-DCF7403E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bg2"/>
                </a:solidFill>
              </a:rPr>
              <a:t>Different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DB871-D4B8-457A-9649-4C867AEC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7031" y="295729"/>
            <a:ext cx="62864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>
                <a:latin typeface="+mj-lt"/>
              </a:rPr>
              <a:t>DAM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EE31BF8-7351-4A0F-A8BF-ABAE68EB0341}" type="slidenum">
              <a:rPr lang="en-US" sz="1300" smtClean="0">
                <a:latin typeface="+mj-lt"/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300">
              <a:latin typeface="+mj-lt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BF2C9E3-5473-46A5-8A13-3832F4ACE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2322" y="1737495"/>
            <a:ext cx="4853180" cy="3379892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0910D3-8B36-4E5F-B87E-CB0D14DE9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5889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DCAB-9D6C-48C4-9A3A-8A1DF298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Devices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8018-2C1A-47E5-8A40-75D51473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187052"/>
            <a:ext cx="7760724" cy="3530599"/>
          </a:xfrm>
        </p:spPr>
        <p:txBody>
          <a:bodyPr/>
          <a:lstStyle/>
          <a:p>
            <a:r>
              <a:rPr lang="pt-PT" b="1" dirty="0" err="1"/>
              <a:t>Problems</a:t>
            </a:r>
            <a:r>
              <a:rPr lang="pt-PT" b="1" dirty="0"/>
              <a:t>:</a:t>
            </a:r>
          </a:p>
          <a:p>
            <a:pPr lvl="1"/>
            <a:r>
              <a:rPr lang="en-US" dirty="0"/>
              <a:t>Distorted images</a:t>
            </a:r>
          </a:p>
          <a:p>
            <a:pPr lvl="1"/>
            <a:r>
              <a:rPr lang="en-US" dirty="0"/>
              <a:t>Buttons, icons, and text too small or too large</a:t>
            </a:r>
          </a:p>
          <a:p>
            <a:pPr lvl="1"/>
            <a:r>
              <a:rPr lang="en-US" dirty="0"/>
              <a:t>Layouts adapted to small screens but not for large ones</a:t>
            </a:r>
          </a:p>
          <a:p>
            <a:r>
              <a:rPr lang="en-US" b="1" dirty="0"/>
              <a:t>How to develop applications to handle multiple devices?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F2B5-783F-4695-9FD2-1860A7B3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15</a:t>
            </a:fld>
            <a:endParaRPr lang="pt-PT" sz="1200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AC709F6B-8E3D-41BA-898A-0C9A7D3F9A84}"/>
              </a:ext>
            </a:extLst>
          </p:cNvPr>
          <p:cNvSpPr>
            <a:spLocks noChangeAspect="1"/>
          </p:cNvSpPr>
          <p:nvPr/>
        </p:nvSpPr>
        <p:spPr>
          <a:xfrm>
            <a:off x="678452" y="4485543"/>
            <a:ext cx="7395818" cy="1768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D10DC-8E18-476B-BA50-6244ED9BCE4C}"/>
              </a:ext>
            </a:extLst>
          </p:cNvPr>
          <p:cNvSpPr/>
          <p:nvPr/>
        </p:nvSpPr>
        <p:spPr>
          <a:xfrm>
            <a:off x="125557" y="6429475"/>
            <a:ext cx="85016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>
                <a:hlinkClick r:id="rId3"/>
              </a:rPr>
              <a:t>https://developer.android.com/guide/practices/screens_support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97409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0454-7D53-438D-8C4C-46E09FFA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927099"/>
            <a:ext cx="7331354" cy="709865"/>
          </a:xfrm>
        </p:spPr>
        <p:txBody>
          <a:bodyPr/>
          <a:lstStyle/>
          <a:p>
            <a:r>
              <a:rPr lang="en-US" dirty="0"/>
              <a:t>How to Support Multiple Screens?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AD56-1746-4C9C-A4E8-A7377AB97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681211" cy="353059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Provide </a:t>
            </a:r>
            <a:r>
              <a:rPr lang="en-US" b="1" dirty="0"/>
              <a:t>different layouts </a:t>
            </a:r>
            <a:r>
              <a:rPr lang="en-US" dirty="0"/>
              <a:t>for different screen sizes</a:t>
            </a:r>
          </a:p>
          <a:p>
            <a:pPr lvl="1"/>
            <a:r>
              <a:rPr lang="en-US" dirty="0"/>
              <a:t>Ex: layout-</a:t>
            </a:r>
            <a:r>
              <a:rPr lang="en-US" dirty="0" err="1"/>
              <a:t>xlarge</a:t>
            </a:r>
            <a:r>
              <a:rPr lang="en-US" dirty="0"/>
              <a:t>/</a:t>
            </a:r>
          </a:p>
          <a:p>
            <a:pPr lvl="1"/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Provide </a:t>
            </a:r>
            <a:r>
              <a:rPr lang="en-US" b="1" dirty="0"/>
              <a:t>different images </a:t>
            </a:r>
            <a:r>
              <a:rPr lang="en-US" dirty="0"/>
              <a:t>for different screen densities</a:t>
            </a:r>
          </a:p>
          <a:p>
            <a:pPr lvl="1"/>
            <a:r>
              <a:rPr lang="en-US" dirty="0"/>
              <a:t>Ex: drawable-</a:t>
            </a:r>
            <a:r>
              <a:rPr lang="en-US" dirty="0" err="1"/>
              <a:t>hdpi</a:t>
            </a:r>
            <a:r>
              <a:rPr lang="en-US" dirty="0"/>
              <a:t>/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B4FEA-37AD-4CFE-8ED1-DE9674B2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16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55855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29D7-B5C5-46B3-BE03-BA69A8AA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Features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EAA6-29FE-4C7D-AD92-6F96A4F6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  <a:p>
            <a:pPr>
              <a:spcBef>
                <a:spcPts val="1800"/>
              </a:spcBef>
            </a:pPr>
            <a:r>
              <a:rPr lang="en-US" dirty="0"/>
              <a:t>Display dimensions</a:t>
            </a:r>
          </a:p>
          <a:p>
            <a:pPr>
              <a:spcBef>
                <a:spcPts val="1800"/>
              </a:spcBef>
            </a:pPr>
            <a:r>
              <a:rPr lang="en-US" dirty="0"/>
              <a:t>Display density</a:t>
            </a:r>
          </a:p>
          <a:p>
            <a:pPr>
              <a:spcBef>
                <a:spcPts val="1800"/>
              </a:spcBef>
            </a:pPr>
            <a:r>
              <a:rPr lang="en-US" dirty="0"/>
              <a:t>Resolution</a:t>
            </a:r>
          </a:p>
          <a:p>
            <a:pPr>
              <a:spcBef>
                <a:spcPts val="1800"/>
              </a:spcBef>
            </a:pPr>
            <a:r>
              <a:rPr lang="en-US" dirty="0"/>
              <a:t>Density-independent pixel (</a:t>
            </a:r>
            <a:r>
              <a:rPr lang="en-US" dirty="0" err="1"/>
              <a:t>dp</a:t>
            </a:r>
            <a:r>
              <a:rPr lang="en-US" dirty="0"/>
              <a:t>)</a:t>
            </a:r>
          </a:p>
          <a:p>
            <a:pPr>
              <a:spcBef>
                <a:spcPts val="1800"/>
              </a:spcBef>
            </a:pPr>
            <a:r>
              <a:rPr lang="en-US" dirty="0"/>
              <a:t>Scale-independent pixel 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981C0-B43D-41F5-8BA0-A091188F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17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106013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F8DA-8E06-48B1-A7F1-7545586D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Orientation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5E81-192A-49B3-B547-9026D1EE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Screen</a:t>
            </a:r>
            <a:r>
              <a:rPr lang="pt-PT" dirty="0"/>
              <a:t> </a:t>
            </a:r>
            <a:r>
              <a:rPr lang="pt-PT" dirty="0" err="1"/>
              <a:t>Orientation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52CF0-90DA-41B8-83AD-9484973A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18</a:t>
            </a:fld>
            <a:endParaRPr lang="pt-PT" sz="12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D02B487-2D2E-4434-BA10-5E72A4B00720}"/>
              </a:ext>
            </a:extLst>
          </p:cNvPr>
          <p:cNvSpPr txBox="1"/>
          <p:nvPr/>
        </p:nvSpPr>
        <p:spPr>
          <a:xfrm>
            <a:off x="2041964" y="6379504"/>
            <a:ext cx="9937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Portrait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F2FFC94-1C17-4828-8FE6-5A721F9F34B5}"/>
              </a:ext>
            </a:extLst>
          </p:cNvPr>
          <p:cNvSpPr txBox="1"/>
          <p:nvPr/>
        </p:nvSpPr>
        <p:spPr>
          <a:xfrm>
            <a:off x="5491011" y="6379504"/>
            <a:ext cx="13481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Landscape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7AEB9B7-3751-440E-9221-C7047C015050}"/>
              </a:ext>
            </a:extLst>
          </p:cNvPr>
          <p:cNvSpPr/>
          <p:nvPr/>
        </p:nvSpPr>
        <p:spPr>
          <a:xfrm>
            <a:off x="1368864" y="3009900"/>
            <a:ext cx="20828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A98D1AFD-E0EA-4B1A-96FC-9524E61402FD}"/>
              </a:ext>
            </a:extLst>
          </p:cNvPr>
          <p:cNvSpPr/>
          <p:nvPr/>
        </p:nvSpPr>
        <p:spPr>
          <a:xfrm>
            <a:off x="3870764" y="3835400"/>
            <a:ext cx="4749800" cy="250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8283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854C-5250-4412-B2A0-1726A2ED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Display </a:t>
            </a:r>
            <a:r>
              <a:rPr lang="pt-PT" dirty="0" err="1"/>
              <a:t>size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group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71C8-65C2-44AB-A7DB-58C7FB427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physical size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Diagonal measurement in inches</a:t>
            </a:r>
          </a:p>
          <a:p>
            <a:endParaRPr lang="en-US" dirty="0"/>
          </a:p>
          <a:p>
            <a:r>
              <a:rPr lang="en-US" dirty="0"/>
              <a:t>Devices grouped in 4 generalized sizes</a:t>
            </a:r>
          </a:p>
          <a:p>
            <a:pPr lvl="1">
              <a:spcBef>
                <a:spcPts val="600"/>
              </a:spcBef>
            </a:pPr>
            <a:r>
              <a:rPr lang="pt-PT" b="1" dirty="0" err="1"/>
              <a:t>small</a:t>
            </a:r>
            <a:endParaRPr lang="pt-PT" b="1" dirty="0"/>
          </a:p>
          <a:p>
            <a:pPr lvl="1">
              <a:spcBef>
                <a:spcPts val="600"/>
              </a:spcBef>
            </a:pPr>
            <a:r>
              <a:rPr lang="pt-PT" b="1" dirty="0"/>
              <a:t>normal</a:t>
            </a:r>
          </a:p>
          <a:p>
            <a:pPr lvl="1">
              <a:spcBef>
                <a:spcPts val="600"/>
              </a:spcBef>
            </a:pPr>
            <a:r>
              <a:rPr lang="pt-PT" b="1" dirty="0" err="1"/>
              <a:t>large</a:t>
            </a:r>
            <a:endParaRPr lang="pt-PT" b="1" dirty="0"/>
          </a:p>
          <a:p>
            <a:pPr lvl="1">
              <a:spcBef>
                <a:spcPts val="600"/>
              </a:spcBef>
            </a:pPr>
            <a:r>
              <a:rPr lang="pt-PT" b="1" dirty="0" err="1"/>
              <a:t>extra-large</a:t>
            </a:r>
            <a:endParaRPr lang="pt-PT" b="1" dirty="0"/>
          </a:p>
          <a:p>
            <a:pPr lvl="1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2164E-7AC1-4777-A0EA-2D9D1A30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19</a:t>
            </a:fld>
            <a:endParaRPr lang="pt-PT" sz="1200" dirty="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66027C1A-9A92-40E3-B8D2-D6270B48A41D}"/>
              </a:ext>
            </a:extLst>
          </p:cNvPr>
          <p:cNvSpPr/>
          <p:nvPr/>
        </p:nvSpPr>
        <p:spPr>
          <a:xfrm>
            <a:off x="1932299" y="5665959"/>
            <a:ext cx="7010400" cy="105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6">
            <a:extLst>
              <a:ext uri="{FF2B5EF4-FFF2-40B4-BE49-F238E27FC236}">
                <a16:creationId xmlns:a16="http://schemas.microsoft.com/office/drawing/2014/main" id="{449BD7E4-D59B-4D27-830E-5FB9EBD458C9}"/>
              </a:ext>
            </a:extLst>
          </p:cNvPr>
          <p:cNvGrpSpPr/>
          <p:nvPr/>
        </p:nvGrpSpPr>
        <p:grpSpPr>
          <a:xfrm>
            <a:off x="7510587" y="2695192"/>
            <a:ext cx="972819" cy="1861185"/>
            <a:chOff x="7661161" y="1397000"/>
            <a:chExt cx="972819" cy="1861185"/>
          </a:xfrm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2110A18-BD7A-4D37-80FE-B5201B193205}"/>
                </a:ext>
              </a:extLst>
            </p:cNvPr>
            <p:cNvSpPr/>
            <p:nvPr/>
          </p:nvSpPr>
          <p:spPr>
            <a:xfrm>
              <a:off x="7661161" y="1397000"/>
              <a:ext cx="972314" cy="18606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0C283777-693E-487D-B4AD-A2D97640F9BE}"/>
                </a:ext>
              </a:extLst>
            </p:cNvPr>
            <p:cNvSpPr/>
            <p:nvPr/>
          </p:nvSpPr>
          <p:spPr>
            <a:xfrm>
              <a:off x="7666419" y="1410029"/>
              <a:ext cx="962025" cy="1844675"/>
            </a:xfrm>
            <a:custGeom>
              <a:avLst/>
              <a:gdLst/>
              <a:ahLst/>
              <a:cxnLst/>
              <a:rect l="l" t="t" r="r" b="b"/>
              <a:pathLst>
                <a:path w="962025" h="1844675">
                  <a:moveTo>
                    <a:pt x="926045" y="1737931"/>
                  </a:moveTo>
                  <a:lnTo>
                    <a:pt x="35750" y="1737931"/>
                  </a:lnTo>
                  <a:lnTo>
                    <a:pt x="35750" y="1844382"/>
                  </a:lnTo>
                  <a:lnTo>
                    <a:pt x="926045" y="1844382"/>
                  </a:lnTo>
                  <a:lnTo>
                    <a:pt x="926045" y="1737931"/>
                  </a:lnTo>
                  <a:close/>
                </a:path>
                <a:path w="962025" h="1844675">
                  <a:moveTo>
                    <a:pt x="961809" y="0"/>
                  </a:moveTo>
                  <a:lnTo>
                    <a:pt x="0" y="0"/>
                  </a:lnTo>
                  <a:lnTo>
                    <a:pt x="0" y="116954"/>
                  </a:lnTo>
                  <a:lnTo>
                    <a:pt x="961809" y="116954"/>
                  </a:lnTo>
                  <a:lnTo>
                    <a:pt x="9618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48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4">
            <a:extLst>
              <a:ext uri="{FF2B5EF4-FFF2-40B4-BE49-F238E27FC236}">
                <a16:creationId xmlns:a16="http://schemas.microsoft.com/office/drawing/2014/main" id="{5C7DEC27-5426-42FE-8A86-C99839DBC9A5}"/>
              </a:ext>
            </a:extLst>
          </p:cNvPr>
          <p:cNvGrpSpPr/>
          <p:nvPr/>
        </p:nvGrpSpPr>
        <p:grpSpPr>
          <a:xfrm>
            <a:off x="365658" y="3541829"/>
            <a:ext cx="4656513" cy="3243226"/>
            <a:chOff x="2095500" y="2781300"/>
            <a:chExt cx="4305300" cy="2917190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808F658C-ACAF-4926-9089-A73CD4212E1D}"/>
                </a:ext>
              </a:extLst>
            </p:cNvPr>
            <p:cNvSpPr/>
            <p:nvPr/>
          </p:nvSpPr>
          <p:spPr>
            <a:xfrm>
              <a:off x="2095500" y="2781300"/>
              <a:ext cx="4305300" cy="291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33AB32EB-00D0-49DF-9276-550CEC2A8B85}"/>
                </a:ext>
              </a:extLst>
            </p:cNvPr>
            <p:cNvSpPr/>
            <p:nvPr/>
          </p:nvSpPr>
          <p:spPr>
            <a:xfrm>
              <a:off x="4626889" y="2812669"/>
              <a:ext cx="1706880" cy="433705"/>
            </a:xfrm>
            <a:custGeom>
              <a:avLst/>
              <a:gdLst/>
              <a:ahLst/>
              <a:cxnLst/>
              <a:rect l="l" t="t" r="r" b="b"/>
              <a:pathLst>
                <a:path w="1706879" h="433705">
                  <a:moveTo>
                    <a:pt x="0" y="0"/>
                  </a:moveTo>
                  <a:lnTo>
                    <a:pt x="1706435" y="0"/>
                  </a:lnTo>
                  <a:lnTo>
                    <a:pt x="1706435" y="433247"/>
                  </a:lnTo>
                  <a:lnTo>
                    <a:pt x="0" y="433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67A222-CA33-47CA-98E2-D31611E9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927099"/>
            <a:ext cx="7258384" cy="709865"/>
          </a:xfrm>
        </p:spPr>
        <p:txBody>
          <a:bodyPr/>
          <a:lstStyle/>
          <a:p>
            <a:r>
              <a:rPr lang="pt-PT" dirty="0"/>
              <a:t>Android </a:t>
            </a:r>
            <a:r>
              <a:rPr lang="en-GB" dirty="0"/>
              <a:t>app in different devices and for different cultures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9421-B442-4F78-9E46-35BF64B1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09691"/>
            <a:ext cx="7840238" cy="3530599"/>
          </a:xfrm>
        </p:spPr>
        <p:txBody>
          <a:bodyPr>
            <a:normAutofit/>
          </a:bodyPr>
          <a:lstStyle/>
          <a:p>
            <a:r>
              <a:rPr lang="en-US" dirty="0"/>
              <a:t>Android system is designed to be used on millions of smartphones, tablets and other devices for with a wide variety of screens and for user of any language and culture</a:t>
            </a:r>
          </a:p>
          <a:p>
            <a:pPr lvl="1"/>
            <a:r>
              <a:rPr lang="en-US" sz="1400" dirty="0"/>
              <a:t>Different </a:t>
            </a:r>
            <a:r>
              <a:rPr lang="en-US" sz="1400" b="1" dirty="0"/>
              <a:t>Languages and Cultures</a:t>
            </a:r>
            <a:r>
              <a:rPr lang="en-US" sz="1400" dirty="0"/>
              <a:t>, Different </a:t>
            </a:r>
            <a:r>
              <a:rPr lang="en-US" sz="1400" b="1" dirty="0"/>
              <a:t>Screens</a:t>
            </a:r>
            <a:r>
              <a:rPr lang="en-US" sz="1400" dirty="0"/>
              <a:t>, Different </a:t>
            </a:r>
            <a:r>
              <a:rPr lang="en-US" sz="1400" b="1" dirty="0"/>
              <a:t>Platform Versions</a:t>
            </a:r>
          </a:p>
          <a:p>
            <a:pPr lvl="1"/>
            <a:endParaRPr lang="en-US" dirty="0"/>
          </a:p>
          <a:p>
            <a:endParaRPr lang="pt-PT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D5FE4C-3A90-4CC4-A918-7E5922A9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</a:t>
            </a:fld>
            <a:endParaRPr lang="pt-PT" sz="1200" dirty="0"/>
          </a:p>
        </p:txBody>
      </p:sp>
      <p:pic>
        <p:nvPicPr>
          <p:cNvPr id="9" name="Picture 2" descr="Resultado de imagem para multilanguage">
            <a:extLst>
              <a:ext uri="{FF2B5EF4-FFF2-40B4-BE49-F238E27FC236}">
                <a16:creationId xmlns:a16="http://schemas.microsoft.com/office/drawing/2014/main" id="{0EB0C182-761C-4D3C-AAC7-11DD5B7A8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78" y="3882041"/>
            <a:ext cx="3582601" cy="268695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96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16A2-BFDE-4B81-873C-C563C673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9"/>
            <a:ext cx="6619244" cy="706964"/>
          </a:xfrm>
        </p:spPr>
        <p:txBody>
          <a:bodyPr>
            <a:normAutofit/>
          </a:bodyPr>
          <a:lstStyle/>
          <a:p>
            <a:r>
              <a:rPr lang="pt-PT" dirty="0"/>
              <a:t>Display </a:t>
            </a:r>
            <a:r>
              <a:rPr lang="pt-PT" dirty="0" err="1"/>
              <a:t>Density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D3049-3203-43E6-87DB-EC020C62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/>
              <a:t>DAM</a:t>
            </a:r>
          </a:p>
          <a:p>
            <a:pPr>
              <a:spcAft>
                <a:spcPts val="600"/>
              </a:spcAft>
            </a:pPr>
            <a:fld id="{CEE31BF8-7351-4A0F-A8BF-ABAE68EB0341}" type="slidenum">
              <a:rPr lang="pt-PT" smtClean="0"/>
              <a:pPr>
                <a:spcAft>
                  <a:spcPts val="600"/>
                </a:spcAft>
              </a:pPr>
              <a:t>20</a:t>
            </a:fld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E4C5-442D-4C8B-AA84-32901444C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14" y="2388815"/>
            <a:ext cx="7895646" cy="3416300"/>
          </a:xfrm>
        </p:spPr>
        <p:txBody>
          <a:bodyPr anchor="t">
            <a:normAutofit/>
          </a:bodyPr>
          <a:lstStyle/>
          <a:p>
            <a:r>
              <a:rPr lang="en-US" sz="1400" dirty="0"/>
              <a:t>Number of pixels per physical area of the screen</a:t>
            </a:r>
          </a:p>
          <a:p>
            <a:pPr lvl="1"/>
            <a:r>
              <a:rPr lang="en-US" sz="1400" dirty="0"/>
              <a:t>Unit of measurement - dpi (dots per inch)</a:t>
            </a:r>
            <a:endParaRPr lang="en-US" sz="1200" dirty="0"/>
          </a:p>
          <a:p>
            <a:endParaRPr lang="pt-PT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883256-B72C-46DB-A128-81D1BC1D6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989316"/>
              </p:ext>
            </p:extLst>
          </p:nvPr>
        </p:nvGraphicFramePr>
        <p:xfrm>
          <a:off x="4818491" y="3504578"/>
          <a:ext cx="4222941" cy="325200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44794">
                  <a:extLst>
                    <a:ext uri="{9D8B030D-6E8A-4147-A177-3AD203B41FA5}">
                      <a16:colId xmlns:a16="http://schemas.microsoft.com/office/drawing/2014/main" val="3837255993"/>
                    </a:ext>
                  </a:extLst>
                </a:gridCol>
                <a:gridCol w="2631803">
                  <a:extLst>
                    <a:ext uri="{9D8B030D-6E8A-4147-A177-3AD203B41FA5}">
                      <a16:colId xmlns:a16="http://schemas.microsoft.com/office/drawing/2014/main" val="1492979222"/>
                    </a:ext>
                  </a:extLst>
                </a:gridCol>
                <a:gridCol w="846344">
                  <a:extLst>
                    <a:ext uri="{9D8B030D-6E8A-4147-A177-3AD203B41FA5}">
                      <a16:colId xmlns:a16="http://schemas.microsoft.com/office/drawing/2014/main" val="2263932731"/>
                    </a:ext>
                  </a:extLst>
                </a:gridCol>
              </a:tblGrid>
              <a:tr h="371418">
                <a:tc>
                  <a:txBody>
                    <a:bodyPr/>
                    <a:lstStyle/>
                    <a:p>
                      <a:pPr marL="25400">
                        <a:lnSpc>
                          <a:spcPts val="2060"/>
                        </a:lnSpc>
                      </a:pPr>
                      <a:r>
                        <a:rPr lang="pt-PT" sz="1400" spc="-10" dirty="0" err="1"/>
                        <a:t>Group</a:t>
                      </a:r>
                      <a:endParaRPr lang="pt-PT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2060"/>
                        </a:lnSpc>
                      </a:pPr>
                      <a:r>
                        <a:rPr lang="pt-PT" sz="1400" dirty="0"/>
                        <a:t>Name</a:t>
                      </a:r>
                      <a:endParaRPr lang="pt-PT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2060"/>
                        </a:lnSpc>
                      </a:pPr>
                      <a:r>
                        <a:rPr lang="pt-PT" sz="1400" spc="-5"/>
                        <a:t>Density</a:t>
                      </a:r>
                      <a:endParaRPr lang="pt-PT"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6914093"/>
                  </a:ext>
                </a:extLst>
              </a:tr>
              <a:tr h="38263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PT" sz="1400" b="1" spc="-5" dirty="0" err="1"/>
                        <a:t>ldpi</a:t>
                      </a:r>
                      <a:endParaRPr lang="pt-PT"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06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PT" sz="1400" spc="-5" dirty="0" err="1"/>
                        <a:t>low</a:t>
                      </a:r>
                      <a:r>
                        <a:rPr lang="pt-PT" sz="1400" spc="-5" dirty="0"/>
                        <a:t> </a:t>
                      </a:r>
                      <a:r>
                        <a:rPr lang="pt-PT" sz="1400" spc="-5" dirty="0" err="1"/>
                        <a:t>density</a:t>
                      </a:r>
                      <a:endParaRPr lang="pt-PT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06" marB="0" anchor="ctr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PT" sz="1400"/>
                        <a:t>120</a:t>
                      </a:r>
                      <a:r>
                        <a:rPr lang="pt-PT" sz="1400" spc="-15"/>
                        <a:t> </a:t>
                      </a:r>
                      <a:r>
                        <a:rPr lang="pt-PT" sz="1400"/>
                        <a:t>dpi</a:t>
                      </a:r>
                      <a:endParaRPr lang="pt-PT"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06" marB="0" anchor="ctr"/>
                </a:tc>
                <a:extLst>
                  <a:ext uri="{0D108BD9-81ED-4DB2-BD59-A6C34878D82A}">
                    <a16:rowId xmlns:a16="http://schemas.microsoft.com/office/drawing/2014/main" val="1930871339"/>
                  </a:ext>
                </a:extLst>
              </a:tr>
              <a:tr h="480878">
                <a:tc>
                  <a:txBody>
                    <a:bodyPr/>
                    <a:lstStyle/>
                    <a:p>
                      <a:pPr marL="25400">
                        <a:lnSpc>
                          <a:spcPts val="2020"/>
                        </a:lnSpc>
                      </a:pPr>
                      <a:r>
                        <a:rPr lang="pt-PT" sz="1400" b="1" dirty="0" err="1"/>
                        <a:t>mdpi</a:t>
                      </a:r>
                      <a:endParaRPr lang="pt-PT"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2020"/>
                        </a:lnSpc>
                      </a:pPr>
                      <a:r>
                        <a:rPr lang="pt-PT" sz="1400" spc="-5"/>
                        <a:t>medium</a:t>
                      </a:r>
                      <a:r>
                        <a:rPr lang="pt-PT" sz="1400" spc="-10"/>
                        <a:t> </a:t>
                      </a:r>
                      <a:r>
                        <a:rPr lang="pt-PT" sz="1400" spc="-5"/>
                        <a:t>density</a:t>
                      </a:r>
                      <a:endParaRPr lang="pt-PT"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2020"/>
                        </a:lnSpc>
                      </a:pPr>
                      <a:r>
                        <a:rPr lang="pt-PT" sz="1400" dirty="0"/>
                        <a:t>160</a:t>
                      </a:r>
                      <a:r>
                        <a:rPr lang="pt-PT" sz="1400" spc="-15" dirty="0"/>
                        <a:t> </a:t>
                      </a:r>
                      <a:r>
                        <a:rPr lang="pt-PT" sz="1400" dirty="0" err="1"/>
                        <a:t>dpi</a:t>
                      </a:r>
                      <a:endParaRPr lang="pt-PT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5276859"/>
                  </a:ext>
                </a:extLst>
              </a:tr>
              <a:tr h="436098">
                <a:tc>
                  <a:txBody>
                    <a:bodyPr/>
                    <a:lstStyle/>
                    <a:p>
                      <a:pPr marL="25400">
                        <a:lnSpc>
                          <a:spcPts val="2050"/>
                        </a:lnSpc>
                      </a:pPr>
                      <a:r>
                        <a:rPr lang="pt-PT" sz="1400" b="1" spc="-5" dirty="0" err="1"/>
                        <a:t>high</a:t>
                      </a:r>
                      <a:endParaRPr lang="pt-PT"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2050"/>
                        </a:lnSpc>
                      </a:pPr>
                      <a:r>
                        <a:rPr lang="pt-PT" sz="1400" spc="-5" dirty="0" err="1"/>
                        <a:t>high</a:t>
                      </a:r>
                      <a:r>
                        <a:rPr lang="pt-PT" sz="1400" spc="-5" dirty="0"/>
                        <a:t> </a:t>
                      </a:r>
                      <a:r>
                        <a:rPr lang="pt-PT" sz="1400" spc="-5" dirty="0" err="1"/>
                        <a:t>density</a:t>
                      </a:r>
                      <a:endParaRPr lang="pt-PT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2050"/>
                        </a:lnSpc>
                      </a:pPr>
                      <a:r>
                        <a:rPr lang="pt-PT" sz="1400"/>
                        <a:t>240</a:t>
                      </a:r>
                      <a:r>
                        <a:rPr lang="pt-PT" sz="1400" spc="-15"/>
                        <a:t> </a:t>
                      </a:r>
                      <a:r>
                        <a:rPr lang="pt-PT" sz="1400"/>
                        <a:t>dpi</a:t>
                      </a:r>
                      <a:endParaRPr lang="pt-PT"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0511880"/>
                  </a:ext>
                </a:extLst>
              </a:tr>
              <a:tr h="492370">
                <a:tc>
                  <a:txBody>
                    <a:bodyPr/>
                    <a:lstStyle/>
                    <a:p>
                      <a:pPr marL="25400">
                        <a:lnSpc>
                          <a:spcPts val="2080"/>
                        </a:lnSpc>
                      </a:pPr>
                      <a:r>
                        <a:rPr lang="pt-PT" sz="1400" b="1" dirty="0" err="1"/>
                        <a:t>xhdpi</a:t>
                      </a:r>
                      <a:endParaRPr lang="pt-PT"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2080"/>
                        </a:lnSpc>
                      </a:pPr>
                      <a:r>
                        <a:rPr lang="pt-PT" sz="1400" spc="-5"/>
                        <a:t>extra high density</a:t>
                      </a:r>
                      <a:endParaRPr lang="pt-PT"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2080"/>
                        </a:lnSpc>
                      </a:pPr>
                      <a:r>
                        <a:rPr lang="pt-PT" sz="1400"/>
                        <a:t>320</a:t>
                      </a:r>
                      <a:r>
                        <a:rPr lang="pt-PT" sz="1400" spc="-15"/>
                        <a:t> </a:t>
                      </a:r>
                      <a:r>
                        <a:rPr lang="pt-PT" sz="1400"/>
                        <a:t>dpi</a:t>
                      </a:r>
                      <a:endParaRPr lang="pt-PT"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8691550"/>
                  </a:ext>
                </a:extLst>
              </a:tr>
              <a:tr h="506436">
                <a:tc>
                  <a:txBody>
                    <a:bodyPr/>
                    <a:lstStyle/>
                    <a:p>
                      <a:pPr marL="25400">
                        <a:lnSpc>
                          <a:spcPts val="2010"/>
                        </a:lnSpc>
                      </a:pPr>
                      <a:r>
                        <a:rPr lang="pt-PT" sz="1400" b="1" dirty="0" err="1"/>
                        <a:t>xxhdpi</a:t>
                      </a:r>
                      <a:endParaRPr lang="pt-PT"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2010"/>
                        </a:lnSpc>
                      </a:pPr>
                      <a:r>
                        <a:rPr lang="pt-PT" sz="1400" spc="-5" dirty="0"/>
                        <a:t>extra </a:t>
                      </a:r>
                      <a:r>
                        <a:rPr lang="pt-PT" sz="1400" spc="-5" dirty="0" err="1"/>
                        <a:t>extra</a:t>
                      </a:r>
                      <a:r>
                        <a:rPr lang="pt-PT" sz="1400" spc="-5" dirty="0"/>
                        <a:t> </a:t>
                      </a:r>
                      <a:r>
                        <a:rPr lang="pt-PT" sz="1400" spc="-5" dirty="0" err="1"/>
                        <a:t>high</a:t>
                      </a:r>
                      <a:r>
                        <a:rPr lang="pt-PT" sz="1400" spc="-10" dirty="0"/>
                        <a:t> </a:t>
                      </a:r>
                      <a:r>
                        <a:rPr lang="pt-PT" sz="1400" spc="-5" dirty="0" err="1"/>
                        <a:t>density</a:t>
                      </a:r>
                      <a:endParaRPr lang="pt-PT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2010"/>
                        </a:lnSpc>
                      </a:pPr>
                      <a:r>
                        <a:rPr lang="pt-PT" sz="1400"/>
                        <a:t>480</a:t>
                      </a:r>
                      <a:r>
                        <a:rPr lang="pt-PT" sz="1400" spc="-15"/>
                        <a:t> </a:t>
                      </a:r>
                      <a:r>
                        <a:rPr lang="pt-PT" sz="1400"/>
                        <a:t>dpi</a:t>
                      </a:r>
                      <a:endParaRPr lang="pt-PT"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9790681"/>
                  </a:ext>
                </a:extLst>
              </a:tr>
              <a:tr h="582172">
                <a:tc>
                  <a:txBody>
                    <a:bodyPr/>
                    <a:lstStyle/>
                    <a:p>
                      <a:pPr marL="25400">
                        <a:lnSpc>
                          <a:spcPts val="2050"/>
                        </a:lnSpc>
                      </a:pPr>
                      <a:r>
                        <a:rPr lang="pt-PT" sz="1400" b="1" dirty="0" err="1"/>
                        <a:t>xxxhdpi</a:t>
                      </a:r>
                      <a:endParaRPr lang="pt-PT" sz="14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2050"/>
                        </a:lnSpc>
                      </a:pPr>
                      <a:r>
                        <a:rPr lang="pt-PT" sz="1400" spc="-5" dirty="0"/>
                        <a:t>extra </a:t>
                      </a:r>
                      <a:r>
                        <a:rPr lang="pt-PT" sz="1400" spc="-5" dirty="0" err="1"/>
                        <a:t>extra</a:t>
                      </a:r>
                      <a:r>
                        <a:rPr lang="pt-PT" sz="1400" spc="-5" dirty="0"/>
                        <a:t> </a:t>
                      </a:r>
                      <a:r>
                        <a:rPr lang="pt-PT" sz="1400" spc="-5" dirty="0" err="1"/>
                        <a:t>extra</a:t>
                      </a:r>
                      <a:r>
                        <a:rPr lang="pt-PT" sz="1400" spc="-5" dirty="0"/>
                        <a:t> </a:t>
                      </a:r>
                      <a:r>
                        <a:rPr lang="pt-PT" sz="1400" spc="-5" dirty="0" err="1"/>
                        <a:t>high</a:t>
                      </a:r>
                      <a:r>
                        <a:rPr lang="pt-PT" sz="1400" spc="-15" dirty="0"/>
                        <a:t> </a:t>
                      </a:r>
                      <a:r>
                        <a:rPr lang="pt-PT" sz="1400" spc="-5" dirty="0" err="1"/>
                        <a:t>density</a:t>
                      </a:r>
                      <a:endParaRPr lang="pt-PT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2050"/>
                        </a:lnSpc>
                      </a:pPr>
                      <a:r>
                        <a:rPr lang="pt-PT" sz="1400" dirty="0"/>
                        <a:t>640</a:t>
                      </a:r>
                      <a:r>
                        <a:rPr lang="pt-PT" sz="1400" spc="-15" dirty="0"/>
                        <a:t> </a:t>
                      </a:r>
                      <a:r>
                        <a:rPr lang="pt-PT" sz="1400" dirty="0" err="1"/>
                        <a:t>dpi</a:t>
                      </a:r>
                      <a:endParaRPr lang="pt-PT"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967901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0F34EB5-C056-4A25-92B6-3BD10DA1F98C}"/>
              </a:ext>
            </a:extLst>
          </p:cNvPr>
          <p:cNvSpPr/>
          <p:nvPr/>
        </p:nvSpPr>
        <p:spPr>
          <a:xfrm>
            <a:off x="699714" y="3246482"/>
            <a:ext cx="3760968" cy="227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000"/>
              </a:spcBef>
              <a:buClr>
                <a:srgbClr val="B01513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Devices grouped into 6 generalized densities</a:t>
            </a:r>
          </a:p>
          <a:p>
            <a:pPr marL="685800" lvl="1" indent="-283464">
              <a:spcBef>
                <a:spcPts val="1000"/>
              </a:spcBef>
              <a:buClr>
                <a:srgbClr val="B01513"/>
              </a:buClr>
              <a:buSzPct val="80000"/>
              <a:buFont typeface="Wingdings 3" charset="2"/>
              <a:buChar char=""/>
            </a:pP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ldpi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devices from 0 to 120 dpi</a:t>
            </a:r>
          </a:p>
          <a:p>
            <a:pPr marL="685800" lvl="1" indent="-283464">
              <a:spcBef>
                <a:spcPts val="1000"/>
              </a:spcBef>
              <a:buClr>
                <a:srgbClr val="B01513"/>
              </a:buClr>
              <a:buSzPct val="80000"/>
              <a:buFont typeface="Wingdings 3" charset="2"/>
              <a:buChar char=""/>
            </a:pP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mdpi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devices from 121 to 160 dpi</a:t>
            </a:r>
          </a:p>
          <a:p>
            <a:pPr marL="685800" lvl="1" indent="-283464">
              <a:spcBef>
                <a:spcPts val="1000"/>
              </a:spcBef>
              <a:buClr>
                <a:srgbClr val="B01513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…</a:t>
            </a:r>
          </a:p>
          <a:p>
            <a:pPr marL="685800" lvl="1" indent="-283464">
              <a:spcBef>
                <a:spcPts val="1000"/>
              </a:spcBef>
              <a:buClr>
                <a:srgbClr val="B01513"/>
              </a:buClr>
              <a:buSzPct val="80000"/>
              <a:buFont typeface="Wingdings 3" charset="2"/>
              <a:buChar char="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83464">
              <a:spcBef>
                <a:spcPts val="1000"/>
              </a:spcBef>
              <a:buClr>
                <a:srgbClr val="B01513"/>
              </a:buClr>
              <a:buSzPct val="80000"/>
              <a:buFont typeface="Wingdings 3" charset="2"/>
              <a:buChar char="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Get screen size and density value, and size in </a:t>
            </a: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dps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07D0352-01A7-40C0-BEB5-8B4709418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14" y="5514292"/>
            <a:ext cx="4018194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3600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DisplayMetrics</a:t>
            </a: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dm = </a:t>
            </a:r>
            <a:r>
              <a:rPr kumimoji="0" lang="pt-PT" altLang="pt-PT" sz="1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pt-PT" altLang="pt-PT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etResources</a:t>
            </a:r>
            <a:r>
              <a:rPr lang="pt-PT" altLang="pt-PT" sz="10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PT" altLang="pt-PT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getDisplayMetrics</a:t>
            </a:r>
            <a:r>
              <a:rPr lang="pt-PT" altLang="pt-PT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1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1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dm.</a:t>
            </a:r>
            <a:r>
              <a:rPr kumimoji="0" lang="pt-PT" altLang="pt-PT" sz="100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widthPixels</a:t>
            </a: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pt-PT" altLang="pt-PT" sz="10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PT" altLang="pt-PT" sz="1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pt-PT" altLang="pt-PT" sz="1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dm.</a:t>
            </a:r>
            <a:r>
              <a:rPr kumimoji="0" lang="pt-PT" altLang="pt-PT" sz="100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heightPixels</a:t>
            </a:r>
            <a:r>
              <a:rPr kumimoji="0" lang="pt-PT" altLang="pt-PT" sz="1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pt-PT" altLang="pt-PT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densityDpi</a:t>
            </a:r>
            <a:r>
              <a:rPr lang="pt-PT" altLang="pt-PT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PT" altLang="pt-PT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dm.</a:t>
            </a:r>
            <a:r>
              <a:rPr lang="pt-PT" altLang="pt-PT" sz="1000" dirty="0" err="1">
                <a:solidFill>
                  <a:srgbClr val="660E7A"/>
                </a:solidFill>
                <a:latin typeface="Consolas" panose="020B0609020204030204" pitchFamily="49" charset="0"/>
              </a:rPr>
              <a:t>densityDpi</a:t>
            </a:r>
            <a:r>
              <a:rPr lang="pt-PT" altLang="pt-PT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altLang="pt-PT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pt-PT" altLang="pt-PT" sz="10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width_dp</a:t>
            </a:r>
            <a:r>
              <a:rPr lang="pt-PT" altLang="pt-PT" sz="1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PT" altLang="pt-PT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pt-PT" altLang="pt-PT" sz="10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pt-PT" altLang="pt-PT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densityDpi</a:t>
            </a:r>
            <a:r>
              <a:rPr lang="pt-PT" altLang="pt-PT" sz="10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pt-PT" altLang="pt-PT" sz="1000" dirty="0">
                <a:solidFill>
                  <a:srgbClr val="0000FF"/>
                </a:solidFill>
                <a:latin typeface="Consolas" panose="020B0609020204030204" pitchFamily="49" charset="0"/>
              </a:rPr>
              <a:t>160</a:t>
            </a:r>
            <a:r>
              <a:rPr lang="pt-PT" altLang="pt-PT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t-PT" altLang="pt-PT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altLang="pt-PT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pt-PT" altLang="pt-PT" sz="10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altLang="pt-PT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height_dp</a:t>
            </a:r>
            <a:r>
              <a:rPr lang="pt-PT" altLang="pt-PT" sz="1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PT" altLang="pt-PT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pt-PT" altLang="pt-PT" sz="10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pt-PT" altLang="pt-PT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densityDpi</a:t>
            </a:r>
            <a:r>
              <a:rPr lang="pt-PT" altLang="pt-PT" sz="100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pt-PT" altLang="pt-PT" sz="1000" dirty="0">
                <a:solidFill>
                  <a:srgbClr val="0000FF"/>
                </a:solidFill>
                <a:latin typeface="Consolas" panose="020B0609020204030204" pitchFamily="49" charset="0"/>
              </a:rPr>
              <a:t>160</a:t>
            </a:r>
            <a:r>
              <a:rPr lang="pt-PT" altLang="pt-PT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PT" altLang="pt-P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24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E3F2-C63A-4B7D-9B49-29B71095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Dimension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Density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A28-4EA2-4860-BCD9-446C1AD8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603483" cy="3530599"/>
          </a:xfrm>
        </p:spPr>
        <p:txBody>
          <a:bodyPr/>
          <a:lstStyle/>
          <a:p>
            <a:r>
              <a:rPr lang="en-US" dirty="0"/>
              <a:t>Base configuration (normal size and medium density)</a:t>
            </a:r>
          </a:p>
          <a:p>
            <a:pPr lvl="1"/>
            <a:r>
              <a:rPr lang="en-US" dirty="0"/>
              <a:t>First android device, T-Mobile G1</a:t>
            </a:r>
          </a:p>
          <a:p>
            <a:pPr lvl="1"/>
            <a:r>
              <a:rPr lang="en-US" dirty="0"/>
              <a:t>HVGA screen (3.2 inches, 320x480 pixels, 180 dpi)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52CC-1A27-4B80-8BCA-F6B54BAE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21</a:t>
            </a:fld>
            <a:endParaRPr lang="pt-PT" sz="120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5CBC776-548D-4147-9CCE-346084F3CC49}"/>
              </a:ext>
            </a:extLst>
          </p:cNvPr>
          <p:cNvSpPr/>
          <p:nvPr/>
        </p:nvSpPr>
        <p:spPr>
          <a:xfrm>
            <a:off x="1521159" y="4330793"/>
            <a:ext cx="6756400" cy="200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E79558-EB23-4AB3-BFC7-6C6D3AC00DF2}"/>
              </a:ext>
            </a:extLst>
          </p:cNvPr>
          <p:cNvCxnSpPr/>
          <p:nvPr/>
        </p:nvCxnSpPr>
        <p:spPr>
          <a:xfrm>
            <a:off x="4039071" y="4135902"/>
            <a:ext cx="167169" cy="3235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5FCCDE-5CAA-4C3B-BD95-C357B636AC80}"/>
              </a:ext>
            </a:extLst>
          </p:cNvPr>
          <p:cNvCxnSpPr/>
          <p:nvPr/>
        </p:nvCxnSpPr>
        <p:spPr>
          <a:xfrm>
            <a:off x="5012722" y="6175615"/>
            <a:ext cx="167169" cy="323556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914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E3F2-C63A-4B7D-9B49-29B71095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Representative</a:t>
            </a:r>
            <a:r>
              <a:rPr lang="pt-PT" dirty="0"/>
              <a:t> </a:t>
            </a:r>
            <a:r>
              <a:rPr lang="pt-PT" dirty="0" err="1"/>
              <a:t>Screens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A28-4EA2-4860-BCD9-446C1AD8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bold settings are available through the emulator</a:t>
            </a:r>
          </a:p>
          <a:p>
            <a:pPr marL="342900" lvl="1" indent="0">
              <a:buNone/>
            </a:pPr>
            <a:r>
              <a:rPr lang="pt-PT" dirty="0"/>
              <a:t>* - set 120 </a:t>
            </a:r>
            <a:r>
              <a:rPr lang="pt-PT" dirty="0" err="1"/>
              <a:t>dpi</a:t>
            </a:r>
            <a:r>
              <a:rPr lang="pt-PT" dirty="0"/>
              <a:t> </a:t>
            </a:r>
            <a:r>
              <a:rPr lang="pt-PT" dirty="0" err="1"/>
              <a:t>density</a:t>
            </a:r>
            <a:endParaRPr lang="pt-PT" dirty="0"/>
          </a:p>
          <a:p>
            <a:pPr marL="342900" lvl="1" indent="0">
              <a:buNone/>
            </a:pPr>
            <a:r>
              <a:rPr lang="pt-PT" dirty="0"/>
              <a:t>** - set 160 </a:t>
            </a:r>
            <a:r>
              <a:rPr lang="pt-PT" dirty="0" err="1"/>
              <a:t>dpi</a:t>
            </a:r>
            <a:r>
              <a:rPr lang="pt-PT" dirty="0"/>
              <a:t> </a:t>
            </a:r>
            <a:r>
              <a:rPr lang="pt-PT" dirty="0" err="1"/>
              <a:t>density</a:t>
            </a: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52CC-1A27-4B80-8BCA-F6B54BAE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22</a:t>
            </a:fld>
            <a:endParaRPr lang="pt-PT" sz="1200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436CA0C4-D1BB-4ABC-BE87-C79990515D9B}"/>
              </a:ext>
            </a:extLst>
          </p:cNvPr>
          <p:cNvSpPr>
            <a:spLocks noChangeAspect="1"/>
          </p:cNvSpPr>
          <p:nvPr/>
        </p:nvSpPr>
        <p:spPr>
          <a:xfrm>
            <a:off x="1960434" y="3527577"/>
            <a:ext cx="7019637" cy="3258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7659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E3F2-C63A-4B7D-9B49-29B71095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Resolution</a:t>
            </a:r>
            <a:r>
              <a:rPr lang="pt-PT" dirty="0"/>
              <a:t> (</a:t>
            </a:r>
            <a:r>
              <a:rPr lang="pt-PT" dirty="0" err="1"/>
              <a:t>Dimension</a:t>
            </a:r>
            <a:r>
              <a:rPr lang="pt-PT" dirty="0"/>
              <a:t> in pixels)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A28-4EA2-4860-BCD9-446C1AD8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330174"/>
            <a:ext cx="7603483" cy="3530599"/>
          </a:xfrm>
        </p:spPr>
        <p:txBody>
          <a:bodyPr/>
          <a:lstStyle/>
          <a:p>
            <a:r>
              <a:rPr lang="en-US" dirty="0"/>
              <a:t>Total number of pixels on the screen</a:t>
            </a:r>
          </a:p>
          <a:p>
            <a:pPr lvl="1"/>
            <a:r>
              <a:rPr lang="en-US" dirty="0"/>
              <a:t>To support multiple screens, applications should not handle pixel  dimensions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The same number of pixels on screens of different sizes produce  different densities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52CC-1A27-4B80-8BCA-F6B54BAE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23</a:t>
            </a:fld>
            <a:endParaRPr lang="pt-PT" sz="12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9AC4D79-1CC3-4FCB-A25F-37149027E886}"/>
              </a:ext>
            </a:extLst>
          </p:cNvPr>
          <p:cNvSpPr/>
          <p:nvPr/>
        </p:nvSpPr>
        <p:spPr>
          <a:xfrm>
            <a:off x="2776025" y="4439717"/>
            <a:ext cx="5168900" cy="123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F078CFA-7112-4CE6-8335-47F2D63E586F}"/>
              </a:ext>
            </a:extLst>
          </p:cNvPr>
          <p:cNvSpPr/>
          <p:nvPr/>
        </p:nvSpPr>
        <p:spPr>
          <a:xfrm>
            <a:off x="2776025" y="5671617"/>
            <a:ext cx="5168900" cy="115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9880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E3F2-C63A-4B7D-9B49-29B71095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7474477" cy="709865"/>
          </a:xfrm>
        </p:spPr>
        <p:txBody>
          <a:bodyPr/>
          <a:lstStyle/>
          <a:p>
            <a:r>
              <a:rPr lang="en-US" dirty="0"/>
              <a:t>Resolution and Screen Sizes: Solution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A28-4EA2-4860-BCD9-446C1AD8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603483" cy="3530599"/>
          </a:xfrm>
        </p:spPr>
        <p:txBody>
          <a:bodyPr/>
          <a:lstStyle/>
          <a:p>
            <a:r>
              <a:rPr lang="en-US" dirty="0"/>
              <a:t>Dimension values of layout elements in "</a:t>
            </a:r>
            <a:r>
              <a:rPr lang="en-US" b="1" dirty="0" err="1"/>
              <a:t>dp</a:t>
            </a:r>
            <a:r>
              <a:rPr lang="en-US" dirty="0"/>
              <a:t>" or with  "</a:t>
            </a:r>
            <a:r>
              <a:rPr lang="en-US" b="1" dirty="0" err="1"/>
              <a:t>wrap_content</a:t>
            </a:r>
            <a:r>
              <a:rPr lang="en-US" dirty="0"/>
              <a:t>“</a:t>
            </a:r>
          </a:p>
          <a:p>
            <a:pPr lvl="1"/>
            <a:endParaRPr lang="en-US" dirty="0"/>
          </a:p>
          <a:p>
            <a:r>
              <a:rPr lang="en-US" b="1" dirty="0"/>
              <a:t>Alternative images </a:t>
            </a:r>
            <a:r>
              <a:rPr lang="en-US" dirty="0"/>
              <a:t>must be created for different densities</a:t>
            </a:r>
          </a:p>
          <a:p>
            <a:pPr lvl="1"/>
            <a:endParaRPr lang="en-US" dirty="0"/>
          </a:p>
          <a:p>
            <a:r>
              <a:rPr lang="en-US" dirty="0"/>
              <a:t>Applications should use screen size and density as defined in </a:t>
            </a:r>
            <a:r>
              <a:rPr lang="en-US" b="1" dirty="0"/>
              <a:t>generalized groups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52CC-1A27-4B80-8BCA-F6B54BAE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24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997926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E3F2-C63A-4B7D-9B49-29B71095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Density-Independent</a:t>
            </a:r>
            <a:r>
              <a:rPr lang="pt-PT" dirty="0"/>
              <a:t> Pixel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A28-4EA2-4860-BCD9-446C1AD8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603483" cy="3530599"/>
          </a:xfrm>
        </p:spPr>
        <p:txBody>
          <a:bodyPr/>
          <a:lstStyle/>
          <a:p>
            <a:r>
              <a:rPr lang="en-US" dirty="0"/>
              <a:t>Density-Independent Pixel (</a:t>
            </a:r>
            <a:r>
              <a:rPr lang="en-US" b="1" dirty="0" err="1"/>
              <a:t>dp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pixel units that must be used to define layouts (positions and  dimensions) independently of the density</a:t>
            </a:r>
          </a:p>
          <a:p>
            <a:endParaRPr lang="en-US" dirty="0"/>
          </a:p>
          <a:p>
            <a:pPr lvl="1"/>
            <a:r>
              <a:rPr lang="en-US" dirty="0"/>
              <a:t>1 </a:t>
            </a:r>
            <a:r>
              <a:rPr lang="en-US" dirty="0" err="1"/>
              <a:t>dp</a:t>
            </a:r>
            <a:r>
              <a:rPr lang="en-US" dirty="0"/>
              <a:t> = 1 px (pixel on the 160 dpi screen)</a:t>
            </a:r>
          </a:p>
          <a:p>
            <a:pPr lvl="1"/>
            <a:r>
              <a:rPr lang="pt-PT" dirty="0" err="1"/>
              <a:t>px</a:t>
            </a:r>
            <a:r>
              <a:rPr lang="pt-PT" dirty="0"/>
              <a:t> = </a:t>
            </a:r>
            <a:r>
              <a:rPr lang="pt-PT" dirty="0" err="1"/>
              <a:t>dp</a:t>
            </a:r>
            <a:r>
              <a:rPr lang="pt-PT" dirty="0"/>
              <a:t> * (</a:t>
            </a:r>
            <a:r>
              <a:rPr lang="pt-PT" dirty="0" err="1"/>
              <a:t>dpi</a:t>
            </a:r>
            <a:r>
              <a:rPr lang="pt-PT" dirty="0"/>
              <a:t> / 160)</a:t>
            </a:r>
          </a:p>
          <a:p>
            <a:pPr lvl="1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52CC-1A27-4B80-8BCA-F6B54BAE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25</a:t>
            </a:fld>
            <a:endParaRPr lang="pt-PT" sz="120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2013651-F9C1-40DD-BE98-232428516BA0}"/>
              </a:ext>
            </a:extLst>
          </p:cNvPr>
          <p:cNvSpPr/>
          <p:nvPr/>
        </p:nvSpPr>
        <p:spPr>
          <a:xfrm>
            <a:off x="4334897" y="4832074"/>
            <a:ext cx="4610100" cy="189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2840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E3F2-C63A-4B7D-9B49-29B71095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Scale-Independent</a:t>
            </a:r>
            <a:r>
              <a:rPr lang="pt-PT" dirty="0"/>
              <a:t> Pixel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A28-4EA2-4860-BCD9-446C1AD8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1"/>
            <a:ext cx="7744822" cy="3530599"/>
          </a:xfrm>
        </p:spPr>
        <p:txBody>
          <a:bodyPr/>
          <a:lstStyle/>
          <a:p>
            <a:r>
              <a:rPr lang="pt-PT" dirty="0" err="1"/>
              <a:t>Scale-Independent</a:t>
            </a:r>
            <a:r>
              <a:rPr lang="pt-PT" dirty="0"/>
              <a:t> Pixel (</a:t>
            </a:r>
            <a:r>
              <a:rPr lang="pt-PT" b="1" dirty="0" err="1"/>
              <a:t>sp</a:t>
            </a:r>
            <a:r>
              <a:rPr lang="pt-PT" dirty="0"/>
              <a:t>)</a:t>
            </a:r>
          </a:p>
          <a:p>
            <a:pPr lvl="1"/>
            <a:r>
              <a:rPr lang="pt-PT" dirty="0" err="1"/>
              <a:t>dp</a:t>
            </a:r>
            <a:r>
              <a:rPr lang="pt-PT" dirty="0"/>
              <a:t> = </a:t>
            </a:r>
            <a:r>
              <a:rPr lang="pt-PT" dirty="0" err="1"/>
              <a:t>px</a:t>
            </a:r>
            <a:r>
              <a:rPr lang="pt-PT" dirty="0"/>
              <a:t> * ratio</a:t>
            </a:r>
          </a:p>
          <a:p>
            <a:pPr lvl="2"/>
            <a:r>
              <a:rPr lang="pt-PT" dirty="0"/>
              <a:t>ratio = 160 / </a:t>
            </a:r>
            <a:r>
              <a:rPr lang="pt-PT" dirty="0" err="1"/>
              <a:t>dpi</a:t>
            </a:r>
            <a:endParaRPr lang="pt-PT" dirty="0"/>
          </a:p>
          <a:p>
            <a:endParaRPr lang="pt-PT" dirty="0"/>
          </a:p>
          <a:p>
            <a:pPr lvl="1"/>
            <a:r>
              <a:rPr lang="pt-PT" dirty="0" err="1"/>
              <a:t>sp</a:t>
            </a:r>
            <a:r>
              <a:rPr lang="pt-PT" dirty="0"/>
              <a:t> = </a:t>
            </a:r>
            <a:r>
              <a:rPr lang="pt-PT" dirty="0" err="1"/>
              <a:t>dp</a:t>
            </a:r>
            <a:r>
              <a:rPr lang="pt-PT" dirty="0"/>
              <a:t> * </a:t>
            </a:r>
            <a:r>
              <a:rPr lang="pt-PT" dirty="0" err="1"/>
              <a:t>scale</a:t>
            </a:r>
            <a:endParaRPr lang="pt-PT" dirty="0"/>
          </a:p>
          <a:p>
            <a:pPr lvl="1"/>
            <a:r>
              <a:rPr lang="pt-PT" dirty="0" err="1"/>
              <a:t>sp</a:t>
            </a:r>
            <a:r>
              <a:rPr lang="pt-PT" dirty="0"/>
              <a:t> = </a:t>
            </a:r>
            <a:r>
              <a:rPr lang="pt-PT" dirty="0" err="1"/>
              <a:t>px</a:t>
            </a:r>
            <a:r>
              <a:rPr lang="pt-PT" dirty="0"/>
              <a:t> * ratio * </a:t>
            </a:r>
            <a:r>
              <a:rPr lang="pt-PT" dirty="0" err="1"/>
              <a:t>scale</a:t>
            </a:r>
            <a:endParaRPr lang="pt-PT" dirty="0"/>
          </a:p>
          <a:p>
            <a:pPr lvl="1"/>
            <a:endParaRPr lang="pt-PT" dirty="0"/>
          </a:p>
          <a:p>
            <a:pPr lvl="1"/>
            <a:r>
              <a:rPr lang="en-US" b="1" dirty="0"/>
              <a:t>Scale</a:t>
            </a:r>
            <a:r>
              <a:rPr lang="en-US" dirty="0"/>
              <a:t> refers to text font size (</a:t>
            </a:r>
            <a:r>
              <a:rPr lang="en-US" b="1" dirty="0"/>
              <a:t>size</a:t>
            </a:r>
            <a:r>
              <a:rPr lang="en-US" dirty="0"/>
              <a:t> assigned by the user)</a:t>
            </a:r>
          </a:p>
          <a:p>
            <a:pPr lvl="1"/>
            <a:r>
              <a:rPr lang="en-US" dirty="0"/>
              <a:t>Must be used to set the </a:t>
            </a:r>
            <a:r>
              <a:rPr lang="en-US" b="1" dirty="0"/>
              <a:t>text size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52CC-1A27-4B80-8BCA-F6B54BAE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26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532811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E3F2-C63A-4B7D-9B49-29B71095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927099"/>
            <a:ext cx="7076912" cy="709865"/>
          </a:xfrm>
        </p:spPr>
        <p:txBody>
          <a:bodyPr/>
          <a:lstStyle/>
          <a:p>
            <a:r>
              <a:rPr lang="en-US" dirty="0"/>
              <a:t>How to Support Multiple Screens?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A28-4EA2-4860-BCD9-446C1AD8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728919" cy="353059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Explicitly declare in Manifest the sizes of the </a:t>
            </a:r>
            <a:r>
              <a:rPr lang="en-US" b="1" dirty="0"/>
              <a:t>supported  screens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&lt;supports-screens&gt;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b="1" dirty="0"/>
              <a:t>different layouts </a:t>
            </a:r>
            <a:r>
              <a:rPr lang="en-US" dirty="0"/>
              <a:t>for different screen sizes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layout-</a:t>
            </a:r>
            <a:r>
              <a:rPr lang="en-US" sz="1400" dirty="0" err="1">
                <a:latin typeface="Consolas" panose="020B0609020204030204" pitchFamily="49" charset="0"/>
              </a:rPr>
              <a:t>xlarge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</a:p>
          <a:p>
            <a:pPr lvl="1"/>
            <a:endParaRPr lang="en-US" sz="1400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b="1" dirty="0"/>
              <a:t>different images </a:t>
            </a:r>
            <a:r>
              <a:rPr lang="en-US" dirty="0"/>
              <a:t>for different screen densities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drawable-</a:t>
            </a:r>
            <a:r>
              <a:rPr lang="en-US" sz="1400" dirty="0" err="1">
                <a:latin typeface="Consolas" panose="020B0609020204030204" pitchFamily="49" charset="0"/>
              </a:rPr>
              <a:t>hdpi</a:t>
            </a:r>
            <a:r>
              <a:rPr lang="en-US" sz="1400" dirty="0">
                <a:latin typeface="Consolas" panose="020B0609020204030204" pitchFamily="49" charset="0"/>
              </a:rPr>
              <a:t>/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52CC-1A27-4B80-8BCA-F6B54BAE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27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194698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E3F2-C63A-4B7D-9B49-29B71095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screen</a:t>
            </a:r>
            <a:r>
              <a:rPr lang="pt-PT" dirty="0"/>
              <a:t>: </a:t>
            </a:r>
            <a:br>
              <a:rPr lang="pt-PT" dirty="0"/>
            </a:br>
            <a:r>
              <a:rPr lang="pt-PT" dirty="0"/>
              <a:t>1 - </a:t>
            </a:r>
            <a:r>
              <a:rPr lang="pt-PT" dirty="0" err="1"/>
              <a:t>Manifest</a:t>
            </a:r>
            <a:r>
              <a:rPr lang="pt-PT" dirty="0"/>
              <a:t> </a:t>
            </a:r>
            <a:r>
              <a:rPr lang="pt-PT" dirty="0" err="1"/>
              <a:t>Declaration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A28-4EA2-4860-BCD9-446C1AD8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1"/>
            <a:ext cx="7744822" cy="3530599"/>
          </a:xfrm>
        </p:spPr>
        <p:txBody>
          <a:bodyPr/>
          <a:lstStyle/>
          <a:p>
            <a:r>
              <a:rPr lang="en-US" dirty="0"/>
              <a:t>Supported  screen sizes declared in Manifest file</a:t>
            </a:r>
          </a:p>
          <a:p>
            <a:pPr lvl="1"/>
            <a:r>
              <a:rPr lang="en-US" dirty="0"/>
              <a:t>When the screen size is larger than the size and smaller than the smallest size allowed the Android  system uses the compatible screen mode (scale the  baseline).</a:t>
            </a:r>
          </a:p>
          <a:p>
            <a:pPr lvl="1"/>
            <a:r>
              <a:rPr lang="en-US" dirty="0"/>
              <a:t>Bold mean default values. The last three elements were introduced in version 13 (Android 3.2) and should be used instead of the first four ones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52CC-1A27-4B80-8BCA-F6B54BAE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mtClean="0"/>
              <a:pPr/>
              <a:t>28</a:t>
            </a:fld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F6827C-A43F-472D-8CDA-9E46335DCE00}"/>
              </a:ext>
            </a:extLst>
          </p:cNvPr>
          <p:cNvSpPr/>
          <p:nvPr/>
        </p:nvSpPr>
        <p:spPr>
          <a:xfrm>
            <a:off x="2170646" y="4667732"/>
            <a:ext cx="5319482" cy="1927259"/>
          </a:xfrm>
          <a:prstGeom prst="rect">
            <a:avLst/>
          </a:prstGeom>
          <a:ln>
            <a:solidFill>
              <a:srgbClr val="00A1A4"/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ts val="1639"/>
              </a:lnSpc>
              <a:tabLst>
                <a:tab pos="357188" algn="l"/>
              </a:tabLst>
            </a:pPr>
            <a:r>
              <a:rPr lang="en-US" sz="1200" dirty="0">
                <a:latin typeface="Consolas" panose="020B0609020204030204" pitchFamily="49" charset="0"/>
                <a:cs typeface="DejaVu Sans Mono"/>
              </a:rPr>
              <a:t>&lt;</a:t>
            </a:r>
            <a:r>
              <a:rPr lang="en-US" sz="1200" spc="-5" dirty="0">
                <a:solidFill>
                  <a:srgbClr val="011993"/>
                </a:solidFill>
                <a:latin typeface="Consolas" panose="020B0609020204030204" pitchFamily="49" charset="0"/>
              </a:rPr>
              <a:t>supports-screens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 </a:t>
            </a:r>
          </a:p>
          <a:p>
            <a:pPr marL="12700">
              <a:lnSpc>
                <a:spcPts val="1639"/>
              </a:lnSpc>
              <a:tabLst>
                <a:tab pos="357188" algn="l"/>
              </a:tabLst>
            </a:pPr>
            <a:r>
              <a:rPr lang="pt-PT" sz="1200" spc="30" dirty="0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	android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smallScreens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=["</a:t>
            </a:r>
            <a:r>
              <a:rPr lang="en-US" sz="1200" b="1" spc="-5" dirty="0">
                <a:solidFill>
                  <a:srgbClr val="008F00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" | "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"]</a:t>
            </a:r>
          </a:p>
          <a:p>
            <a:pPr marL="12700">
              <a:lnSpc>
                <a:spcPts val="1639"/>
              </a:lnSpc>
              <a:tabLst>
                <a:tab pos="357188" algn="l"/>
              </a:tabLst>
            </a:pPr>
            <a:r>
              <a:rPr lang="en-US" sz="1200" spc="30" dirty="0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	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  <a:cs typeface="DejaVu Sans Mono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normalScreens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=["</a:t>
            </a:r>
            <a:r>
              <a:rPr lang="en-US" sz="1200" b="1" spc="-5" dirty="0">
                <a:solidFill>
                  <a:srgbClr val="008F00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" | "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"]  	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  <a:cs typeface="DejaVu Sans Mono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largeScreens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=["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" | "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"]  	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  <a:cs typeface="DejaVu Sans Mono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xlargeScreens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=["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" | "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"]  	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  <a:cs typeface="DejaVu Sans Mono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anyDensity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=["</a:t>
            </a:r>
            <a:r>
              <a:rPr lang="en-US" sz="1200" b="1" spc="-5" dirty="0">
                <a:solidFill>
                  <a:srgbClr val="008F00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" | "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"]  </a:t>
            </a:r>
          </a:p>
          <a:p>
            <a:pPr marL="12700">
              <a:lnSpc>
                <a:spcPts val="1639"/>
              </a:lnSpc>
              <a:tabLst>
                <a:tab pos="357188" algn="l"/>
              </a:tabLst>
            </a:pPr>
            <a:r>
              <a:rPr lang="en-US" sz="1200" dirty="0">
                <a:latin typeface="Consolas" panose="020B0609020204030204" pitchFamily="49" charset="0"/>
                <a:cs typeface="DejaVu Sans Mono"/>
              </a:rPr>
              <a:t>	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  <a:cs typeface="DejaVu Sans Mono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requiresSmallestWidthDp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="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"  	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  <a:cs typeface="DejaVu Sans Mono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compatibleWidthLimitDp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="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"  	</a:t>
            </a:r>
            <a:r>
              <a:rPr lang="en-US" sz="1200" spc="30" dirty="0" err="1">
                <a:solidFill>
                  <a:srgbClr val="7F007F"/>
                </a:solidFill>
                <a:latin typeface="Consolas" panose="020B0609020204030204" pitchFamily="49" charset="0"/>
                <a:cs typeface="Arial"/>
              </a:rPr>
              <a:t>android</a:t>
            </a:r>
            <a:r>
              <a:rPr lang="en-US" sz="1200" dirty="0" err="1">
                <a:latin typeface="Consolas" panose="020B0609020204030204" pitchFamily="49" charset="0"/>
                <a:cs typeface="DejaVu Sans Mono"/>
              </a:rPr>
              <a:t>:</a:t>
            </a:r>
            <a:r>
              <a:rPr lang="en-US" sz="1200" spc="-5" dirty="0" err="1">
                <a:solidFill>
                  <a:srgbClr val="0433FF"/>
                </a:solidFill>
                <a:latin typeface="Consolas" panose="020B0609020204030204" pitchFamily="49" charset="0"/>
              </a:rPr>
              <a:t>largestWidthLimitDp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="</a:t>
            </a:r>
            <a:r>
              <a:rPr lang="en-US" sz="1200" spc="-5" dirty="0">
                <a:solidFill>
                  <a:srgbClr val="008F00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latin typeface="Consolas" panose="020B0609020204030204" pitchFamily="49" charset="0"/>
                <a:cs typeface="DejaVu Sans Mono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4168679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E3F2-C63A-4B7D-9B49-29B71095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screens</a:t>
            </a:r>
            <a:r>
              <a:rPr lang="pt-PT" dirty="0"/>
              <a:t>: </a:t>
            </a:r>
            <a:br>
              <a:rPr lang="pt-PT" dirty="0"/>
            </a:br>
            <a:r>
              <a:rPr lang="pt-PT" dirty="0"/>
              <a:t>2 - </a:t>
            </a:r>
            <a:r>
              <a:rPr lang="pt-PT" dirty="0" err="1"/>
              <a:t>Diferent</a:t>
            </a:r>
            <a:r>
              <a:rPr lang="pt-PT" dirty="0"/>
              <a:t>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A28-4EA2-4860-BCD9-446C1AD8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1"/>
            <a:ext cx="7872042" cy="3530599"/>
          </a:xfrm>
        </p:spPr>
        <p:txBody>
          <a:bodyPr/>
          <a:lstStyle/>
          <a:p>
            <a:r>
              <a:rPr lang="en-US" dirty="0"/>
              <a:t>Create a layout (xml file) for each screen size and landscape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content_main.xml</a:t>
            </a:r>
          </a:p>
          <a:p>
            <a:r>
              <a:rPr lang="en-US" dirty="0"/>
              <a:t>Each layout should be placed on a different alternative directory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res/layout-&lt;</a:t>
            </a:r>
            <a:r>
              <a:rPr lang="en-US" dirty="0" err="1"/>
              <a:t>screen_size</a:t>
            </a:r>
            <a:r>
              <a:rPr lang="en-US" dirty="0"/>
              <a:t>&gt;</a:t>
            </a:r>
          </a:p>
          <a:p>
            <a:pPr lvl="2"/>
            <a:endParaRPr lang="en-US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52CC-1A27-4B80-8BCA-F6B54BAE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mtClean="0"/>
              <a:pPr/>
              <a:t>29</a:t>
            </a:fld>
            <a:endParaRPr lang="pt-P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E2397C-D92F-4872-A9B7-BC207039163D}"/>
              </a:ext>
            </a:extLst>
          </p:cNvPr>
          <p:cNvSpPr/>
          <p:nvPr/>
        </p:nvSpPr>
        <p:spPr>
          <a:xfrm>
            <a:off x="667404" y="4372280"/>
            <a:ext cx="3769172" cy="1972335"/>
          </a:xfrm>
          <a:prstGeom prst="rect">
            <a:avLst/>
          </a:prstGeom>
          <a:ln>
            <a:solidFill>
              <a:srgbClr val="194750"/>
            </a:solidFill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82563" algn="l"/>
                <a:tab pos="357188" algn="l"/>
              </a:tabLst>
            </a:pPr>
            <a:r>
              <a:rPr lang="en-US" sz="1200" b="1" spc="-10" dirty="0">
                <a:latin typeface="Consolas" panose="020B0609020204030204" pitchFamily="49" charset="0"/>
                <a:cs typeface="Carlito"/>
              </a:rPr>
              <a:t>res/	</a:t>
            </a:r>
          </a:p>
          <a:p>
            <a:pPr>
              <a:spcBef>
                <a:spcPts val="280"/>
              </a:spcBef>
              <a:tabLst>
                <a:tab pos="182563" algn="l"/>
                <a:tab pos="357188" algn="l"/>
              </a:tabLst>
            </a:pPr>
            <a:r>
              <a:rPr lang="pt-PT" sz="1200" b="1" spc="-10" dirty="0">
                <a:latin typeface="Consolas" panose="020B0609020204030204" pitchFamily="49" charset="0"/>
                <a:cs typeface="Carlito"/>
              </a:rPr>
              <a:t>	layout/              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# </a:t>
            </a:r>
            <a:r>
              <a:rPr lang="pt-PT" sz="1200" spc="-10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default</a:t>
            </a:r>
            <a:r>
              <a:rPr lang="pt-PT" sz="1200" spc="-7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 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(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portrait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)</a:t>
            </a:r>
            <a:endParaRPr lang="pt-PT" sz="1200" dirty="0">
              <a:latin typeface="Consolas" panose="020B0609020204030204" pitchFamily="49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82563" algn="l"/>
                <a:tab pos="357188" algn="l"/>
              </a:tabLst>
            </a:pPr>
            <a:r>
              <a:rPr lang="pt-PT" sz="1200" spc="-15" dirty="0">
                <a:latin typeface="Consolas" panose="020B0609020204030204" pitchFamily="49" charset="0"/>
                <a:cs typeface="Carlito"/>
              </a:rPr>
              <a:t>		c</a:t>
            </a:r>
            <a:r>
              <a:rPr lang="pt-PT" sz="1200" spc="-5" dirty="0">
                <a:latin typeface="Consolas" panose="020B0609020204030204" pitchFamily="49" charset="0"/>
                <a:cs typeface="Carlito"/>
              </a:rPr>
              <a:t>o</a:t>
            </a:r>
            <a:r>
              <a:rPr lang="pt-PT" sz="1200" spc="-15" dirty="0">
                <a:latin typeface="Consolas" panose="020B0609020204030204" pitchFamily="49" charset="0"/>
                <a:cs typeface="Carlito"/>
              </a:rPr>
              <a:t>n</a:t>
            </a:r>
            <a:r>
              <a:rPr lang="pt-PT" sz="1200" spc="-20" dirty="0">
                <a:latin typeface="Consolas" panose="020B0609020204030204" pitchFamily="49" charset="0"/>
                <a:cs typeface="Carlito"/>
              </a:rPr>
              <a:t>t</a:t>
            </a:r>
            <a:r>
              <a:rPr lang="pt-PT" sz="1200" dirty="0">
                <a:latin typeface="Consolas" panose="020B0609020204030204" pitchFamily="49" charset="0"/>
                <a:cs typeface="Carlito"/>
              </a:rPr>
              <a:t>e</a:t>
            </a:r>
            <a:r>
              <a:rPr lang="pt-PT" sz="1200" spc="-15" dirty="0">
                <a:latin typeface="Consolas" panose="020B0609020204030204" pitchFamily="49" charset="0"/>
                <a:cs typeface="Carlito"/>
              </a:rPr>
              <a:t>n</a:t>
            </a:r>
            <a:r>
              <a:rPr lang="pt-PT" sz="1200" dirty="0">
                <a:latin typeface="Consolas" panose="020B0609020204030204" pitchFamily="49" charset="0"/>
                <a:cs typeface="Carlito"/>
              </a:rPr>
              <a:t>t_</a:t>
            </a:r>
            <a:r>
              <a:rPr lang="pt-PT" sz="1200" spc="-5" dirty="0">
                <a:latin typeface="Consolas" panose="020B0609020204030204" pitchFamily="49" charset="0"/>
                <a:cs typeface="Carlito"/>
              </a:rPr>
              <a:t>m</a:t>
            </a:r>
            <a:r>
              <a:rPr lang="pt-PT" sz="1200" dirty="0">
                <a:latin typeface="Consolas" panose="020B0609020204030204" pitchFamily="49" charset="0"/>
                <a:cs typeface="Carlito"/>
              </a:rPr>
              <a:t>ain</a:t>
            </a:r>
            <a:r>
              <a:rPr lang="pt-PT" sz="1200" spc="-5" dirty="0">
                <a:latin typeface="Consolas" panose="020B0609020204030204" pitchFamily="49" charset="0"/>
                <a:cs typeface="Carlito"/>
              </a:rPr>
              <a:t>.</a:t>
            </a:r>
            <a:r>
              <a:rPr lang="pt-PT" sz="1200" dirty="0">
                <a:latin typeface="Consolas" panose="020B0609020204030204" pitchFamily="49" charset="0"/>
                <a:cs typeface="Carlito"/>
              </a:rPr>
              <a:t>xml</a:t>
            </a:r>
          </a:p>
          <a:p>
            <a:pPr>
              <a:spcBef>
                <a:spcPts val="180"/>
              </a:spcBef>
              <a:tabLst>
                <a:tab pos="182563" algn="l"/>
                <a:tab pos="357188" algn="l"/>
              </a:tabLst>
            </a:pPr>
            <a:r>
              <a:rPr lang="pt-PT" sz="1200" b="1" spc="-10" dirty="0">
                <a:latin typeface="Consolas" panose="020B0609020204030204" pitchFamily="49" charset="0"/>
                <a:cs typeface="Carlito"/>
              </a:rPr>
              <a:t>	layout-</a:t>
            </a:r>
            <a:r>
              <a:rPr lang="pt-PT" sz="1200" b="1" spc="-10" dirty="0" err="1">
                <a:latin typeface="Consolas" panose="020B0609020204030204" pitchFamily="49" charset="0"/>
                <a:cs typeface="Carlito"/>
              </a:rPr>
              <a:t>land</a:t>
            </a:r>
            <a:r>
              <a:rPr lang="pt-PT" sz="1200" b="1" spc="-10" dirty="0">
                <a:latin typeface="Consolas" panose="020B0609020204030204" pitchFamily="49" charset="0"/>
                <a:cs typeface="Carlito"/>
              </a:rPr>
              <a:t>/         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#</a:t>
            </a:r>
            <a:r>
              <a:rPr lang="pt-PT" sz="1200" spc="-6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 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landscape</a:t>
            </a:r>
            <a:endParaRPr lang="pt-PT" sz="1200" dirty="0">
              <a:latin typeface="Consolas" panose="020B0609020204030204" pitchFamily="49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82563" algn="l"/>
                <a:tab pos="357188" algn="l"/>
              </a:tabLst>
            </a:pPr>
            <a:r>
              <a:rPr lang="pt-PT" sz="1200" spc="-15" dirty="0">
                <a:latin typeface="Consolas" panose="020B0609020204030204" pitchFamily="49" charset="0"/>
                <a:cs typeface="Carlito"/>
              </a:rPr>
              <a:t>		c</a:t>
            </a:r>
            <a:r>
              <a:rPr lang="pt-PT" sz="1200" spc="-5" dirty="0">
                <a:latin typeface="Consolas" panose="020B0609020204030204" pitchFamily="49" charset="0"/>
                <a:cs typeface="Carlito"/>
              </a:rPr>
              <a:t>o</a:t>
            </a:r>
            <a:r>
              <a:rPr lang="pt-PT" sz="1200" spc="-15" dirty="0">
                <a:latin typeface="Consolas" panose="020B0609020204030204" pitchFamily="49" charset="0"/>
                <a:cs typeface="Carlito"/>
              </a:rPr>
              <a:t>n</a:t>
            </a:r>
            <a:r>
              <a:rPr lang="pt-PT" sz="1200" spc="-20" dirty="0">
                <a:latin typeface="Consolas" panose="020B0609020204030204" pitchFamily="49" charset="0"/>
                <a:cs typeface="Carlito"/>
              </a:rPr>
              <a:t>t</a:t>
            </a:r>
            <a:r>
              <a:rPr lang="pt-PT" sz="1200" dirty="0">
                <a:latin typeface="Consolas" panose="020B0609020204030204" pitchFamily="49" charset="0"/>
                <a:cs typeface="Carlito"/>
              </a:rPr>
              <a:t>e</a:t>
            </a:r>
            <a:r>
              <a:rPr lang="pt-PT" sz="1200" spc="-15" dirty="0">
                <a:latin typeface="Consolas" panose="020B0609020204030204" pitchFamily="49" charset="0"/>
                <a:cs typeface="Carlito"/>
              </a:rPr>
              <a:t>n</a:t>
            </a:r>
            <a:r>
              <a:rPr lang="pt-PT" sz="1200" dirty="0">
                <a:latin typeface="Consolas" panose="020B0609020204030204" pitchFamily="49" charset="0"/>
                <a:cs typeface="Carlito"/>
              </a:rPr>
              <a:t>t_</a:t>
            </a:r>
            <a:r>
              <a:rPr lang="pt-PT" sz="1200" spc="-5" dirty="0">
                <a:latin typeface="Consolas" panose="020B0609020204030204" pitchFamily="49" charset="0"/>
                <a:cs typeface="Carlito"/>
              </a:rPr>
              <a:t>m</a:t>
            </a:r>
            <a:r>
              <a:rPr lang="pt-PT" sz="1200" dirty="0">
                <a:latin typeface="Consolas" panose="020B0609020204030204" pitchFamily="49" charset="0"/>
                <a:cs typeface="Carlito"/>
              </a:rPr>
              <a:t>ain</a:t>
            </a:r>
            <a:r>
              <a:rPr lang="pt-PT" sz="1200" spc="-5" dirty="0">
                <a:latin typeface="Consolas" panose="020B0609020204030204" pitchFamily="49" charset="0"/>
                <a:cs typeface="Carlito"/>
              </a:rPr>
              <a:t>.</a:t>
            </a:r>
            <a:r>
              <a:rPr lang="pt-PT" sz="1200" dirty="0">
                <a:latin typeface="Consolas" panose="020B0609020204030204" pitchFamily="49" charset="0"/>
                <a:cs typeface="Carlito"/>
              </a:rPr>
              <a:t>xml</a:t>
            </a:r>
          </a:p>
          <a:p>
            <a:pPr>
              <a:spcBef>
                <a:spcPts val="180"/>
              </a:spcBef>
              <a:tabLst>
                <a:tab pos="182563" algn="l"/>
                <a:tab pos="357188" algn="l"/>
              </a:tabLst>
            </a:pPr>
            <a:r>
              <a:rPr lang="pt-PT" sz="1200" b="1" spc="-15" dirty="0">
                <a:latin typeface="Consolas" panose="020B0609020204030204" pitchFamily="49" charset="0"/>
                <a:cs typeface="Carlito"/>
              </a:rPr>
              <a:t>	layout-</a:t>
            </a:r>
            <a:r>
              <a:rPr lang="pt-PT" sz="1200" b="1" spc="-15" dirty="0" err="1">
                <a:latin typeface="Consolas" panose="020B0609020204030204" pitchFamily="49" charset="0"/>
                <a:cs typeface="Carlito"/>
              </a:rPr>
              <a:t>large</a:t>
            </a:r>
            <a:r>
              <a:rPr lang="pt-PT" sz="1200" b="1" spc="-15" dirty="0">
                <a:latin typeface="Consolas" panose="020B0609020204030204" pitchFamily="49" charset="0"/>
                <a:cs typeface="Carlito"/>
              </a:rPr>
              <a:t>/        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# </a:t>
            </a:r>
            <a:r>
              <a:rPr lang="pt-PT" sz="1200" spc="-10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large</a:t>
            </a:r>
            <a:r>
              <a:rPr lang="pt-PT" sz="1200" spc="-8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 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(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portrait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)</a:t>
            </a:r>
            <a:endParaRPr lang="pt-PT" sz="1200" dirty="0">
              <a:latin typeface="Consolas" panose="020B0609020204030204" pitchFamily="49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82563" algn="l"/>
                <a:tab pos="357188" algn="l"/>
              </a:tabLst>
            </a:pPr>
            <a:r>
              <a:rPr lang="pt-PT" sz="1200" spc="-15" dirty="0">
                <a:latin typeface="Consolas" panose="020B0609020204030204" pitchFamily="49" charset="0"/>
                <a:cs typeface="Carlito"/>
              </a:rPr>
              <a:t>		c</a:t>
            </a:r>
            <a:r>
              <a:rPr lang="pt-PT" sz="1200" spc="-5" dirty="0">
                <a:latin typeface="Consolas" panose="020B0609020204030204" pitchFamily="49" charset="0"/>
                <a:cs typeface="Carlito"/>
              </a:rPr>
              <a:t>o</a:t>
            </a:r>
            <a:r>
              <a:rPr lang="pt-PT" sz="1200" spc="-15" dirty="0">
                <a:latin typeface="Consolas" panose="020B0609020204030204" pitchFamily="49" charset="0"/>
                <a:cs typeface="Carlito"/>
              </a:rPr>
              <a:t>n</a:t>
            </a:r>
            <a:r>
              <a:rPr lang="pt-PT" sz="1200" spc="-20" dirty="0">
                <a:latin typeface="Consolas" panose="020B0609020204030204" pitchFamily="49" charset="0"/>
                <a:cs typeface="Carlito"/>
              </a:rPr>
              <a:t>t</a:t>
            </a:r>
            <a:r>
              <a:rPr lang="pt-PT" sz="1200" dirty="0">
                <a:latin typeface="Consolas" panose="020B0609020204030204" pitchFamily="49" charset="0"/>
                <a:cs typeface="Carlito"/>
              </a:rPr>
              <a:t>e</a:t>
            </a:r>
            <a:r>
              <a:rPr lang="pt-PT" sz="1200" spc="-15" dirty="0">
                <a:latin typeface="Consolas" panose="020B0609020204030204" pitchFamily="49" charset="0"/>
                <a:cs typeface="Carlito"/>
              </a:rPr>
              <a:t>n</a:t>
            </a:r>
            <a:r>
              <a:rPr lang="pt-PT" sz="1200" dirty="0">
                <a:latin typeface="Consolas" panose="020B0609020204030204" pitchFamily="49" charset="0"/>
                <a:cs typeface="Carlito"/>
              </a:rPr>
              <a:t>t_main</a:t>
            </a:r>
            <a:r>
              <a:rPr lang="pt-PT" sz="1200" spc="-5" dirty="0">
                <a:latin typeface="Consolas" panose="020B0609020204030204" pitchFamily="49" charset="0"/>
                <a:cs typeface="Carlito"/>
              </a:rPr>
              <a:t>.</a:t>
            </a:r>
            <a:r>
              <a:rPr lang="pt-PT" sz="1200" dirty="0">
                <a:latin typeface="Consolas" panose="020B0609020204030204" pitchFamily="49" charset="0"/>
                <a:cs typeface="Carlito"/>
              </a:rPr>
              <a:t>xml</a:t>
            </a:r>
          </a:p>
          <a:p>
            <a:pPr>
              <a:spcBef>
                <a:spcPts val="180"/>
              </a:spcBef>
              <a:tabLst>
                <a:tab pos="182563" algn="l"/>
                <a:tab pos="357188" algn="l"/>
              </a:tabLst>
            </a:pPr>
            <a:r>
              <a:rPr lang="pt-PT" sz="1200" b="1" spc="-10" dirty="0">
                <a:latin typeface="Consolas" panose="020B0609020204030204" pitchFamily="49" charset="0"/>
                <a:cs typeface="Carlito"/>
              </a:rPr>
              <a:t>	layout-</a:t>
            </a:r>
            <a:r>
              <a:rPr lang="pt-PT" sz="1200" b="1" spc="-10" dirty="0" err="1">
                <a:latin typeface="Consolas" panose="020B0609020204030204" pitchFamily="49" charset="0"/>
                <a:cs typeface="Carlito"/>
              </a:rPr>
              <a:t>large</a:t>
            </a:r>
            <a:r>
              <a:rPr lang="pt-PT" sz="1200" b="1" spc="-10" dirty="0">
                <a:latin typeface="Consolas" panose="020B0609020204030204" pitchFamily="49" charset="0"/>
                <a:cs typeface="Carlito"/>
              </a:rPr>
              <a:t>-</a:t>
            </a:r>
            <a:r>
              <a:rPr lang="pt-PT" sz="1200" b="1" spc="-10" dirty="0" err="1">
                <a:latin typeface="Consolas" panose="020B0609020204030204" pitchFamily="49" charset="0"/>
                <a:cs typeface="Carlito"/>
              </a:rPr>
              <a:t>land</a:t>
            </a:r>
            <a:r>
              <a:rPr lang="pt-PT" sz="1200" b="1" spc="-10" dirty="0">
                <a:latin typeface="Consolas" panose="020B0609020204030204" pitchFamily="49" charset="0"/>
                <a:cs typeface="Carlito"/>
              </a:rPr>
              <a:t>/   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# </a:t>
            </a:r>
            <a:r>
              <a:rPr lang="pt-PT" sz="1200" spc="-10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large</a:t>
            </a:r>
            <a:r>
              <a:rPr lang="pt-PT" sz="1200" spc="-6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 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landscape</a:t>
            </a:r>
            <a:endParaRPr lang="pt-PT" sz="1200" dirty="0">
              <a:latin typeface="Consolas" panose="020B0609020204030204" pitchFamily="49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182563" algn="l"/>
                <a:tab pos="357188" algn="l"/>
              </a:tabLst>
            </a:pPr>
            <a:r>
              <a:rPr lang="pt-PT" sz="1200" spc="-15" dirty="0">
                <a:latin typeface="Consolas" panose="020B0609020204030204" pitchFamily="49" charset="0"/>
                <a:cs typeface="Carlito"/>
              </a:rPr>
              <a:t>		c</a:t>
            </a:r>
            <a:r>
              <a:rPr lang="pt-PT" sz="1200" spc="-5" dirty="0">
                <a:latin typeface="Consolas" panose="020B0609020204030204" pitchFamily="49" charset="0"/>
                <a:cs typeface="Carlito"/>
              </a:rPr>
              <a:t>o</a:t>
            </a:r>
            <a:r>
              <a:rPr lang="pt-PT" sz="1200" spc="-15" dirty="0">
                <a:latin typeface="Consolas" panose="020B0609020204030204" pitchFamily="49" charset="0"/>
                <a:cs typeface="Carlito"/>
              </a:rPr>
              <a:t>n</a:t>
            </a:r>
            <a:r>
              <a:rPr lang="pt-PT" sz="1200" spc="-20" dirty="0">
                <a:latin typeface="Consolas" panose="020B0609020204030204" pitchFamily="49" charset="0"/>
                <a:cs typeface="Carlito"/>
              </a:rPr>
              <a:t>t</a:t>
            </a:r>
            <a:r>
              <a:rPr lang="pt-PT" sz="1200" dirty="0">
                <a:latin typeface="Consolas" panose="020B0609020204030204" pitchFamily="49" charset="0"/>
                <a:cs typeface="Carlito"/>
              </a:rPr>
              <a:t>e</a:t>
            </a:r>
            <a:r>
              <a:rPr lang="pt-PT" sz="1200" spc="-15" dirty="0">
                <a:latin typeface="Consolas" panose="020B0609020204030204" pitchFamily="49" charset="0"/>
                <a:cs typeface="Carlito"/>
              </a:rPr>
              <a:t>n</a:t>
            </a:r>
            <a:r>
              <a:rPr lang="pt-PT" sz="1200" dirty="0">
                <a:latin typeface="Consolas" panose="020B0609020204030204" pitchFamily="49" charset="0"/>
                <a:cs typeface="Carlito"/>
              </a:rPr>
              <a:t>t_</a:t>
            </a:r>
            <a:r>
              <a:rPr lang="pt-PT" sz="1200" spc="-5" dirty="0">
                <a:latin typeface="Consolas" panose="020B0609020204030204" pitchFamily="49" charset="0"/>
                <a:cs typeface="Carlito"/>
              </a:rPr>
              <a:t>m</a:t>
            </a:r>
            <a:r>
              <a:rPr lang="pt-PT" sz="1200" dirty="0">
                <a:latin typeface="Consolas" panose="020B0609020204030204" pitchFamily="49" charset="0"/>
                <a:cs typeface="Carlito"/>
              </a:rPr>
              <a:t>ain</a:t>
            </a:r>
            <a:r>
              <a:rPr lang="pt-PT" sz="1200" spc="-5" dirty="0">
                <a:latin typeface="Consolas" panose="020B0609020204030204" pitchFamily="49" charset="0"/>
                <a:cs typeface="Carlito"/>
              </a:rPr>
              <a:t>.</a:t>
            </a:r>
            <a:r>
              <a:rPr lang="pt-PT" sz="1200" dirty="0">
                <a:latin typeface="Consolas" panose="020B0609020204030204" pitchFamily="49" charset="0"/>
                <a:cs typeface="Carlito"/>
              </a:rPr>
              <a:t>xml</a:t>
            </a: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E8E1CB82-DA0A-4D04-B849-0D06459DD53A}"/>
              </a:ext>
            </a:extLst>
          </p:cNvPr>
          <p:cNvSpPr>
            <a:spLocks noChangeAspect="1"/>
          </p:cNvSpPr>
          <p:nvPr/>
        </p:nvSpPr>
        <p:spPr>
          <a:xfrm>
            <a:off x="4802588" y="3792773"/>
            <a:ext cx="4158533" cy="2618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593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C94D4A-CD2B-4E4E-B3A0-8BD635AEC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6372559" cy="2554758"/>
          </a:xfrm>
        </p:spPr>
        <p:txBody>
          <a:bodyPr/>
          <a:lstStyle/>
          <a:p>
            <a:r>
              <a:rPr lang="pt-PT" dirty="0"/>
              <a:t>Alternative </a:t>
            </a:r>
            <a:r>
              <a:rPr lang="pt-PT" dirty="0" err="1"/>
              <a:t>resources</a:t>
            </a:r>
            <a:endParaRPr lang="pt-PT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EAB6E4B-93F0-4B75-9719-87CD653DC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0BD7E-208D-4BD1-AA9B-B83BF30E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</a:t>
            </a:fld>
            <a:endParaRPr lang="pt-PT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FF89AE-9271-40A5-AFA7-B11FE038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848" y="1608782"/>
            <a:ext cx="713924" cy="1265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B56A51-F83D-4979-BAD3-23A9C480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469" y="1609153"/>
            <a:ext cx="711607" cy="1264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C523BA-A42C-4DF7-A1AE-B794D23D1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500" y="1608271"/>
            <a:ext cx="713924" cy="1266255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90372567-53FE-4FEA-9891-E4350B25FA3D}"/>
              </a:ext>
            </a:extLst>
          </p:cNvPr>
          <p:cNvSpPr>
            <a:spLocks noChangeAspect="1"/>
          </p:cNvSpPr>
          <p:nvPr/>
        </p:nvSpPr>
        <p:spPr>
          <a:xfrm>
            <a:off x="705844" y="684812"/>
            <a:ext cx="1199156" cy="1930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315A42AD-A346-4A29-BADB-959765037402}"/>
              </a:ext>
            </a:extLst>
          </p:cNvPr>
          <p:cNvSpPr>
            <a:spLocks noChangeAspect="1"/>
          </p:cNvSpPr>
          <p:nvPr/>
        </p:nvSpPr>
        <p:spPr>
          <a:xfrm>
            <a:off x="2005424" y="1066893"/>
            <a:ext cx="2213978" cy="11661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6218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E3F2-C63A-4B7D-9B49-29B71095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7816383" cy="709865"/>
          </a:xfrm>
        </p:spPr>
        <p:txBody>
          <a:bodyPr/>
          <a:lstStyle/>
          <a:p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screens</a:t>
            </a:r>
            <a:r>
              <a:rPr lang="pt-PT" dirty="0"/>
              <a:t>: </a:t>
            </a:r>
            <a:br>
              <a:rPr lang="pt-PT" dirty="0"/>
            </a:br>
            <a:r>
              <a:rPr lang="pt-PT" dirty="0"/>
              <a:t>2 - </a:t>
            </a:r>
            <a:r>
              <a:rPr lang="pt-PT" dirty="0" err="1"/>
              <a:t>Diferent</a:t>
            </a:r>
            <a:r>
              <a:rPr lang="pt-PT" dirty="0"/>
              <a:t> Layouts, Display </a:t>
            </a:r>
            <a:r>
              <a:rPr lang="pt-PT" dirty="0" err="1"/>
              <a:t>dimensions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A28-4EA2-4860-BCD9-446C1AD8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physical size</a:t>
            </a:r>
          </a:p>
          <a:p>
            <a:pPr lvl="1"/>
            <a:r>
              <a:rPr lang="en-US" dirty="0"/>
              <a:t>Diagonal measurement in inches</a:t>
            </a:r>
          </a:p>
          <a:p>
            <a:r>
              <a:rPr lang="en-US" dirty="0"/>
              <a:t>Android grouped in 4 generalized sizes</a:t>
            </a:r>
          </a:p>
          <a:p>
            <a:pPr lvl="1"/>
            <a:r>
              <a:rPr lang="pt-PT" dirty="0" err="1"/>
              <a:t>small</a:t>
            </a:r>
            <a:r>
              <a:rPr lang="pt-PT" dirty="0"/>
              <a:t>  </a:t>
            </a:r>
          </a:p>
          <a:p>
            <a:pPr lvl="1"/>
            <a:r>
              <a:rPr lang="pt-PT" dirty="0"/>
              <a:t>normal  </a:t>
            </a:r>
          </a:p>
          <a:p>
            <a:pPr lvl="1"/>
            <a:r>
              <a:rPr lang="pt-PT" dirty="0" err="1"/>
              <a:t>large</a:t>
            </a:r>
            <a:endParaRPr lang="pt-PT" dirty="0"/>
          </a:p>
          <a:p>
            <a:pPr lvl="1"/>
            <a:r>
              <a:rPr lang="pt-PT" dirty="0" err="1"/>
              <a:t>extra-large</a:t>
            </a: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52CC-1A27-4B80-8BCA-F6B54BAE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30</a:t>
            </a:fld>
            <a:endParaRPr lang="pt-PT" sz="1200" dirty="0"/>
          </a:p>
        </p:txBody>
      </p:sp>
      <p:grpSp>
        <p:nvGrpSpPr>
          <p:cNvPr id="5" name="object 6">
            <a:extLst>
              <a:ext uri="{FF2B5EF4-FFF2-40B4-BE49-F238E27FC236}">
                <a16:creationId xmlns:a16="http://schemas.microsoft.com/office/drawing/2014/main" id="{E1550CDD-08C2-4B8A-BC74-11EF177E0DE0}"/>
              </a:ext>
            </a:extLst>
          </p:cNvPr>
          <p:cNvGrpSpPr/>
          <p:nvPr/>
        </p:nvGrpSpPr>
        <p:grpSpPr>
          <a:xfrm>
            <a:off x="7791149" y="2144422"/>
            <a:ext cx="972819" cy="1861185"/>
            <a:chOff x="7661161" y="1397000"/>
            <a:chExt cx="972819" cy="1861185"/>
          </a:xfrm>
        </p:grpSpPr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1B8C6C1B-39B5-44ED-A0A8-6FFF9D5ACD9D}"/>
                </a:ext>
              </a:extLst>
            </p:cNvPr>
            <p:cNvSpPr/>
            <p:nvPr/>
          </p:nvSpPr>
          <p:spPr>
            <a:xfrm>
              <a:off x="7661161" y="1397000"/>
              <a:ext cx="972314" cy="18606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35AE134C-CF92-4257-8840-556BA2572619}"/>
                </a:ext>
              </a:extLst>
            </p:cNvPr>
            <p:cNvSpPr/>
            <p:nvPr/>
          </p:nvSpPr>
          <p:spPr>
            <a:xfrm>
              <a:off x="7666419" y="1410029"/>
              <a:ext cx="962025" cy="1844675"/>
            </a:xfrm>
            <a:custGeom>
              <a:avLst/>
              <a:gdLst/>
              <a:ahLst/>
              <a:cxnLst/>
              <a:rect l="l" t="t" r="r" b="b"/>
              <a:pathLst>
                <a:path w="962025" h="1844675">
                  <a:moveTo>
                    <a:pt x="926045" y="1737931"/>
                  </a:moveTo>
                  <a:lnTo>
                    <a:pt x="35750" y="1737931"/>
                  </a:lnTo>
                  <a:lnTo>
                    <a:pt x="35750" y="1844382"/>
                  </a:lnTo>
                  <a:lnTo>
                    <a:pt x="926045" y="1844382"/>
                  </a:lnTo>
                  <a:lnTo>
                    <a:pt x="926045" y="1737931"/>
                  </a:lnTo>
                  <a:close/>
                </a:path>
                <a:path w="962025" h="1844675">
                  <a:moveTo>
                    <a:pt x="961809" y="0"/>
                  </a:moveTo>
                  <a:lnTo>
                    <a:pt x="0" y="0"/>
                  </a:lnTo>
                  <a:lnTo>
                    <a:pt x="0" y="116954"/>
                  </a:lnTo>
                  <a:lnTo>
                    <a:pt x="961809" y="116954"/>
                  </a:lnTo>
                  <a:lnTo>
                    <a:pt x="9618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9">
            <a:extLst>
              <a:ext uri="{FF2B5EF4-FFF2-40B4-BE49-F238E27FC236}">
                <a16:creationId xmlns:a16="http://schemas.microsoft.com/office/drawing/2014/main" id="{4FFF2191-2E93-4837-B6EC-124A81C46B80}"/>
              </a:ext>
            </a:extLst>
          </p:cNvPr>
          <p:cNvSpPr/>
          <p:nvPr/>
        </p:nvSpPr>
        <p:spPr>
          <a:xfrm>
            <a:off x="1266906" y="5403851"/>
            <a:ext cx="7010400" cy="105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194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3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E3F2-C63A-4B7D-9B49-29B71095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screens</a:t>
            </a:r>
            <a:r>
              <a:rPr lang="pt-PT" dirty="0"/>
              <a:t>: </a:t>
            </a:r>
            <a:br>
              <a:rPr lang="pt-PT" dirty="0"/>
            </a:br>
            <a:r>
              <a:rPr lang="pt-PT" dirty="0"/>
              <a:t>2 - </a:t>
            </a:r>
            <a:r>
              <a:rPr lang="pt-PT" dirty="0" err="1"/>
              <a:t>Different</a:t>
            </a:r>
            <a:r>
              <a:rPr lang="pt-PT" dirty="0"/>
              <a:t> Layouts: </a:t>
            </a:r>
            <a:r>
              <a:rPr lang="pt-PT" dirty="0" err="1"/>
              <a:t>Problem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A28-4EA2-4860-BCD9-446C1AD8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Smartphone 5” (16:9) and Tablet 7” (4:3)</a:t>
            </a:r>
          </a:p>
          <a:p>
            <a:pPr lvl="1"/>
            <a:r>
              <a:rPr lang="en-US" dirty="0"/>
              <a:t>Same generalized group (large group) but on Tablet have more space</a:t>
            </a:r>
            <a:endParaRPr lang="pt-PT" dirty="0"/>
          </a:p>
          <a:p>
            <a:pPr lvl="1"/>
            <a:r>
              <a:rPr lang="en-US" dirty="0"/>
              <a:t>Android 3.2 to Android 7.0</a:t>
            </a:r>
          </a:p>
          <a:p>
            <a:pPr lvl="1"/>
            <a:r>
              <a:rPr lang="en-US" dirty="0"/>
              <a:t>Method based on the width and/or height of the layout defined in </a:t>
            </a:r>
            <a:r>
              <a:rPr lang="en-US" dirty="0" err="1"/>
              <a:t>dp</a:t>
            </a:r>
            <a:endParaRPr lang="en-US" dirty="0"/>
          </a:p>
          <a:p>
            <a:pPr marL="402336" lvl="1" indent="0">
              <a:buNone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52CC-1A27-4B80-8BCA-F6B54BAE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31</a:t>
            </a:fld>
            <a:endParaRPr lang="pt-PT" sz="1200" dirty="0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0E39B577-C6D6-46B1-87AB-C38FC1FA5FF5}"/>
              </a:ext>
            </a:extLst>
          </p:cNvPr>
          <p:cNvSpPr/>
          <p:nvPr/>
        </p:nvSpPr>
        <p:spPr>
          <a:xfrm>
            <a:off x="7466201" y="2216647"/>
            <a:ext cx="1307289" cy="199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057EA7D-B080-4D27-ADEB-4D086B855792}"/>
              </a:ext>
            </a:extLst>
          </p:cNvPr>
          <p:cNvSpPr/>
          <p:nvPr/>
        </p:nvSpPr>
        <p:spPr>
          <a:xfrm>
            <a:off x="7986090" y="4476307"/>
            <a:ext cx="787400" cy="168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EC97AB-E275-4B50-984E-07D23226D291}"/>
              </a:ext>
            </a:extLst>
          </p:cNvPr>
          <p:cNvSpPr/>
          <p:nvPr/>
        </p:nvSpPr>
        <p:spPr>
          <a:xfrm>
            <a:off x="1610139" y="5083046"/>
            <a:ext cx="5108714" cy="474489"/>
          </a:xfrm>
          <a:prstGeom prst="rect">
            <a:avLst/>
          </a:prstGeom>
          <a:ln>
            <a:solidFill>
              <a:srgbClr val="1B4951"/>
            </a:solidFill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tabLst>
                <a:tab pos="182563" algn="l"/>
                <a:tab pos="357188" algn="l"/>
              </a:tabLst>
            </a:pPr>
            <a:r>
              <a:rPr lang="fr-FR" sz="1200" spc="-10" dirty="0" err="1">
                <a:latin typeface="Consolas" panose="020B0609020204030204" pitchFamily="49" charset="0"/>
              </a:rPr>
              <a:t>res</a:t>
            </a:r>
            <a:r>
              <a:rPr lang="fr-FR" sz="1200" spc="-10" dirty="0">
                <a:latin typeface="Consolas" panose="020B0609020204030204" pitchFamily="49" charset="0"/>
              </a:rPr>
              <a:t>/</a:t>
            </a:r>
            <a:r>
              <a:rPr lang="fr-FR" sz="1200" spc="-10" dirty="0" err="1">
                <a:latin typeface="Consolas" panose="020B0609020204030204" pitchFamily="49" charset="0"/>
              </a:rPr>
              <a:t>layout</a:t>
            </a:r>
            <a:r>
              <a:rPr lang="fr-FR" sz="1200" spc="-10" dirty="0">
                <a:latin typeface="Consolas" panose="020B0609020204030204" pitchFamily="49" charset="0"/>
              </a:rPr>
              <a:t>/content_main.xml           </a:t>
            </a:r>
            <a:r>
              <a:rPr lang="pt-PT" sz="1200" spc="-10" dirty="0">
                <a:solidFill>
                  <a:srgbClr val="008F00"/>
                </a:solidFill>
                <a:latin typeface="Consolas" panose="020B0609020204030204" pitchFamily="49" charset="0"/>
              </a:rPr>
              <a:t># Smartphone </a:t>
            </a:r>
            <a:endParaRPr lang="fr-FR" sz="1200" spc="-10" dirty="0">
              <a:solidFill>
                <a:srgbClr val="008F00"/>
              </a:solidFill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tabLst>
                <a:tab pos="182563" algn="l"/>
                <a:tab pos="357188" algn="l"/>
              </a:tabLst>
            </a:pPr>
            <a:r>
              <a:rPr lang="fr-FR" sz="1200" spc="-10" dirty="0" err="1">
                <a:latin typeface="Consolas" panose="020B0609020204030204" pitchFamily="49" charset="0"/>
              </a:rPr>
              <a:t>res</a:t>
            </a:r>
            <a:r>
              <a:rPr lang="fr-FR" sz="1200" spc="-10" dirty="0">
                <a:latin typeface="Consolas" panose="020B0609020204030204" pitchFamily="49" charset="0"/>
              </a:rPr>
              <a:t>/layout-sw600dp/content_main.xml   </a:t>
            </a:r>
            <a:r>
              <a:rPr lang="pt-PT" sz="1200" spc="-10" dirty="0">
                <a:solidFill>
                  <a:srgbClr val="008F00"/>
                </a:solidFill>
                <a:latin typeface="Consolas" panose="020B0609020204030204" pitchFamily="49" charset="0"/>
              </a:rPr>
              <a:t># Tablet</a:t>
            </a:r>
            <a:endParaRPr lang="fr-FR" sz="1200" spc="-10" dirty="0">
              <a:solidFill>
                <a:srgbClr val="008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12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E3F2-C63A-4B7D-9B49-29B71095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screens</a:t>
            </a:r>
            <a:r>
              <a:rPr lang="pt-PT" dirty="0"/>
              <a:t>: </a:t>
            </a:r>
            <a:br>
              <a:rPr lang="pt-PT" dirty="0"/>
            </a:br>
            <a:r>
              <a:rPr lang="pt-PT" dirty="0"/>
              <a:t>2 - </a:t>
            </a:r>
            <a:r>
              <a:rPr lang="pt-PT" dirty="0" err="1"/>
              <a:t>Diferent</a:t>
            </a:r>
            <a:r>
              <a:rPr lang="pt-PT" dirty="0"/>
              <a:t>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A28-4EA2-4860-BCD9-446C1AD8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Layouts: Android 3.2 to Android 6.0</a:t>
            </a:r>
          </a:p>
          <a:p>
            <a:r>
              <a:rPr lang="en-US" dirty="0"/>
              <a:t>Examples</a:t>
            </a:r>
          </a:p>
          <a:p>
            <a:endParaRPr lang="en-US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52CC-1A27-4B80-8BCA-F6B54BAE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32</a:t>
            </a:fld>
            <a:endParaRPr lang="pt-PT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E9AC0-A041-4E39-B601-6B4A7BF32C03}"/>
              </a:ext>
            </a:extLst>
          </p:cNvPr>
          <p:cNvSpPr/>
          <p:nvPr/>
        </p:nvSpPr>
        <p:spPr>
          <a:xfrm>
            <a:off x="1009564" y="3452853"/>
            <a:ext cx="7840236" cy="1213153"/>
          </a:xfrm>
          <a:prstGeom prst="rect">
            <a:avLst/>
          </a:prstGeom>
          <a:ln>
            <a:solidFill>
              <a:srgbClr val="1947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pt-PT" sz="1200" spc="-10" dirty="0" err="1">
                <a:latin typeface="Consolas" panose="020B0609020204030204" pitchFamily="49" charset="0"/>
                <a:cs typeface="Carlito"/>
              </a:rPr>
              <a:t>res</a:t>
            </a:r>
            <a:r>
              <a:rPr lang="pt-PT" sz="1200" spc="-10" dirty="0">
                <a:latin typeface="Consolas" panose="020B0609020204030204" pitchFamily="49" charset="0"/>
                <a:cs typeface="Carlito"/>
              </a:rPr>
              <a:t>/</a:t>
            </a:r>
            <a:endParaRPr lang="pt-PT" sz="1200" dirty="0">
              <a:latin typeface="Consolas" panose="020B0609020204030204" pitchFamily="49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182563" algn="l"/>
              </a:tabLst>
            </a:pPr>
            <a:r>
              <a:rPr lang="pt-PT" sz="1200" spc="-10" dirty="0">
                <a:latin typeface="Consolas" panose="020B0609020204030204" pitchFamily="49" charset="0"/>
                <a:cs typeface="Carlito"/>
              </a:rPr>
              <a:t>	layout/content_activity.xml          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# smartphone (</a:t>
            </a:r>
            <a:r>
              <a:rPr lang="pt-PT" sz="1200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smaller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 </a:t>
            </a:r>
            <a:r>
              <a:rPr lang="pt-PT" sz="1200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than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 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600dp </a:t>
            </a:r>
            <a:r>
              <a:rPr lang="pt-PT" sz="1200" spc="-10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available</a:t>
            </a:r>
            <a:r>
              <a:rPr lang="pt-PT" sz="1200" spc="-25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 </a:t>
            </a:r>
            <a:r>
              <a:rPr lang="pt-PT" sz="1200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width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)</a:t>
            </a:r>
            <a:endParaRPr lang="pt-PT" sz="1200" dirty="0">
              <a:latin typeface="Consolas" panose="020B0609020204030204" pitchFamily="49" charset="0"/>
              <a:cs typeface="Carlito"/>
            </a:endParaRPr>
          </a:p>
          <a:p>
            <a:pPr>
              <a:lnSpc>
                <a:spcPct val="100000"/>
              </a:lnSpc>
              <a:tabLst>
                <a:tab pos="182563" algn="l"/>
              </a:tabLst>
            </a:pPr>
            <a:r>
              <a:rPr lang="pt-PT" sz="1200" spc="-10" dirty="0">
                <a:latin typeface="Consolas" panose="020B0609020204030204" pitchFamily="49" charset="0"/>
                <a:cs typeface="Carlito"/>
              </a:rPr>
              <a:t>	layout-sw600dp/content_activity.xml  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# 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tablets 7” (600dp 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min. </a:t>
            </a:r>
            <a:r>
              <a:rPr lang="pt-PT" sz="1200" spc="-1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to </a:t>
            </a:r>
            <a:r>
              <a:rPr lang="pt-PT" sz="1200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the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 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smallest</a:t>
            </a:r>
            <a:r>
              <a:rPr lang="pt-PT" sz="1200" spc="-3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 </a:t>
            </a:r>
            <a:r>
              <a:rPr lang="pt-PT" sz="1200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dimension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)</a:t>
            </a:r>
            <a:endParaRPr lang="pt-PT" sz="1200" dirty="0">
              <a:latin typeface="Consolas" panose="020B0609020204030204" pitchFamily="49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182563" algn="l"/>
              </a:tabLst>
            </a:pPr>
            <a:r>
              <a:rPr lang="pt-PT" sz="1200" spc="-10" dirty="0">
                <a:latin typeface="Consolas" panose="020B0609020204030204" pitchFamily="49" charset="0"/>
                <a:cs typeface="Carlito"/>
              </a:rPr>
              <a:t>	layout-sw720dp/main_activity.xml     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# 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tablets 10” (720dp 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min. </a:t>
            </a:r>
            <a:r>
              <a:rPr lang="pt-PT" sz="1200" spc="-1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to </a:t>
            </a:r>
            <a:r>
              <a:rPr lang="pt-PT" sz="1200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the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 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smallest</a:t>
            </a:r>
            <a:r>
              <a:rPr lang="pt-PT" sz="1200" spc="-25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 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dimension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)</a:t>
            </a:r>
            <a:endParaRPr lang="pt-PT" sz="1200" dirty="0">
              <a:latin typeface="Consolas" panose="020B0609020204030204" pitchFamily="49" charset="0"/>
              <a:cs typeface="Carlito"/>
            </a:endParaRPr>
          </a:p>
          <a:p>
            <a:pPr>
              <a:lnSpc>
                <a:spcPct val="100000"/>
              </a:lnSpc>
              <a:tabLst>
                <a:tab pos="182563" algn="l"/>
              </a:tabLst>
            </a:pPr>
            <a:r>
              <a:rPr lang="pt-PT" sz="1200" spc="-10" dirty="0">
                <a:latin typeface="Consolas" panose="020B0609020204030204" pitchFamily="49" charset="0"/>
                <a:cs typeface="Carlito"/>
              </a:rPr>
              <a:t>	layout-w600dp/main_activity.xml      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# 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Multi-pane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 (720dp 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min. </a:t>
            </a:r>
            <a:r>
              <a:rPr lang="pt-PT" sz="1200" spc="-1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for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 </a:t>
            </a:r>
            <a:r>
              <a:rPr lang="pt-PT" sz="1200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width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)</a:t>
            </a:r>
            <a:endParaRPr lang="pt-PT" sz="1200" dirty="0">
              <a:latin typeface="Consolas" panose="020B0609020204030204" pitchFamily="49" charset="0"/>
              <a:cs typeface="Carlito"/>
            </a:endParaRPr>
          </a:p>
          <a:p>
            <a:pPr>
              <a:lnSpc>
                <a:spcPct val="100000"/>
              </a:lnSpc>
              <a:tabLst>
                <a:tab pos="182563" algn="l"/>
              </a:tabLst>
            </a:pPr>
            <a:r>
              <a:rPr lang="pt-PT" sz="1200" spc="-10" dirty="0">
                <a:latin typeface="Consolas" panose="020B0609020204030204" pitchFamily="49" charset="0"/>
                <a:cs typeface="Carlito"/>
              </a:rPr>
              <a:t>	layout-h720dp/main_activity.xml      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# 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720dp </a:t>
            </a:r>
            <a:r>
              <a:rPr lang="pt-PT" sz="1200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minimum</a:t>
            </a:r>
            <a:r>
              <a:rPr lang="pt-PT" sz="120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 </a:t>
            </a:r>
            <a:r>
              <a:rPr lang="pt-PT" sz="1200" spc="-10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for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 </a:t>
            </a:r>
            <a:r>
              <a:rPr lang="pt-PT" sz="1200" spc="-5" dirty="0" err="1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height</a:t>
            </a:r>
            <a:r>
              <a:rPr lang="pt-PT" sz="1200" spc="-5" dirty="0">
                <a:solidFill>
                  <a:srgbClr val="008F00"/>
                </a:solidFill>
                <a:latin typeface="Consolas" panose="020B0609020204030204" pitchFamily="49" charset="0"/>
                <a:cs typeface="Carlito"/>
              </a:rPr>
              <a:t>)</a:t>
            </a:r>
            <a:endParaRPr lang="pt-PT" sz="1200" dirty="0">
              <a:latin typeface="Consolas" panose="020B0609020204030204" pitchFamily="49" charset="0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94159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8F2443-45E0-41A8-815F-E27C2C0E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927099"/>
            <a:ext cx="7164376" cy="709865"/>
          </a:xfrm>
        </p:spPr>
        <p:txBody>
          <a:bodyPr/>
          <a:lstStyle/>
          <a:p>
            <a:r>
              <a:rPr lang="en-US" dirty="0"/>
              <a:t>Multiple screens: </a:t>
            </a:r>
            <a:br>
              <a:rPr lang="en-US" dirty="0"/>
            </a:br>
            <a:r>
              <a:rPr lang="en-US" dirty="0"/>
              <a:t>2 - </a:t>
            </a:r>
            <a:r>
              <a:rPr lang="en-US" dirty="0" err="1"/>
              <a:t>Diferent</a:t>
            </a:r>
            <a:r>
              <a:rPr lang="en-US" dirty="0"/>
              <a:t> Layouts, Typical Screen</a:t>
            </a:r>
            <a:endParaRPr lang="pt-PT" dirty="0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D0DCAE3C-E45A-4542-8C51-549928D4D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875111"/>
              </p:ext>
            </p:extLst>
          </p:nvPr>
        </p:nvGraphicFramePr>
        <p:xfrm>
          <a:off x="1045470" y="1884296"/>
          <a:ext cx="6806316" cy="14451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32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3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08">
                <a:tc>
                  <a:txBody>
                    <a:bodyPr/>
                    <a:lstStyle/>
                    <a:p>
                      <a:pPr marL="38100">
                        <a:lnSpc>
                          <a:spcPts val="206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</a:rPr>
                        <a:t>Screen</a:t>
                      </a:r>
                      <a:r>
                        <a:rPr sz="1600" b="1" spc="-85" dirty="0">
                          <a:solidFill>
                            <a:srgbClr val="FFFFFF"/>
                          </a:solidFill>
                          <a:latin typeface="Carlito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rlito"/>
                        </a:rPr>
                        <a:t>Width</a:t>
                      </a:r>
                      <a:endParaRPr sz="1600" dirty="0">
                        <a:latin typeface="Carlito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206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rlito"/>
                        </a:rPr>
                        <a:t>Settings</a:t>
                      </a:r>
                      <a:endParaRPr sz="1600" dirty="0">
                        <a:latin typeface="Carlito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552">
                <a:tc>
                  <a:txBody>
                    <a:bodyPr/>
                    <a:lstStyle/>
                    <a:p>
                      <a:pPr marL="38100">
                        <a:lnSpc>
                          <a:spcPts val="2120"/>
                        </a:lnSpc>
                      </a:pPr>
                      <a:r>
                        <a:rPr sz="1600">
                          <a:latin typeface="Carlito"/>
                        </a:rPr>
                        <a:t>320</a:t>
                      </a:r>
                      <a:r>
                        <a:rPr sz="1600" spc="-10">
                          <a:latin typeface="Carlito"/>
                        </a:rPr>
                        <a:t> </a:t>
                      </a:r>
                      <a:r>
                        <a:rPr sz="1600">
                          <a:latin typeface="Carlito"/>
                        </a:rPr>
                        <a:t>dp</a:t>
                      </a:r>
                      <a:endParaRPr sz="1600">
                        <a:latin typeface="Carlito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2120"/>
                        </a:lnSpc>
                      </a:pPr>
                      <a:r>
                        <a:rPr lang="pt-PT" sz="1600" spc="-5" dirty="0">
                          <a:latin typeface="Carlito"/>
                        </a:rPr>
                        <a:t>&lt;5” </a:t>
                      </a:r>
                      <a:r>
                        <a:rPr lang="pt-PT" sz="1600" spc="-5" dirty="0" err="1">
                          <a:latin typeface="Carlito"/>
                        </a:rPr>
                        <a:t>phone</a:t>
                      </a:r>
                      <a:r>
                        <a:rPr sz="1600" spc="-5" dirty="0">
                          <a:latin typeface="Carlito"/>
                        </a:rPr>
                        <a:t> </a:t>
                      </a:r>
                      <a:r>
                        <a:rPr sz="1600" dirty="0">
                          <a:latin typeface="Carlito"/>
                        </a:rPr>
                        <a:t>(240x320 </a:t>
                      </a:r>
                      <a:r>
                        <a:rPr sz="1600" spc="-5" dirty="0" err="1">
                          <a:latin typeface="Carlito"/>
                        </a:rPr>
                        <a:t>ldpi</a:t>
                      </a:r>
                      <a:r>
                        <a:rPr sz="1600" spc="-5" dirty="0">
                          <a:latin typeface="Carlito"/>
                        </a:rPr>
                        <a:t>, </a:t>
                      </a:r>
                      <a:r>
                        <a:rPr sz="1600" dirty="0">
                          <a:latin typeface="Carlito"/>
                        </a:rPr>
                        <a:t>320x480 </a:t>
                      </a:r>
                      <a:r>
                        <a:rPr sz="1600" spc="-5" dirty="0" err="1">
                          <a:latin typeface="Carlito"/>
                        </a:rPr>
                        <a:t>mdpi</a:t>
                      </a:r>
                      <a:r>
                        <a:rPr sz="1600" spc="-5" dirty="0">
                          <a:latin typeface="Carlito"/>
                        </a:rPr>
                        <a:t>, </a:t>
                      </a:r>
                      <a:r>
                        <a:rPr sz="1600" dirty="0">
                          <a:latin typeface="Carlito"/>
                        </a:rPr>
                        <a:t>480x800</a:t>
                      </a:r>
                      <a:r>
                        <a:rPr sz="1600" spc="5" dirty="0">
                          <a:latin typeface="Carlito"/>
                        </a:rPr>
                        <a:t> </a:t>
                      </a:r>
                      <a:r>
                        <a:rPr sz="1600" spc="-5" dirty="0" err="1">
                          <a:latin typeface="Carlito"/>
                        </a:rPr>
                        <a:t>hdpi</a:t>
                      </a:r>
                      <a:r>
                        <a:rPr sz="1600" spc="-5" dirty="0">
                          <a:latin typeface="Carlito"/>
                        </a:rPr>
                        <a:t>,</a:t>
                      </a:r>
                      <a:r>
                        <a:rPr lang="pt-PT" sz="1600" spc="-5" dirty="0">
                          <a:latin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</a:rPr>
                        <a:t>…)</a:t>
                      </a:r>
                      <a:endParaRPr sz="1600" dirty="0">
                        <a:latin typeface="Carlito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92">
                <a:tc>
                  <a:txBody>
                    <a:bodyPr/>
                    <a:lstStyle/>
                    <a:p>
                      <a:pPr marL="38100">
                        <a:lnSpc>
                          <a:spcPts val="2080"/>
                        </a:lnSpc>
                      </a:pPr>
                      <a:r>
                        <a:rPr sz="1600">
                          <a:latin typeface="Carlito"/>
                        </a:rPr>
                        <a:t>480</a:t>
                      </a:r>
                      <a:r>
                        <a:rPr sz="1600" spc="-10">
                          <a:latin typeface="Carlito"/>
                        </a:rPr>
                        <a:t> </a:t>
                      </a:r>
                      <a:r>
                        <a:rPr sz="1600">
                          <a:latin typeface="Carlito"/>
                        </a:rPr>
                        <a:t>dp</a:t>
                      </a:r>
                      <a:endParaRPr sz="1600">
                        <a:latin typeface="Carlito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2080"/>
                        </a:lnSpc>
                      </a:pPr>
                      <a:r>
                        <a:rPr lang="pt-PT" sz="1600" spc="-5" dirty="0">
                          <a:latin typeface="Carlito"/>
                        </a:rPr>
                        <a:t>5” </a:t>
                      </a:r>
                      <a:r>
                        <a:rPr lang="pt-PT" sz="1600" spc="-5" dirty="0" err="1">
                          <a:latin typeface="Carlito"/>
                        </a:rPr>
                        <a:t>phone</a:t>
                      </a:r>
                      <a:r>
                        <a:rPr sz="1600" spc="-25" dirty="0">
                          <a:latin typeface="Carlito"/>
                        </a:rPr>
                        <a:t> </a:t>
                      </a:r>
                      <a:r>
                        <a:rPr sz="1600" dirty="0">
                          <a:latin typeface="Carlito"/>
                        </a:rPr>
                        <a:t>(480x800</a:t>
                      </a:r>
                      <a:r>
                        <a:rPr sz="1600" spc="-15" dirty="0">
                          <a:latin typeface="Carlito"/>
                        </a:rPr>
                        <a:t> </a:t>
                      </a:r>
                      <a:r>
                        <a:rPr sz="1600" spc="-5" dirty="0" err="1">
                          <a:latin typeface="Carlito"/>
                        </a:rPr>
                        <a:t>mdpi</a:t>
                      </a:r>
                      <a:r>
                        <a:rPr sz="1600" spc="-5" dirty="0">
                          <a:latin typeface="Carlito"/>
                        </a:rPr>
                        <a:t>)</a:t>
                      </a:r>
                      <a:endParaRPr sz="1600" dirty="0">
                        <a:latin typeface="Carlito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44">
                <a:tc>
                  <a:txBody>
                    <a:bodyPr/>
                    <a:lstStyle/>
                    <a:p>
                      <a:pPr marL="38100">
                        <a:lnSpc>
                          <a:spcPts val="2039"/>
                        </a:lnSpc>
                      </a:pPr>
                      <a:r>
                        <a:rPr sz="1600">
                          <a:latin typeface="Carlito"/>
                        </a:rPr>
                        <a:t>600</a:t>
                      </a:r>
                      <a:r>
                        <a:rPr sz="1600" spc="-10">
                          <a:latin typeface="Carlito"/>
                        </a:rPr>
                        <a:t> </a:t>
                      </a:r>
                      <a:r>
                        <a:rPr sz="1600">
                          <a:latin typeface="Carlito"/>
                        </a:rPr>
                        <a:t>dp</a:t>
                      </a:r>
                      <a:endParaRPr sz="1600">
                        <a:latin typeface="Carlito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2039"/>
                        </a:lnSpc>
                      </a:pPr>
                      <a:r>
                        <a:rPr lang="pt-PT" sz="1600" spc="-5" dirty="0">
                          <a:latin typeface="Carlito"/>
                        </a:rPr>
                        <a:t>7” </a:t>
                      </a:r>
                      <a:r>
                        <a:rPr sz="1600" spc="-5" dirty="0">
                          <a:latin typeface="Carlito"/>
                        </a:rPr>
                        <a:t>tablet</a:t>
                      </a:r>
                      <a:r>
                        <a:rPr sz="1600" dirty="0">
                          <a:latin typeface="Carlito"/>
                        </a:rPr>
                        <a:t> (600x1024</a:t>
                      </a:r>
                      <a:r>
                        <a:rPr sz="1600" spc="-10" dirty="0">
                          <a:latin typeface="Carlito"/>
                        </a:rPr>
                        <a:t> </a:t>
                      </a:r>
                      <a:r>
                        <a:rPr sz="1600" spc="-5" dirty="0" err="1">
                          <a:latin typeface="Carlito"/>
                        </a:rPr>
                        <a:t>mdpi</a:t>
                      </a:r>
                      <a:r>
                        <a:rPr sz="1600" spc="-5" dirty="0">
                          <a:latin typeface="Carlito"/>
                        </a:rPr>
                        <a:t>)</a:t>
                      </a:r>
                      <a:endParaRPr sz="1600" dirty="0">
                        <a:latin typeface="Carlito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894">
                <a:tc>
                  <a:txBody>
                    <a:bodyPr/>
                    <a:lstStyle/>
                    <a:p>
                      <a:pPr marL="38100">
                        <a:lnSpc>
                          <a:spcPts val="2000"/>
                        </a:lnSpc>
                      </a:pPr>
                      <a:r>
                        <a:rPr sz="1600" dirty="0">
                          <a:latin typeface="Carlito"/>
                        </a:rPr>
                        <a:t>720</a:t>
                      </a:r>
                      <a:r>
                        <a:rPr sz="1600" spc="-10" dirty="0">
                          <a:latin typeface="Carlito"/>
                        </a:rPr>
                        <a:t> </a:t>
                      </a:r>
                      <a:r>
                        <a:rPr sz="1600" dirty="0" err="1">
                          <a:latin typeface="Carlito"/>
                        </a:rPr>
                        <a:t>dp</a:t>
                      </a:r>
                      <a:endParaRPr sz="1600" dirty="0">
                        <a:latin typeface="Carlito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2000"/>
                        </a:lnSpc>
                      </a:pPr>
                      <a:r>
                        <a:rPr lang="pt-PT" sz="1600" spc="-5" dirty="0">
                          <a:latin typeface="Carlito"/>
                        </a:rPr>
                        <a:t>10” </a:t>
                      </a:r>
                      <a:r>
                        <a:rPr sz="1600" spc="-5" dirty="0">
                          <a:latin typeface="Carlito"/>
                        </a:rPr>
                        <a:t>tablet</a:t>
                      </a:r>
                      <a:r>
                        <a:rPr sz="1600" dirty="0">
                          <a:latin typeface="Carlito"/>
                        </a:rPr>
                        <a:t> (720x1280 </a:t>
                      </a:r>
                      <a:r>
                        <a:rPr sz="1600" spc="-5" dirty="0" err="1">
                          <a:latin typeface="Carlito"/>
                        </a:rPr>
                        <a:t>mdpi</a:t>
                      </a:r>
                      <a:r>
                        <a:rPr sz="1600" spc="-5" dirty="0">
                          <a:latin typeface="Carlito"/>
                        </a:rPr>
                        <a:t>, </a:t>
                      </a:r>
                      <a:r>
                        <a:rPr sz="1600" dirty="0">
                          <a:latin typeface="Carlito"/>
                        </a:rPr>
                        <a:t>800x1280</a:t>
                      </a:r>
                      <a:r>
                        <a:rPr sz="1600" spc="-10" dirty="0">
                          <a:latin typeface="Carlito"/>
                        </a:rPr>
                        <a:t> </a:t>
                      </a:r>
                      <a:r>
                        <a:rPr sz="1600" spc="-5" dirty="0" err="1">
                          <a:latin typeface="Carlito"/>
                        </a:rPr>
                        <a:t>mdpi</a:t>
                      </a:r>
                      <a:r>
                        <a:rPr sz="1600" spc="-5" dirty="0">
                          <a:latin typeface="Carlito"/>
                        </a:rPr>
                        <a:t>,…)</a:t>
                      </a:r>
                      <a:endParaRPr sz="1600" dirty="0">
                        <a:latin typeface="Carlito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52CC-1A27-4B80-8BCA-F6B54BAE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/>
              <a:pPr/>
              <a:t>33</a:t>
            </a:fld>
            <a:endParaRPr lang="pt-P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794763-7101-4F9F-BB2E-FFD60F0846A1}"/>
              </a:ext>
            </a:extLst>
          </p:cNvPr>
          <p:cNvSpPr/>
          <p:nvPr/>
        </p:nvSpPr>
        <p:spPr>
          <a:xfrm>
            <a:off x="214559" y="6467181"/>
            <a:ext cx="84681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hlinkClick r:id="rId2"/>
              </a:rPr>
              <a:t>https://developer.android.com/training/multiscreen/screensizes</a:t>
            </a:r>
            <a:endParaRPr lang="pt-PT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6CA28E-6389-49F4-A104-93CF8997B2AB}"/>
              </a:ext>
            </a:extLst>
          </p:cNvPr>
          <p:cNvSpPr txBox="1">
            <a:spLocks/>
          </p:cNvSpPr>
          <p:nvPr/>
        </p:nvSpPr>
        <p:spPr>
          <a:xfrm>
            <a:off x="866441" y="2489201"/>
            <a:ext cx="5327626" cy="3530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 alternative layout in Android Studio</a:t>
            </a:r>
          </a:p>
          <a:p>
            <a:pPr lvl="1"/>
            <a:r>
              <a:rPr lang="pt-PT" dirty="0" err="1"/>
              <a:t>Over</a:t>
            </a:r>
            <a:r>
              <a:rPr lang="pt-PT" dirty="0"/>
              <a:t> </a:t>
            </a:r>
            <a:r>
              <a:rPr lang="pt-PT" dirty="0" err="1"/>
              <a:t>Res</a:t>
            </a:r>
            <a:r>
              <a:rPr lang="pt-PT" dirty="0"/>
              <a:t>/ </a:t>
            </a:r>
            <a:r>
              <a:rPr lang="pt-PT" dirty="0" err="1"/>
              <a:t>directory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mouse </a:t>
            </a:r>
            <a:r>
              <a:rPr lang="pt-PT" dirty="0" err="1"/>
              <a:t>select</a:t>
            </a:r>
            <a:r>
              <a:rPr lang="pt-PT" dirty="0"/>
              <a:t> New – Android </a:t>
            </a:r>
            <a:r>
              <a:rPr lang="pt-PT" dirty="0" err="1"/>
              <a:t>Resource</a:t>
            </a:r>
            <a:r>
              <a:rPr lang="pt-PT" dirty="0"/>
              <a:t> File </a:t>
            </a:r>
          </a:p>
          <a:p>
            <a:pPr lvl="2"/>
            <a:r>
              <a:rPr lang="pt-PT" dirty="0"/>
              <a:t>In </a:t>
            </a:r>
            <a:r>
              <a:rPr lang="pt-PT" dirty="0" err="1"/>
              <a:t>Resource</a:t>
            </a:r>
            <a:r>
              <a:rPr lang="pt-PT" dirty="0"/>
              <a:t> </a:t>
            </a:r>
            <a:r>
              <a:rPr lang="pt-PT" dirty="0" err="1"/>
              <a:t>type</a:t>
            </a:r>
            <a:r>
              <a:rPr lang="pt-PT" dirty="0"/>
              <a:t> </a:t>
            </a: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resource</a:t>
            </a:r>
            <a:r>
              <a:rPr lang="pt-PT" dirty="0"/>
              <a:t> </a:t>
            </a:r>
            <a:r>
              <a:rPr lang="pt-PT" dirty="0" err="1"/>
              <a:t>type</a:t>
            </a:r>
            <a:r>
              <a:rPr lang="pt-PT" dirty="0"/>
              <a:t>:</a:t>
            </a:r>
          </a:p>
          <a:p>
            <a:pPr lvl="3"/>
            <a:r>
              <a:rPr lang="pt-PT" dirty="0"/>
              <a:t>Layout, in </a:t>
            </a:r>
            <a:r>
              <a:rPr lang="pt-PT" dirty="0" err="1"/>
              <a:t>this</a:t>
            </a:r>
            <a:r>
              <a:rPr lang="pt-PT" dirty="0"/>
              <a:t> case</a:t>
            </a:r>
          </a:p>
          <a:p>
            <a:pPr lvl="2"/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desired</a:t>
            </a:r>
            <a:r>
              <a:rPr lang="pt-PT" dirty="0"/>
              <a:t> </a:t>
            </a:r>
            <a:r>
              <a:rPr lang="pt-PT" dirty="0" err="1"/>
              <a:t>qualifiers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:</a:t>
            </a:r>
          </a:p>
          <a:p>
            <a:pPr lvl="3"/>
            <a:r>
              <a:rPr lang="pt-PT" dirty="0" err="1"/>
              <a:t>Screen</a:t>
            </a:r>
            <a:r>
              <a:rPr lang="pt-PT" dirty="0"/>
              <a:t> </a:t>
            </a:r>
            <a:r>
              <a:rPr lang="pt-PT" dirty="0" err="1"/>
              <a:t>Width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480dp in figure case</a:t>
            </a:r>
          </a:p>
          <a:p>
            <a:pPr lvl="2"/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F5BE2-19E6-4294-A472-C802F65D8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905" y="3228228"/>
            <a:ext cx="2987659" cy="358883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4061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E3F2-C63A-4B7D-9B49-29B71095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solidFill>
                  <a:srgbClr val="EBEBEB"/>
                </a:solidFill>
              </a:rPr>
              <a:t>Multiple</a:t>
            </a:r>
            <a:r>
              <a:rPr lang="pt-PT" dirty="0">
                <a:solidFill>
                  <a:srgbClr val="EBEBEB"/>
                </a:solidFill>
              </a:rPr>
              <a:t> </a:t>
            </a:r>
            <a:r>
              <a:rPr lang="pt-PT" dirty="0" err="1">
                <a:solidFill>
                  <a:srgbClr val="EBEBEB"/>
                </a:solidFill>
              </a:rPr>
              <a:t>screens</a:t>
            </a:r>
            <a:r>
              <a:rPr lang="pt-PT" dirty="0">
                <a:solidFill>
                  <a:srgbClr val="EBEBEB"/>
                </a:solidFill>
              </a:rPr>
              <a:t>: </a:t>
            </a:r>
            <a:br>
              <a:rPr lang="pt-PT" dirty="0">
                <a:solidFill>
                  <a:srgbClr val="EBEBEB"/>
                </a:solidFill>
              </a:rPr>
            </a:br>
            <a:r>
              <a:rPr lang="pt-PT" dirty="0">
                <a:solidFill>
                  <a:srgbClr val="EBEBEB"/>
                </a:solidFill>
              </a:rPr>
              <a:t>2 - </a:t>
            </a:r>
            <a:r>
              <a:rPr lang="pt-PT" dirty="0" err="1">
                <a:solidFill>
                  <a:srgbClr val="EBEBEB"/>
                </a:solidFill>
              </a:rPr>
              <a:t>Diferent</a:t>
            </a:r>
            <a:r>
              <a:rPr lang="pt-PT" dirty="0">
                <a:solidFill>
                  <a:srgbClr val="EBEBEB"/>
                </a:solidFill>
              </a:rPr>
              <a:t> Layouts, </a:t>
            </a:r>
            <a:r>
              <a:rPr lang="pt-PT" dirty="0" err="1">
                <a:solidFill>
                  <a:srgbClr val="EBEBEB"/>
                </a:solidFill>
              </a:rPr>
              <a:t>summary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A28-4EA2-4860-BCD9-446C1AD8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728919" cy="3530599"/>
          </a:xfrm>
        </p:spPr>
        <p:txBody>
          <a:bodyPr/>
          <a:lstStyle/>
          <a:p>
            <a:r>
              <a:rPr lang="en-US" dirty="0"/>
              <a:t>When should we create alternative layouts?</a:t>
            </a:r>
          </a:p>
          <a:p>
            <a:pPr lvl="1"/>
            <a:r>
              <a:rPr lang="en-US" dirty="0"/>
              <a:t>The application does not fit well with small screens</a:t>
            </a:r>
          </a:p>
          <a:p>
            <a:endParaRPr lang="en-US" dirty="0"/>
          </a:p>
          <a:p>
            <a:pPr lvl="1"/>
            <a:r>
              <a:rPr lang="en-US" dirty="0"/>
              <a:t>Not optimized to take advantage of additional space on large screens</a:t>
            </a:r>
          </a:p>
          <a:p>
            <a:endParaRPr lang="en-US" dirty="0"/>
          </a:p>
          <a:p>
            <a:pPr lvl="1"/>
            <a:r>
              <a:rPr lang="en-US" dirty="0"/>
              <a:t>Not optimized for both orientation (landscape and portrait)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52CC-1A27-4B80-8BCA-F6B54BAE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34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864422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DB2864E1-B666-47B2-9B56-92A6A48738EA}"/>
              </a:ext>
            </a:extLst>
          </p:cNvPr>
          <p:cNvSpPr>
            <a:spLocks noChangeAspect="1"/>
          </p:cNvSpPr>
          <p:nvPr/>
        </p:nvSpPr>
        <p:spPr>
          <a:xfrm>
            <a:off x="6325459" y="3116912"/>
            <a:ext cx="2706314" cy="2534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2E3F2-C63A-4B7D-9B49-29B71095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solidFill>
                  <a:srgbClr val="EBEBEB"/>
                </a:solidFill>
              </a:rPr>
              <a:t>Multiple</a:t>
            </a:r>
            <a:r>
              <a:rPr lang="pt-PT" dirty="0">
                <a:solidFill>
                  <a:srgbClr val="EBEBEB"/>
                </a:solidFill>
              </a:rPr>
              <a:t> </a:t>
            </a:r>
            <a:r>
              <a:rPr lang="pt-PT" dirty="0" err="1">
                <a:solidFill>
                  <a:srgbClr val="EBEBEB"/>
                </a:solidFill>
              </a:rPr>
              <a:t>screens</a:t>
            </a:r>
            <a:r>
              <a:rPr lang="pt-PT" dirty="0">
                <a:solidFill>
                  <a:srgbClr val="EBEBEB"/>
                </a:solidFill>
              </a:rPr>
              <a:t>: </a:t>
            </a:r>
            <a:br>
              <a:rPr lang="pt-PT" dirty="0">
                <a:solidFill>
                  <a:srgbClr val="EBEBEB"/>
                </a:solidFill>
              </a:rPr>
            </a:br>
            <a:r>
              <a:rPr lang="pt-PT" dirty="0">
                <a:solidFill>
                  <a:srgbClr val="EBEBEB"/>
                </a:solidFill>
              </a:rPr>
              <a:t>3 – Alternative </a:t>
            </a:r>
            <a:r>
              <a:rPr lang="pt-PT" dirty="0" err="1">
                <a:solidFill>
                  <a:srgbClr val="EBEBEB"/>
                </a:solidFill>
              </a:rPr>
              <a:t>images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A28-4EA2-4860-BCD9-446C1AD8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728919" cy="3530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alternative images for the 6 generalized densities,  maintaining the relation between the scales. Example with an image with (pixels):</a:t>
            </a:r>
          </a:p>
          <a:p>
            <a:pPr lvl="2"/>
            <a:r>
              <a:rPr lang="en-US" dirty="0"/>
              <a:t>36x36 - </a:t>
            </a:r>
            <a:r>
              <a:rPr lang="en-US" dirty="0" err="1"/>
              <a:t>ldpi</a:t>
            </a:r>
            <a:endParaRPr lang="en-US" dirty="0"/>
          </a:p>
          <a:p>
            <a:pPr lvl="2"/>
            <a:r>
              <a:rPr lang="en-US" dirty="0"/>
              <a:t>48x48 - </a:t>
            </a:r>
            <a:r>
              <a:rPr lang="en-US" dirty="0" err="1"/>
              <a:t>mdpi</a:t>
            </a:r>
            <a:endParaRPr lang="en-US" dirty="0"/>
          </a:p>
          <a:p>
            <a:pPr lvl="2"/>
            <a:r>
              <a:rPr lang="en-US" dirty="0"/>
              <a:t>72x72 - </a:t>
            </a:r>
            <a:r>
              <a:rPr lang="en-US" dirty="0" err="1"/>
              <a:t>hdpi</a:t>
            </a:r>
            <a:endParaRPr lang="en-US" dirty="0"/>
          </a:p>
          <a:p>
            <a:pPr lvl="2"/>
            <a:r>
              <a:rPr lang="en-US" dirty="0"/>
              <a:t>96x96 - </a:t>
            </a:r>
            <a:r>
              <a:rPr lang="en-US" dirty="0" err="1"/>
              <a:t>xdpi</a:t>
            </a:r>
            <a:endParaRPr lang="en-US" dirty="0"/>
          </a:p>
          <a:p>
            <a:pPr lvl="2"/>
            <a:r>
              <a:rPr lang="en-US" dirty="0"/>
              <a:t>180x180 - </a:t>
            </a:r>
            <a:r>
              <a:rPr lang="en-US" dirty="0" err="1"/>
              <a:t>xxdpi</a:t>
            </a:r>
            <a:endParaRPr lang="en-US" dirty="0"/>
          </a:p>
          <a:p>
            <a:pPr lvl="2"/>
            <a:r>
              <a:rPr lang="en-US" dirty="0"/>
              <a:t>192x192 - </a:t>
            </a:r>
            <a:r>
              <a:rPr lang="en-US" dirty="0" err="1"/>
              <a:t>xxxdpi</a:t>
            </a:r>
            <a:endParaRPr lang="en-US" dirty="0"/>
          </a:p>
          <a:p>
            <a:pPr lvl="1"/>
            <a:r>
              <a:rPr lang="en-US" dirty="0"/>
              <a:t>For all (app) images</a:t>
            </a:r>
          </a:p>
          <a:p>
            <a:pPr lvl="2"/>
            <a:r>
              <a:rPr lang="en-US" dirty="0"/>
              <a:t>Background images, menu icons, status bar icons, application icon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52CC-1A27-4B80-8BCA-F6B54BAE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35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02518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E3F2-C63A-4B7D-9B49-29B71095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927099"/>
            <a:ext cx="7331354" cy="709865"/>
          </a:xfrm>
        </p:spPr>
        <p:txBody>
          <a:bodyPr/>
          <a:lstStyle/>
          <a:p>
            <a:r>
              <a:rPr lang="pt-PT" dirty="0" err="1">
                <a:solidFill>
                  <a:srgbClr val="EBEBEB"/>
                </a:solidFill>
              </a:rPr>
              <a:t>Multiple</a:t>
            </a:r>
            <a:r>
              <a:rPr lang="pt-PT" dirty="0">
                <a:solidFill>
                  <a:srgbClr val="EBEBEB"/>
                </a:solidFill>
              </a:rPr>
              <a:t> </a:t>
            </a:r>
            <a:r>
              <a:rPr lang="pt-PT" dirty="0" err="1">
                <a:solidFill>
                  <a:srgbClr val="EBEBEB"/>
                </a:solidFill>
              </a:rPr>
              <a:t>screens</a:t>
            </a:r>
            <a:r>
              <a:rPr lang="pt-PT" dirty="0">
                <a:solidFill>
                  <a:srgbClr val="EBEBEB"/>
                </a:solidFill>
              </a:rPr>
              <a:t>: </a:t>
            </a:r>
            <a:br>
              <a:rPr lang="pt-PT" dirty="0">
                <a:solidFill>
                  <a:srgbClr val="EBEBEB"/>
                </a:solidFill>
              </a:rPr>
            </a:br>
            <a:r>
              <a:rPr lang="pt-PT" dirty="0">
                <a:solidFill>
                  <a:srgbClr val="EBEBEB"/>
                </a:solidFill>
              </a:rPr>
              <a:t>3 – Alternative </a:t>
            </a:r>
            <a:r>
              <a:rPr lang="pt-PT" dirty="0" err="1">
                <a:solidFill>
                  <a:srgbClr val="EBEBEB"/>
                </a:solidFill>
              </a:rPr>
              <a:t>images</a:t>
            </a:r>
            <a:r>
              <a:rPr lang="pt-PT" dirty="0">
                <a:solidFill>
                  <a:srgbClr val="EBEBEB"/>
                </a:solidFill>
              </a:rPr>
              <a:t>, </a:t>
            </a:r>
            <a:r>
              <a:rPr lang="pt-PT" dirty="0" err="1">
                <a:solidFill>
                  <a:srgbClr val="EBEBEB"/>
                </a:solidFill>
              </a:rPr>
              <a:t>organization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A28-4EA2-4860-BCD9-446C1AD8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resources in directories </a:t>
            </a:r>
            <a:r>
              <a:rPr lang="pt-PT" dirty="0"/>
              <a:t>-</a:t>
            </a:r>
            <a:r>
              <a:rPr lang="pt-PT" dirty="0" err="1"/>
              <a:t>xhdpi</a:t>
            </a:r>
            <a:r>
              <a:rPr lang="pt-PT" dirty="0"/>
              <a:t>, -</a:t>
            </a:r>
            <a:r>
              <a:rPr lang="pt-PT" dirty="0" err="1"/>
              <a:t>hdpi</a:t>
            </a:r>
            <a:r>
              <a:rPr lang="pt-PT" dirty="0"/>
              <a:t>, …</a:t>
            </a:r>
            <a:endParaRPr lang="en-US" dirty="0"/>
          </a:p>
          <a:p>
            <a:pPr lvl="1"/>
            <a:r>
              <a:rPr lang="pt-PT" dirty="0" err="1"/>
              <a:t>Examples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icon</a:t>
            </a: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52CC-1A27-4B80-8BCA-F6B54BAE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36</a:t>
            </a:fld>
            <a:endParaRPr lang="pt-PT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8A36A-CB1A-462F-B325-649D87C8F820}"/>
              </a:ext>
            </a:extLst>
          </p:cNvPr>
          <p:cNvSpPr/>
          <p:nvPr/>
        </p:nvSpPr>
        <p:spPr>
          <a:xfrm>
            <a:off x="1009120" y="3970793"/>
            <a:ext cx="3029699" cy="1749197"/>
          </a:xfrm>
          <a:prstGeom prst="rect">
            <a:avLst/>
          </a:prstGeom>
          <a:ln>
            <a:solidFill>
              <a:srgbClr val="18454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tabLst>
                <a:tab pos="269875" algn="l"/>
              </a:tabLst>
            </a:pPr>
            <a:r>
              <a:rPr lang="pt-PT" sz="1200" spc="-10" dirty="0" err="1">
                <a:latin typeface="Consolas" panose="020B0609020204030204" pitchFamily="49" charset="0"/>
              </a:rPr>
              <a:t>res</a:t>
            </a:r>
            <a:r>
              <a:rPr lang="pt-PT" sz="1200" spc="-10" dirty="0">
                <a:latin typeface="Consolas" panose="020B0609020204030204" pitchFamily="49" charset="0"/>
              </a:rPr>
              <a:t>/</a:t>
            </a:r>
            <a:r>
              <a:rPr lang="pt-PT" sz="1200" spc="-10" dirty="0" err="1">
                <a:latin typeface="Consolas" panose="020B0609020204030204" pitchFamily="49" charset="0"/>
              </a:rPr>
              <a:t>drawable-xhdpi</a:t>
            </a:r>
            <a:r>
              <a:rPr lang="pt-PT" sz="1200" spc="-10" dirty="0">
                <a:latin typeface="Consolas" panose="020B0609020204030204" pitchFamily="49" charset="0"/>
              </a:rPr>
              <a:t>/</a:t>
            </a:r>
          </a:p>
          <a:p>
            <a:pPr marR="1217295">
              <a:spcBef>
                <a:spcPts val="200"/>
              </a:spcBef>
              <a:tabLst>
                <a:tab pos="269875" algn="l"/>
              </a:tabLst>
            </a:pPr>
            <a:r>
              <a:rPr lang="pt-PT" sz="1200" spc="-10" dirty="0">
                <a:latin typeface="Consolas" panose="020B0609020204030204" pitchFamily="49" charset="0"/>
              </a:rPr>
              <a:t>	awesomeimage.png  </a:t>
            </a:r>
          </a:p>
          <a:p>
            <a:pPr marR="1217295">
              <a:spcBef>
                <a:spcPts val="200"/>
              </a:spcBef>
              <a:tabLst>
                <a:tab pos="269875" algn="l"/>
              </a:tabLst>
            </a:pPr>
            <a:r>
              <a:rPr lang="pt-PT" sz="1200" spc="-10" dirty="0" err="1">
                <a:latin typeface="Consolas" panose="020B0609020204030204" pitchFamily="49" charset="0"/>
              </a:rPr>
              <a:t>res</a:t>
            </a:r>
            <a:r>
              <a:rPr lang="pt-PT" sz="1200" spc="-10" dirty="0">
                <a:latin typeface="Consolas" panose="020B0609020204030204" pitchFamily="49" charset="0"/>
              </a:rPr>
              <a:t>/</a:t>
            </a:r>
            <a:r>
              <a:rPr lang="pt-PT" sz="1200" spc="-10" dirty="0" err="1">
                <a:latin typeface="Consolas" panose="020B0609020204030204" pitchFamily="49" charset="0"/>
              </a:rPr>
              <a:t>drawable-hdpi</a:t>
            </a:r>
            <a:r>
              <a:rPr lang="pt-PT" sz="1200" spc="-10" dirty="0">
                <a:latin typeface="Consolas" panose="020B0609020204030204" pitchFamily="49" charset="0"/>
              </a:rPr>
              <a:t>/</a:t>
            </a:r>
          </a:p>
          <a:p>
            <a:pPr marR="1217295">
              <a:spcBef>
                <a:spcPts val="200"/>
              </a:spcBef>
              <a:tabLst>
                <a:tab pos="269875" algn="l"/>
              </a:tabLst>
            </a:pPr>
            <a:r>
              <a:rPr lang="pt-PT" sz="1200" spc="-10" dirty="0">
                <a:latin typeface="Consolas" panose="020B0609020204030204" pitchFamily="49" charset="0"/>
              </a:rPr>
              <a:t>	awesomeimage.png  </a:t>
            </a:r>
          </a:p>
          <a:p>
            <a:pPr marR="1217295" defTabSz="3316288">
              <a:spcBef>
                <a:spcPts val="200"/>
              </a:spcBef>
              <a:tabLst>
                <a:tab pos="269875" algn="l"/>
              </a:tabLst>
            </a:pPr>
            <a:r>
              <a:rPr lang="pt-PT" sz="1200" spc="-10" dirty="0" err="1">
                <a:latin typeface="Consolas" panose="020B0609020204030204" pitchFamily="49" charset="0"/>
              </a:rPr>
              <a:t>res</a:t>
            </a:r>
            <a:r>
              <a:rPr lang="pt-PT" sz="1200" spc="-10" dirty="0">
                <a:latin typeface="Consolas" panose="020B0609020204030204" pitchFamily="49" charset="0"/>
              </a:rPr>
              <a:t>/</a:t>
            </a:r>
            <a:r>
              <a:rPr lang="pt-PT" sz="1200" spc="-10" dirty="0" err="1">
                <a:latin typeface="Consolas" panose="020B0609020204030204" pitchFamily="49" charset="0"/>
              </a:rPr>
              <a:t>drawable-mdpi</a:t>
            </a:r>
            <a:r>
              <a:rPr lang="pt-PT" sz="1200" spc="-10" dirty="0">
                <a:latin typeface="Consolas" panose="020B0609020204030204" pitchFamily="49" charset="0"/>
              </a:rPr>
              <a:t>/</a:t>
            </a:r>
          </a:p>
          <a:p>
            <a:pPr marR="1217295">
              <a:spcBef>
                <a:spcPts val="200"/>
              </a:spcBef>
              <a:tabLst>
                <a:tab pos="269875" algn="l"/>
              </a:tabLst>
            </a:pPr>
            <a:r>
              <a:rPr lang="pt-PT" sz="1200" spc="-10" dirty="0">
                <a:latin typeface="Consolas" panose="020B0609020204030204" pitchFamily="49" charset="0"/>
              </a:rPr>
              <a:t>	awesomeimage.png  </a:t>
            </a:r>
          </a:p>
          <a:p>
            <a:pPr marR="1217295">
              <a:spcBef>
                <a:spcPts val="200"/>
              </a:spcBef>
              <a:tabLst>
                <a:tab pos="269875" algn="l"/>
              </a:tabLst>
            </a:pPr>
            <a:r>
              <a:rPr lang="pt-PT" sz="1200" spc="-10" dirty="0" err="1">
                <a:latin typeface="Consolas" panose="020B0609020204030204" pitchFamily="49" charset="0"/>
              </a:rPr>
              <a:t>res</a:t>
            </a:r>
            <a:r>
              <a:rPr lang="pt-PT" sz="1200" spc="-10" dirty="0">
                <a:latin typeface="Consolas" panose="020B0609020204030204" pitchFamily="49" charset="0"/>
              </a:rPr>
              <a:t>/</a:t>
            </a:r>
            <a:r>
              <a:rPr lang="pt-PT" sz="1200" spc="-10" dirty="0" err="1">
                <a:latin typeface="Consolas" panose="020B0609020204030204" pitchFamily="49" charset="0"/>
              </a:rPr>
              <a:t>drawable-ldpi</a:t>
            </a:r>
            <a:r>
              <a:rPr lang="pt-PT" sz="1200" spc="-10" dirty="0">
                <a:latin typeface="Consolas" panose="020B0609020204030204" pitchFamily="49" charset="0"/>
              </a:rPr>
              <a:t>/</a:t>
            </a:r>
          </a:p>
          <a:p>
            <a:pPr>
              <a:spcBef>
                <a:spcPts val="200"/>
              </a:spcBef>
              <a:tabLst>
                <a:tab pos="269875" algn="l"/>
              </a:tabLst>
            </a:pPr>
            <a:r>
              <a:rPr lang="pt-PT" sz="1200" spc="-10" dirty="0">
                <a:latin typeface="Consolas" panose="020B0609020204030204" pitchFamily="49" charset="0"/>
              </a:rPr>
              <a:t>	awesomeimage.png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8AECDC-D1A4-4E85-A120-EA8257C1FBCC}"/>
              </a:ext>
            </a:extLst>
          </p:cNvPr>
          <p:cNvSpPr/>
          <p:nvPr/>
        </p:nvSpPr>
        <p:spPr>
          <a:xfrm>
            <a:off x="5105183" y="3970793"/>
            <a:ext cx="3029699" cy="1487587"/>
          </a:xfrm>
          <a:prstGeom prst="rect">
            <a:avLst/>
          </a:prstGeom>
          <a:ln>
            <a:solidFill>
              <a:srgbClr val="18454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tabLst>
                <a:tab pos="269875" algn="l"/>
              </a:tabLst>
            </a:pPr>
            <a:r>
              <a:rPr lang="pt-PT" sz="1200" spc="-10" dirty="0" err="1">
                <a:latin typeface="Consolas" panose="020B0609020204030204" pitchFamily="49" charset="0"/>
              </a:rPr>
              <a:t>res</a:t>
            </a:r>
            <a:r>
              <a:rPr lang="pt-PT" sz="1200" spc="-10" dirty="0">
                <a:latin typeface="Consolas" panose="020B0609020204030204" pitchFamily="49" charset="0"/>
              </a:rPr>
              <a:t>/</a:t>
            </a:r>
            <a:r>
              <a:rPr lang="pt-PT" sz="1200" spc="-10" dirty="0" err="1">
                <a:latin typeface="Consolas" panose="020B0609020204030204" pitchFamily="49" charset="0"/>
              </a:rPr>
              <a:t>mipmap-ldpi</a:t>
            </a:r>
            <a:r>
              <a:rPr lang="pt-PT" sz="1200" spc="-10" dirty="0">
                <a:latin typeface="Consolas" panose="020B0609020204030204" pitchFamily="49" charset="0"/>
              </a:rPr>
              <a:t>/</a:t>
            </a:r>
          </a:p>
          <a:p>
            <a:pPr>
              <a:spcBef>
                <a:spcPts val="200"/>
              </a:spcBef>
              <a:tabLst>
                <a:tab pos="269875" algn="l"/>
              </a:tabLst>
            </a:pPr>
            <a:r>
              <a:rPr lang="pt-PT" sz="1200" spc="-10" dirty="0">
                <a:latin typeface="Consolas" panose="020B0609020204030204" pitchFamily="49" charset="0"/>
              </a:rPr>
              <a:t>	finished_launcher_asset.png  </a:t>
            </a:r>
            <a:r>
              <a:rPr lang="pt-PT" sz="1200" spc="-10" dirty="0" err="1">
                <a:latin typeface="Consolas" panose="020B0609020204030204" pitchFamily="49" charset="0"/>
              </a:rPr>
              <a:t>res</a:t>
            </a:r>
            <a:r>
              <a:rPr lang="pt-PT" sz="1200" spc="-10" dirty="0">
                <a:latin typeface="Consolas" panose="020B0609020204030204" pitchFamily="49" charset="0"/>
              </a:rPr>
              <a:t>/</a:t>
            </a:r>
            <a:r>
              <a:rPr lang="pt-PT" sz="1200" spc="-10" dirty="0" err="1">
                <a:latin typeface="Consolas" panose="020B0609020204030204" pitchFamily="49" charset="0"/>
              </a:rPr>
              <a:t>mipmap-mdpi</a:t>
            </a:r>
            <a:r>
              <a:rPr lang="pt-PT" sz="1200" spc="-10" dirty="0">
                <a:latin typeface="Consolas" panose="020B0609020204030204" pitchFamily="49" charset="0"/>
              </a:rPr>
              <a:t>/</a:t>
            </a:r>
          </a:p>
          <a:p>
            <a:pPr>
              <a:spcBef>
                <a:spcPts val="200"/>
              </a:spcBef>
              <a:tabLst>
                <a:tab pos="269875" algn="l"/>
              </a:tabLst>
            </a:pPr>
            <a:r>
              <a:rPr lang="pt-PT" sz="1200" spc="-10" dirty="0">
                <a:latin typeface="Consolas" panose="020B0609020204030204" pitchFamily="49" charset="0"/>
              </a:rPr>
              <a:t>	finished_launcher_asset.png  </a:t>
            </a:r>
            <a:r>
              <a:rPr lang="pt-PT" sz="1200" spc="-10" dirty="0" err="1">
                <a:latin typeface="Consolas" panose="020B0609020204030204" pitchFamily="49" charset="0"/>
              </a:rPr>
              <a:t>res</a:t>
            </a:r>
            <a:r>
              <a:rPr lang="pt-PT" sz="1200" spc="-10" dirty="0">
                <a:latin typeface="Consolas" panose="020B0609020204030204" pitchFamily="49" charset="0"/>
              </a:rPr>
              <a:t>/</a:t>
            </a:r>
            <a:r>
              <a:rPr lang="pt-PT" sz="1200" spc="-10" dirty="0" err="1">
                <a:latin typeface="Consolas" panose="020B0609020204030204" pitchFamily="49" charset="0"/>
              </a:rPr>
              <a:t>mipmap-hdpi</a:t>
            </a:r>
            <a:r>
              <a:rPr lang="pt-PT" sz="1200" spc="-10" dirty="0">
                <a:latin typeface="Consolas" panose="020B0609020204030204" pitchFamily="49" charset="0"/>
              </a:rPr>
              <a:t>/</a:t>
            </a:r>
          </a:p>
          <a:p>
            <a:pPr>
              <a:spcBef>
                <a:spcPts val="200"/>
              </a:spcBef>
              <a:tabLst>
                <a:tab pos="269875" algn="l"/>
              </a:tabLst>
            </a:pPr>
            <a:r>
              <a:rPr lang="pt-PT" sz="1200" spc="-10" dirty="0">
                <a:latin typeface="Consolas" panose="020B0609020204030204" pitchFamily="49" charset="0"/>
              </a:rPr>
              <a:t>	finished_launcher_asset.png</a:t>
            </a:r>
          </a:p>
          <a:p>
            <a:pPr>
              <a:spcBef>
                <a:spcPts val="200"/>
              </a:spcBef>
              <a:tabLst>
                <a:tab pos="269875" algn="l"/>
              </a:tabLst>
            </a:pPr>
            <a:r>
              <a:rPr lang="pt-PT" sz="1200" spc="-10" dirty="0">
                <a:latin typeface="Consolas" panose="020B0609020204030204" pitchFamily="49" charset="0"/>
              </a:rPr>
              <a:t>. . 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AE19C3-5975-4440-814A-65574D56CC0A}"/>
              </a:ext>
            </a:extLst>
          </p:cNvPr>
          <p:cNvSpPr/>
          <p:nvPr/>
        </p:nvSpPr>
        <p:spPr>
          <a:xfrm>
            <a:off x="2065349" y="3595976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err="1"/>
              <a:t>Image</a:t>
            </a:r>
            <a:endParaRPr lang="pt-P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BB84EA-112F-4B5C-9BF3-F47BC11922D9}"/>
              </a:ext>
            </a:extLst>
          </p:cNvPr>
          <p:cNvSpPr/>
          <p:nvPr/>
        </p:nvSpPr>
        <p:spPr>
          <a:xfrm>
            <a:off x="5601163" y="3591799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icon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14587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E3F2-C63A-4B7D-9B49-29B71095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927099"/>
            <a:ext cx="7919750" cy="709865"/>
          </a:xfrm>
        </p:spPr>
        <p:txBody>
          <a:bodyPr/>
          <a:lstStyle/>
          <a:p>
            <a:r>
              <a:rPr lang="pt-PT" dirty="0" err="1">
                <a:solidFill>
                  <a:srgbClr val="EBEBEB"/>
                </a:solidFill>
              </a:rPr>
              <a:t>Multiple</a:t>
            </a:r>
            <a:r>
              <a:rPr lang="pt-PT" dirty="0">
                <a:solidFill>
                  <a:srgbClr val="EBEBEB"/>
                </a:solidFill>
              </a:rPr>
              <a:t> </a:t>
            </a:r>
            <a:r>
              <a:rPr lang="pt-PT" dirty="0" err="1">
                <a:solidFill>
                  <a:srgbClr val="EBEBEB"/>
                </a:solidFill>
              </a:rPr>
              <a:t>screens</a:t>
            </a:r>
            <a:r>
              <a:rPr lang="pt-PT" dirty="0">
                <a:solidFill>
                  <a:srgbClr val="EBEBEB"/>
                </a:solidFill>
              </a:rPr>
              <a:t>: </a:t>
            </a:r>
            <a:br>
              <a:rPr lang="pt-PT" dirty="0">
                <a:solidFill>
                  <a:srgbClr val="EBEBEB"/>
                </a:solidFill>
              </a:rPr>
            </a:br>
            <a:r>
              <a:rPr lang="pt-PT" dirty="0">
                <a:solidFill>
                  <a:srgbClr val="EBEBEB"/>
                </a:solidFill>
              </a:rPr>
              <a:t>3 – Alternative </a:t>
            </a:r>
            <a:r>
              <a:rPr lang="pt-PT" dirty="0" err="1">
                <a:solidFill>
                  <a:srgbClr val="EBEBEB"/>
                </a:solidFill>
              </a:rPr>
              <a:t>images</a:t>
            </a:r>
            <a:r>
              <a:rPr lang="pt-PT" dirty="0">
                <a:solidFill>
                  <a:srgbClr val="EBEBEB"/>
                </a:solidFill>
              </a:rPr>
              <a:t>, 9-Patch </a:t>
            </a:r>
            <a:r>
              <a:rPr lang="pt-PT" dirty="0" err="1">
                <a:solidFill>
                  <a:srgbClr val="EBEBEB"/>
                </a:solidFill>
              </a:rPr>
              <a:t>Images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A28-4EA2-4860-BCD9-446C1AD8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705065" cy="3530599"/>
          </a:xfrm>
        </p:spPr>
        <p:txBody>
          <a:bodyPr/>
          <a:lstStyle/>
          <a:p>
            <a:r>
              <a:rPr lang="pt-PT" dirty="0"/>
              <a:t>9-Patch </a:t>
            </a:r>
            <a:r>
              <a:rPr lang="pt-PT" dirty="0" err="1"/>
              <a:t>Images</a:t>
            </a:r>
            <a:r>
              <a:rPr lang="pt-PT" dirty="0"/>
              <a:t> (ficheiros .9.png)</a:t>
            </a:r>
          </a:p>
          <a:p>
            <a:pPr lvl="1"/>
            <a:r>
              <a:rPr lang="en-US" dirty="0"/>
              <a:t>Allows you to scale without distortion</a:t>
            </a:r>
          </a:p>
          <a:p>
            <a:pPr lvl="1"/>
            <a:r>
              <a:rPr lang="en-US" dirty="0"/>
              <a:t>They have defined regions that can be stretched/shrunk and those  that remain</a:t>
            </a:r>
          </a:p>
          <a:p>
            <a:pPr lvl="1"/>
            <a:r>
              <a:rPr lang="en-US" dirty="0"/>
              <a:t>Created using the draw9patch tool (Android SDK)</a:t>
            </a:r>
          </a:p>
          <a:p>
            <a:pPr lvl="1"/>
            <a:r>
              <a:rPr lang="en-US" dirty="0"/>
              <a:t>They should be used in the background images of the buttons</a:t>
            </a:r>
          </a:p>
          <a:p>
            <a:pPr lvl="1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52CC-1A27-4B80-8BCA-F6B54BAE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37</a:t>
            </a:fld>
            <a:endParaRPr lang="pt-PT" sz="1200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D82860A6-883A-49F3-AC21-32E1C00BD133}"/>
              </a:ext>
            </a:extLst>
          </p:cNvPr>
          <p:cNvSpPr>
            <a:spLocks noChangeAspect="1"/>
          </p:cNvSpPr>
          <p:nvPr/>
        </p:nvSpPr>
        <p:spPr>
          <a:xfrm>
            <a:off x="2011812" y="4877352"/>
            <a:ext cx="3323332" cy="184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B4E8AF82-3691-43D0-BFD0-169A4A3638A7}"/>
              </a:ext>
            </a:extLst>
          </p:cNvPr>
          <p:cNvSpPr>
            <a:spLocks noChangeAspect="1"/>
          </p:cNvSpPr>
          <p:nvPr/>
        </p:nvSpPr>
        <p:spPr>
          <a:xfrm>
            <a:off x="6419715" y="4570832"/>
            <a:ext cx="2453661" cy="2279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0890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E3F2-C63A-4B7D-9B49-29B71095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7603483" cy="709865"/>
          </a:xfrm>
        </p:spPr>
        <p:txBody>
          <a:bodyPr/>
          <a:lstStyle/>
          <a:p>
            <a:r>
              <a:rPr lang="pt-PT" dirty="0" err="1">
                <a:solidFill>
                  <a:srgbClr val="EBEBEB"/>
                </a:solidFill>
              </a:rPr>
              <a:t>Multiple</a:t>
            </a:r>
            <a:r>
              <a:rPr lang="pt-PT" dirty="0">
                <a:solidFill>
                  <a:srgbClr val="EBEBEB"/>
                </a:solidFill>
              </a:rPr>
              <a:t> </a:t>
            </a:r>
            <a:r>
              <a:rPr lang="pt-PT" dirty="0" err="1">
                <a:solidFill>
                  <a:srgbClr val="EBEBEB"/>
                </a:solidFill>
              </a:rPr>
              <a:t>screens</a:t>
            </a:r>
            <a:r>
              <a:rPr lang="pt-PT" dirty="0">
                <a:solidFill>
                  <a:srgbClr val="EBEBEB"/>
                </a:solidFill>
              </a:rPr>
              <a:t>: </a:t>
            </a:r>
            <a:br>
              <a:rPr lang="pt-PT" dirty="0">
                <a:solidFill>
                  <a:srgbClr val="EBEBEB"/>
                </a:solidFill>
              </a:rPr>
            </a:br>
            <a:r>
              <a:rPr lang="pt-PT" dirty="0">
                <a:solidFill>
                  <a:srgbClr val="EBEBEB"/>
                </a:solidFill>
              </a:rPr>
              <a:t>3 – Alternative </a:t>
            </a:r>
            <a:r>
              <a:rPr lang="pt-PT" dirty="0" err="1">
                <a:solidFill>
                  <a:srgbClr val="EBEBEB"/>
                </a:solidFill>
              </a:rPr>
              <a:t>images</a:t>
            </a:r>
            <a:r>
              <a:rPr lang="pt-PT" dirty="0">
                <a:solidFill>
                  <a:srgbClr val="EBEBEB"/>
                </a:solidFill>
              </a:rPr>
              <a:t>, </a:t>
            </a:r>
            <a:r>
              <a:rPr lang="pt-PT" dirty="0" err="1">
                <a:solidFill>
                  <a:srgbClr val="EBEBEB"/>
                </a:solidFill>
              </a:rPr>
              <a:t>Best</a:t>
            </a:r>
            <a:r>
              <a:rPr lang="pt-PT" dirty="0">
                <a:solidFill>
                  <a:srgbClr val="EBEBEB"/>
                </a:solidFill>
              </a:rPr>
              <a:t> </a:t>
            </a:r>
            <a:r>
              <a:rPr lang="pt-PT" dirty="0" err="1">
                <a:solidFill>
                  <a:srgbClr val="EBEBEB"/>
                </a:solidFill>
              </a:rPr>
              <a:t>Practices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A28-4EA2-4860-BCD9-446C1AD83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1"/>
            <a:ext cx="7768676" cy="3530599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b="1" dirty="0" err="1"/>
              <a:t>wrap_content</a:t>
            </a:r>
            <a:r>
              <a:rPr lang="en-US" dirty="0"/>
              <a:t>, </a:t>
            </a:r>
            <a:r>
              <a:rPr lang="en-US" b="1" dirty="0" err="1"/>
              <a:t>match_parent</a:t>
            </a:r>
            <a:r>
              <a:rPr lang="en-US" dirty="0"/>
              <a:t>, or </a:t>
            </a:r>
            <a:r>
              <a:rPr lang="en-US" b="1" dirty="0" err="1"/>
              <a:t>dp</a:t>
            </a:r>
            <a:r>
              <a:rPr lang="en-US" dirty="0"/>
              <a:t> units in layout element dimensions</a:t>
            </a:r>
          </a:p>
          <a:p>
            <a:pPr lvl="1"/>
            <a:r>
              <a:rPr lang="en-US" dirty="0"/>
              <a:t>Do not use pixel values in the application</a:t>
            </a:r>
          </a:p>
          <a:p>
            <a:r>
              <a:rPr lang="en-US" dirty="0"/>
              <a:t>Use </a:t>
            </a:r>
            <a:r>
              <a:rPr lang="en-US" b="1" dirty="0" err="1"/>
              <a:t>ConstrainLayout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 (percentual) </a:t>
            </a:r>
            <a:r>
              <a:rPr lang="en-US" dirty="0" err="1"/>
              <a:t>GuideLines</a:t>
            </a:r>
            <a:r>
              <a:rPr lang="en-US" dirty="0"/>
              <a:t>; use dimensions set to 0dp to stretch</a:t>
            </a:r>
          </a:p>
          <a:p>
            <a:pPr lvl="1"/>
            <a:r>
              <a:rPr lang="en-US" dirty="0"/>
              <a:t>Do not use the </a:t>
            </a:r>
            <a:r>
              <a:rPr lang="en-US" dirty="0" err="1"/>
              <a:t>AbsoluteLayout</a:t>
            </a:r>
            <a:r>
              <a:rPr lang="en-US" dirty="0"/>
              <a:t> element, </a:t>
            </a:r>
          </a:p>
          <a:p>
            <a:r>
              <a:rPr lang="en-US" dirty="0"/>
              <a:t>Create </a:t>
            </a:r>
            <a:r>
              <a:rPr lang="en-US" b="1" dirty="0"/>
              <a:t>alternative images </a:t>
            </a:r>
            <a:r>
              <a:rPr lang="en-US" dirty="0"/>
              <a:t>for different screen densities</a:t>
            </a:r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52CC-1A27-4B80-8BCA-F6B54BAE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38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161318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9C08-3221-421E-A77F-1439A016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6812176" cy="709865"/>
          </a:xfrm>
        </p:spPr>
        <p:txBody>
          <a:bodyPr/>
          <a:lstStyle/>
          <a:p>
            <a:r>
              <a:rPr lang="pt-PT" dirty="0"/>
              <a:t>Android </a:t>
            </a:r>
            <a:r>
              <a:rPr lang="pt-PT" dirty="0" err="1"/>
              <a:t>Studio</a:t>
            </a:r>
            <a:r>
              <a:rPr lang="pt-PT" dirty="0"/>
              <a:t> </a:t>
            </a:r>
            <a:r>
              <a:rPr lang="pt-PT" dirty="0" err="1"/>
              <a:t>automatic</a:t>
            </a:r>
            <a:r>
              <a:rPr lang="pt-PT" dirty="0"/>
              <a:t> </a:t>
            </a:r>
            <a:r>
              <a:rPr lang="pt-PT" dirty="0" err="1"/>
              <a:t>creation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alternative</a:t>
            </a:r>
            <a:r>
              <a:rPr lang="pt-PT" dirty="0"/>
              <a:t> </a:t>
            </a:r>
            <a:r>
              <a:rPr lang="pt-PT" dirty="0" err="1"/>
              <a:t>images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A1190-3562-4FBA-BCA2-75111D89A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274520"/>
            <a:ext cx="7744822" cy="3530599"/>
          </a:xfrm>
        </p:spPr>
        <p:txBody>
          <a:bodyPr/>
          <a:lstStyle/>
          <a:p>
            <a:r>
              <a:rPr lang="pt-PT" dirty="0"/>
              <a:t>Use </a:t>
            </a:r>
            <a:r>
              <a:rPr lang="pt-PT" b="1" dirty="0" err="1"/>
              <a:t>Andriod</a:t>
            </a:r>
            <a:r>
              <a:rPr lang="pt-PT" b="1" dirty="0"/>
              <a:t> </a:t>
            </a:r>
            <a:r>
              <a:rPr lang="pt-PT" b="1" dirty="0" err="1"/>
              <a:t>Drawable</a:t>
            </a:r>
            <a:r>
              <a:rPr lang="pt-PT" b="1" dirty="0"/>
              <a:t> </a:t>
            </a:r>
            <a:r>
              <a:rPr lang="pt-PT" b="1" dirty="0" err="1"/>
              <a:t>Importer</a:t>
            </a:r>
            <a:r>
              <a:rPr lang="pt-PT" b="1" dirty="0"/>
              <a:t> </a:t>
            </a:r>
            <a:r>
              <a:rPr lang="pt-PT" dirty="0"/>
              <a:t>plugin</a:t>
            </a:r>
          </a:p>
          <a:p>
            <a:pPr lvl="1">
              <a:spcBef>
                <a:spcPts val="600"/>
              </a:spcBef>
            </a:pPr>
            <a:r>
              <a:rPr lang="pt-PT" dirty="0" err="1"/>
              <a:t>Video</a:t>
            </a:r>
            <a:r>
              <a:rPr lang="pt-PT" dirty="0"/>
              <a:t>: </a:t>
            </a:r>
            <a:r>
              <a:rPr lang="pt-PT" dirty="0">
                <a:hlinkClick r:id="rId2"/>
              </a:rPr>
              <a:t>https://www.youtube.com/watch?v=bbFLDR6X2D8</a:t>
            </a:r>
            <a:endParaRPr lang="pt-PT" dirty="0"/>
          </a:p>
          <a:p>
            <a:pPr lvl="1">
              <a:spcBef>
                <a:spcPts val="600"/>
              </a:spcBef>
            </a:pPr>
            <a:r>
              <a:rPr lang="pt-PT" dirty="0" err="1"/>
              <a:t>However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plugin in Android plugin repositor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working</a:t>
            </a:r>
            <a:endParaRPr lang="pt-PT" dirty="0"/>
          </a:p>
          <a:p>
            <a:pPr lvl="2">
              <a:spcBef>
                <a:spcPts val="600"/>
              </a:spcBef>
            </a:pPr>
            <a:r>
              <a:rPr lang="pt-PT" dirty="0">
                <a:hlinkClick r:id="rId3"/>
              </a:rPr>
              <a:t>https://plugins.jetbrains.com/plugin/7658-android-drawable-importer</a:t>
            </a:r>
            <a:endParaRPr lang="pt-PT" dirty="0"/>
          </a:p>
          <a:p>
            <a:pPr lvl="2">
              <a:spcBef>
                <a:spcPts val="600"/>
              </a:spcBef>
            </a:pP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can </a:t>
            </a:r>
            <a:r>
              <a:rPr lang="pt-PT" dirty="0" err="1"/>
              <a:t>install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zip as a local file</a:t>
            </a:r>
          </a:p>
          <a:p>
            <a:pPr lvl="3">
              <a:spcBef>
                <a:spcPts val="600"/>
              </a:spcBef>
            </a:pPr>
            <a:r>
              <a:rPr lang="pt-PT" dirty="0"/>
              <a:t>File -&gt; </a:t>
            </a:r>
            <a:r>
              <a:rPr lang="pt-PT" dirty="0" err="1"/>
              <a:t>Settings</a:t>
            </a:r>
            <a:r>
              <a:rPr lang="pt-PT" dirty="0"/>
              <a:t> -&gt; Plugins:: in     </a:t>
            </a:r>
            <a:r>
              <a:rPr lang="pt-PT" dirty="0" err="1"/>
              <a:t>choose</a:t>
            </a:r>
            <a:r>
              <a:rPr lang="pt-PT" dirty="0"/>
              <a:t> </a:t>
            </a:r>
            <a:r>
              <a:rPr lang="pt-PT" dirty="0" err="1"/>
              <a:t>Install</a:t>
            </a:r>
            <a:r>
              <a:rPr lang="pt-PT" dirty="0"/>
              <a:t> Plugin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disk</a:t>
            </a:r>
            <a:r>
              <a:rPr lang="pt-PT" dirty="0"/>
              <a:t>… </a:t>
            </a:r>
            <a:r>
              <a:rPr lang="pt-PT" dirty="0" err="1"/>
              <a:t>Browse</a:t>
            </a:r>
            <a:r>
              <a:rPr lang="pt-PT" dirty="0"/>
              <a:t> for zip file, </a:t>
            </a:r>
            <a:r>
              <a:rPr lang="pt-PT" dirty="0" err="1"/>
              <a:t>install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restart</a:t>
            </a:r>
            <a:r>
              <a:rPr lang="pt-PT" dirty="0"/>
              <a:t> Android </a:t>
            </a:r>
            <a:r>
              <a:rPr lang="pt-PT" dirty="0" err="1"/>
              <a:t>Studio</a:t>
            </a:r>
            <a:r>
              <a:rPr lang="pt-PT" dirty="0"/>
              <a:t> (</a:t>
            </a:r>
            <a:r>
              <a:rPr lang="pt-PT" dirty="0" err="1"/>
              <a:t>wait</a:t>
            </a:r>
            <a:r>
              <a:rPr lang="pt-PT" dirty="0"/>
              <a:t> for a </a:t>
            </a:r>
            <a:r>
              <a:rPr lang="pt-PT" dirty="0" err="1"/>
              <a:t>long</a:t>
            </a:r>
            <a:r>
              <a:rPr lang="pt-PT" dirty="0"/>
              <a:t> </a:t>
            </a:r>
            <a:r>
              <a:rPr lang="pt-PT" dirty="0" err="1"/>
              <a:t>restart</a:t>
            </a:r>
            <a:r>
              <a:rPr lang="pt-PT" dirty="0"/>
              <a:t>).</a:t>
            </a:r>
          </a:p>
          <a:p>
            <a:pPr lvl="3">
              <a:spcBef>
                <a:spcPts val="600"/>
              </a:spcBef>
            </a:pPr>
            <a:r>
              <a:rPr lang="pt-PT" dirty="0" err="1"/>
              <a:t>Direct</a:t>
            </a:r>
            <a:r>
              <a:rPr lang="pt-PT" dirty="0"/>
              <a:t> link: </a:t>
            </a:r>
            <a:r>
              <a:rPr lang="pt-PT" dirty="0">
                <a:hlinkClick r:id="rId4"/>
              </a:rPr>
              <a:t>https://gpskaihu.nz/ADI-hack/ADI-hack-plugin-AS36.zip</a:t>
            </a:r>
            <a:endParaRPr lang="pt-PT" dirty="0"/>
          </a:p>
          <a:p>
            <a:pPr lvl="3">
              <a:spcBef>
                <a:spcPts val="600"/>
              </a:spcBef>
            </a:pPr>
            <a:r>
              <a:rPr lang="pt-PT" dirty="0"/>
              <a:t>To use </a:t>
            </a:r>
            <a:r>
              <a:rPr lang="pt-PT" dirty="0" err="1"/>
              <a:t>it</a:t>
            </a:r>
            <a:r>
              <a:rPr lang="pt-PT" dirty="0"/>
              <a:t>: </a:t>
            </a:r>
            <a:r>
              <a:rPr lang="pt-PT" dirty="0" err="1"/>
              <a:t>over</a:t>
            </a:r>
            <a:r>
              <a:rPr lang="pt-PT" dirty="0"/>
              <a:t> \</a:t>
            </a:r>
            <a:r>
              <a:rPr lang="pt-PT" b="1" dirty="0" err="1"/>
              <a:t>res</a:t>
            </a:r>
            <a:r>
              <a:rPr lang="pt-PT" dirty="0"/>
              <a:t> </a:t>
            </a:r>
            <a:r>
              <a:rPr lang="pt-PT" dirty="0" err="1"/>
              <a:t>folder</a:t>
            </a:r>
            <a:r>
              <a:rPr lang="pt-PT" dirty="0"/>
              <a:t> </a:t>
            </a:r>
            <a:r>
              <a:rPr lang="pt-PT" dirty="0" err="1"/>
              <a:t>choose</a:t>
            </a:r>
            <a:r>
              <a:rPr lang="pt-PT" dirty="0"/>
              <a:t> New -&gt; </a:t>
            </a:r>
            <a:r>
              <a:rPr lang="pt-PT" dirty="0" err="1"/>
              <a:t>Batch</a:t>
            </a:r>
            <a:r>
              <a:rPr lang="pt-PT" dirty="0"/>
              <a:t> </a:t>
            </a:r>
            <a:r>
              <a:rPr lang="pt-PT" dirty="0" err="1"/>
              <a:t>Drawable</a:t>
            </a:r>
            <a:r>
              <a:rPr lang="pt-PT" dirty="0"/>
              <a:t> </a:t>
            </a:r>
            <a:r>
              <a:rPr lang="pt-PT" dirty="0" err="1"/>
              <a:t>Import</a:t>
            </a:r>
            <a:r>
              <a:rPr lang="pt-PT" dirty="0"/>
              <a:t> 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BB0FE-DCED-4A28-9606-6259C0D4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39</a:t>
            </a:fld>
            <a:endParaRPr lang="pt-PT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5E720F-E013-4E77-B01A-089F6CDED3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06" b="36156"/>
          <a:stretch/>
        </p:blipFill>
        <p:spPr>
          <a:xfrm>
            <a:off x="938812" y="4817849"/>
            <a:ext cx="4114955" cy="1974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C55E9-FBF4-4964-9A0D-0A2F7191B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351" y="5019196"/>
            <a:ext cx="2686425" cy="157184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91FF81-9575-4D8E-BE07-DCB6E5305A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1156" y="3893625"/>
            <a:ext cx="181000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8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B20A-28BB-4CFD-8D84-E6015637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Alternative </a:t>
            </a:r>
            <a:r>
              <a:rPr lang="pt-PT" dirty="0" err="1"/>
              <a:t>resources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4EF5-43AF-40F2-B97A-9D815C9F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1"/>
            <a:ext cx="6345260" cy="353059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Resources placed in res/ directory</a:t>
            </a:r>
          </a:p>
          <a:p>
            <a:pPr lvl="1"/>
            <a:r>
              <a:rPr lang="en-GB" dirty="0"/>
              <a:t>Grouped in directories</a:t>
            </a:r>
          </a:p>
          <a:p>
            <a:pPr lvl="2"/>
            <a:r>
              <a:rPr lang="en-GB" dirty="0"/>
              <a:t>Animator, </a:t>
            </a:r>
            <a:r>
              <a:rPr lang="en-GB" dirty="0" err="1"/>
              <a:t>anim</a:t>
            </a:r>
            <a:r>
              <a:rPr lang="en-GB" dirty="0"/>
              <a:t>, </a:t>
            </a:r>
            <a:r>
              <a:rPr lang="en-GB" dirty="0" err="1"/>
              <a:t>color</a:t>
            </a:r>
            <a:r>
              <a:rPr lang="en-GB" dirty="0"/>
              <a:t> *, drawable, mipmap, layout, menu, raw, values, xml, font</a:t>
            </a:r>
          </a:p>
          <a:p>
            <a:pPr marL="731520" lvl="2" indent="0">
              <a:buNone/>
            </a:pPr>
            <a:r>
              <a:rPr lang="en-GB" dirty="0"/>
              <a:t>* for </a:t>
            </a:r>
            <a:r>
              <a:rPr lang="en-GB" dirty="0" err="1"/>
              <a:t>color</a:t>
            </a:r>
            <a:r>
              <a:rPr lang="en-GB" dirty="0"/>
              <a:t> state list resources, like colours in different button states</a:t>
            </a:r>
          </a:p>
          <a:p>
            <a:pPr lvl="1"/>
            <a:r>
              <a:rPr lang="en-GB" dirty="0"/>
              <a:t>Described in XML files</a:t>
            </a:r>
          </a:p>
          <a:p>
            <a:pPr lvl="2"/>
            <a:r>
              <a:rPr lang="en-GB" dirty="0"/>
              <a:t>Inside values directory we may have: arrays.xml, colors.xml, dimens.xml, strings.xml , tyles.xml </a:t>
            </a:r>
          </a:p>
          <a:p>
            <a:r>
              <a:rPr lang="en-GB" dirty="0"/>
              <a:t>Alternative resources</a:t>
            </a:r>
          </a:p>
          <a:p>
            <a:pPr lvl="1"/>
            <a:r>
              <a:rPr lang="en-GB" dirty="0"/>
              <a:t>Alternative resources provide a way to have appropriate resources in distinct cases</a:t>
            </a:r>
          </a:p>
          <a:p>
            <a:pPr lvl="2"/>
            <a:r>
              <a:rPr lang="en-GB" dirty="0"/>
              <a:t>In distinct cultures (different language, images, sounds, …)</a:t>
            </a:r>
          </a:p>
          <a:p>
            <a:pPr lvl="2"/>
            <a:r>
              <a:rPr lang="en-GB" dirty="0"/>
              <a:t>In distinct devices (different sizes, densities, …)</a:t>
            </a:r>
          </a:p>
          <a:p>
            <a:pPr lvl="1"/>
            <a:endParaRPr lang="en-GB" dirty="0"/>
          </a:p>
          <a:p>
            <a:pPr lvl="1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61359-6576-4253-803A-7807196C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4</a:t>
            </a:fld>
            <a:endParaRPr lang="pt-PT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76198-2086-4532-91CC-2A4E8B4D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53" y="2489201"/>
            <a:ext cx="1828633" cy="2279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2B279F-D112-4767-8AA8-0AC18C36271C}"/>
              </a:ext>
            </a:extLst>
          </p:cNvPr>
          <p:cNvSpPr/>
          <p:nvPr/>
        </p:nvSpPr>
        <p:spPr>
          <a:xfrm>
            <a:off x="656896" y="6495115"/>
            <a:ext cx="7667297" cy="27699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PT" sz="1200" dirty="0">
                <a:hlinkClick r:id="rId3"/>
              </a:rPr>
              <a:t>https://developer.android.com/guide/topics/resources/providing-resources#AlternativeResources</a:t>
            </a:r>
            <a:endParaRPr lang="pt-PT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625733-E908-4235-9890-3479AD70D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662" y="5103096"/>
            <a:ext cx="713924" cy="1265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185B85-D157-41C8-B1F2-B752BC295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283" y="5103467"/>
            <a:ext cx="711607" cy="1264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6F6CE8-AE6A-477B-8CFC-F135B8758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314" y="5102585"/>
            <a:ext cx="713924" cy="126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90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AF4E-B5AA-419D-A81C-0CA9E6D2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1" y="927099"/>
            <a:ext cx="6345260" cy="709865"/>
          </a:xfrm>
        </p:spPr>
        <p:txBody>
          <a:bodyPr/>
          <a:lstStyle/>
          <a:p>
            <a:r>
              <a:rPr lang="pt-PT" dirty="0" err="1"/>
              <a:t>Seeing</a:t>
            </a:r>
            <a:r>
              <a:rPr lang="pt-PT" dirty="0"/>
              <a:t> </a:t>
            </a:r>
            <a:r>
              <a:rPr lang="pt-PT" dirty="0" err="1"/>
              <a:t>alternative</a:t>
            </a:r>
            <a:r>
              <a:rPr lang="pt-PT" dirty="0"/>
              <a:t> </a:t>
            </a:r>
            <a:r>
              <a:rPr lang="pt-PT" dirty="0" err="1"/>
              <a:t>images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EF8C-518E-463E-98D7-25CEC960E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051888"/>
            <a:ext cx="7689162" cy="3530599"/>
          </a:xfrm>
        </p:spPr>
        <p:txBody>
          <a:bodyPr/>
          <a:lstStyle/>
          <a:p>
            <a:r>
              <a:rPr lang="en-GB" dirty="0"/>
              <a:t>Na app with just one </a:t>
            </a:r>
            <a:r>
              <a:rPr lang="en-GB" dirty="0" err="1"/>
              <a:t>ImageView</a:t>
            </a:r>
            <a:r>
              <a:rPr lang="en-GB" dirty="0"/>
              <a:t> with the imported image</a:t>
            </a:r>
          </a:p>
          <a:p>
            <a:pPr lvl="1">
              <a:spcBef>
                <a:spcPts val="600"/>
              </a:spcBef>
            </a:pPr>
            <a:r>
              <a:rPr lang="en-GB" sz="1400" dirty="0" err="1"/>
              <a:t>layout_width</a:t>
            </a:r>
            <a:r>
              <a:rPr lang="en-GB" sz="1400" dirty="0"/>
              <a:t> and height of 0dp (match constraints) and </a:t>
            </a:r>
            <a:r>
              <a:rPr lang="en-GB" sz="1400" dirty="0" err="1"/>
              <a:t>scaleType</a:t>
            </a:r>
            <a:r>
              <a:rPr lang="en-GB" sz="1400" dirty="0"/>
              <a:t> </a:t>
            </a:r>
            <a:r>
              <a:rPr lang="en-GB" sz="1400" dirty="0" err="1"/>
              <a:t>fitCenter</a:t>
            </a:r>
            <a:endParaRPr lang="en-GB" sz="1400" dirty="0"/>
          </a:p>
          <a:p>
            <a:pPr lvl="1">
              <a:spcBef>
                <a:spcPts val="600"/>
              </a:spcBef>
            </a:pPr>
            <a:r>
              <a:rPr lang="en-GB" sz="1400" dirty="0"/>
              <a:t>Images with an added identifier (l, m, h, x, xx, xxx)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B8CDA-BCB3-41F9-9F62-FA846434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616" y="7879"/>
            <a:ext cx="791308" cy="519503"/>
          </a:xfrm>
        </p:spPr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40</a:t>
            </a:fld>
            <a:endParaRPr lang="pt-PT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E1621-7004-468D-92DA-4E63F38CB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1" y="3212765"/>
            <a:ext cx="2698377" cy="3590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56E43-9877-4AE5-9F0F-A37BF7911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63" y="3212765"/>
            <a:ext cx="2026863" cy="3590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EA9626-C8C5-4172-934D-A89B899A6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314" y="3212766"/>
            <a:ext cx="2016104" cy="3590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41A1F9-8901-43E1-A095-9384D15C039B}"/>
              </a:ext>
            </a:extLst>
          </p:cNvPr>
          <p:cNvSpPr txBox="1"/>
          <p:nvPr/>
        </p:nvSpPr>
        <p:spPr>
          <a:xfrm>
            <a:off x="1839564" y="2967575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Nexus</a:t>
            </a:r>
            <a:r>
              <a:rPr lang="pt-PT" sz="1200" dirty="0"/>
              <a:t> 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CF24F6-47A8-45F4-8030-CE3668A9345F}"/>
              </a:ext>
            </a:extLst>
          </p:cNvPr>
          <p:cNvSpPr txBox="1"/>
          <p:nvPr/>
        </p:nvSpPr>
        <p:spPr>
          <a:xfrm>
            <a:off x="4334957" y="2972643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OnePlus</a:t>
            </a:r>
            <a:r>
              <a:rPr lang="pt-PT" sz="1200" dirty="0"/>
              <a:t> </a:t>
            </a:r>
            <a:r>
              <a:rPr lang="pt-PT" sz="1200" dirty="0" err="1"/>
              <a:t>One</a:t>
            </a:r>
            <a:endParaRPr lang="pt-PT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89C45C-61FD-4E20-971D-21F538B2A387}"/>
              </a:ext>
            </a:extLst>
          </p:cNvPr>
          <p:cNvSpPr txBox="1"/>
          <p:nvPr/>
        </p:nvSpPr>
        <p:spPr>
          <a:xfrm>
            <a:off x="6586301" y="2967574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err="1"/>
              <a:t>Nexus</a:t>
            </a:r>
            <a:r>
              <a:rPr lang="pt-PT" sz="12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4251452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E3F2-C63A-4B7D-9B49-29B71095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Bibliography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A28-4EA2-4860-BCD9-446C1AD8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Languages</a:t>
            </a:r>
            <a:endParaRPr lang="pt-PT" dirty="0"/>
          </a:p>
          <a:p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Screens</a:t>
            </a:r>
            <a:endParaRPr lang="pt-PT" dirty="0"/>
          </a:p>
          <a:p>
            <a:r>
              <a:rPr lang="pt-PT" dirty="0"/>
              <a:t>Draw9patch</a:t>
            </a:r>
          </a:p>
          <a:p>
            <a:r>
              <a:rPr lang="pt-PT" dirty="0" err="1"/>
              <a:t>Density-independent</a:t>
            </a:r>
            <a:r>
              <a:rPr lang="pt-PT" dirty="0"/>
              <a:t> Pixels</a:t>
            </a:r>
          </a:p>
          <a:p>
            <a:r>
              <a:rPr lang="pt-PT" dirty="0"/>
              <a:t>Alternative </a:t>
            </a:r>
            <a:r>
              <a:rPr lang="pt-PT" dirty="0" err="1"/>
              <a:t>Resources</a:t>
            </a:r>
            <a:endParaRPr lang="pt-PT" dirty="0"/>
          </a:p>
          <a:p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Asset</a:t>
            </a:r>
            <a:r>
              <a:rPr lang="pt-PT" dirty="0"/>
              <a:t> </a:t>
            </a:r>
            <a:r>
              <a:rPr lang="pt-PT" dirty="0" err="1"/>
              <a:t>Studio</a:t>
            </a:r>
            <a:endParaRPr lang="pt-PT" dirty="0"/>
          </a:p>
          <a:p>
            <a:r>
              <a:rPr lang="pt-PT" dirty="0" err="1"/>
              <a:t>Device</a:t>
            </a:r>
            <a:r>
              <a:rPr lang="pt-PT" dirty="0"/>
              <a:t> </a:t>
            </a:r>
            <a:r>
              <a:rPr lang="pt-PT" dirty="0" err="1"/>
              <a:t>Metrics</a:t>
            </a:r>
            <a:endParaRPr lang="pt-PT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552CC-1A27-4B80-8BCA-F6B54BAE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41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57635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B20A-28BB-4CFD-8D84-E6015637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Alternative </a:t>
            </a:r>
            <a:r>
              <a:rPr lang="pt-PT" dirty="0" err="1"/>
              <a:t>resources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4EF5-43AF-40F2-B97A-9D815C9F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Place for Alternative resources in directories</a:t>
            </a:r>
          </a:p>
          <a:p>
            <a:pPr lvl="1"/>
            <a:r>
              <a:rPr lang="pt-PT" b="1" i="1" dirty="0"/>
              <a:t>&lt;</a:t>
            </a:r>
            <a:r>
              <a:rPr lang="pt-PT" b="1" i="1" dirty="0" err="1"/>
              <a:t>resources_name</a:t>
            </a:r>
            <a:r>
              <a:rPr lang="pt-PT" b="1" i="1" dirty="0"/>
              <a:t>&gt;</a:t>
            </a:r>
            <a:r>
              <a:rPr lang="pt-PT" b="1" dirty="0"/>
              <a:t>-</a:t>
            </a:r>
            <a:r>
              <a:rPr lang="pt-PT" b="1" i="1" dirty="0"/>
              <a:t>&lt;</a:t>
            </a:r>
            <a:r>
              <a:rPr lang="pt-PT" b="1" i="1" dirty="0" err="1"/>
              <a:t>config_qualifier</a:t>
            </a:r>
            <a:r>
              <a:rPr lang="pt-PT" b="1" i="1" dirty="0"/>
              <a:t>&gt;</a:t>
            </a:r>
          </a:p>
          <a:p>
            <a:pPr lvl="1"/>
            <a:r>
              <a:rPr lang="pt-PT" i="1" dirty="0" err="1"/>
              <a:t>Resource_name</a:t>
            </a:r>
            <a:r>
              <a:rPr lang="pt-PT" i="1" dirty="0"/>
              <a:t>: </a:t>
            </a:r>
            <a:r>
              <a:rPr lang="pt-PT" i="1" dirty="0" err="1"/>
              <a:t>Animator</a:t>
            </a:r>
            <a:r>
              <a:rPr lang="pt-PT" i="1" dirty="0"/>
              <a:t>, </a:t>
            </a:r>
            <a:r>
              <a:rPr lang="pt-PT" i="1" dirty="0" err="1"/>
              <a:t>anim</a:t>
            </a:r>
            <a:r>
              <a:rPr lang="pt-PT" i="1" dirty="0"/>
              <a:t>, color *, </a:t>
            </a:r>
            <a:r>
              <a:rPr lang="pt-PT" i="1" dirty="0" err="1"/>
              <a:t>drawable</a:t>
            </a:r>
            <a:r>
              <a:rPr lang="pt-PT" i="1" dirty="0"/>
              <a:t>, </a:t>
            </a:r>
            <a:r>
              <a:rPr lang="pt-PT" i="1" dirty="0" err="1"/>
              <a:t>mipmap</a:t>
            </a:r>
            <a:r>
              <a:rPr lang="pt-PT" i="1" dirty="0"/>
              <a:t>, layout, menu, </a:t>
            </a:r>
            <a:r>
              <a:rPr lang="pt-PT" i="1" dirty="0" err="1"/>
              <a:t>raw</a:t>
            </a:r>
            <a:r>
              <a:rPr lang="pt-PT" i="1" dirty="0"/>
              <a:t>, </a:t>
            </a:r>
            <a:r>
              <a:rPr lang="pt-PT" i="1" dirty="0" err="1"/>
              <a:t>values</a:t>
            </a:r>
            <a:r>
              <a:rPr lang="pt-PT" i="1" dirty="0"/>
              <a:t>, </a:t>
            </a:r>
            <a:r>
              <a:rPr lang="pt-PT" i="1" dirty="0" err="1"/>
              <a:t>xml</a:t>
            </a:r>
            <a:r>
              <a:rPr lang="pt-PT" i="1" dirty="0"/>
              <a:t>, </a:t>
            </a:r>
            <a:r>
              <a:rPr lang="pt-PT" i="1" dirty="0" err="1"/>
              <a:t>font</a:t>
            </a:r>
            <a:endParaRPr lang="pt-PT" i="1" dirty="0"/>
          </a:p>
          <a:p>
            <a:pPr lvl="1"/>
            <a:r>
              <a:rPr lang="en-GB" dirty="0"/>
              <a:t>Type of </a:t>
            </a:r>
            <a:r>
              <a:rPr lang="en-GB" dirty="0" err="1"/>
              <a:t>Config_qualifier</a:t>
            </a:r>
            <a:r>
              <a:rPr lang="en-GB" dirty="0"/>
              <a:t> (for values see link below):</a:t>
            </a:r>
          </a:p>
          <a:p>
            <a:pPr lvl="2"/>
            <a:r>
              <a:rPr lang="pt-PT" dirty="0"/>
              <a:t>mobile country </a:t>
            </a:r>
            <a:r>
              <a:rPr lang="pt-PT" dirty="0" err="1"/>
              <a:t>code</a:t>
            </a:r>
            <a:r>
              <a:rPr lang="pt-PT" dirty="0"/>
              <a:t>, </a:t>
            </a:r>
            <a:r>
              <a:rPr lang="pt-PT" dirty="0" err="1"/>
              <a:t>language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region</a:t>
            </a:r>
            <a:r>
              <a:rPr lang="pt-PT" dirty="0"/>
              <a:t>, layout </a:t>
            </a:r>
            <a:r>
              <a:rPr lang="pt-PT" dirty="0" err="1"/>
              <a:t>Direction</a:t>
            </a:r>
            <a:r>
              <a:rPr lang="pt-PT" dirty="0"/>
              <a:t>, </a:t>
            </a:r>
            <a:r>
              <a:rPr lang="pt-PT" dirty="0" err="1"/>
              <a:t>smallestWidth</a:t>
            </a:r>
            <a:r>
              <a:rPr lang="pt-PT" dirty="0"/>
              <a:t>, </a:t>
            </a:r>
            <a:r>
              <a:rPr lang="pt-PT" dirty="0" err="1"/>
              <a:t>Available</a:t>
            </a:r>
            <a:r>
              <a:rPr lang="pt-PT" dirty="0"/>
              <a:t> </a:t>
            </a:r>
            <a:r>
              <a:rPr lang="pt-PT" dirty="0" err="1"/>
              <a:t>width</a:t>
            </a:r>
            <a:r>
              <a:rPr lang="pt-PT" dirty="0"/>
              <a:t>, </a:t>
            </a:r>
            <a:r>
              <a:rPr lang="pt-PT" dirty="0" err="1"/>
              <a:t>Available</a:t>
            </a:r>
            <a:r>
              <a:rPr lang="pt-PT" dirty="0"/>
              <a:t> </a:t>
            </a:r>
            <a:r>
              <a:rPr lang="pt-PT" dirty="0" err="1"/>
              <a:t>height</a:t>
            </a:r>
            <a:r>
              <a:rPr lang="pt-PT" dirty="0"/>
              <a:t>, </a:t>
            </a:r>
            <a:r>
              <a:rPr lang="pt-PT" dirty="0" err="1"/>
              <a:t>screen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, </a:t>
            </a:r>
            <a:r>
              <a:rPr lang="pt-PT" dirty="0" err="1"/>
              <a:t>Screen</a:t>
            </a:r>
            <a:r>
              <a:rPr lang="pt-PT" dirty="0"/>
              <a:t> </a:t>
            </a:r>
            <a:r>
              <a:rPr lang="pt-PT" dirty="0" err="1"/>
              <a:t>aspect</a:t>
            </a:r>
            <a:r>
              <a:rPr lang="pt-PT" dirty="0"/>
              <a:t>, Round </a:t>
            </a:r>
            <a:r>
              <a:rPr lang="pt-PT" dirty="0" err="1"/>
              <a:t>screen</a:t>
            </a:r>
            <a:r>
              <a:rPr lang="pt-PT" dirty="0"/>
              <a:t>, </a:t>
            </a:r>
            <a:r>
              <a:rPr lang="pt-PT" dirty="0" err="1"/>
              <a:t>Wide</a:t>
            </a:r>
            <a:r>
              <a:rPr lang="pt-PT" dirty="0"/>
              <a:t> Color Gamut, </a:t>
            </a:r>
            <a:r>
              <a:rPr lang="pt-PT" dirty="0" err="1"/>
              <a:t>High</a:t>
            </a:r>
            <a:r>
              <a:rPr lang="pt-PT" dirty="0"/>
              <a:t> </a:t>
            </a:r>
            <a:r>
              <a:rPr lang="pt-PT" dirty="0" err="1"/>
              <a:t>Dynamic</a:t>
            </a:r>
            <a:r>
              <a:rPr lang="pt-PT" dirty="0"/>
              <a:t> Range (HDR), </a:t>
            </a:r>
            <a:r>
              <a:rPr lang="pt-PT" dirty="0" err="1"/>
              <a:t>Screen</a:t>
            </a:r>
            <a:r>
              <a:rPr lang="pt-PT" dirty="0"/>
              <a:t> </a:t>
            </a:r>
            <a:r>
              <a:rPr lang="pt-PT" dirty="0" err="1"/>
              <a:t>orientation</a:t>
            </a:r>
            <a:r>
              <a:rPr lang="pt-PT" dirty="0"/>
              <a:t>, UI mode, </a:t>
            </a:r>
            <a:r>
              <a:rPr lang="pt-PT" dirty="0" err="1"/>
              <a:t>Night</a:t>
            </a:r>
            <a:r>
              <a:rPr lang="pt-PT" dirty="0"/>
              <a:t> mode, </a:t>
            </a:r>
            <a:r>
              <a:rPr lang="pt-PT" dirty="0" err="1"/>
              <a:t>Screen</a:t>
            </a:r>
            <a:r>
              <a:rPr lang="pt-PT" dirty="0"/>
              <a:t> pixel </a:t>
            </a:r>
            <a:r>
              <a:rPr lang="pt-PT" dirty="0" err="1"/>
              <a:t>density</a:t>
            </a:r>
            <a:r>
              <a:rPr lang="pt-PT" dirty="0"/>
              <a:t> (</a:t>
            </a:r>
            <a:r>
              <a:rPr lang="pt-PT" dirty="0" err="1"/>
              <a:t>dpi</a:t>
            </a:r>
            <a:r>
              <a:rPr lang="pt-PT" dirty="0"/>
              <a:t>), </a:t>
            </a:r>
            <a:r>
              <a:rPr lang="pt-PT" dirty="0" err="1"/>
              <a:t>Touchscreen</a:t>
            </a:r>
            <a:r>
              <a:rPr lang="pt-PT" dirty="0"/>
              <a:t> </a:t>
            </a:r>
            <a:r>
              <a:rPr lang="pt-PT" dirty="0" err="1"/>
              <a:t>type</a:t>
            </a:r>
            <a:r>
              <a:rPr lang="pt-PT" dirty="0"/>
              <a:t>, </a:t>
            </a:r>
            <a:r>
              <a:rPr lang="pt-PT" dirty="0" err="1"/>
              <a:t>Keyboard</a:t>
            </a:r>
            <a:r>
              <a:rPr lang="pt-PT" dirty="0"/>
              <a:t> </a:t>
            </a:r>
            <a:r>
              <a:rPr lang="pt-PT" dirty="0" err="1"/>
              <a:t>availability</a:t>
            </a:r>
            <a:r>
              <a:rPr lang="pt-PT" dirty="0"/>
              <a:t>, </a:t>
            </a:r>
            <a:r>
              <a:rPr lang="pt-PT" dirty="0" err="1"/>
              <a:t>Primary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input method, </a:t>
            </a:r>
            <a:r>
              <a:rPr lang="pt-PT" dirty="0" err="1"/>
              <a:t>Navigation</a:t>
            </a:r>
            <a:r>
              <a:rPr lang="pt-PT" dirty="0"/>
              <a:t> 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availability</a:t>
            </a:r>
            <a:r>
              <a:rPr lang="pt-PT" dirty="0"/>
              <a:t>, </a:t>
            </a:r>
            <a:r>
              <a:rPr lang="pt-PT" dirty="0" err="1"/>
              <a:t>Primary</a:t>
            </a:r>
            <a:r>
              <a:rPr lang="pt-PT" dirty="0"/>
              <a:t> non-</a:t>
            </a:r>
            <a:r>
              <a:rPr lang="pt-PT" dirty="0" err="1"/>
              <a:t>touch</a:t>
            </a:r>
            <a:r>
              <a:rPr lang="pt-PT" dirty="0"/>
              <a:t> </a:t>
            </a:r>
            <a:r>
              <a:rPr lang="pt-PT" dirty="0" err="1"/>
              <a:t>navigation</a:t>
            </a:r>
            <a:r>
              <a:rPr lang="pt-PT" dirty="0"/>
              <a:t> method, </a:t>
            </a:r>
            <a:r>
              <a:rPr lang="pt-PT" dirty="0" err="1"/>
              <a:t>Platform</a:t>
            </a:r>
            <a:r>
              <a:rPr lang="pt-PT" dirty="0"/>
              <a:t> Version (API </a:t>
            </a:r>
            <a:r>
              <a:rPr lang="pt-PT" dirty="0" err="1"/>
              <a:t>level</a:t>
            </a:r>
            <a:r>
              <a:rPr lang="pt-PT" dirty="0"/>
              <a:t>)</a:t>
            </a:r>
          </a:p>
          <a:p>
            <a:pPr lvl="2"/>
            <a:endParaRPr lang="en-GB" dirty="0"/>
          </a:p>
          <a:p>
            <a:pPr lvl="1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61359-6576-4253-803A-7807196C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5</a:t>
            </a:fld>
            <a:endParaRPr lang="pt-PT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8D0BA-736C-4673-BBB1-425BD3688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239" y="209484"/>
            <a:ext cx="2019582" cy="1409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0735FB-A020-4B2F-B5F6-BBF4BB360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821" y="1932740"/>
            <a:ext cx="1619476" cy="432495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2B279F-D112-4767-8AA8-0AC18C36271C}"/>
              </a:ext>
            </a:extLst>
          </p:cNvPr>
          <p:cNvSpPr/>
          <p:nvPr/>
        </p:nvSpPr>
        <p:spPr>
          <a:xfrm>
            <a:off x="56703" y="6495587"/>
            <a:ext cx="7667297" cy="276999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PT" sz="1200" dirty="0">
                <a:hlinkClick r:id="rId4"/>
              </a:rPr>
              <a:t>https://developer.android.com/guide/topics/resources/providing-resources#AlternativeResources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08407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1059" y="18288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1059" y="5870955"/>
            <a:ext cx="74295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1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88D203-DF7A-4ED6-944A-DCF7403E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bg2"/>
                </a:solidFill>
              </a:rPr>
              <a:t>Different cultures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DB871-D4B8-457A-9649-4C867AEC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7031" y="295729"/>
            <a:ext cx="62864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>
                <a:latin typeface="+mj-lt"/>
              </a:rPr>
              <a:t>DAM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EE31BF8-7351-4A0F-A8BF-ABAE68EB0341}" type="slidenum">
              <a:rPr lang="en-US" sz="1300" smtClean="0">
                <a:latin typeface="+mj-lt"/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300">
              <a:latin typeface="+mj-lt"/>
            </a:endParaRPr>
          </a:p>
        </p:txBody>
      </p:sp>
      <p:pic>
        <p:nvPicPr>
          <p:cNvPr id="7" name="Picture 2" descr="Resultado de imagem para multilanguage">
            <a:extLst>
              <a:ext uri="{FF2B5EF4-FFF2-40B4-BE49-F238E27FC236}">
                <a16:creationId xmlns:a16="http://schemas.microsoft.com/office/drawing/2014/main" id="{3BF2C9E3-5473-46A5-8A13-3832F4ACE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322" y="1607499"/>
            <a:ext cx="4853180" cy="3639885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0910D3-8B36-4E5F-B87E-CB0D14DE9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107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B0D-4973-466A-A796-FC07D75B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Languages</a:t>
            </a:r>
            <a:endParaRPr lang="pt-PT" dirty="0"/>
          </a:p>
        </p:txBody>
      </p:sp>
      <p:sp>
        <p:nvSpPr>
          <p:cNvPr id="1033" name="Content Placeholder 1032">
            <a:extLst>
              <a:ext uri="{FF2B5EF4-FFF2-40B4-BE49-F238E27FC236}">
                <a16:creationId xmlns:a16="http://schemas.microsoft.com/office/drawing/2014/main" id="{9DB155F7-8421-469F-9517-0CA6B71C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1"/>
            <a:ext cx="7466526" cy="3530599"/>
          </a:xfrm>
        </p:spPr>
        <p:txBody>
          <a:bodyPr>
            <a:normAutofit/>
          </a:bodyPr>
          <a:lstStyle/>
          <a:p>
            <a:r>
              <a:rPr lang="en-US" dirty="0"/>
              <a:t>Build a multi-culture app: an app that can be used by users with different languages and cultures</a:t>
            </a:r>
          </a:p>
          <a:p>
            <a:pPr lvl="1"/>
            <a:r>
              <a:rPr lang="en-US" dirty="0"/>
              <a:t>Different language, but also different images, colors, sounds, …</a:t>
            </a:r>
          </a:p>
          <a:p>
            <a:pPr lvl="2"/>
            <a:r>
              <a:rPr lang="en-US" dirty="0"/>
              <a:t>Flags extracted from </a:t>
            </a:r>
            <a:r>
              <a:rPr lang="en-US" dirty="0" err="1"/>
              <a:t>wikipedia</a:t>
            </a:r>
            <a:endParaRPr lang="en-US" dirty="0"/>
          </a:p>
          <a:p>
            <a:endParaRPr lang="en-US" dirty="0"/>
          </a:p>
          <a:p>
            <a:endParaRPr lang="pt-PT" dirty="0"/>
          </a:p>
        </p:txBody>
      </p:sp>
      <p:sp>
        <p:nvSpPr>
          <p:cNvPr id="1034" name="Slide Number Placeholder 1033">
            <a:extLst>
              <a:ext uri="{FF2B5EF4-FFF2-40B4-BE49-F238E27FC236}">
                <a16:creationId xmlns:a16="http://schemas.microsoft.com/office/drawing/2014/main" id="{EBF4E6B5-F497-4E13-8485-962D5E30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7</a:t>
            </a:fld>
            <a:endParaRPr lang="pt-PT" sz="1200" dirty="0"/>
          </a:p>
        </p:txBody>
      </p:sp>
      <p:pic>
        <p:nvPicPr>
          <p:cNvPr id="2050" name="Picture 2" descr="Image result for flag United states">
            <a:extLst>
              <a:ext uri="{FF2B5EF4-FFF2-40B4-BE49-F238E27FC236}">
                <a16:creationId xmlns:a16="http://schemas.microsoft.com/office/drawing/2014/main" id="{0278E060-ECE3-4229-B3E8-82BC37AD8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880" y="5864354"/>
            <a:ext cx="1578641" cy="83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841919A-873A-44CB-84D7-A5932474C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80" y="4746638"/>
            <a:ext cx="1578642" cy="1052427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45F8E75-A706-4045-B7CF-7A5C963D4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81" y="3628922"/>
            <a:ext cx="1578640" cy="1052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EF8129-EF98-48E8-ACF5-1E9A71AF4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1221" y="3868042"/>
            <a:ext cx="1514237" cy="2683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ED0EFB-1223-43A1-835D-8D18031561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712" y="3869614"/>
            <a:ext cx="1509322" cy="2681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F5542B-773A-4C64-9567-5094158128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5090" y="3869614"/>
            <a:ext cx="1514237" cy="26857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DF53A65-2ECA-452C-BF9F-BE6DD68B5458}"/>
              </a:ext>
            </a:extLst>
          </p:cNvPr>
          <p:cNvSpPr/>
          <p:nvPr/>
        </p:nvSpPr>
        <p:spPr>
          <a:xfrm>
            <a:off x="6856749" y="1980557"/>
            <a:ext cx="2138901" cy="261610"/>
          </a:xfrm>
          <a:prstGeom prst="rect">
            <a:avLst/>
          </a:prstGeom>
          <a:solidFill>
            <a:srgbClr val="F5EFF5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Idea: play country anthem</a:t>
            </a:r>
          </a:p>
        </p:txBody>
      </p:sp>
    </p:spTree>
    <p:extLst>
      <p:ext uri="{BB962C8B-B14F-4D97-AF65-F5344CB8AC3E}">
        <p14:creationId xmlns:p14="http://schemas.microsoft.com/office/powerpoint/2010/main" val="210498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8FA79-0AD2-4189-A8E4-3C00BC76E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80" y="2282470"/>
            <a:ext cx="2248354" cy="38910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1CB0D-4973-466A-A796-FC07D75B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Build</a:t>
            </a:r>
            <a:r>
              <a:rPr lang="pt-PT" dirty="0"/>
              <a:t> a </a:t>
            </a:r>
            <a:r>
              <a:rPr lang="pt-PT" dirty="0" err="1"/>
              <a:t>multi-culture</a:t>
            </a:r>
            <a:r>
              <a:rPr lang="pt-PT" dirty="0"/>
              <a:t> app</a:t>
            </a:r>
          </a:p>
        </p:txBody>
      </p:sp>
      <p:sp>
        <p:nvSpPr>
          <p:cNvPr id="1033" name="Content Placeholder 1032">
            <a:extLst>
              <a:ext uri="{FF2B5EF4-FFF2-40B4-BE49-F238E27FC236}">
                <a16:creationId xmlns:a16="http://schemas.microsoft.com/office/drawing/2014/main" id="{9DB155F7-8421-469F-9517-0CA6B71C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8" y="2282470"/>
            <a:ext cx="6639340" cy="438867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In code use a reference to a resource (with a identifier)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1400" dirty="0"/>
              <a:t>Not use strings/colors/images/… directly in code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Put resources and their identifiers in separate files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1400" dirty="0"/>
              <a:t>“res/values/strings” is the default file for </a:t>
            </a:r>
            <a:r>
              <a:rPr lang="en-US" sz="1400" dirty="0" err="1"/>
              <a:t>en_US</a:t>
            </a:r>
            <a:r>
              <a:rPr lang="en-US" sz="1400" dirty="0"/>
              <a:t> language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Use other files for other languages (placed inside /res folder):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1400" dirty="0"/>
              <a:t>Files should have the </a:t>
            </a:r>
            <a:r>
              <a:rPr lang="en-US" sz="1400" b="1" dirty="0"/>
              <a:t>same name </a:t>
            </a:r>
            <a:r>
              <a:rPr lang="en-US" sz="1400" dirty="0"/>
              <a:t>(as original) </a:t>
            </a:r>
            <a:r>
              <a:rPr lang="en-US" sz="1400" b="1" dirty="0"/>
              <a:t>but</a:t>
            </a:r>
            <a:r>
              <a:rPr lang="en-US" sz="1400" dirty="0"/>
              <a:t> be placed </a:t>
            </a:r>
            <a:r>
              <a:rPr lang="en-US" sz="1400" b="1" dirty="0"/>
              <a:t>in a directory </a:t>
            </a:r>
            <a:r>
              <a:rPr lang="en-US" sz="1400" dirty="0"/>
              <a:t>that tells the system which culture to use: 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&gt;-b+&lt;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&gt;[+&lt;country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&gt;]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pt-PT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&gt;-&lt;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&gt;[-r&lt;country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GB" sz="1400" dirty="0"/>
              <a:t>Image on right shows Android view (Project Tool window) for previous app (different images, </a:t>
            </a:r>
            <a:r>
              <a:rPr lang="en-GB" sz="1400" dirty="0" err="1"/>
              <a:t>colors</a:t>
            </a:r>
            <a:r>
              <a:rPr lang="en-GB" sz="1400" dirty="0"/>
              <a:t> and Strings)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GB" sz="1200" dirty="0"/>
              <a:t>but files are in </a:t>
            </a:r>
            <a:r>
              <a:rPr lang="en-GB" sz="1200" dirty="0" err="1"/>
              <a:t>diferent</a:t>
            </a:r>
            <a:r>
              <a:rPr lang="en-GB" sz="1200" dirty="0"/>
              <a:t> directories – use Project view to see all files (and create folders)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GB" sz="1400" dirty="0"/>
              <a:t>The android system gets the resources depending on language activated in the device</a:t>
            </a:r>
          </a:p>
          <a:p>
            <a:endParaRPr lang="pt-PT" sz="1600" dirty="0"/>
          </a:p>
        </p:txBody>
      </p:sp>
      <p:sp>
        <p:nvSpPr>
          <p:cNvPr id="1034" name="Slide Number Placeholder 1033">
            <a:extLst>
              <a:ext uri="{FF2B5EF4-FFF2-40B4-BE49-F238E27FC236}">
                <a16:creationId xmlns:a16="http://schemas.microsoft.com/office/drawing/2014/main" id="{EBF4E6B5-F497-4E13-8485-962D5E30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8</a:t>
            </a:fld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404038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8FA79-0AD2-4189-A8E4-3C00BC76E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80" y="2282470"/>
            <a:ext cx="2248354" cy="38910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1CB0D-4973-466A-A796-FC07D75B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7603483" cy="709865"/>
          </a:xfrm>
        </p:spPr>
        <p:txBody>
          <a:bodyPr/>
          <a:lstStyle/>
          <a:p>
            <a:r>
              <a:rPr lang="pt-PT" dirty="0"/>
              <a:t>Alternative </a:t>
            </a:r>
            <a:r>
              <a:rPr lang="pt-PT" dirty="0" err="1"/>
              <a:t>resources</a:t>
            </a:r>
            <a:r>
              <a:rPr lang="pt-PT" dirty="0"/>
              <a:t> - </a:t>
            </a:r>
            <a:r>
              <a:rPr lang="pt-PT" dirty="0" err="1"/>
              <a:t>languages</a:t>
            </a:r>
            <a:endParaRPr lang="pt-PT" dirty="0"/>
          </a:p>
        </p:txBody>
      </p:sp>
      <p:sp>
        <p:nvSpPr>
          <p:cNvPr id="1033" name="Content Placeholder 1032">
            <a:extLst>
              <a:ext uri="{FF2B5EF4-FFF2-40B4-BE49-F238E27FC236}">
                <a16:creationId xmlns:a16="http://schemas.microsoft.com/office/drawing/2014/main" id="{9DB155F7-8421-469F-9517-0CA6B71C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8" y="2282470"/>
            <a:ext cx="6639340" cy="43886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600" dirty="0"/>
              <a:t>Alternative way to name alternative resource directories</a:t>
            </a:r>
            <a:endParaRPr lang="en-GB" sz="1600" dirty="0">
              <a:hlinkClick r:id="rId4"/>
            </a:endParaRPr>
          </a:p>
          <a:p>
            <a:pPr marL="745236" lvl="1" indent="-3429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&lt;resource type&gt;-b+&lt;language code&gt;[+&lt;country code&gt;] or</a:t>
            </a:r>
          </a:p>
          <a:p>
            <a:pPr marL="745236" lvl="1" indent="-34290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&lt;resource type&gt;-&lt;language code&gt;[-r&lt;country code&gt;]</a:t>
            </a:r>
          </a:p>
          <a:p>
            <a:pPr lvl="1">
              <a:lnSpc>
                <a:spcPct val="110000"/>
              </a:lnSpc>
            </a:pPr>
            <a:endParaRPr lang="en-GB" sz="1400" dirty="0">
              <a:hlinkClick r:id="rId4"/>
            </a:endParaRPr>
          </a:p>
          <a:p>
            <a:pPr lvl="1">
              <a:lnSpc>
                <a:spcPct val="110000"/>
              </a:lnSpc>
            </a:pPr>
            <a:r>
              <a:rPr lang="en-GB" sz="1400" dirty="0"/>
              <a:t>We can use both ways – the Android Studio uses the second way</a:t>
            </a:r>
          </a:p>
          <a:p>
            <a:pPr lvl="2">
              <a:lnSpc>
                <a:spcPct val="110000"/>
              </a:lnSpc>
            </a:pPr>
            <a:r>
              <a:rPr lang="en-GB" sz="1200" dirty="0"/>
              <a:t>The second way is the original Android way</a:t>
            </a:r>
          </a:p>
          <a:p>
            <a:pPr lvl="2">
              <a:lnSpc>
                <a:spcPct val="110000"/>
              </a:lnSpc>
            </a:pPr>
            <a:r>
              <a:rPr lang="en-GB" sz="1200" dirty="0"/>
              <a:t>The first way were introduced in Android 7, and uses a Best </a:t>
            </a:r>
            <a:r>
              <a:rPr lang="en-GB" sz="1200" dirty="0" err="1"/>
              <a:t>Pratice</a:t>
            </a:r>
            <a:r>
              <a:rPr lang="en-GB" sz="1200" dirty="0"/>
              <a:t> from the IEFT (see link below)</a:t>
            </a:r>
          </a:p>
        </p:txBody>
      </p:sp>
      <p:sp>
        <p:nvSpPr>
          <p:cNvPr id="1034" name="Slide Number Placeholder 1033">
            <a:extLst>
              <a:ext uri="{FF2B5EF4-FFF2-40B4-BE49-F238E27FC236}">
                <a16:creationId xmlns:a16="http://schemas.microsoft.com/office/drawing/2014/main" id="{EBF4E6B5-F497-4E13-8485-962D5E30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PT"/>
              <a:t>DAM</a:t>
            </a:r>
          </a:p>
          <a:p>
            <a:fld id="{CEE31BF8-7351-4A0F-A8BF-ABAE68EB0341}" type="slidenum">
              <a:rPr lang="pt-PT" sz="1200" smtClean="0"/>
              <a:pPr/>
              <a:t>9</a:t>
            </a:fld>
            <a:endParaRPr lang="pt-PT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747ED0-255D-4BE4-92CE-9BF7BBB834CA}"/>
              </a:ext>
            </a:extLst>
          </p:cNvPr>
          <p:cNvSpPr/>
          <p:nvPr/>
        </p:nvSpPr>
        <p:spPr>
          <a:xfrm>
            <a:off x="160541" y="6296191"/>
            <a:ext cx="7663023" cy="461665"/>
          </a:xfrm>
          <a:prstGeom prst="rect">
            <a:avLst/>
          </a:prstGeom>
          <a:solidFill>
            <a:srgbClr val="F5EFF5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>
                <a:hlinkClick r:id="rId5"/>
              </a:rPr>
              <a:t>https://tools.ietf.org/html/bcp47</a:t>
            </a:r>
            <a:r>
              <a:rPr lang="pt-PT" sz="1200" dirty="0"/>
              <a:t> (BCP – </a:t>
            </a:r>
            <a:r>
              <a:rPr lang="pt-PT" sz="1200" dirty="0" err="1"/>
              <a:t>Best</a:t>
            </a:r>
            <a:r>
              <a:rPr lang="pt-PT" sz="1200" dirty="0"/>
              <a:t> </a:t>
            </a:r>
            <a:r>
              <a:rPr lang="pt-PT" sz="1200" dirty="0" err="1"/>
              <a:t>current</a:t>
            </a:r>
            <a:r>
              <a:rPr lang="pt-PT" sz="1200" dirty="0"/>
              <a:t> </a:t>
            </a:r>
            <a:r>
              <a:rPr lang="pt-PT" sz="1200" dirty="0" err="1"/>
              <a:t>pratice</a:t>
            </a:r>
            <a:r>
              <a:rPr lang="pt-PT" sz="1200" dirty="0"/>
              <a:t>) 47 </a:t>
            </a:r>
            <a:r>
              <a:rPr lang="pt-PT" sz="1200" dirty="0" err="1"/>
              <a:t>Tags</a:t>
            </a:r>
            <a:r>
              <a:rPr lang="pt-PT" sz="1200" dirty="0"/>
              <a:t> for </a:t>
            </a:r>
            <a:r>
              <a:rPr lang="pt-PT" sz="1200" dirty="0" err="1"/>
              <a:t>Identifying</a:t>
            </a:r>
            <a:r>
              <a:rPr lang="pt-PT" sz="1200" dirty="0"/>
              <a:t> </a:t>
            </a:r>
            <a:r>
              <a:rPr lang="pt-PT" sz="1200" dirty="0" err="1"/>
              <a:t>Languages</a:t>
            </a:r>
            <a:endParaRPr lang="pt-P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In Android </a:t>
            </a:r>
            <a:r>
              <a:rPr lang="pt-PT" sz="1200" dirty="0" err="1"/>
              <a:t>we</a:t>
            </a:r>
            <a:r>
              <a:rPr lang="pt-PT" sz="1200" dirty="0"/>
              <a:t> can </a:t>
            </a:r>
            <a:r>
              <a:rPr lang="pt-PT" sz="1200" dirty="0" err="1"/>
              <a:t>also</a:t>
            </a:r>
            <a:r>
              <a:rPr lang="pt-PT" sz="1200" dirty="0"/>
              <a:t> use: 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&gt;-&lt;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&gt;[-r&lt;country </a:t>
            </a:r>
            <a:r>
              <a:rPr lang="pt-P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pt-P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102764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>
        <a:blipFill>
          <a:blip xmlns:r="http://schemas.openxmlformats.org/officeDocument/2006/relationships" r:embed="rId2" cstate="print"/>
          <a:stretch>
            <a:fillRect/>
          </a:stretch>
        </a:blipFill>
      </a:spPr>
      <a:bodyPr wrap="square" lIns="0" tIns="0" rIns="0" bIns="0" rtlCol="0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5142</TotalTime>
  <Words>2256</Words>
  <Application>Microsoft Office PowerPoint</Application>
  <PresentationFormat>On-screen Show (4:3)</PresentationFormat>
  <Paragraphs>432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Carlito</vt:lpstr>
      <vt:lpstr>Century Gothic</vt:lpstr>
      <vt:lpstr>Consolas</vt:lpstr>
      <vt:lpstr>Courier New</vt:lpstr>
      <vt:lpstr>Times New Roman</vt:lpstr>
      <vt:lpstr>Wingdings 3</vt:lpstr>
      <vt:lpstr>Ion Boardroom</vt:lpstr>
      <vt:lpstr>Android: Supporting Different Devices  </vt:lpstr>
      <vt:lpstr>Android app in different devices and for different cultures</vt:lpstr>
      <vt:lpstr>Alternative resources</vt:lpstr>
      <vt:lpstr>Alternative resources</vt:lpstr>
      <vt:lpstr>Alternative resources</vt:lpstr>
      <vt:lpstr>Different cultures</vt:lpstr>
      <vt:lpstr>Different Languages</vt:lpstr>
      <vt:lpstr>Build a multi-culture app</vt:lpstr>
      <vt:lpstr>Alternative resources - languages</vt:lpstr>
      <vt:lpstr>Create a Language resource file</vt:lpstr>
      <vt:lpstr>Create and manage Language resource files</vt:lpstr>
      <vt:lpstr>strings.xml and colors.xml files  for each Language</vt:lpstr>
      <vt:lpstr>Support for multiple languages and cultures</vt:lpstr>
      <vt:lpstr>Different devices</vt:lpstr>
      <vt:lpstr>Different Devices</vt:lpstr>
      <vt:lpstr>How to Support Multiple Screens?</vt:lpstr>
      <vt:lpstr>Features</vt:lpstr>
      <vt:lpstr>Orientation</vt:lpstr>
      <vt:lpstr>Display size and group</vt:lpstr>
      <vt:lpstr>Display Density</vt:lpstr>
      <vt:lpstr>Dimension and Density</vt:lpstr>
      <vt:lpstr>Representative Screens</vt:lpstr>
      <vt:lpstr>Resolution (Dimension in pixels)</vt:lpstr>
      <vt:lpstr>Resolution and Screen Sizes: Solution</vt:lpstr>
      <vt:lpstr>Density-Independent Pixel</vt:lpstr>
      <vt:lpstr>Scale-Independent Pixel</vt:lpstr>
      <vt:lpstr>How to Support Multiple Screens?</vt:lpstr>
      <vt:lpstr>Multiple screen:  1 - Manifest Declaration</vt:lpstr>
      <vt:lpstr>Multiple screens:  2 - Diferent Layouts</vt:lpstr>
      <vt:lpstr>Multiple screens:  2 - Diferent Layouts, Display dimensions</vt:lpstr>
      <vt:lpstr>Multiple screens:  2 - Different Layouts: Problem</vt:lpstr>
      <vt:lpstr>Multiple screens:  2 - Diferent Layouts</vt:lpstr>
      <vt:lpstr>Multiple screens:  2 - Diferent Layouts, Typical Screen</vt:lpstr>
      <vt:lpstr>Multiple screens:  2 - Diferent Layouts, summary</vt:lpstr>
      <vt:lpstr>Multiple screens:  3 – Alternative images</vt:lpstr>
      <vt:lpstr>Multiple screens:  3 – Alternative images, organization</vt:lpstr>
      <vt:lpstr>Multiple screens:  3 – Alternative images, 9-Patch Images</vt:lpstr>
      <vt:lpstr>Multiple screens:  3 – Alternative images, Best Practices</vt:lpstr>
      <vt:lpstr>Android Studio automatic creation of alternative images</vt:lpstr>
      <vt:lpstr>Seeing alternative images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Android: Supporting Different Devices  </dc:title>
  <dc:creator>António Teófilo</dc:creator>
  <cp:lastModifiedBy>António Teófilo</cp:lastModifiedBy>
  <cp:revision>89</cp:revision>
  <dcterms:created xsi:type="dcterms:W3CDTF">2020-03-20T16:43:09Z</dcterms:created>
  <dcterms:modified xsi:type="dcterms:W3CDTF">2020-04-02T09:37:35Z</dcterms:modified>
</cp:coreProperties>
</file>