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hUUfa8U4oLDJtOO4oLCGTxheik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2" name="Google Shape;22;p13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1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" name="Google Shape;24;p13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" name="Google Shape;25;p1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9" name="Google Shape;29;p13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" name="Google Shape;30;p13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1" name="Google Shape;31;p13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34" name="Google Shape;34;p13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showMasterSp="0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5" name="Google Shape;145;p23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3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0" name="Google Shape;150;p23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1" name="Google Shape;151;p2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3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3"/>
          <p:cNvSpPr txBox="1"/>
          <p:nvPr>
            <p:ph type="title"/>
          </p:nvPr>
        </p:nvSpPr>
        <p:spPr>
          <a:xfrm rot="5400000">
            <a:off x="5189537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>
                <a:solidFill>
                  <a:srgbClr val="7A979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showMasterSp="0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49" name="Google Shape;49;p15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3" name="Google Shape;53;p15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4" name="Google Shape;54;p15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15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5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57" name="Google Shape;57;p15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cxnSp>
        <p:nvCxnSpPr>
          <p:cNvPr id="63" name="Google Shape;63;p16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showMasterSp="0" type="twoTxTwoObj">
  <p:cSld name="TWO_OBJECTS_WITH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7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17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1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17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8" name="Google Shape;78;p17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9" name="Google Shape;79;p1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p17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2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0" name="Google Shape;110;p20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3" name="Google Shape;113;p20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4" name="Google Shape;114;p2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20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7" name="Google Shape;117;p2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21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1" name="Google Shape;121;p21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2" name="Google Shape;122;p21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" name="Google Shape;123;p21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31" name="Google Shape;131;p21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4" name="Google Shape;134;p21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" name="Google Shape;7;p12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" name="Google Shape;8;p1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" name="Google Shape;9;p1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" name="Google Shape;10;p12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1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7A979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4" name="Google Shape;14;p12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7A9798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" name="Google Shape;15;p12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7A97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12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18" name="Google Shape;18;p1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7A979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B75640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7A6B62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B29D00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1.jpg"/><Relationship Id="rId5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significados.com.br/cpu/" TargetMode="External"/><Relationship Id="rId4" Type="http://schemas.openxmlformats.org/officeDocument/2006/relationships/hyperlink" Target="http://slideplayer.com.br/slide/3575552" TargetMode="External"/><Relationship Id="rId5" Type="http://schemas.openxmlformats.org/officeDocument/2006/relationships/hyperlink" Target="http://www.esar.edu.pt/be/ficheiros/Recursos/TIC/9ano/1%20-%20Conceitos%20Introdutorios.pdf" TargetMode="External"/><Relationship Id="rId6" Type="http://schemas.openxmlformats.org/officeDocument/2006/relationships/hyperlink" Target="https://www.tecmundo.com.br/processadores/3904-quais-as-diferencas-entre-os-processadores-intel-core-i3-i5-e-i7-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sultado de imagem para fundo" id="162" name="Google Shape;16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50"/>
            <a:ext cx="9144000" cy="685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CPU" id="163" name="Google Shape;16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8" y="2780928"/>
            <a:ext cx="1944216" cy="2479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Pc razer gaming" id="164" name="Google Shape;16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03848" y="1772816"/>
            <a:ext cx="7560840" cy="4255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"/>
          <p:cNvSpPr/>
          <p:nvPr/>
        </p:nvSpPr>
        <p:spPr>
          <a:xfrm rot="10800000">
            <a:off x="3923928" y="3645024"/>
            <a:ext cx="936104" cy="576064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1425">
            <a:solidFill>
              <a:srgbClr val="984835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6" name="Google Shape;166;p1"/>
          <p:cNvSpPr txBox="1"/>
          <p:nvPr/>
        </p:nvSpPr>
        <p:spPr>
          <a:xfrm>
            <a:off x="2951820" y="476672"/>
            <a:ext cx="324036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800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CPU</a:t>
            </a:r>
            <a:endParaRPr b="1" sz="800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PT"/>
              <a:t>Diferenças entre CPUs</a:t>
            </a:r>
            <a:endParaRPr/>
          </a:p>
        </p:txBody>
      </p:sp>
      <p:sp>
        <p:nvSpPr>
          <p:cNvPr id="222" name="Google Shape;222;p10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47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pt-PT"/>
              <a:t>A Intel lançou três modelos de processadores diferentes. Cada um possui um foco, pois existem usuários com interesses distintos.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pt-PT"/>
              <a:t> O Intel Core i3 é a linha de CPUs voltada aos menos exigentes e possui dois núcleos.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pt-PT"/>
              <a:t>O Intel Core i5 foi o segundo a ser lançado e é de nível intermédio;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pt-PT"/>
              <a:t> Todos os CPUs da série Core i7 possuem quatro núcleos sendo os melhores processadores.</a:t>
            </a:r>
            <a:endParaRPr/>
          </a:p>
          <a:p>
            <a:pPr indent="-139544" lvl="0" marL="274320" rtl="0" algn="l">
              <a:spcBef>
                <a:spcPts val="499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499"/>
              </a:spcBef>
              <a:spcAft>
                <a:spcPts val="0"/>
              </a:spcAft>
              <a:buSzPct val="85000"/>
              <a:buNone/>
            </a:pPr>
            <a:br>
              <a:rPr lang="pt-PT"/>
            </a:br>
            <a:endParaRPr/>
          </a:p>
        </p:txBody>
      </p:sp>
      <p:pic>
        <p:nvPicPr>
          <p:cNvPr descr="Resultado de imagem para intel core i 7" id="223" name="Google Shape;2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6602" y="4812509"/>
            <a:ext cx="2088232" cy="13912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tse4.mm.bing.net/th?id=OIP.Z3OOyiYPGJNa-5-iJDoyygErEs&amp;pid=15.1&amp;P=0&amp;w=300&amp;h=300"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7919" y="4758739"/>
            <a:ext cx="1440160" cy="14449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recycleinme.com/userimg/34656.jpg" id="225" name="Google Shape;2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88224" y="4581128"/>
            <a:ext cx="1800200" cy="18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4400"/>
              <a:buFont typeface="Georgia"/>
              <a:buNone/>
            </a:pPr>
            <a:r>
              <a:rPr lang="pt-PT" sz="4400"/>
              <a:t>Webgrafia</a:t>
            </a:r>
            <a:endParaRPr sz="4400"/>
          </a:p>
        </p:txBody>
      </p:sp>
      <p:sp>
        <p:nvSpPr>
          <p:cNvPr id="231" name="Google Shape;231;p11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40"/>
              <a:buChar char="⚫"/>
            </a:pPr>
            <a:r>
              <a:rPr lang="pt-PT" sz="2400" u="sng">
                <a:solidFill>
                  <a:schemeClr val="hlink"/>
                </a:solidFill>
                <a:hlinkClick r:id="rId3"/>
              </a:rPr>
              <a:t>https://www.significados.com.br/cpu/</a:t>
            </a:r>
            <a:r>
              <a:rPr lang="pt-PT" sz="2400"/>
              <a:t> (15-2-2017)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pt-PT" sz="2400" u="sng">
                <a:solidFill>
                  <a:schemeClr val="hlink"/>
                </a:solidFill>
                <a:hlinkClick r:id="rId4"/>
              </a:rPr>
              <a:t>http://slideplayer.com.br/slide/3575552</a:t>
            </a:r>
            <a:r>
              <a:rPr lang="pt-PT" sz="2400"/>
              <a:t> (22-2-2017)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pt-PT" sz="2400" u="sng">
                <a:solidFill>
                  <a:schemeClr val="hlink"/>
                </a:solidFill>
                <a:hlinkClick r:id="rId5"/>
              </a:rPr>
              <a:t>http://www.esar.edu.pt/be/ficheiros/Recursos/TIC/9ano/1%20-%20Conceitos%20Introdutorios.pdf</a:t>
            </a:r>
            <a:r>
              <a:rPr lang="pt-PT" sz="2400"/>
              <a:t> (22-2-2017)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pt-PT" sz="2400" u="sng">
                <a:solidFill>
                  <a:schemeClr val="hlink"/>
                </a:solidFill>
                <a:hlinkClick r:id="rId6"/>
              </a:rPr>
              <a:t>https://www.tecmundo.com.br/processadores/3904-quais-as-diferencas-entre-os-processadores-intel-core-i3-i5-e-i7-.htm</a:t>
            </a:r>
            <a:r>
              <a:rPr lang="pt-PT" sz="2400"/>
              <a:t> (8-3-2017)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 txBox="1"/>
          <p:nvPr>
            <p:ph type="title"/>
          </p:nvPr>
        </p:nvSpPr>
        <p:spPr>
          <a:xfrm>
            <a:off x="395536" y="404664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6C54"/>
              </a:buClr>
              <a:buSzPts val="6000"/>
              <a:buFont typeface="Georgia"/>
              <a:buNone/>
            </a:pPr>
            <a:r>
              <a:rPr b="1" lang="pt-PT" sz="6000">
                <a:solidFill>
                  <a:srgbClr val="FF6C54"/>
                </a:solidFill>
              </a:rPr>
              <a:t>Índice</a:t>
            </a:r>
            <a:endParaRPr b="1" sz="7200">
              <a:solidFill>
                <a:srgbClr val="FF6C54"/>
              </a:solidFill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611560" y="1700808"/>
            <a:ext cx="8208912" cy="2831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PT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Definição e funções do CPU…………………………………………………pág.3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0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PT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Componentes do CPU…………………………………………..pág.4/5/6/7/8</a:t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0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PT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CPU do telemóvel e do computador……………..…………………...pág.9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2700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PT"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Diferenças entre CPUs………………………………………………....pág.10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pt-PT" sz="2400"/>
              <a:t>CPU é sigla inglesa de Central Processing Unit (significa Unidade Central de Processamento);</a:t>
            </a:r>
            <a:endParaRPr sz="2400"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pt-PT" sz="2400"/>
              <a:t>É mais conhecido por «Processador»;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pt-PT" sz="2400"/>
              <a:t>O processador recebe da memória as instruções e dados de que necessita;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pt-PT" sz="2400"/>
              <a:t>A velocidade é medida em Mhz, Ghz ou em Hz.</a:t>
            </a:r>
            <a:endParaRPr/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pt-PT" sz="2400"/>
              <a:t>Ele é o responsável por buscar e executar instruções presentes na memória do computador. As instruções (processos) que ele executa consistem em operações matemáticas e lógicas, além de operações de busca, leitura e gravação de dados. Um conjunto organizado de instruções, forma um programa, todas essas operações são executadas na linguagem de máquina.</a:t>
            </a:r>
            <a:endParaRPr sz="2400"/>
          </a:p>
        </p:txBody>
      </p:sp>
      <p:sp>
        <p:nvSpPr>
          <p:cNvPr id="178" name="Google Shape;178;p3"/>
          <p:cNvSpPr txBox="1"/>
          <p:nvPr>
            <p:ph type="title"/>
          </p:nvPr>
        </p:nvSpPr>
        <p:spPr>
          <a:xfrm>
            <a:off x="1285042" y="279666"/>
            <a:ext cx="6567825" cy="707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000"/>
              <a:buFont typeface="Georgia"/>
              <a:buNone/>
            </a:pPr>
            <a:r>
              <a:rPr lang="pt-PT" sz="4000">
                <a:solidFill>
                  <a:srgbClr val="0C0C0C"/>
                </a:solidFill>
              </a:rPr>
              <a:t>Definição e funções  do CPU</a:t>
            </a:r>
            <a:endParaRPr sz="4000">
              <a:solidFill>
                <a:srgbClr val="0C0C0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PT"/>
              <a:t>Componentes do CPU</a:t>
            </a:r>
            <a:endParaRPr/>
          </a:p>
        </p:txBody>
      </p:sp>
      <p:sp>
        <p:nvSpPr>
          <p:cNvPr id="184" name="Google Shape;184;p4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Unidade de controlo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Unidade lógica e aritmética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Registos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Unidade de comunicação interna (UCI)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PT"/>
              <a:t>Unidade de Controlo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Interpreta as instruções armazenadas;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Dá comandos a todos os elementos do sistema;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Determina e controla as operações a executar;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Controla o funcionamento da unidade lógica e aritmética e da memória;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Distribui e organiza tarefas;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Transfere informações da entrada para a memória e da memória para a saída. 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PT"/>
              <a:t>Unidade lógica e aritmética</a:t>
            </a:r>
            <a:endParaRPr/>
          </a:p>
        </p:txBody>
      </p:sp>
      <p:sp>
        <p:nvSpPr>
          <p:cNvPr id="196" name="Google Shape;196;p6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É um bloco que executa operações aritméticas e lógicas;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Entre as operações que excuta, ela soma, subtrai, divide e determina se um número é positivo, negativo ou zero.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rPr lang="pt-PT"/>
              <a:t>                   Símbolo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descr="C:\Users\Aluno4\Desktop\ULA_diagrama.png" id="197" name="Google Shape;1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99992" y="3933056"/>
            <a:ext cx="3672408" cy="21965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6"/>
          <p:cNvCxnSpPr/>
          <p:nvPr/>
        </p:nvCxnSpPr>
        <p:spPr>
          <a:xfrm>
            <a:off x="3563888" y="4509120"/>
            <a:ext cx="100811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PT"/>
              <a:t>Registos</a:t>
            </a:r>
            <a:endParaRPr/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Armazenam, temporariamente,  os dados com que a Unidade Lógica e Aritmética realiza as operações;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Contém informação sobre a instrução a executar;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Podem ser programáveis.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PT"/>
              <a:t>Unidade de comunicação interna (UCI)</a:t>
            </a:r>
            <a:endParaRPr/>
          </a:p>
        </p:txBody>
      </p:sp>
      <p:sp>
        <p:nvSpPr>
          <p:cNvPr id="210" name="Google Shape;210;p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Liga os diferentes componentes internos do microprocessador aos componentes externos.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/>
              <a:buNone/>
            </a:pPr>
            <a:r>
              <a:rPr lang="pt-PT"/>
              <a:t>CPU do telemóvel</a:t>
            </a:r>
            <a:endParaRPr/>
          </a:p>
        </p:txBody>
      </p:sp>
      <p:sp>
        <p:nvSpPr>
          <p:cNvPr id="216" name="Google Shape;216;p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pt-PT"/>
              <a:t>É o CPU que emite as ordens para que o telefone execute as tarefas necessárias. Resposta às ligações, conexão com a internet, reprodução de sons, lanternas e muitas outras funções estão relacionadas a esta extensão do telemóvel;</a:t>
            </a:r>
            <a:endParaRPr/>
          </a:p>
          <a:p>
            <a:pPr indent="-274320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ívico">
  <a:themeElements>
    <a:clrScheme name="Cívico">
      <a:dk1>
        <a:srgbClr val="000000"/>
      </a:dk1>
      <a:lt1>
        <a:srgbClr val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2017-02-15T10:48:27Z</dcterms:created>
  <dc:creator>Aluno4</dc:creator>
</cp:coreProperties>
</file>