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32918400" cy="438912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b="def" i="def"/>
      <a:tcStyle>
        <a:tcBdr/>
        <a:fill>
          <a:solidFill>
            <a:srgbClr val="F3F9FA"/>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 name="Shape 17"/>
          <p:cNvSpPr/>
          <p:nvPr>
            <p:ph type="sldImg"/>
          </p:nvPr>
        </p:nvSpPr>
        <p:spPr>
          <a:xfrm>
            <a:off x="1143000" y="685800"/>
            <a:ext cx="4572000" cy="3429000"/>
          </a:xfrm>
          <a:prstGeom prst="rect">
            <a:avLst/>
          </a:prstGeom>
        </p:spPr>
        <p:txBody>
          <a:bodyPr/>
          <a:lstStyle/>
          <a:p>
            <a:pPr/>
          </a:p>
        </p:txBody>
      </p:sp>
      <p:sp>
        <p:nvSpPr>
          <p:cNvPr id="18" name="Shape 1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45920" y="589280"/>
            <a:ext cx="29626561" cy="9652001"/>
          </a:xfrm>
          <a:prstGeom prst="rect">
            <a:avLst/>
          </a:prstGeom>
          <a:ln w="12700">
            <a:miter lim="400000"/>
          </a:ln>
          <a:extLst>
            <a:ext uri="{C572A759-6A51-4108-AA02-DFA0A04FC94B}">
              <ma14:wrappingTextBoxFlag xmlns:ma14="http://schemas.microsoft.com/office/mac/drawingml/2011/main" val="1"/>
            </a:ext>
          </a:extLst>
        </p:spPr>
        <p:txBody>
          <a:bodyPr lIns="214229" tIns="214229" rIns="214229" bIns="214229" anchor="ctr"/>
          <a:lstStyle/>
          <a:p>
            <a:pPr/>
            <a:r>
              <a:t>Title Text</a:t>
            </a:r>
          </a:p>
        </p:txBody>
      </p:sp>
      <p:sp>
        <p:nvSpPr>
          <p:cNvPr id="3" name="Body Level One…"/>
          <p:cNvSpPr txBox="1"/>
          <p:nvPr>
            <p:ph type="body" idx="1"/>
          </p:nvPr>
        </p:nvSpPr>
        <p:spPr>
          <a:xfrm>
            <a:off x="1645920" y="10241280"/>
            <a:ext cx="29626561" cy="33649922"/>
          </a:xfrm>
          <a:prstGeom prst="rect">
            <a:avLst/>
          </a:prstGeom>
          <a:ln w="12700">
            <a:miter lim="400000"/>
          </a:ln>
          <a:extLst>
            <a:ext uri="{C572A759-6A51-4108-AA02-DFA0A04FC94B}">
              <ma14:wrappingTextBoxFlag xmlns:ma14="http://schemas.microsoft.com/office/mac/drawingml/2011/main" val="1"/>
            </a:ext>
          </a:extLst>
        </p:spPr>
        <p:txBody>
          <a:bodyPr lIns="214229" tIns="214229" rIns="214229" bIns="214229"/>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29900256" y="39968487"/>
            <a:ext cx="1373495" cy="1366239"/>
          </a:xfrm>
          <a:prstGeom prst="rect">
            <a:avLst/>
          </a:prstGeom>
          <a:ln w="12700">
            <a:miter lim="400000"/>
          </a:ln>
        </p:spPr>
        <p:txBody>
          <a:bodyPr wrap="none" lIns="214229" tIns="214229" rIns="214229" bIns="214229">
            <a:spAutoFit/>
          </a:bodyPr>
          <a:lstStyle>
            <a:lvl1pPr algn="r">
              <a:defRPr sz="66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Lst>
  <p:transition xmlns:p14="http://schemas.microsoft.com/office/powerpoint/2010/main" spd="med" advClick="1"/>
  <p:txStyles>
    <p:titleStyle>
      <a:lvl1pPr marL="0" marR="0" indent="0" algn="ctr" defTabSz="4284662" rtl="0" latinLnBrk="0">
        <a:lnSpc>
          <a:spcPct val="100000"/>
        </a:lnSpc>
        <a:spcBef>
          <a:spcPts val="0"/>
        </a:spcBef>
        <a:spcAft>
          <a:spcPts val="0"/>
        </a:spcAft>
        <a:buClrTx/>
        <a:buSzTx/>
        <a:buFontTx/>
        <a:buNone/>
        <a:tabLst/>
        <a:defRPr b="0" baseline="0" cap="none" i="0" spc="0" strike="noStrike" sz="20600" u="none">
          <a:ln>
            <a:noFill/>
          </a:ln>
          <a:solidFill>
            <a:srgbClr val="000000"/>
          </a:solidFill>
          <a:uFillTx/>
          <a:latin typeface="Arial"/>
          <a:ea typeface="Arial"/>
          <a:cs typeface="Arial"/>
          <a:sym typeface="Arial"/>
        </a:defRPr>
      </a:lvl1pPr>
      <a:lvl2pPr marL="0" marR="0" indent="0" algn="ctr" defTabSz="4284662" rtl="0" latinLnBrk="0">
        <a:lnSpc>
          <a:spcPct val="100000"/>
        </a:lnSpc>
        <a:spcBef>
          <a:spcPts val="0"/>
        </a:spcBef>
        <a:spcAft>
          <a:spcPts val="0"/>
        </a:spcAft>
        <a:buClrTx/>
        <a:buSzTx/>
        <a:buFontTx/>
        <a:buNone/>
        <a:tabLst/>
        <a:defRPr b="0" baseline="0" cap="none" i="0" spc="0" strike="noStrike" sz="20600" u="none">
          <a:ln>
            <a:noFill/>
          </a:ln>
          <a:solidFill>
            <a:srgbClr val="000000"/>
          </a:solidFill>
          <a:uFillTx/>
          <a:latin typeface="Arial"/>
          <a:ea typeface="Arial"/>
          <a:cs typeface="Arial"/>
          <a:sym typeface="Arial"/>
        </a:defRPr>
      </a:lvl2pPr>
      <a:lvl3pPr marL="0" marR="0" indent="0" algn="ctr" defTabSz="4284662" rtl="0" latinLnBrk="0">
        <a:lnSpc>
          <a:spcPct val="100000"/>
        </a:lnSpc>
        <a:spcBef>
          <a:spcPts val="0"/>
        </a:spcBef>
        <a:spcAft>
          <a:spcPts val="0"/>
        </a:spcAft>
        <a:buClrTx/>
        <a:buSzTx/>
        <a:buFontTx/>
        <a:buNone/>
        <a:tabLst/>
        <a:defRPr b="0" baseline="0" cap="none" i="0" spc="0" strike="noStrike" sz="20600" u="none">
          <a:ln>
            <a:noFill/>
          </a:ln>
          <a:solidFill>
            <a:srgbClr val="000000"/>
          </a:solidFill>
          <a:uFillTx/>
          <a:latin typeface="Arial"/>
          <a:ea typeface="Arial"/>
          <a:cs typeface="Arial"/>
          <a:sym typeface="Arial"/>
        </a:defRPr>
      </a:lvl3pPr>
      <a:lvl4pPr marL="0" marR="0" indent="0" algn="ctr" defTabSz="4284662" rtl="0" latinLnBrk="0">
        <a:lnSpc>
          <a:spcPct val="100000"/>
        </a:lnSpc>
        <a:spcBef>
          <a:spcPts val="0"/>
        </a:spcBef>
        <a:spcAft>
          <a:spcPts val="0"/>
        </a:spcAft>
        <a:buClrTx/>
        <a:buSzTx/>
        <a:buFontTx/>
        <a:buNone/>
        <a:tabLst/>
        <a:defRPr b="0" baseline="0" cap="none" i="0" spc="0" strike="noStrike" sz="20600" u="none">
          <a:ln>
            <a:noFill/>
          </a:ln>
          <a:solidFill>
            <a:srgbClr val="000000"/>
          </a:solidFill>
          <a:uFillTx/>
          <a:latin typeface="Arial"/>
          <a:ea typeface="Arial"/>
          <a:cs typeface="Arial"/>
          <a:sym typeface="Arial"/>
        </a:defRPr>
      </a:lvl4pPr>
      <a:lvl5pPr marL="0" marR="0" indent="0" algn="ctr" defTabSz="4284662" rtl="0" latinLnBrk="0">
        <a:lnSpc>
          <a:spcPct val="100000"/>
        </a:lnSpc>
        <a:spcBef>
          <a:spcPts val="0"/>
        </a:spcBef>
        <a:spcAft>
          <a:spcPts val="0"/>
        </a:spcAft>
        <a:buClrTx/>
        <a:buSzTx/>
        <a:buFontTx/>
        <a:buNone/>
        <a:tabLst/>
        <a:defRPr b="0" baseline="0" cap="none" i="0" spc="0" strike="noStrike" sz="20600" u="none">
          <a:ln>
            <a:noFill/>
          </a:ln>
          <a:solidFill>
            <a:srgbClr val="000000"/>
          </a:solidFill>
          <a:uFillTx/>
          <a:latin typeface="Arial"/>
          <a:ea typeface="Arial"/>
          <a:cs typeface="Arial"/>
          <a:sym typeface="Arial"/>
        </a:defRPr>
      </a:lvl5pPr>
      <a:lvl6pPr marL="0" marR="0" indent="457200" algn="ctr" defTabSz="4284662" rtl="0" latinLnBrk="0">
        <a:lnSpc>
          <a:spcPct val="100000"/>
        </a:lnSpc>
        <a:spcBef>
          <a:spcPts val="0"/>
        </a:spcBef>
        <a:spcAft>
          <a:spcPts val="0"/>
        </a:spcAft>
        <a:buClrTx/>
        <a:buSzTx/>
        <a:buFontTx/>
        <a:buNone/>
        <a:tabLst/>
        <a:defRPr b="0" baseline="0" cap="none" i="0" spc="0" strike="noStrike" sz="20600" u="none">
          <a:ln>
            <a:noFill/>
          </a:ln>
          <a:solidFill>
            <a:srgbClr val="000000"/>
          </a:solidFill>
          <a:uFillTx/>
          <a:latin typeface="Arial"/>
          <a:ea typeface="Arial"/>
          <a:cs typeface="Arial"/>
          <a:sym typeface="Arial"/>
        </a:defRPr>
      </a:lvl6pPr>
      <a:lvl7pPr marL="0" marR="0" indent="914400" algn="ctr" defTabSz="4284662" rtl="0" latinLnBrk="0">
        <a:lnSpc>
          <a:spcPct val="100000"/>
        </a:lnSpc>
        <a:spcBef>
          <a:spcPts val="0"/>
        </a:spcBef>
        <a:spcAft>
          <a:spcPts val="0"/>
        </a:spcAft>
        <a:buClrTx/>
        <a:buSzTx/>
        <a:buFontTx/>
        <a:buNone/>
        <a:tabLst/>
        <a:defRPr b="0" baseline="0" cap="none" i="0" spc="0" strike="noStrike" sz="20600" u="none">
          <a:ln>
            <a:noFill/>
          </a:ln>
          <a:solidFill>
            <a:srgbClr val="000000"/>
          </a:solidFill>
          <a:uFillTx/>
          <a:latin typeface="Arial"/>
          <a:ea typeface="Arial"/>
          <a:cs typeface="Arial"/>
          <a:sym typeface="Arial"/>
        </a:defRPr>
      </a:lvl7pPr>
      <a:lvl8pPr marL="0" marR="0" indent="1371600" algn="ctr" defTabSz="4284662" rtl="0" latinLnBrk="0">
        <a:lnSpc>
          <a:spcPct val="100000"/>
        </a:lnSpc>
        <a:spcBef>
          <a:spcPts val="0"/>
        </a:spcBef>
        <a:spcAft>
          <a:spcPts val="0"/>
        </a:spcAft>
        <a:buClrTx/>
        <a:buSzTx/>
        <a:buFontTx/>
        <a:buNone/>
        <a:tabLst/>
        <a:defRPr b="0" baseline="0" cap="none" i="0" spc="0" strike="noStrike" sz="20600" u="none">
          <a:ln>
            <a:noFill/>
          </a:ln>
          <a:solidFill>
            <a:srgbClr val="000000"/>
          </a:solidFill>
          <a:uFillTx/>
          <a:latin typeface="Arial"/>
          <a:ea typeface="Arial"/>
          <a:cs typeface="Arial"/>
          <a:sym typeface="Arial"/>
        </a:defRPr>
      </a:lvl8pPr>
      <a:lvl9pPr marL="0" marR="0" indent="1828800" algn="ctr" defTabSz="4284662" rtl="0" latinLnBrk="0">
        <a:lnSpc>
          <a:spcPct val="100000"/>
        </a:lnSpc>
        <a:spcBef>
          <a:spcPts val="0"/>
        </a:spcBef>
        <a:spcAft>
          <a:spcPts val="0"/>
        </a:spcAft>
        <a:buClrTx/>
        <a:buSzTx/>
        <a:buFontTx/>
        <a:buNone/>
        <a:tabLst/>
        <a:defRPr b="0" baseline="0" cap="none" i="0" spc="0" strike="noStrike" sz="20600" u="none">
          <a:ln>
            <a:noFill/>
          </a:ln>
          <a:solidFill>
            <a:srgbClr val="000000"/>
          </a:solidFill>
          <a:uFillTx/>
          <a:latin typeface="Arial"/>
          <a:ea typeface="Arial"/>
          <a:cs typeface="Arial"/>
          <a:sym typeface="Arial"/>
        </a:defRPr>
      </a:lvl9pPr>
    </p:titleStyle>
    <p:bodyStyle>
      <a:lvl1pPr marL="1606549" marR="0" indent="-1606549" algn="l" defTabSz="4284662" rtl="0" latinLnBrk="0">
        <a:lnSpc>
          <a:spcPct val="100000"/>
        </a:lnSpc>
        <a:spcBef>
          <a:spcPts val="3600"/>
        </a:spcBef>
        <a:spcAft>
          <a:spcPts val="0"/>
        </a:spcAft>
        <a:buClrTx/>
        <a:buSzPct val="100000"/>
        <a:buFontTx/>
        <a:buChar char="»"/>
        <a:tabLst/>
        <a:defRPr b="0" baseline="0" cap="none" i="0" spc="0" strike="noStrike" sz="15000" u="none">
          <a:ln>
            <a:noFill/>
          </a:ln>
          <a:solidFill>
            <a:srgbClr val="000000"/>
          </a:solidFill>
          <a:uFillTx/>
          <a:latin typeface="Arial"/>
          <a:ea typeface="Arial"/>
          <a:cs typeface="Arial"/>
          <a:sym typeface="Arial"/>
        </a:defRPr>
      </a:lvl1pPr>
      <a:lvl2pPr marL="3675716" marR="0" indent="-1534179" algn="l" defTabSz="4284662" rtl="0" latinLnBrk="0">
        <a:lnSpc>
          <a:spcPct val="100000"/>
        </a:lnSpc>
        <a:spcBef>
          <a:spcPts val="3600"/>
        </a:spcBef>
        <a:spcAft>
          <a:spcPts val="0"/>
        </a:spcAft>
        <a:buClrTx/>
        <a:buSzPct val="100000"/>
        <a:buFontTx/>
        <a:buChar char="–"/>
        <a:tabLst/>
        <a:defRPr b="0" baseline="0" cap="none" i="0" spc="0" strike="noStrike" sz="15000" u="none">
          <a:ln>
            <a:noFill/>
          </a:ln>
          <a:solidFill>
            <a:srgbClr val="000000"/>
          </a:solidFill>
          <a:uFillTx/>
          <a:latin typeface="Arial"/>
          <a:ea typeface="Arial"/>
          <a:cs typeface="Arial"/>
          <a:sym typeface="Arial"/>
        </a:defRPr>
      </a:lvl2pPr>
      <a:lvl3pPr marL="5719790" marR="0" indent="-1435128" algn="l" defTabSz="4284662" rtl="0" latinLnBrk="0">
        <a:lnSpc>
          <a:spcPct val="100000"/>
        </a:lnSpc>
        <a:spcBef>
          <a:spcPts val="3600"/>
        </a:spcBef>
        <a:spcAft>
          <a:spcPts val="0"/>
        </a:spcAft>
        <a:buClrTx/>
        <a:buSzPct val="100000"/>
        <a:buFontTx/>
        <a:buChar char="•"/>
        <a:tabLst/>
        <a:defRPr b="0" baseline="0" cap="none" i="0" spc="0" strike="noStrike" sz="15000" u="none">
          <a:ln>
            <a:noFill/>
          </a:ln>
          <a:solidFill>
            <a:srgbClr val="000000"/>
          </a:solidFill>
          <a:uFillTx/>
          <a:latin typeface="Arial"/>
          <a:ea typeface="Arial"/>
          <a:cs typeface="Arial"/>
          <a:sym typeface="Arial"/>
        </a:defRPr>
      </a:lvl3pPr>
      <a:lvl4pPr marL="8136140" marR="0" indent="-1709940" algn="l" defTabSz="4284662" rtl="0" latinLnBrk="0">
        <a:lnSpc>
          <a:spcPct val="100000"/>
        </a:lnSpc>
        <a:spcBef>
          <a:spcPts val="3600"/>
        </a:spcBef>
        <a:spcAft>
          <a:spcPts val="0"/>
        </a:spcAft>
        <a:buClrTx/>
        <a:buSzPct val="100000"/>
        <a:buFontTx/>
        <a:buChar char="–"/>
        <a:tabLst/>
        <a:defRPr b="0" baseline="0" cap="none" i="0" spc="0" strike="noStrike" sz="15000" u="none">
          <a:ln>
            <a:noFill/>
          </a:ln>
          <a:solidFill>
            <a:srgbClr val="000000"/>
          </a:solidFill>
          <a:uFillTx/>
          <a:latin typeface="Arial"/>
          <a:ea typeface="Arial"/>
          <a:cs typeface="Arial"/>
          <a:sym typeface="Arial"/>
        </a:defRPr>
      </a:lvl4pPr>
      <a:lvl5pPr marL="17499012" marR="0" indent="-8929687" algn="l" defTabSz="4284662" rtl="0" latinLnBrk="0">
        <a:lnSpc>
          <a:spcPct val="100000"/>
        </a:lnSpc>
        <a:spcBef>
          <a:spcPts val="3600"/>
        </a:spcBef>
        <a:spcAft>
          <a:spcPts val="0"/>
        </a:spcAft>
        <a:buClrTx/>
        <a:buSzPct val="100000"/>
        <a:buFontTx/>
        <a:buChar char="»"/>
        <a:tabLst/>
        <a:defRPr b="0" baseline="0" cap="none" i="0" spc="0" strike="noStrike" sz="15000" u="none">
          <a:ln>
            <a:noFill/>
          </a:ln>
          <a:solidFill>
            <a:srgbClr val="000000"/>
          </a:solidFill>
          <a:uFillTx/>
          <a:latin typeface="Arial"/>
          <a:ea typeface="Arial"/>
          <a:cs typeface="Arial"/>
          <a:sym typeface="Arial"/>
        </a:defRPr>
      </a:lvl5pPr>
      <a:lvl6pPr marL="17956212" marR="0" indent="-8929687" algn="l" defTabSz="4284662" rtl="0" latinLnBrk="0">
        <a:lnSpc>
          <a:spcPct val="100000"/>
        </a:lnSpc>
        <a:spcBef>
          <a:spcPts val="3600"/>
        </a:spcBef>
        <a:spcAft>
          <a:spcPts val="0"/>
        </a:spcAft>
        <a:buClrTx/>
        <a:buSzPct val="100000"/>
        <a:buFontTx/>
        <a:buChar char=""/>
        <a:tabLst/>
        <a:defRPr b="0" baseline="0" cap="none" i="0" spc="0" strike="noStrike" sz="15000" u="none">
          <a:ln>
            <a:noFill/>
          </a:ln>
          <a:solidFill>
            <a:srgbClr val="000000"/>
          </a:solidFill>
          <a:uFillTx/>
          <a:latin typeface="Arial"/>
          <a:ea typeface="Arial"/>
          <a:cs typeface="Arial"/>
          <a:sym typeface="Arial"/>
        </a:defRPr>
      </a:lvl6pPr>
      <a:lvl7pPr marL="18413412" marR="0" indent="-8929687" algn="l" defTabSz="4284662" rtl="0" latinLnBrk="0">
        <a:lnSpc>
          <a:spcPct val="100000"/>
        </a:lnSpc>
        <a:spcBef>
          <a:spcPts val="3600"/>
        </a:spcBef>
        <a:spcAft>
          <a:spcPts val="0"/>
        </a:spcAft>
        <a:buClrTx/>
        <a:buSzPct val="100000"/>
        <a:buFontTx/>
        <a:buChar char=""/>
        <a:tabLst/>
        <a:defRPr b="0" baseline="0" cap="none" i="0" spc="0" strike="noStrike" sz="15000" u="none">
          <a:ln>
            <a:noFill/>
          </a:ln>
          <a:solidFill>
            <a:srgbClr val="000000"/>
          </a:solidFill>
          <a:uFillTx/>
          <a:latin typeface="Arial"/>
          <a:ea typeface="Arial"/>
          <a:cs typeface="Arial"/>
          <a:sym typeface="Arial"/>
        </a:defRPr>
      </a:lvl7pPr>
      <a:lvl8pPr marL="18870612" marR="0" indent="-8929687" algn="l" defTabSz="4284662" rtl="0" latinLnBrk="0">
        <a:lnSpc>
          <a:spcPct val="100000"/>
        </a:lnSpc>
        <a:spcBef>
          <a:spcPts val="3600"/>
        </a:spcBef>
        <a:spcAft>
          <a:spcPts val="0"/>
        </a:spcAft>
        <a:buClrTx/>
        <a:buSzPct val="100000"/>
        <a:buFontTx/>
        <a:buChar char=""/>
        <a:tabLst/>
        <a:defRPr b="0" baseline="0" cap="none" i="0" spc="0" strike="noStrike" sz="15000" u="none">
          <a:ln>
            <a:noFill/>
          </a:ln>
          <a:solidFill>
            <a:srgbClr val="000000"/>
          </a:solidFill>
          <a:uFillTx/>
          <a:latin typeface="Arial"/>
          <a:ea typeface="Arial"/>
          <a:cs typeface="Arial"/>
          <a:sym typeface="Arial"/>
        </a:defRPr>
      </a:lvl8pPr>
      <a:lvl9pPr marL="19327812" marR="0" indent="-8929687" algn="l" defTabSz="4284662" rtl="0" latinLnBrk="0">
        <a:lnSpc>
          <a:spcPct val="100000"/>
        </a:lnSpc>
        <a:spcBef>
          <a:spcPts val="3600"/>
        </a:spcBef>
        <a:spcAft>
          <a:spcPts val="0"/>
        </a:spcAft>
        <a:buClrTx/>
        <a:buSzPct val="100000"/>
        <a:buFontTx/>
        <a:buChar char=""/>
        <a:tabLst/>
        <a:defRPr b="0" baseline="0" cap="none" i="0" spc="0" strike="noStrike" sz="15000" u="none">
          <a:ln>
            <a:noFill/>
          </a:ln>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6600" u="none">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6600" u="none">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6600" u="none">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6600" u="none">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6600" u="none">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6600" u="none">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6600" u="none">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6600" u="none">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6600" u="none">
          <a:ln>
            <a:noFill/>
          </a:ln>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 name="Data Science Workflow Management System…"/>
          <p:cNvSpPr txBox="1"/>
          <p:nvPr/>
        </p:nvSpPr>
        <p:spPr>
          <a:xfrm>
            <a:off x="6561137" y="2468562"/>
            <a:ext cx="19346863" cy="2484413"/>
          </a:xfrm>
          <a:prstGeom prst="rect">
            <a:avLst/>
          </a:prstGeom>
          <a:ln w="12700">
            <a:miter lim="400000"/>
          </a:ln>
          <a:extLst>
            <a:ext uri="{C572A759-6A51-4108-AA02-DFA0A04FC94B}">
              <ma14:wrappingTextBoxFlag xmlns:ma14="http://schemas.microsoft.com/office/mac/drawingml/2011/main" val="1"/>
            </a:ext>
          </a:extLst>
        </p:spPr>
        <p:txBody>
          <a:bodyPr lIns="49327" tIns="49327" rIns="49327" bIns="49327">
            <a:spAutoFit/>
          </a:bodyPr>
          <a:lstStyle/>
          <a:p>
            <a:pPr algn="ctr" defTabSz="985837">
              <a:defRPr b="1" sz="6000">
                <a:solidFill>
                  <a:srgbClr val="081E3F"/>
                </a:solidFill>
              </a:defRPr>
            </a:pPr>
            <a:r>
              <a:t>Data Science Workflow Management System</a:t>
            </a:r>
          </a:p>
          <a:p>
            <a:pPr algn="ctr" defTabSz="985837">
              <a:defRPr b="1" sz="3500">
                <a:solidFill>
                  <a:srgbClr val="081E3F"/>
                </a:solidFill>
              </a:defRPr>
            </a:pPr>
            <a:r>
              <a:t>Student: </a:t>
            </a:r>
            <a:r>
              <a:rPr b="0"/>
              <a:t>Tomas Ortega</a:t>
            </a:r>
          </a:p>
          <a:p>
            <a:pPr algn="ctr" defTabSz="985837">
              <a:defRPr b="1" sz="3500">
                <a:solidFill>
                  <a:srgbClr val="081E3F"/>
                </a:solidFill>
              </a:defRPr>
            </a:pPr>
            <a:r>
              <a:t>Mentor: Dr Miguel Alonso, Steven Luis</a:t>
            </a:r>
            <a:r>
              <a:rPr b="0"/>
              <a:t>,</a:t>
            </a:r>
            <a:r>
              <a:rPr b="0" i="1"/>
              <a:t> </a:t>
            </a:r>
            <a:r>
              <a:rPr b="0"/>
              <a:t>Florida International University</a:t>
            </a:r>
            <a:endParaRPr>
              <a:solidFill>
                <a:srgbClr val="3333CC"/>
              </a:solidFill>
            </a:endParaRPr>
          </a:p>
          <a:p>
            <a:pPr algn="ctr" defTabSz="985837">
              <a:defRPr b="1" sz="3500">
                <a:solidFill>
                  <a:srgbClr val="081E3F"/>
                </a:solidFill>
              </a:defRPr>
            </a:pPr>
            <a:r>
              <a:t>Instructor:</a:t>
            </a:r>
            <a:r>
              <a:rPr i="1"/>
              <a:t> </a:t>
            </a:r>
            <a:r>
              <a:rPr b="0" i="1"/>
              <a:t>Dr. Masoud Sadjadi</a:t>
            </a:r>
            <a:r>
              <a:rPr b="0"/>
              <a:t>,</a:t>
            </a:r>
            <a:r>
              <a:rPr b="0" i="1"/>
              <a:t> </a:t>
            </a:r>
            <a:r>
              <a:rPr b="0"/>
              <a:t>Florida International University</a:t>
            </a:r>
          </a:p>
        </p:txBody>
      </p:sp>
      <p:sp>
        <p:nvSpPr>
          <p:cNvPr id="21" name="The material presented in this poster is based upon the work supported by the FIU AIRLab Team and the Farelogix Team. I am thankful for the help that I received from my group member Serge Metellus."/>
          <p:cNvSpPr txBox="1"/>
          <p:nvPr/>
        </p:nvSpPr>
        <p:spPr>
          <a:xfrm>
            <a:off x="1151082" y="42395775"/>
            <a:ext cx="30632401" cy="1381590"/>
          </a:xfrm>
          <a:prstGeom prst="rect">
            <a:avLst/>
          </a:prstGeom>
          <a:ln w="12700">
            <a:miter lim="400000"/>
          </a:ln>
          <a:extLst>
            <a:ext uri="{C572A759-6A51-4108-AA02-DFA0A04FC94B}">
              <ma14:wrappingTextBoxFlag xmlns:ma14="http://schemas.microsoft.com/office/mac/drawingml/2011/main" val="1"/>
            </a:ext>
          </a:extLst>
        </p:spPr>
        <p:txBody>
          <a:bodyPr lIns="49327" tIns="49327" rIns="49327" bIns="49327">
            <a:spAutoFit/>
          </a:bodyPr>
          <a:lstStyle>
            <a:lvl1pPr marL="494030" indent="-492125" defTabSz="457200">
              <a:defRPr sz="3000"/>
            </a:lvl1pPr>
          </a:lstStyle>
          <a:p>
            <a:pPr/>
            <a:r>
              <a:t>The material presented in this poster is based upon the work supported by the FIU AIRLab Team and the Farelogix Team. I am thankful for the help that I received from my group member Serge Metellus.</a:t>
            </a:r>
          </a:p>
        </p:txBody>
      </p:sp>
      <p:sp>
        <p:nvSpPr>
          <p:cNvPr id="22" name="Rectangle"/>
          <p:cNvSpPr/>
          <p:nvPr/>
        </p:nvSpPr>
        <p:spPr>
          <a:xfrm>
            <a:off x="914400" y="5486400"/>
            <a:ext cx="31089600" cy="35661600"/>
          </a:xfrm>
          <a:prstGeom prst="rect">
            <a:avLst/>
          </a:prstGeom>
          <a:ln w="63500">
            <a:solidFill>
              <a:srgbClr val="081E3F"/>
            </a:solidFill>
          </a:ln>
        </p:spPr>
        <p:txBody>
          <a:bodyPr lIns="45719" rIns="45719" anchor="ctr"/>
          <a:lstStyle/>
          <a:p>
            <a:pPr/>
          </a:p>
        </p:txBody>
      </p:sp>
      <p:sp>
        <p:nvSpPr>
          <p:cNvPr id="23" name="Rectangle"/>
          <p:cNvSpPr/>
          <p:nvPr/>
        </p:nvSpPr>
        <p:spPr>
          <a:xfrm>
            <a:off x="914400" y="42062400"/>
            <a:ext cx="31089600" cy="1371600"/>
          </a:xfrm>
          <a:prstGeom prst="rect">
            <a:avLst/>
          </a:prstGeom>
          <a:ln w="63500">
            <a:solidFill>
              <a:srgbClr val="081E3F"/>
            </a:solidFill>
          </a:ln>
        </p:spPr>
        <p:txBody>
          <a:bodyPr lIns="45719" rIns="45719" anchor="ctr"/>
          <a:lstStyle/>
          <a:p>
            <a:pPr/>
          </a:p>
        </p:txBody>
      </p:sp>
      <p:sp>
        <p:nvSpPr>
          <p:cNvPr id="24" name="Acknowledgement"/>
          <p:cNvSpPr txBox="1"/>
          <p:nvPr/>
        </p:nvSpPr>
        <p:spPr>
          <a:xfrm>
            <a:off x="1192212" y="41605200"/>
            <a:ext cx="4979988" cy="691220"/>
          </a:xfrm>
          <a:prstGeom prst="rect">
            <a:avLst/>
          </a:prstGeom>
          <a:solidFill>
            <a:srgbClr val="000000"/>
          </a:solidFill>
          <a:ln w="12700">
            <a:solidFill>
              <a:srgbClr val="0033CC"/>
            </a:solidFill>
          </a:ln>
          <a:extLst>
            <a:ext uri="{C572A759-6A51-4108-AA02-DFA0A04FC94B}">
              <ma14:wrappingTextBoxFlag xmlns:ma14="http://schemas.microsoft.com/office/mac/drawingml/2011/main" val="1"/>
            </a:ext>
          </a:extLst>
        </p:spPr>
        <p:txBody>
          <a:bodyPr lIns="49327" tIns="49327" rIns="49327" bIns="49327">
            <a:spAutoFit/>
          </a:bodyPr>
          <a:lstStyle>
            <a:lvl1pPr algn="ctr" defTabSz="985837">
              <a:spcBef>
                <a:spcPts val="2400"/>
              </a:spcBef>
              <a:defRPr b="1" sz="4100">
                <a:solidFill>
                  <a:srgbClr val="B6862C"/>
                </a:solidFill>
              </a:defRPr>
            </a:lvl1pPr>
          </a:lstStyle>
          <a:p>
            <a:pPr/>
            <a:r>
              <a:t>Acknowledgement</a:t>
            </a:r>
          </a:p>
        </p:txBody>
      </p:sp>
      <p:sp>
        <p:nvSpPr>
          <p:cNvPr id="25" name="School of Computing &amp; Information Sciences…"/>
          <p:cNvSpPr txBox="1"/>
          <p:nvPr/>
        </p:nvSpPr>
        <p:spPr>
          <a:xfrm>
            <a:off x="6172200" y="-1"/>
            <a:ext cx="19735800" cy="2118927"/>
          </a:xfrm>
          <a:prstGeom prst="rect">
            <a:avLst/>
          </a:prstGeom>
          <a:solidFill>
            <a:srgbClr val="081E3F"/>
          </a:solidFill>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7000">
                <a:solidFill>
                  <a:srgbClr val="B6862C"/>
                </a:solidFill>
              </a:defRPr>
            </a:pPr>
            <a:r>
              <a:t>School of Computing &amp; Information Sciences</a:t>
            </a:r>
          </a:p>
          <a:p>
            <a:pPr algn="ctr">
              <a:defRPr i="1" sz="7200">
                <a:solidFill>
                  <a:srgbClr val="B6862C"/>
                </a:solidFill>
              </a:defRPr>
            </a:pPr>
            <a:r>
              <a:t> Spring 2019 Senior Design Project</a:t>
            </a:r>
          </a:p>
        </p:txBody>
      </p:sp>
      <p:pic>
        <p:nvPicPr>
          <p:cNvPr id="26" name="image.png" descr="image.png"/>
          <p:cNvPicPr>
            <a:picLocks noChangeAspect="1"/>
          </p:cNvPicPr>
          <p:nvPr/>
        </p:nvPicPr>
        <p:blipFill>
          <a:blip r:embed="rId2">
            <a:extLst/>
          </a:blip>
          <a:stretch>
            <a:fillRect/>
          </a:stretch>
        </p:blipFill>
        <p:spPr>
          <a:xfrm>
            <a:off x="1335087" y="415925"/>
            <a:ext cx="3859213" cy="3822700"/>
          </a:xfrm>
          <a:prstGeom prst="rect">
            <a:avLst/>
          </a:prstGeom>
          <a:ln w="12700">
            <a:miter lim="400000"/>
          </a:ln>
        </p:spPr>
      </p:pic>
      <p:pic>
        <p:nvPicPr>
          <p:cNvPr id="27" name="http://www.accessitltd.ie/img/html_css_javascript.png" descr="http://www.accessitltd.ie/img/html_css_javascript.png"/>
          <p:cNvPicPr>
            <a:picLocks noChangeAspect="1"/>
          </p:cNvPicPr>
          <p:nvPr/>
        </p:nvPicPr>
        <p:blipFill>
          <a:blip r:embed="rId3">
            <a:extLst/>
          </a:blip>
          <a:stretch>
            <a:fillRect/>
          </a:stretch>
        </p:blipFill>
        <p:spPr>
          <a:xfrm>
            <a:off x="26171525" y="211137"/>
            <a:ext cx="3015638" cy="1766433"/>
          </a:xfrm>
          <a:prstGeom prst="rect">
            <a:avLst/>
          </a:prstGeom>
          <a:ln w="12700">
            <a:miter lim="400000"/>
          </a:ln>
        </p:spPr>
      </p:pic>
      <p:pic>
        <p:nvPicPr>
          <p:cNvPr id="28" name="image.png" descr="image.png"/>
          <p:cNvPicPr>
            <a:picLocks noChangeAspect="1"/>
          </p:cNvPicPr>
          <p:nvPr/>
        </p:nvPicPr>
        <p:blipFill>
          <a:blip r:embed="rId4">
            <a:extLst/>
          </a:blip>
          <a:stretch>
            <a:fillRect/>
          </a:stretch>
        </p:blipFill>
        <p:spPr>
          <a:xfrm>
            <a:off x="29450686" y="317112"/>
            <a:ext cx="3219451" cy="1801814"/>
          </a:xfrm>
          <a:prstGeom prst="rect">
            <a:avLst/>
          </a:prstGeom>
          <a:ln w="12700">
            <a:miter lim="400000"/>
          </a:ln>
        </p:spPr>
      </p:pic>
      <p:pic>
        <p:nvPicPr>
          <p:cNvPr id="29" name="mage result for python pandas logo" descr="mage result for python pandas logo"/>
          <p:cNvPicPr>
            <a:picLocks noChangeAspect="1"/>
          </p:cNvPicPr>
          <p:nvPr/>
        </p:nvPicPr>
        <p:blipFill>
          <a:blip r:embed="rId5">
            <a:extLst/>
          </a:blip>
          <a:stretch>
            <a:fillRect/>
          </a:stretch>
        </p:blipFill>
        <p:spPr>
          <a:xfrm>
            <a:off x="29337000" y="1990725"/>
            <a:ext cx="2292350" cy="2293938"/>
          </a:xfrm>
          <a:prstGeom prst="rect">
            <a:avLst/>
          </a:prstGeom>
          <a:ln w="12700">
            <a:miter lim="400000"/>
          </a:ln>
        </p:spPr>
      </p:pic>
      <p:pic>
        <p:nvPicPr>
          <p:cNvPr id="30" name="image.pdf" descr="image.pdf"/>
          <p:cNvPicPr>
            <a:picLocks noChangeAspect="1"/>
          </p:cNvPicPr>
          <p:nvPr/>
        </p:nvPicPr>
        <p:blipFill>
          <a:blip r:embed="rId6">
            <a:extLst/>
          </a:blip>
          <a:stretch>
            <a:fillRect/>
          </a:stretch>
        </p:blipFill>
        <p:spPr>
          <a:xfrm>
            <a:off x="27081162" y="3946525"/>
            <a:ext cx="3746501" cy="1349375"/>
          </a:xfrm>
          <a:prstGeom prst="rect">
            <a:avLst/>
          </a:prstGeom>
          <a:ln w="12700">
            <a:miter lim="400000"/>
          </a:ln>
        </p:spPr>
      </p:pic>
      <p:pic>
        <p:nvPicPr>
          <p:cNvPr id="31" name="image.png" descr="image.png"/>
          <p:cNvPicPr>
            <a:picLocks noChangeAspect="1"/>
          </p:cNvPicPr>
          <p:nvPr/>
        </p:nvPicPr>
        <p:blipFill>
          <a:blip r:embed="rId7">
            <a:extLst/>
          </a:blip>
          <a:stretch>
            <a:fillRect/>
          </a:stretch>
        </p:blipFill>
        <p:spPr>
          <a:xfrm>
            <a:off x="26766837" y="1931987"/>
            <a:ext cx="2012951" cy="1949451"/>
          </a:xfrm>
          <a:prstGeom prst="rect">
            <a:avLst/>
          </a:prstGeom>
          <a:ln w="12700">
            <a:miter lim="400000"/>
          </a:ln>
        </p:spPr>
      </p:pic>
      <p:grpSp>
        <p:nvGrpSpPr>
          <p:cNvPr id="39" name="Group"/>
          <p:cNvGrpSpPr/>
          <p:nvPr/>
        </p:nvGrpSpPr>
        <p:grpSpPr>
          <a:xfrm>
            <a:off x="22705600" y="5600738"/>
            <a:ext cx="9006317" cy="7830820"/>
            <a:chOff x="0" y="17677"/>
            <a:chExt cx="9006316" cy="7830818"/>
          </a:xfrm>
        </p:grpSpPr>
        <p:sp>
          <p:nvSpPr>
            <p:cNvPr id="32" name="Rounded Rectangle"/>
            <p:cNvSpPr/>
            <p:nvPr/>
          </p:nvSpPr>
          <p:spPr>
            <a:xfrm>
              <a:off x="0" y="298574"/>
              <a:ext cx="9006317" cy="7453636"/>
            </a:xfrm>
            <a:prstGeom prst="roundRect">
              <a:avLst>
                <a:gd name="adj" fmla="val 11272"/>
              </a:avLst>
            </a:prstGeom>
            <a:solidFill>
              <a:srgbClr val="DDDDDD"/>
            </a:solidFill>
            <a:ln w="101600" cap="flat">
              <a:solidFill>
                <a:srgbClr val="000000"/>
              </a:solidFill>
              <a:prstDash val="solid"/>
              <a:miter lim="400000"/>
            </a:ln>
            <a:effectLst>
              <a:outerShdw sx="100000" sy="100000" kx="0" ky="0" algn="b" rotWithShape="0" blurRad="1028700" dist="20000" dir="5400000">
                <a:srgbClr val="000000">
                  <a:alpha val="38000"/>
                </a:srgbClr>
              </a:outerShdw>
            </a:effectLst>
          </p:spPr>
          <p:txBody>
            <a:bodyPr wrap="square" lIns="45719" tIns="45719" rIns="45719" bIns="45719" numCol="1" anchor="t">
              <a:noAutofit/>
            </a:bodyPr>
            <a:lstStyle/>
            <a:p>
              <a:pPr algn="ctr" defTabSz="4284662">
                <a:defRPr sz="3200"/>
              </a:pPr>
            </a:p>
          </p:txBody>
        </p:sp>
        <p:grpSp>
          <p:nvGrpSpPr>
            <p:cNvPr id="38" name="Group"/>
            <p:cNvGrpSpPr/>
            <p:nvPr/>
          </p:nvGrpSpPr>
          <p:grpSpPr>
            <a:xfrm>
              <a:off x="395444" y="17677"/>
              <a:ext cx="8215428" cy="7830820"/>
              <a:chOff x="-1042250" y="-1113694"/>
              <a:chExt cx="8215426" cy="7830819"/>
            </a:xfrm>
          </p:grpSpPr>
          <p:sp>
            <p:nvSpPr>
              <p:cNvPr id="33" name="Requirements"/>
              <p:cNvSpPr txBox="1"/>
              <p:nvPr/>
            </p:nvSpPr>
            <p:spPr>
              <a:xfrm>
                <a:off x="322262" y="-1113695"/>
                <a:ext cx="5486401" cy="678520"/>
              </a:xfrm>
              <a:prstGeom prst="rect">
                <a:avLst/>
              </a:prstGeom>
              <a:solidFill>
                <a:srgbClr val="000000"/>
              </a:solidFill>
              <a:ln w="12700" cap="flat">
                <a:noFill/>
                <a:miter lim="400000"/>
              </a:ln>
              <a:effectLst/>
              <a:extLst>
                <a:ext uri="{C572A759-6A51-4108-AA02-DFA0A04FC94B}">
                  <ma14:wrappingTextBoxFlag xmlns:ma14="http://schemas.microsoft.com/office/mac/drawingml/2011/main" val="1"/>
                </a:ext>
              </a:extLst>
            </p:spPr>
            <p:txBody>
              <a:bodyPr wrap="square" lIns="49327" tIns="49327" rIns="49327" bIns="49327" numCol="1" anchor="t">
                <a:spAutoFit/>
              </a:bodyPr>
              <a:lstStyle>
                <a:lvl1pPr algn="ctr" defTabSz="985837">
                  <a:spcBef>
                    <a:spcPts val="2400"/>
                  </a:spcBef>
                  <a:defRPr b="1" sz="4100">
                    <a:solidFill>
                      <a:srgbClr val="B6862C"/>
                    </a:solidFill>
                  </a:defRPr>
                </a:lvl1pPr>
              </a:lstStyle>
              <a:p>
                <a:pPr/>
                <a:r>
                  <a:t>Requirements</a:t>
                </a:r>
              </a:p>
            </p:txBody>
          </p:sp>
          <p:sp>
            <p:nvSpPr>
              <p:cNvPr id="34" name="The WFMG project requires the development of"/>
              <p:cNvSpPr txBox="1"/>
              <p:nvPr/>
            </p:nvSpPr>
            <p:spPr>
              <a:xfrm>
                <a:off x="-1042251" y="-146257"/>
                <a:ext cx="8215427" cy="5107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457200">
                  <a:defRPr sz="3000"/>
                </a:lvl1pPr>
              </a:lstStyle>
              <a:p>
                <a:pPr/>
                <a:r>
                  <a:t>The WFMG project requires the development of</a:t>
                </a:r>
              </a:p>
            </p:txBody>
          </p:sp>
          <p:sp>
            <p:nvSpPr>
              <p:cNvPr id="35" name="A web front-end that displays an interactive dashboard containing graphs with predictions and relevant information for the users to explore and interact with."/>
              <p:cNvSpPr txBox="1"/>
              <p:nvPr/>
            </p:nvSpPr>
            <p:spPr>
              <a:xfrm>
                <a:off x="-985786" y="653438"/>
                <a:ext cx="8102497" cy="21118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marL="280736" indent="-280736" algn="just">
                  <a:buSzPct val="100000"/>
                  <a:buChar char="•"/>
                  <a:defRPr sz="2800"/>
                </a:pPr>
                <a:r>
                  <a:t>A </a:t>
                </a:r>
                <a:r>
                  <a:rPr b="1"/>
                  <a:t>web front-end</a:t>
                </a:r>
                <a:r>
                  <a:t> that displays an interactive dashboard containing graphs with predictions and relevant information for the users to explore and interact with. </a:t>
                </a:r>
              </a:p>
            </p:txBody>
          </p:sp>
          <p:sp>
            <p:nvSpPr>
              <p:cNvPr id="36" name="A back end that uses the Plug-in system to create and train models, process data and manage user interactions."/>
              <p:cNvSpPr txBox="1"/>
              <p:nvPr/>
            </p:nvSpPr>
            <p:spPr>
              <a:xfrm>
                <a:off x="-985786" y="2620591"/>
                <a:ext cx="8102497" cy="21118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marL="280736" indent="-280736" algn="just">
                  <a:buSzPct val="100000"/>
                  <a:buChar char="•"/>
                  <a:defRPr sz="2800"/>
                </a:pPr>
                <a:r>
                  <a:t>A </a:t>
                </a:r>
                <a:r>
                  <a:rPr b="1"/>
                  <a:t>back end</a:t>
                </a:r>
                <a:r>
                  <a:t> that uses the Plug-in system to create and train models, process data and manage user interactions. </a:t>
                </a:r>
              </a:p>
              <a:p>
                <a:pPr algn="just">
                  <a:defRPr sz="2800"/>
                </a:pPr>
              </a:p>
            </p:txBody>
          </p:sp>
          <p:sp>
            <p:nvSpPr>
              <p:cNvPr id="37" name="A WFMG Module (implemented in python) intended for providing the functionalities of custom machine learning models. This module should implement functions to load, fit, train, and save the models."/>
              <p:cNvSpPr txBox="1"/>
              <p:nvPr/>
            </p:nvSpPr>
            <p:spPr>
              <a:xfrm>
                <a:off x="-985786" y="4198917"/>
                <a:ext cx="8102497" cy="25182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marL="280736" indent="-280736" algn="just">
                  <a:buSzPct val="100000"/>
                  <a:buChar char="•"/>
                  <a:defRPr sz="2800"/>
                </a:pPr>
                <a:r>
                  <a:t>A </a:t>
                </a:r>
                <a:r>
                  <a:rPr b="1"/>
                  <a:t>WFMG Module</a:t>
                </a:r>
                <a:r>
                  <a:t> (implemented in python) intended for providing the functionalities of custom machine learning models. This module should implement functions to load, fit, train, and save the models. </a:t>
                </a:r>
              </a:p>
            </p:txBody>
          </p:sp>
        </p:grpSp>
      </p:grpSp>
      <p:grpSp>
        <p:nvGrpSpPr>
          <p:cNvPr id="52" name="Group"/>
          <p:cNvGrpSpPr/>
          <p:nvPr/>
        </p:nvGrpSpPr>
        <p:grpSpPr>
          <a:xfrm>
            <a:off x="10522254" y="24573518"/>
            <a:ext cx="10061624" cy="16229440"/>
            <a:chOff x="-14892" y="0"/>
            <a:chExt cx="10061623" cy="16229438"/>
          </a:xfrm>
        </p:grpSpPr>
        <p:sp>
          <p:nvSpPr>
            <p:cNvPr id="40" name="Rounded Rectangle"/>
            <p:cNvSpPr/>
            <p:nvPr/>
          </p:nvSpPr>
          <p:spPr>
            <a:xfrm>
              <a:off x="-14893" y="420871"/>
              <a:ext cx="10061624" cy="15808568"/>
            </a:xfrm>
            <a:prstGeom prst="roundRect">
              <a:avLst>
                <a:gd name="adj" fmla="val 8454"/>
              </a:avLst>
            </a:prstGeom>
            <a:solidFill>
              <a:srgbClr val="DDDDDD"/>
            </a:solidFill>
            <a:ln w="101600" cap="flat">
              <a:solidFill>
                <a:srgbClr val="000000"/>
              </a:solidFill>
              <a:prstDash val="solid"/>
              <a:miter lim="400000"/>
            </a:ln>
            <a:effectLst>
              <a:outerShdw sx="100000" sy="100000" kx="0" ky="0" algn="b" rotWithShape="0" blurRad="1028700" dist="20000" dir="5400000">
                <a:srgbClr val="000000">
                  <a:alpha val="38000"/>
                </a:srgbClr>
              </a:outerShdw>
            </a:effectLst>
          </p:spPr>
          <p:txBody>
            <a:bodyPr wrap="square" lIns="45719" tIns="45719" rIns="45719" bIns="45719" numCol="1" anchor="t">
              <a:noAutofit/>
            </a:bodyPr>
            <a:lstStyle/>
            <a:p>
              <a:pPr algn="ctr" defTabSz="4284662">
                <a:defRPr sz="3200"/>
              </a:pPr>
            </a:p>
          </p:txBody>
        </p:sp>
        <p:grpSp>
          <p:nvGrpSpPr>
            <p:cNvPr id="51" name="Group"/>
            <p:cNvGrpSpPr/>
            <p:nvPr/>
          </p:nvGrpSpPr>
          <p:grpSpPr>
            <a:xfrm>
              <a:off x="363773" y="0"/>
              <a:ext cx="9445432" cy="15925207"/>
              <a:chOff x="-3980" y="474099"/>
              <a:chExt cx="9445431" cy="15925206"/>
            </a:xfrm>
          </p:grpSpPr>
          <p:sp>
            <p:nvSpPr>
              <p:cNvPr id="41" name="Screenshots"/>
              <p:cNvSpPr txBox="1"/>
              <p:nvPr/>
            </p:nvSpPr>
            <p:spPr>
              <a:xfrm>
                <a:off x="1804316" y="474099"/>
                <a:ext cx="5828839" cy="727052"/>
              </a:xfrm>
              <a:prstGeom prst="rect">
                <a:avLst/>
              </a:prstGeom>
              <a:solidFill>
                <a:srgbClr val="000000"/>
              </a:solidFill>
              <a:ln w="12700" cap="flat">
                <a:noFill/>
                <a:miter lim="400000"/>
              </a:ln>
              <a:effectLst/>
              <a:extLst>
                <a:ext uri="{C572A759-6A51-4108-AA02-DFA0A04FC94B}">
                  <ma14:wrappingTextBoxFlag xmlns:ma14="http://schemas.microsoft.com/office/mac/drawingml/2011/main" val="1"/>
                </a:ext>
              </a:extLst>
            </p:spPr>
            <p:txBody>
              <a:bodyPr wrap="square" lIns="49327" tIns="49327" rIns="49327" bIns="49327" numCol="1" anchor="t">
                <a:noAutofit/>
              </a:bodyPr>
              <a:lstStyle>
                <a:lvl1pPr algn="ctr" defTabSz="985837">
                  <a:spcBef>
                    <a:spcPts val="2400"/>
                  </a:spcBef>
                  <a:defRPr b="1" sz="4100">
                    <a:solidFill>
                      <a:srgbClr val="B6862C"/>
                    </a:solidFill>
                  </a:defRPr>
                </a:lvl1pPr>
              </a:lstStyle>
              <a:p>
                <a:pPr/>
                <a:r>
                  <a:t>Screenshots</a:t>
                </a:r>
              </a:p>
            </p:txBody>
          </p:sp>
          <p:grpSp>
            <p:nvGrpSpPr>
              <p:cNvPr id="44" name="Group"/>
              <p:cNvGrpSpPr/>
              <p:nvPr/>
            </p:nvGrpSpPr>
            <p:grpSpPr>
              <a:xfrm>
                <a:off x="654855" y="12684387"/>
                <a:ext cx="8127610" cy="3714919"/>
                <a:chOff x="-16076" y="0"/>
                <a:chExt cx="8127609" cy="3714918"/>
              </a:xfrm>
            </p:grpSpPr>
            <p:pic>
              <p:nvPicPr>
                <p:cNvPr id="42" name="image.png" descr="image.png"/>
                <p:cNvPicPr>
                  <a:picLocks noChangeAspect="1"/>
                </p:cNvPicPr>
                <p:nvPr/>
              </p:nvPicPr>
              <p:blipFill>
                <a:blip r:embed="rId8">
                  <a:extLst/>
                </a:blip>
                <a:srcRect l="0" t="29481" r="0" b="10757"/>
                <a:stretch>
                  <a:fillRect/>
                </a:stretch>
              </p:blipFill>
              <p:spPr>
                <a:xfrm>
                  <a:off x="0" y="0"/>
                  <a:ext cx="8095607" cy="3074305"/>
                </a:xfrm>
                <a:prstGeom prst="rect">
                  <a:avLst/>
                </a:prstGeom>
                <a:ln w="12700" cap="flat">
                  <a:noFill/>
                  <a:miter lim="400000"/>
                </a:ln>
                <a:effectLst/>
              </p:spPr>
            </p:pic>
            <p:sp>
              <p:nvSpPr>
                <p:cNvPr id="43" name="Frequency and Probability distributions plots"/>
                <p:cNvSpPr txBox="1"/>
                <p:nvPr/>
              </p:nvSpPr>
              <p:spPr>
                <a:xfrm>
                  <a:off x="-16077" y="3102944"/>
                  <a:ext cx="8127610" cy="6119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defRPr sz="3200"/>
                  </a:lvl1pPr>
                </a:lstStyle>
                <a:p>
                  <a:pPr/>
                  <a:r>
                    <a:t>Frequency and Probability distributions plots</a:t>
                  </a:r>
                </a:p>
              </p:txBody>
            </p:sp>
          </p:grpSp>
          <p:grpSp>
            <p:nvGrpSpPr>
              <p:cNvPr id="47" name="Group"/>
              <p:cNvGrpSpPr/>
              <p:nvPr/>
            </p:nvGrpSpPr>
            <p:grpSpPr>
              <a:xfrm>
                <a:off x="-3981" y="7741798"/>
                <a:ext cx="9445432" cy="4641233"/>
                <a:chOff x="-33349" y="0"/>
                <a:chExt cx="9445431" cy="4641231"/>
              </a:xfrm>
            </p:grpSpPr>
            <p:pic>
              <p:nvPicPr>
                <p:cNvPr id="45" name="image.png" descr="image.png"/>
                <p:cNvPicPr>
                  <a:picLocks noChangeAspect="1"/>
                </p:cNvPicPr>
                <p:nvPr/>
              </p:nvPicPr>
              <p:blipFill>
                <a:blip r:embed="rId9">
                  <a:extLst/>
                </a:blip>
                <a:srcRect l="0" t="18217" r="0" b="0"/>
                <a:stretch>
                  <a:fillRect/>
                </a:stretch>
              </p:blipFill>
              <p:spPr>
                <a:xfrm>
                  <a:off x="641638" y="0"/>
                  <a:ext cx="8095607" cy="3909079"/>
                </a:xfrm>
                <a:prstGeom prst="rect">
                  <a:avLst/>
                </a:prstGeom>
                <a:ln w="12700" cap="flat">
                  <a:noFill/>
                  <a:miter lim="400000"/>
                </a:ln>
                <a:effectLst/>
              </p:spPr>
            </p:pic>
            <p:sp>
              <p:nvSpPr>
                <p:cNvPr id="46" name="Random Forest Feature Importance graph and Model Error"/>
                <p:cNvSpPr txBox="1"/>
                <p:nvPr/>
              </p:nvSpPr>
              <p:spPr>
                <a:xfrm>
                  <a:off x="-33350" y="4014097"/>
                  <a:ext cx="9445432" cy="6271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defRPr sz="2800"/>
                  </a:lvl1pPr>
                </a:lstStyle>
                <a:p>
                  <a:pPr/>
                  <a:r>
                    <a:t>Random Forest Feature Importance graph and Model Error </a:t>
                  </a:r>
                </a:p>
              </p:txBody>
            </p:sp>
          </p:grpSp>
          <p:grpSp>
            <p:nvGrpSpPr>
              <p:cNvPr id="50" name="Group"/>
              <p:cNvGrpSpPr/>
              <p:nvPr/>
            </p:nvGrpSpPr>
            <p:grpSpPr>
              <a:xfrm>
                <a:off x="566854" y="2237753"/>
                <a:ext cx="8303589" cy="5202688"/>
                <a:chOff x="-47907" y="0"/>
                <a:chExt cx="8303587" cy="5202687"/>
              </a:xfrm>
            </p:grpSpPr>
            <p:pic>
              <p:nvPicPr>
                <p:cNvPr id="48" name="image.png" descr="image.png"/>
                <p:cNvPicPr>
                  <a:picLocks noChangeAspect="1"/>
                </p:cNvPicPr>
                <p:nvPr/>
              </p:nvPicPr>
              <p:blipFill>
                <a:blip r:embed="rId10">
                  <a:extLst/>
                </a:blip>
                <a:srcRect l="0" t="10156" r="0" b="0"/>
                <a:stretch>
                  <a:fillRect/>
                </a:stretch>
              </p:blipFill>
              <p:spPr>
                <a:xfrm>
                  <a:off x="0" y="0"/>
                  <a:ext cx="8207946" cy="4617819"/>
                </a:xfrm>
                <a:prstGeom prst="rect">
                  <a:avLst/>
                </a:prstGeom>
                <a:ln w="12700" cap="flat">
                  <a:noFill/>
                  <a:miter lim="400000"/>
                </a:ln>
                <a:effectLst/>
              </p:spPr>
            </p:pic>
            <p:sp>
              <p:nvSpPr>
                <p:cNvPr id="49" name="Fare Price Visualization and Model Prediction"/>
                <p:cNvSpPr txBox="1"/>
                <p:nvPr/>
              </p:nvSpPr>
              <p:spPr>
                <a:xfrm>
                  <a:off x="-47908" y="4637672"/>
                  <a:ext cx="8303588" cy="5650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defRPr sz="3200"/>
                  </a:lvl1pPr>
                </a:lstStyle>
                <a:p>
                  <a:pPr/>
                  <a:r>
                    <a:t>Fare Price Visualization and Model Prediction</a:t>
                  </a:r>
                </a:p>
              </p:txBody>
            </p:sp>
          </p:grpSp>
        </p:grpSp>
      </p:grpSp>
      <p:grpSp>
        <p:nvGrpSpPr>
          <p:cNvPr id="57" name="Group"/>
          <p:cNvGrpSpPr/>
          <p:nvPr/>
        </p:nvGrpSpPr>
        <p:grpSpPr>
          <a:xfrm>
            <a:off x="1272270" y="5648498"/>
            <a:ext cx="9172781" cy="7861706"/>
            <a:chOff x="0" y="-105202"/>
            <a:chExt cx="9172779" cy="7861705"/>
          </a:xfrm>
        </p:grpSpPr>
        <p:sp>
          <p:nvSpPr>
            <p:cNvPr id="53" name="Rounded Rectangle"/>
            <p:cNvSpPr/>
            <p:nvPr/>
          </p:nvSpPr>
          <p:spPr>
            <a:xfrm>
              <a:off x="0" y="194762"/>
              <a:ext cx="9172780" cy="7561741"/>
            </a:xfrm>
            <a:prstGeom prst="roundRect">
              <a:avLst>
                <a:gd name="adj" fmla="val 11086"/>
              </a:avLst>
            </a:prstGeom>
            <a:solidFill>
              <a:srgbClr val="DDDDDD"/>
            </a:solidFill>
            <a:ln w="101600" cap="flat">
              <a:solidFill>
                <a:srgbClr val="000000"/>
              </a:solidFill>
              <a:prstDash val="solid"/>
              <a:miter lim="400000"/>
            </a:ln>
            <a:effectLst>
              <a:outerShdw sx="100000" sy="100000" kx="0" ky="0" algn="b" rotWithShape="0" blurRad="1028700" dist="20000" dir="5400000">
                <a:srgbClr val="000000">
                  <a:alpha val="38000"/>
                </a:srgbClr>
              </a:outerShdw>
            </a:effectLst>
          </p:spPr>
          <p:txBody>
            <a:bodyPr wrap="square" lIns="45719" tIns="45719" rIns="45719" bIns="45719" numCol="1" anchor="t">
              <a:noAutofit/>
            </a:bodyPr>
            <a:lstStyle/>
            <a:p>
              <a:pPr algn="ctr" defTabSz="4284662">
                <a:defRPr sz="3200"/>
              </a:pPr>
            </a:p>
          </p:txBody>
        </p:sp>
        <p:grpSp>
          <p:nvGrpSpPr>
            <p:cNvPr id="56" name="Group"/>
            <p:cNvGrpSpPr/>
            <p:nvPr/>
          </p:nvGrpSpPr>
          <p:grpSpPr>
            <a:xfrm>
              <a:off x="406215" y="-105203"/>
              <a:ext cx="8437046" cy="7758786"/>
              <a:chOff x="580972" y="-375439"/>
              <a:chExt cx="8437045" cy="7758784"/>
            </a:xfrm>
          </p:grpSpPr>
          <p:sp>
            <p:nvSpPr>
              <p:cNvPr id="54" name="Problem"/>
              <p:cNvSpPr txBox="1"/>
              <p:nvPr/>
            </p:nvSpPr>
            <p:spPr>
              <a:xfrm>
                <a:off x="2482352" y="-375440"/>
                <a:ext cx="4634288" cy="698342"/>
              </a:xfrm>
              <a:prstGeom prst="rect">
                <a:avLst/>
              </a:prstGeom>
              <a:solidFill>
                <a:srgbClr val="000000"/>
              </a:solidFill>
              <a:ln w="12700" cap="flat">
                <a:noFill/>
                <a:miter lim="400000"/>
              </a:ln>
              <a:effectLst/>
              <a:extLst>
                <a:ext uri="{C572A759-6A51-4108-AA02-DFA0A04FC94B}">
                  <ma14:wrappingTextBoxFlag xmlns:ma14="http://schemas.microsoft.com/office/mac/drawingml/2011/main" val="1"/>
                </a:ext>
              </a:extLst>
            </p:spPr>
            <p:txBody>
              <a:bodyPr wrap="square" lIns="49327" tIns="49327" rIns="49327" bIns="49327" numCol="1" anchor="t">
                <a:noAutofit/>
              </a:bodyPr>
              <a:lstStyle>
                <a:lvl1pPr algn="ctr" defTabSz="985837">
                  <a:spcBef>
                    <a:spcPts val="2400"/>
                  </a:spcBef>
                  <a:defRPr b="1" sz="4100">
                    <a:solidFill>
                      <a:srgbClr val="B6862C"/>
                    </a:solidFill>
                  </a:defRPr>
                </a:lvl1pPr>
              </a:lstStyle>
              <a:p>
                <a:pPr/>
                <a:r>
                  <a:t>Problem</a:t>
                </a:r>
              </a:p>
            </p:txBody>
          </p:sp>
          <p:sp>
            <p:nvSpPr>
              <p:cNvPr id="55" name="The airline industry does not currently have the capabilities to fully take advantage of the huge amounts of data generated every day to enhance customer experience, increase the efficiency of operations or make sounder data-driven decisions because they lack the tools to implement the solutions. We believe that following the latest data science tools and techniques, we can leverage valuable insights from airline data and increase revenue."/>
              <p:cNvSpPr txBox="1"/>
              <p:nvPr/>
            </p:nvSpPr>
            <p:spPr>
              <a:xfrm>
                <a:off x="580972" y="682850"/>
                <a:ext cx="8437047" cy="67004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just">
                  <a:defRPr sz="3500"/>
                </a:lvl1pPr>
              </a:lstStyle>
              <a:p>
                <a:pPr/>
                <a:r>
                  <a:t>The airline industry does not currently have the capabilities to fully take advantage of the huge amounts of data generated every day to enhance customer experience, increase the efficiency of operations or make sounder data-driven decisions because they lack the tools to implement the solutions. We believe that following the latest data science tools and techniques, we can leverage valuable insights from airline data and increase revenue. </a:t>
                </a:r>
              </a:p>
            </p:txBody>
          </p:sp>
        </p:grpSp>
      </p:grpSp>
      <p:grpSp>
        <p:nvGrpSpPr>
          <p:cNvPr id="62" name="Group"/>
          <p:cNvGrpSpPr/>
          <p:nvPr/>
        </p:nvGrpSpPr>
        <p:grpSpPr>
          <a:xfrm>
            <a:off x="20837765" y="23880393"/>
            <a:ext cx="10793159" cy="10605165"/>
            <a:chOff x="-2709406" y="70797"/>
            <a:chExt cx="10793158" cy="10605163"/>
          </a:xfrm>
        </p:grpSpPr>
        <p:sp>
          <p:nvSpPr>
            <p:cNvPr id="58" name="Rounded Rectangle"/>
            <p:cNvSpPr/>
            <p:nvPr/>
          </p:nvSpPr>
          <p:spPr>
            <a:xfrm>
              <a:off x="-2709407" y="392467"/>
              <a:ext cx="10793159" cy="10283495"/>
            </a:xfrm>
            <a:prstGeom prst="roundRect">
              <a:avLst>
                <a:gd name="adj" fmla="val 8035"/>
              </a:avLst>
            </a:prstGeom>
            <a:solidFill>
              <a:srgbClr val="DDDDDD"/>
            </a:solidFill>
            <a:ln w="101600" cap="flat">
              <a:solidFill>
                <a:srgbClr val="000000"/>
              </a:solidFill>
              <a:prstDash val="solid"/>
              <a:miter lim="400000"/>
            </a:ln>
            <a:effectLst>
              <a:outerShdw sx="100000" sy="100000" kx="0" ky="0" algn="b" rotWithShape="0" blurRad="1028700" dist="20000" dir="5400000">
                <a:srgbClr val="000000">
                  <a:alpha val="38000"/>
                </a:srgbClr>
              </a:outerShdw>
            </a:effectLst>
          </p:spPr>
          <p:txBody>
            <a:bodyPr wrap="square" lIns="45719" tIns="45719" rIns="45719" bIns="45719" numCol="1" anchor="t">
              <a:noAutofit/>
            </a:bodyPr>
            <a:lstStyle/>
            <a:p>
              <a:pPr algn="ctr" defTabSz="4284662">
                <a:defRPr sz="3200"/>
              </a:pPr>
            </a:p>
          </p:txBody>
        </p:sp>
        <p:sp>
          <p:nvSpPr>
            <p:cNvPr id="59" name="Verification"/>
            <p:cNvSpPr txBox="1"/>
            <p:nvPr/>
          </p:nvSpPr>
          <p:spPr>
            <a:xfrm>
              <a:off x="28591" y="70797"/>
              <a:ext cx="5396136" cy="667321"/>
            </a:xfrm>
            <a:prstGeom prst="rect">
              <a:avLst/>
            </a:prstGeom>
            <a:solidFill>
              <a:srgbClr val="000000"/>
            </a:solidFill>
            <a:ln w="12700" cap="flat">
              <a:noFill/>
              <a:miter lim="400000"/>
            </a:ln>
            <a:effectLst/>
            <a:extLst>
              <a:ext uri="{C572A759-6A51-4108-AA02-DFA0A04FC94B}">
                <ma14:wrappingTextBoxFlag xmlns:ma14="http://schemas.microsoft.com/office/mac/drawingml/2011/main" val="1"/>
              </a:ext>
            </a:extLst>
          </p:spPr>
          <p:txBody>
            <a:bodyPr wrap="square" lIns="49327" tIns="49327" rIns="49327" bIns="49327" numCol="1" anchor="t">
              <a:noAutofit/>
            </a:bodyPr>
            <a:lstStyle>
              <a:lvl1pPr algn="ctr" defTabSz="985837">
                <a:spcBef>
                  <a:spcPts val="2400"/>
                </a:spcBef>
                <a:defRPr b="1" sz="4100">
                  <a:solidFill>
                    <a:srgbClr val="B6862C"/>
                  </a:solidFill>
                </a:defRPr>
              </a:lvl1pPr>
            </a:lstStyle>
            <a:p>
              <a:pPr/>
              <a:r>
                <a:t>Verification</a:t>
              </a:r>
            </a:p>
          </p:txBody>
        </p:sp>
        <p:pic>
          <p:nvPicPr>
            <p:cNvPr id="60" name="Screen Shot 2019-04-15 at 6.23.22 AM.png" descr="Screen Shot 2019-04-15 at 6.23.22 AM.png"/>
            <p:cNvPicPr>
              <a:picLocks noChangeAspect="0"/>
            </p:cNvPicPr>
            <p:nvPr/>
          </p:nvPicPr>
          <p:blipFill>
            <a:blip r:embed="rId11">
              <a:extLst/>
            </a:blip>
            <a:srcRect l="0" t="0" r="0" b="0"/>
            <a:stretch>
              <a:fillRect/>
            </a:stretch>
          </p:blipFill>
          <p:spPr>
            <a:xfrm>
              <a:off x="766925" y="6166206"/>
              <a:ext cx="7071046" cy="4156483"/>
            </a:xfrm>
            <a:prstGeom prst="rect">
              <a:avLst/>
            </a:prstGeom>
            <a:ln w="12700" cap="flat">
              <a:noFill/>
              <a:miter lim="400000"/>
            </a:ln>
            <a:effectLst/>
          </p:spPr>
        </p:pic>
        <p:pic>
          <p:nvPicPr>
            <p:cNvPr id="61" name="Screen Shot 2019-04-15 at 6.23.10 AM.png" descr="Screen Shot 2019-04-15 at 6.23.10 AM.png"/>
            <p:cNvPicPr>
              <a:picLocks noChangeAspect="0"/>
            </p:cNvPicPr>
            <p:nvPr/>
          </p:nvPicPr>
          <p:blipFill>
            <a:blip r:embed="rId12">
              <a:extLst/>
            </a:blip>
            <a:srcRect l="0" t="988" r="0" b="988"/>
            <a:stretch>
              <a:fillRect/>
            </a:stretch>
          </p:blipFill>
          <p:spPr>
            <a:xfrm>
              <a:off x="862027" y="2014075"/>
              <a:ext cx="6880821" cy="3978647"/>
            </a:xfrm>
            <a:prstGeom prst="rect">
              <a:avLst/>
            </a:prstGeom>
            <a:ln w="12700" cap="flat">
              <a:noFill/>
              <a:miter lim="400000"/>
            </a:ln>
            <a:effectLst/>
          </p:spPr>
        </p:pic>
      </p:grpSp>
      <p:sp>
        <p:nvSpPr>
          <p:cNvPr id="63" name="Sample unit tests.…"/>
          <p:cNvSpPr txBox="1"/>
          <p:nvPr/>
        </p:nvSpPr>
        <p:spPr>
          <a:xfrm>
            <a:off x="20975842" y="26117723"/>
            <a:ext cx="3328005" cy="4217203"/>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marL="310815" indent="-310815" algn="just">
              <a:buSzPct val="100000"/>
              <a:buChar char="•"/>
              <a:defRPr sz="2800"/>
            </a:pPr>
            <a:r>
              <a:t>Sample unit tests. </a:t>
            </a:r>
          </a:p>
          <a:p>
            <a:pPr algn="just">
              <a:defRPr sz="2800"/>
            </a:pPr>
          </a:p>
          <a:p>
            <a:pPr marL="310815" indent="-310815" algn="just">
              <a:buSzPct val="100000"/>
              <a:buChar char="•"/>
              <a:defRPr sz="2800"/>
            </a:pPr>
            <a:r>
              <a:t>This particular test description is for the user story “movable data points” with ID “WFMG-34”</a:t>
            </a:r>
          </a:p>
        </p:txBody>
      </p:sp>
      <p:sp>
        <p:nvSpPr>
          <p:cNvPr id="64" name="These tests are used to verify the performance of the feature under different conditions."/>
          <p:cNvSpPr txBox="1"/>
          <p:nvPr/>
        </p:nvSpPr>
        <p:spPr>
          <a:xfrm>
            <a:off x="20904477" y="30174043"/>
            <a:ext cx="3015638" cy="2733046"/>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marL="300789" indent="-300789" algn="just">
              <a:buSzPct val="100000"/>
              <a:buChar char="•"/>
              <a:defRPr sz="2800"/>
            </a:lvl1pPr>
          </a:lstStyle>
          <a:p>
            <a:pPr/>
            <a:r>
              <a:t>These tests are used to verify the performance of the feature under different conditions. </a:t>
            </a:r>
          </a:p>
        </p:txBody>
      </p:sp>
      <p:sp>
        <p:nvSpPr>
          <p:cNvPr id="65" name="We used selenium to automate part of the testing process and performed unit and integration tests"/>
          <p:cNvSpPr txBox="1"/>
          <p:nvPr/>
        </p:nvSpPr>
        <p:spPr>
          <a:xfrm>
            <a:off x="21520029" y="24709978"/>
            <a:ext cx="9507604" cy="1122438"/>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lgn="just">
              <a:defRPr sz="3300"/>
            </a:lvl1pPr>
          </a:lstStyle>
          <a:p>
            <a:pPr/>
            <a:r>
              <a:t>We used selenium to automate part of the testing process and performed unit and integration tests</a:t>
            </a:r>
          </a:p>
        </p:txBody>
      </p:sp>
      <p:grpSp>
        <p:nvGrpSpPr>
          <p:cNvPr id="74" name="Group"/>
          <p:cNvGrpSpPr/>
          <p:nvPr/>
        </p:nvGrpSpPr>
        <p:grpSpPr>
          <a:xfrm>
            <a:off x="1482987" y="24573518"/>
            <a:ext cx="8467292" cy="16229440"/>
            <a:chOff x="0" y="0"/>
            <a:chExt cx="8467291" cy="16229438"/>
          </a:xfrm>
        </p:grpSpPr>
        <p:grpSp>
          <p:nvGrpSpPr>
            <p:cNvPr id="70" name="Group"/>
            <p:cNvGrpSpPr/>
            <p:nvPr/>
          </p:nvGrpSpPr>
          <p:grpSpPr>
            <a:xfrm>
              <a:off x="0" y="-1"/>
              <a:ext cx="8467292" cy="16229440"/>
              <a:chOff x="0" y="0"/>
              <a:chExt cx="8467291" cy="16229438"/>
            </a:xfrm>
          </p:grpSpPr>
          <p:grpSp>
            <p:nvGrpSpPr>
              <p:cNvPr id="68" name="Group"/>
              <p:cNvGrpSpPr/>
              <p:nvPr/>
            </p:nvGrpSpPr>
            <p:grpSpPr>
              <a:xfrm>
                <a:off x="0" y="0"/>
                <a:ext cx="8467292" cy="16229439"/>
                <a:chOff x="-622897" y="-188561"/>
                <a:chExt cx="8467291" cy="16229438"/>
              </a:xfrm>
            </p:grpSpPr>
            <p:sp>
              <p:nvSpPr>
                <p:cNvPr id="66" name="Rounded Rectangle"/>
                <p:cNvSpPr/>
                <p:nvPr/>
              </p:nvSpPr>
              <p:spPr>
                <a:xfrm>
                  <a:off x="-622898" y="185063"/>
                  <a:ext cx="8467293" cy="15855814"/>
                </a:xfrm>
                <a:prstGeom prst="roundRect">
                  <a:avLst>
                    <a:gd name="adj" fmla="val 9858"/>
                  </a:avLst>
                </a:prstGeom>
                <a:solidFill>
                  <a:srgbClr val="DDDDDD"/>
                </a:solidFill>
                <a:ln w="101600" cap="flat">
                  <a:solidFill>
                    <a:srgbClr val="000000"/>
                  </a:solidFill>
                  <a:prstDash val="solid"/>
                  <a:miter lim="400000"/>
                </a:ln>
                <a:effectLst>
                  <a:outerShdw sx="100000" sy="100000" kx="0" ky="0" algn="b" rotWithShape="0" blurRad="1028700" dist="20000" dir="5400000">
                    <a:srgbClr val="000000">
                      <a:alpha val="38000"/>
                    </a:srgbClr>
                  </a:outerShdw>
                </a:effectLst>
              </p:spPr>
              <p:txBody>
                <a:bodyPr wrap="square" lIns="45719" tIns="45719" rIns="45719" bIns="45719" numCol="1" anchor="t">
                  <a:noAutofit/>
                </a:bodyPr>
                <a:lstStyle/>
                <a:p>
                  <a:pPr algn="ctr" defTabSz="4284662">
                    <a:defRPr sz="3200"/>
                  </a:pPr>
                </a:p>
              </p:txBody>
            </p:sp>
            <p:sp>
              <p:nvSpPr>
                <p:cNvPr id="67" name="Implementation"/>
                <p:cNvSpPr txBox="1"/>
                <p:nvPr/>
              </p:nvSpPr>
              <p:spPr>
                <a:xfrm>
                  <a:off x="885288" y="-188562"/>
                  <a:ext cx="5450921" cy="674132"/>
                </a:xfrm>
                <a:prstGeom prst="rect">
                  <a:avLst/>
                </a:prstGeom>
                <a:solidFill>
                  <a:srgbClr val="000000"/>
                </a:solidFill>
                <a:ln w="12700" cap="flat">
                  <a:noFill/>
                  <a:miter lim="400000"/>
                </a:ln>
                <a:effectLst/>
                <a:extLst>
                  <a:ext uri="{C572A759-6A51-4108-AA02-DFA0A04FC94B}">
                    <ma14:wrappingTextBoxFlag xmlns:ma14="http://schemas.microsoft.com/office/mac/drawingml/2011/main" val="1"/>
                  </a:ext>
                </a:extLst>
              </p:spPr>
              <p:txBody>
                <a:bodyPr wrap="square" lIns="49327" tIns="49327" rIns="49327" bIns="49327" numCol="1" anchor="t">
                  <a:noAutofit/>
                </a:bodyPr>
                <a:lstStyle>
                  <a:lvl1pPr algn="ctr" defTabSz="985837">
                    <a:spcBef>
                      <a:spcPts val="2400"/>
                    </a:spcBef>
                    <a:defRPr b="1" sz="4100">
                      <a:solidFill>
                        <a:srgbClr val="B6862C"/>
                      </a:solidFill>
                    </a:defRPr>
                  </a:lvl1pPr>
                </a:lstStyle>
                <a:p>
                  <a:pPr/>
                  <a:r>
                    <a:t>Implementation</a:t>
                  </a:r>
                </a:p>
              </p:txBody>
            </p:sp>
          </p:grpSp>
          <p:pic>
            <p:nvPicPr>
              <p:cNvPr id="69" name="Untitled Diagram (4).png" descr="Untitled Diagram (4).png"/>
              <p:cNvPicPr>
                <a:picLocks noChangeAspect="1"/>
              </p:cNvPicPr>
              <p:nvPr/>
            </p:nvPicPr>
            <p:blipFill>
              <a:blip r:embed="rId13">
                <a:extLst/>
              </a:blip>
              <a:stretch>
                <a:fillRect/>
              </a:stretch>
            </p:blipFill>
            <p:spPr>
              <a:xfrm>
                <a:off x="620062" y="3086386"/>
                <a:ext cx="7227168" cy="9533937"/>
              </a:xfrm>
              <a:prstGeom prst="rect">
                <a:avLst/>
              </a:prstGeom>
              <a:ln w="12700" cap="flat">
                <a:noFill/>
                <a:miter lim="400000"/>
              </a:ln>
              <a:effectLst/>
            </p:spPr>
          </p:pic>
        </p:grpSp>
        <p:sp>
          <p:nvSpPr>
            <p:cNvPr id="71" name="Sequence diagram for retraining the model when points are moved. It also includes the steps for updating the data used in the visualizations."/>
            <p:cNvSpPr txBox="1"/>
            <p:nvPr/>
          </p:nvSpPr>
          <p:spPr>
            <a:xfrm>
              <a:off x="770181" y="908869"/>
              <a:ext cx="6926930" cy="20081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defRPr sz="3300"/>
              </a:lvl1pPr>
            </a:lstStyle>
            <a:p>
              <a:pPr/>
              <a:r>
                <a:t>Sequence diagram for retraining the model when points are moved. It also includes the steps for updating the data used in the visualizations. </a:t>
              </a:r>
            </a:p>
          </p:txBody>
        </p:sp>
        <p:sp>
          <p:nvSpPr>
            <p:cNvPr id="72" name="The error graph is also updated every time the user makes a change to the graph."/>
            <p:cNvSpPr txBox="1"/>
            <p:nvPr/>
          </p:nvSpPr>
          <p:spPr>
            <a:xfrm>
              <a:off x="286636" y="15022852"/>
              <a:ext cx="7720700" cy="9425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marL="300789" indent="-300789" algn="just">
                <a:buSzPct val="100000"/>
                <a:buChar char="•"/>
                <a:defRPr sz="3000"/>
              </a:lvl1pPr>
            </a:lstStyle>
            <a:p>
              <a:pPr/>
              <a:r>
                <a:t>The error graph is also updated every time the user makes a change to the graph. </a:t>
              </a:r>
            </a:p>
          </p:txBody>
        </p:sp>
        <p:sp>
          <p:nvSpPr>
            <p:cNvPr id="73" name="We used methods provided by the dash framework to dynamically update the components of the UI to allow the user to smoothly interact with the dashboard visualizations"/>
            <p:cNvSpPr txBox="1"/>
            <p:nvPr/>
          </p:nvSpPr>
          <p:spPr>
            <a:xfrm>
              <a:off x="292905" y="12658338"/>
              <a:ext cx="7708162" cy="2237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marL="300789" indent="-300789" algn="just">
                <a:buSzPct val="100000"/>
                <a:buChar char="•"/>
                <a:defRPr sz="3000"/>
              </a:lvl1pPr>
            </a:lstStyle>
            <a:p>
              <a:pPr/>
              <a:r>
                <a:t>We used methods provided by the dash framework to dynamically update the components of the UI to allow the user to smoothly interact with the dashboard visualizations</a:t>
              </a:r>
            </a:p>
          </p:txBody>
        </p:sp>
      </p:grpSp>
      <p:grpSp>
        <p:nvGrpSpPr>
          <p:cNvPr id="78" name="Group"/>
          <p:cNvGrpSpPr/>
          <p:nvPr/>
        </p:nvGrpSpPr>
        <p:grpSpPr>
          <a:xfrm>
            <a:off x="21155854" y="34812575"/>
            <a:ext cx="10542682" cy="5947799"/>
            <a:chOff x="0" y="0"/>
            <a:chExt cx="10542681" cy="5947797"/>
          </a:xfrm>
        </p:grpSpPr>
        <p:sp>
          <p:nvSpPr>
            <p:cNvPr id="75" name="Rounded Rectangle"/>
            <p:cNvSpPr/>
            <p:nvPr/>
          </p:nvSpPr>
          <p:spPr>
            <a:xfrm>
              <a:off x="0" y="308423"/>
              <a:ext cx="10542682" cy="5639375"/>
            </a:xfrm>
            <a:prstGeom prst="roundRect">
              <a:avLst>
                <a:gd name="adj" fmla="val 14897"/>
              </a:avLst>
            </a:prstGeom>
            <a:solidFill>
              <a:srgbClr val="DDDDDD"/>
            </a:solidFill>
            <a:ln w="101600" cap="flat">
              <a:solidFill>
                <a:srgbClr val="000000"/>
              </a:solidFill>
              <a:prstDash val="solid"/>
              <a:miter lim="400000"/>
            </a:ln>
            <a:effectLst>
              <a:outerShdw sx="100000" sy="100000" kx="0" ky="0" algn="b" rotWithShape="0" blurRad="1028700" dist="20000" dir="5400000">
                <a:srgbClr val="000000">
                  <a:alpha val="38000"/>
                </a:srgbClr>
              </a:outerShdw>
            </a:effectLst>
          </p:spPr>
          <p:txBody>
            <a:bodyPr wrap="square" lIns="45719" tIns="45719" rIns="45719" bIns="45719" numCol="1" anchor="t">
              <a:noAutofit/>
            </a:bodyPr>
            <a:lstStyle/>
            <a:p>
              <a:pPr algn="ctr" defTabSz="4284662">
                <a:defRPr sz="3200"/>
              </a:pPr>
            </a:p>
          </p:txBody>
        </p:sp>
        <p:sp>
          <p:nvSpPr>
            <p:cNvPr id="76" name="Group"/>
            <p:cNvSpPr txBox="1"/>
            <p:nvPr/>
          </p:nvSpPr>
          <p:spPr>
            <a:xfrm>
              <a:off x="2529625" y="0"/>
              <a:ext cx="5483431" cy="678080"/>
            </a:xfrm>
            <a:prstGeom prst="rect">
              <a:avLst/>
            </a:prstGeom>
            <a:solidFill>
              <a:srgbClr val="000000"/>
            </a:solidFill>
            <a:ln w="12700" cap="flat">
              <a:noFill/>
              <a:miter lim="400000"/>
            </a:ln>
            <a:effectLst/>
            <a:extLst>
              <a:ext uri="{C572A759-6A51-4108-AA02-DFA0A04FC94B}">
                <ma14:wrappingTextBoxFlag xmlns:ma14="http://schemas.microsoft.com/office/mac/drawingml/2011/main" val="1"/>
              </a:ext>
            </a:extLst>
          </p:spPr>
          <p:txBody>
            <a:bodyPr wrap="square" lIns="49327" tIns="49327" rIns="49327" bIns="49327" numCol="1" anchor="t">
              <a:noAutofit/>
            </a:bodyPr>
            <a:lstStyle>
              <a:lvl1pPr algn="ctr" defTabSz="985837">
                <a:spcBef>
                  <a:spcPts val="2400"/>
                </a:spcBef>
                <a:defRPr b="1" sz="4100">
                  <a:solidFill>
                    <a:srgbClr val="B6862C"/>
                  </a:solidFill>
                </a:defRPr>
              </a:lvl1pPr>
            </a:lstStyle>
            <a:p>
              <a:pPr/>
              <a:r>
                <a:t>Summary</a:t>
              </a:r>
            </a:p>
          </p:txBody>
        </p:sp>
        <p:sp>
          <p:nvSpPr>
            <p:cNvPr id="77" name="The WFMG project version 1.0 is now able to display the visualizations for the prediction data from several multivariate and univariate machine learning models. The Plug-in architecture enables developers to include new models or swap the current models for new ones.…"/>
            <p:cNvSpPr txBox="1"/>
            <p:nvPr/>
          </p:nvSpPr>
          <p:spPr>
            <a:xfrm>
              <a:off x="294004" y="803770"/>
              <a:ext cx="9954674" cy="49733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lgn="just">
                <a:defRPr sz="3300"/>
              </a:pPr>
              <a:r>
                <a:t>The WFMG project version 1.0 is now able to display the visualizations for the prediction data from several multivariate and univariate machine learning models. The Plug-in architecture enables developers to include new models or swap the current models for new ones. </a:t>
              </a:r>
            </a:p>
            <a:p>
              <a:pPr algn="just">
                <a:defRPr sz="3300"/>
              </a:pPr>
            </a:p>
            <a:p>
              <a:pPr algn="just">
                <a:defRPr sz="3300"/>
              </a:pPr>
              <a:r>
                <a:t>The end user can interact with the machine learning models by modifying the training data and visualizing the results immediately</a:t>
              </a:r>
            </a:p>
          </p:txBody>
        </p:sp>
      </p:grpSp>
      <p:sp>
        <p:nvSpPr>
          <p:cNvPr id="79" name="Visualizations from the dashboard page:"/>
          <p:cNvSpPr txBox="1"/>
          <p:nvPr/>
        </p:nvSpPr>
        <p:spPr>
          <a:xfrm>
            <a:off x="11128374" y="25623473"/>
            <a:ext cx="7862181" cy="54804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lvl1pPr>
          </a:lstStyle>
          <a:p>
            <a:pPr/>
            <a:r>
              <a:t>Visualizations from the dashboard page:</a:t>
            </a:r>
          </a:p>
        </p:txBody>
      </p:sp>
      <p:grpSp>
        <p:nvGrpSpPr>
          <p:cNvPr id="88" name="Group"/>
          <p:cNvGrpSpPr/>
          <p:nvPr/>
        </p:nvGrpSpPr>
        <p:grpSpPr>
          <a:xfrm>
            <a:off x="22396015" y="13728988"/>
            <a:ext cx="9264544" cy="9751434"/>
            <a:chOff x="0" y="0"/>
            <a:chExt cx="9264543" cy="9751433"/>
          </a:xfrm>
        </p:grpSpPr>
        <p:grpSp>
          <p:nvGrpSpPr>
            <p:cNvPr id="82" name="Group"/>
            <p:cNvGrpSpPr/>
            <p:nvPr/>
          </p:nvGrpSpPr>
          <p:grpSpPr>
            <a:xfrm>
              <a:off x="0" y="0"/>
              <a:ext cx="9264544" cy="9751434"/>
              <a:chOff x="-830475" y="-726339"/>
              <a:chExt cx="9264543" cy="9751433"/>
            </a:xfrm>
          </p:grpSpPr>
          <p:sp>
            <p:nvSpPr>
              <p:cNvPr id="80" name="Rounded Rectangle"/>
              <p:cNvSpPr/>
              <p:nvPr/>
            </p:nvSpPr>
            <p:spPr>
              <a:xfrm>
                <a:off x="-830476" y="-323229"/>
                <a:ext cx="9264544" cy="9348323"/>
              </a:xfrm>
              <a:prstGeom prst="roundRect">
                <a:avLst>
                  <a:gd name="adj" fmla="val 9237"/>
                </a:avLst>
              </a:prstGeom>
              <a:solidFill>
                <a:srgbClr val="DDDDDD"/>
              </a:solidFill>
              <a:ln w="101600" cap="flat">
                <a:solidFill>
                  <a:srgbClr val="000000"/>
                </a:solidFill>
                <a:prstDash val="solid"/>
                <a:miter lim="400000"/>
              </a:ln>
              <a:effectLst>
                <a:outerShdw sx="100000" sy="100000" kx="0" ky="0" algn="b" rotWithShape="0" blurRad="1028700" dist="20000" dir="5400000">
                  <a:srgbClr val="000000">
                    <a:alpha val="38000"/>
                  </a:srgbClr>
                </a:outerShdw>
              </a:effectLst>
            </p:spPr>
            <p:txBody>
              <a:bodyPr wrap="square" lIns="45719" tIns="45719" rIns="45719" bIns="45719" numCol="1" anchor="t">
                <a:noAutofit/>
              </a:bodyPr>
              <a:lstStyle/>
              <a:p>
                <a:pPr algn="ctr" defTabSz="4284662">
                  <a:defRPr sz="3200"/>
                </a:pPr>
              </a:p>
            </p:txBody>
          </p:sp>
          <p:sp>
            <p:nvSpPr>
              <p:cNvPr id="81" name="Object Design"/>
              <p:cNvSpPr txBox="1"/>
              <p:nvPr/>
            </p:nvSpPr>
            <p:spPr>
              <a:xfrm>
                <a:off x="749977" y="-726340"/>
                <a:ext cx="6103639" cy="685686"/>
              </a:xfrm>
              <a:prstGeom prst="rect">
                <a:avLst/>
              </a:prstGeom>
              <a:solidFill>
                <a:srgbClr val="000000"/>
              </a:solidFill>
              <a:ln w="12700" cap="flat">
                <a:noFill/>
                <a:miter lim="400000"/>
              </a:ln>
              <a:effectLst/>
              <a:extLst>
                <a:ext uri="{C572A759-6A51-4108-AA02-DFA0A04FC94B}">
                  <ma14:wrappingTextBoxFlag xmlns:ma14="http://schemas.microsoft.com/office/mac/drawingml/2011/main" val="1"/>
                </a:ext>
              </a:extLst>
            </p:spPr>
            <p:txBody>
              <a:bodyPr wrap="square" lIns="49327" tIns="49327" rIns="49327" bIns="49327" numCol="1" anchor="t">
                <a:noAutofit/>
              </a:bodyPr>
              <a:lstStyle>
                <a:lvl1pPr algn="ctr" defTabSz="985837">
                  <a:spcBef>
                    <a:spcPts val="2400"/>
                  </a:spcBef>
                  <a:defRPr b="1" sz="4100">
                    <a:solidFill>
                      <a:srgbClr val="B6862C"/>
                    </a:solidFill>
                  </a:defRPr>
                </a:lvl1pPr>
              </a:lstStyle>
              <a:p>
                <a:pPr/>
                <a:r>
                  <a:t>Object Design</a:t>
                </a:r>
              </a:p>
            </p:txBody>
          </p:sp>
        </p:grpSp>
        <p:sp>
          <p:nvSpPr>
            <p:cNvPr id="83" name="The WFMG module contains interfaces that other plug-ins can implement to be accepted by the visualization module."/>
            <p:cNvSpPr txBox="1"/>
            <p:nvPr/>
          </p:nvSpPr>
          <p:spPr>
            <a:xfrm>
              <a:off x="221464" y="5134141"/>
              <a:ext cx="2350836" cy="37789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marL="220578" indent="-220578" algn="just">
                <a:buSzPct val="100000"/>
                <a:buChar char="•"/>
                <a:defRPr sz="2200"/>
              </a:pPr>
              <a:r>
                <a:t>The </a:t>
              </a:r>
              <a:r>
                <a:rPr b="1"/>
                <a:t>WFMG</a:t>
              </a:r>
              <a:r>
                <a:t> module contains interfaces that other plug-ins can implement to be accepted by the visualization module. </a:t>
              </a:r>
            </a:p>
          </p:txBody>
        </p:sp>
        <p:sp>
          <p:nvSpPr>
            <p:cNvPr id="84" name="This module provides functions for loading, fitting and saving machine learning models. It also provides a function to generate new predictions from the visualiation module.."/>
            <p:cNvSpPr txBox="1"/>
            <p:nvPr/>
          </p:nvSpPr>
          <p:spPr>
            <a:xfrm>
              <a:off x="150485" y="1909894"/>
              <a:ext cx="3721354" cy="28751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marL="240631" indent="-240631" algn="just">
                <a:buSzPct val="100000"/>
                <a:buChar char="•"/>
                <a:defRPr sz="2400"/>
              </a:pPr>
              <a:r>
                <a:t>This module provides functions for </a:t>
              </a:r>
              <a:r>
                <a:rPr b="1"/>
                <a:t>loading</a:t>
              </a:r>
              <a:r>
                <a:t>, </a:t>
              </a:r>
              <a:r>
                <a:rPr b="1"/>
                <a:t>fitting</a:t>
              </a:r>
              <a:r>
                <a:t> and </a:t>
              </a:r>
              <a:r>
                <a:rPr b="1"/>
                <a:t>saving</a:t>
              </a:r>
              <a:r>
                <a:t> machine learning models. It also provides a function to generate new predictions from the visualiation module.. </a:t>
              </a:r>
            </a:p>
          </p:txBody>
        </p:sp>
        <p:pic>
          <p:nvPicPr>
            <p:cNvPr id="85" name="model (1).png" descr="model (1).png"/>
            <p:cNvPicPr>
              <a:picLocks noChangeAspect="1"/>
            </p:cNvPicPr>
            <p:nvPr/>
          </p:nvPicPr>
          <p:blipFill>
            <a:blip r:embed="rId14">
              <a:extLst/>
            </a:blip>
            <a:srcRect l="0" t="0" r="0" b="0"/>
            <a:stretch>
              <a:fillRect/>
            </a:stretch>
          </p:blipFill>
          <p:spPr>
            <a:xfrm>
              <a:off x="2658254" y="5158228"/>
              <a:ext cx="6469983" cy="4085531"/>
            </a:xfrm>
            <a:prstGeom prst="rect">
              <a:avLst/>
            </a:prstGeom>
            <a:ln w="12700" cap="flat">
              <a:noFill/>
              <a:miter lim="400000"/>
            </a:ln>
            <a:effectLst/>
          </p:spPr>
        </p:pic>
        <p:pic>
          <p:nvPicPr>
            <p:cNvPr id="86" name="model (1) copy.png" descr="model (1) copy.png"/>
            <p:cNvPicPr>
              <a:picLocks noChangeAspect="0"/>
            </p:cNvPicPr>
            <p:nvPr/>
          </p:nvPicPr>
          <p:blipFill>
            <a:blip r:embed="rId15">
              <a:extLst/>
            </a:blip>
            <a:srcRect l="0" t="0" r="1919" b="3162"/>
            <a:stretch>
              <a:fillRect/>
            </a:stretch>
          </p:blipFill>
          <p:spPr>
            <a:xfrm>
              <a:off x="4027437" y="1788331"/>
              <a:ext cx="5093816" cy="3118146"/>
            </a:xfrm>
            <a:prstGeom prst="rect">
              <a:avLst/>
            </a:prstGeom>
            <a:ln w="12700" cap="flat">
              <a:noFill/>
              <a:miter lim="400000"/>
            </a:ln>
            <a:effectLst/>
          </p:spPr>
        </p:pic>
        <p:sp>
          <p:nvSpPr>
            <p:cNvPr id="87" name="Design of the wfmg_model python module for the plug-in architecture"/>
            <p:cNvSpPr txBox="1"/>
            <p:nvPr/>
          </p:nvSpPr>
          <p:spPr>
            <a:xfrm>
              <a:off x="609379" y="870095"/>
              <a:ext cx="7869425" cy="20271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2800"/>
              </a:pPr>
              <a:r>
                <a:t>Design of the </a:t>
              </a:r>
              <a:r>
                <a:rPr b="1"/>
                <a:t>wfmg_model</a:t>
              </a:r>
              <a:r>
                <a:t> python module for the plug-in architecture </a:t>
              </a:r>
            </a:p>
          </p:txBody>
        </p:sp>
      </p:grpSp>
      <p:grpSp>
        <p:nvGrpSpPr>
          <p:cNvPr id="94" name="Group"/>
          <p:cNvGrpSpPr/>
          <p:nvPr/>
        </p:nvGrpSpPr>
        <p:grpSpPr>
          <a:xfrm>
            <a:off x="10787275" y="5635142"/>
            <a:ext cx="11576890" cy="7961709"/>
            <a:chOff x="-271731" y="0"/>
            <a:chExt cx="11576888" cy="7961708"/>
          </a:xfrm>
        </p:grpSpPr>
        <p:sp>
          <p:nvSpPr>
            <p:cNvPr id="89" name="Group"/>
            <p:cNvSpPr/>
            <p:nvPr/>
          </p:nvSpPr>
          <p:spPr>
            <a:xfrm>
              <a:off x="-271732" y="150452"/>
              <a:ext cx="11576890" cy="7811257"/>
            </a:xfrm>
            <a:prstGeom prst="roundRect">
              <a:avLst>
                <a:gd name="adj" fmla="val 11437"/>
              </a:avLst>
            </a:prstGeom>
            <a:solidFill>
              <a:srgbClr val="DDDDDD"/>
            </a:solidFill>
            <a:ln w="101600" cap="flat">
              <a:solidFill>
                <a:srgbClr val="000000"/>
              </a:solidFill>
              <a:prstDash val="solid"/>
              <a:miter lim="400000"/>
            </a:ln>
            <a:effectLst>
              <a:outerShdw sx="100000" sy="100000" kx="0" ky="0" algn="b" rotWithShape="0" blurRad="1028700" dist="20000" dir="5400000">
                <a:srgbClr val="000000">
                  <a:alpha val="38000"/>
                </a:srgbClr>
              </a:outerShdw>
            </a:effectLst>
          </p:spPr>
          <p:txBody>
            <a:bodyPr wrap="square" lIns="45719" tIns="45719" rIns="45719" bIns="45719" numCol="1" anchor="t">
              <a:noAutofit/>
            </a:bodyPr>
            <a:lstStyle/>
            <a:p>
              <a:pPr algn="ctr" defTabSz="4284662">
                <a:defRPr sz="3200"/>
              </a:pPr>
            </a:p>
          </p:txBody>
        </p:sp>
        <p:grpSp>
          <p:nvGrpSpPr>
            <p:cNvPr id="92" name="Group"/>
            <p:cNvGrpSpPr/>
            <p:nvPr/>
          </p:nvGrpSpPr>
          <p:grpSpPr>
            <a:xfrm>
              <a:off x="2665074" y="-1"/>
              <a:ext cx="5486401" cy="1353794"/>
              <a:chOff x="2570161" y="0"/>
              <a:chExt cx="5486400" cy="1353792"/>
            </a:xfrm>
          </p:grpSpPr>
          <p:sp>
            <p:nvSpPr>
              <p:cNvPr id="90" name="Current System"/>
              <p:cNvSpPr txBox="1"/>
              <p:nvPr/>
            </p:nvSpPr>
            <p:spPr>
              <a:xfrm>
                <a:off x="2570161" y="0"/>
                <a:ext cx="5486401" cy="678520"/>
              </a:xfrm>
              <a:prstGeom prst="rect">
                <a:avLst/>
              </a:prstGeom>
              <a:solidFill>
                <a:srgbClr val="000000"/>
              </a:solidFill>
              <a:ln w="12700" cap="flat">
                <a:noFill/>
                <a:miter lim="400000"/>
              </a:ln>
              <a:effectLst/>
              <a:extLst>
                <a:ext uri="{C572A759-6A51-4108-AA02-DFA0A04FC94B}">
                  <ma14:wrappingTextBoxFlag xmlns:ma14="http://schemas.microsoft.com/office/mac/drawingml/2011/main" val="1"/>
                </a:ext>
              </a:extLst>
            </p:spPr>
            <p:txBody>
              <a:bodyPr wrap="square" lIns="49327" tIns="49327" rIns="49327" bIns="49327" numCol="1" anchor="t">
                <a:spAutoFit/>
              </a:bodyPr>
              <a:lstStyle>
                <a:lvl1pPr algn="ctr" defTabSz="985837">
                  <a:spcBef>
                    <a:spcPts val="2400"/>
                  </a:spcBef>
                  <a:defRPr b="1" sz="4100">
                    <a:solidFill>
                      <a:srgbClr val="B6862C"/>
                    </a:solidFill>
                  </a:defRPr>
                </a:lvl1pPr>
              </a:lstStyle>
              <a:p>
                <a:pPr/>
                <a:r>
                  <a:t>Current System</a:t>
                </a:r>
              </a:p>
            </p:txBody>
          </p:sp>
          <p:sp>
            <p:nvSpPr>
              <p:cNvPr id="91" name="Version 1.0 System:"/>
              <p:cNvSpPr txBox="1"/>
              <p:nvPr/>
            </p:nvSpPr>
            <p:spPr>
              <a:xfrm>
                <a:off x="2570161" y="744325"/>
                <a:ext cx="5486401" cy="6094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3700"/>
                </a:lvl1pPr>
              </a:lstStyle>
              <a:p>
                <a:pPr/>
                <a:r>
                  <a:t>Version 1.0 System:</a:t>
                </a:r>
              </a:p>
            </p:txBody>
          </p:sp>
        </p:grpSp>
        <p:sp>
          <p:nvSpPr>
            <p:cNvPr id="93" name="Users of the web application are able to see and interact with graphs that contain predictions from machine learning models and move single or groups of points to change the training data. Then they can click on the train button to train the models. The user can also visualize frequency distributions involving attributes such as state of departure, market share and coupon distributions."/>
            <p:cNvSpPr txBox="1"/>
            <p:nvPr/>
          </p:nvSpPr>
          <p:spPr>
            <a:xfrm>
              <a:off x="-113966" y="4931988"/>
              <a:ext cx="11261359" cy="2669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defRPr sz="3000"/>
              </a:lvl1pPr>
            </a:lstStyle>
            <a:p>
              <a:pPr/>
              <a:r>
                <a:t>Users of the web application are able to see and interact with graphs that contain predictions from machine learning models and move single or groups of points to change the training data. Then they can click on the train button to train the models. The user can also visualize frequency distributions involving attributes such as state of departure, market share and coupon distributions.</a:t>
              </a:r>
            </a:p>
          </p:txBody>
        </p:sp>
      </p:grpSp>
      <p:grpSp>
        <p:nvGrpSpPr>
          <p:cNvPr id="107" name="Group"/>
          <p:cNvGrpSpPr/>
          <p:nvPr/>
        </p:nvGrpSpPr>
        <p:grpSpPr>
          <a:xfrm>
            <a:off x="1175087" y="13834937"/>
            <a:ext cx="20755272" cy="10316083"/>
            <a:chOff x="-234508" y="0"/>
            <a:chExt cx="20755271" cy="10316081"/>
          </a:xfrm>
        </p:grpSpPr>
        <p:grpSp>
          <p:nvGrpSpPr>
            <p:cNvPr id="105" name="Group"/>
            <p:cNvGrpSpPr/>
            <p:nvPr/>
          </p:nvGrpSpPr>
          <p:grpSpPr>
            <a:xfrm>
              <a:off x="-234509" y="0"/>
              <a:ext cx="20755272" cy="10316083"/>
              <a:chOff x="-190636" y="51187"/>
              <a:chExt cx="20755271" cy="10316081"/>
            </a:xfrm>
          </p:grpSpPr>
          <p:grpSp>
            <p:nvGrpSpPr>
              <p:cNvPr id="103" name="Group"/>
              <p:cNvGrpSpPr/>
              <p:nvPr/>
            </p:nvGrpSpPr>
            <p:grpSpPr>
              <a:xfrm>
                <a:off x="-190637" y="51187"/>
                <a:ext cx="20755272" cy="10316083"/>
                <a:chOff x="-234508" y="106492"/>
                <a:chExt cx="20755271" cy="10316082"/>
              </a:xfrm>
            </p:grpSpPr>
            <p:grpSp>
              <p:nvGrpSpPr>
                <p:cNvPr id="99" name="Group"/>
                <p:cNvGrpSpPr/>
                <p:nvPr/>
              </p:nvGrpSpPr>
              <p:grpSpPr>
                <a:xfrm>
                  <a:off x="-234509" y="106492"/>
                  <a:ext cx="20755272" cy="10157304"/>
                  <a:chOff x="0" y="107709"/>
                  <a:chExt cx="20755271" cy="10157303"/>
                </a:xfrm>
              </p:grpSpPr>
              <p:grpSp>
                <p:nvGrpSpPr>
                  <p:cNvPr id="97" name="Group"/>
                  <p:cNvGrpSpPr/>
                  <p:nvPr/>
                </p:nvGrpSpPr>
                <p:grpSpPr>
                  <a:xfrm>
                    <a:off x="0" y="107709"/>
                    <a:ext cx="20755272" cy="10086042"/>
                    <a:chOff x="75846" y="247990"/>
                    <a:chExt cx="20755271" cy="10086041"/>
                  </a:xfrm>
                </p:grpSpPr>
                <p:sp>
                  <p:nvSpPr>
                    <p:cNvPr id="95" name="Rounded Rectangle"/>
                    <p:cNvSpPr/>
                    <p:nvPr/>
                  </p:nvSpPr>
                  <p:spPr>
                    <a:xfrm>
                      <a:off x="75846" y="762401"/>
                      <a:ext cx="20755272" cy="9571631"/>
                    </a:xfrm>
                    <a:prstGeom prst="roundRect">
                      <a:avLst>
                        <a:gd name="adj" fmla="val 9982"/>
                      </a:avLst>
                    </a:prstGeom>
                    <a:solidFill>
                      <a:srgbClr val="DDDDDD"/>
                    </a:solidFill>
                    <a:ln w="101600" cap="flat">
                      <a:solidFill>
                        <a:srgbClr val="000000"/>
                      </a:solidFill>
                      <a:prstDash val="solid"/>
                      <a:miter lim="400000"/>
                    </a:ln>
                    <a:effectLst>
                      <a:outerShdw sx="100000" sy="100000" kx="0" ky="0" algn="b" rotWithShape="0" blurRad="1028700" dist="20000" dir="5400000">
                        <a:srgbClr val="000000">
                          <a:alpha val="38000"/>
                        </a:srgbClr>
                      </a:outerShdw>
                    </a:effectLst>
                  </p:spPr>
                  <p:txBody>
                    <a:bodyPr wrap="square" lIns="45719" tIns="45719" rIns="45719" bIns="45719" numCol="1" anchor="t">
                      <a:noAutofit/>
                    </a:bodyPr>
                    <a:lstStyle/>
                    <a:p>
                      <a:pPr algn="ctr" defTabSz="4284662">
                        <a:defRPr sz="3200"/>
                      </a:pPr>
                    </a:p>
                  </p:txBody>
                </p:sp>
                <p:sp>
                  <p:nvSpPr>
                    <p:cNvPr id="96" name="Group"/>
                    <p:cNvSpPr txBox="1"/>
                    <p:nvPr/>
                  </p:nvSpPr>
                  <p:spPr>
                    <a:xfrm>
                      <a:off x="7763485" y="247990"/>
                      <a:ext cx="5492314" cy="679252"/>
                    </a:xfrm>
                    <a:prstGeom prst="rect">
                      <a:avLst/>
                    </a:prstGeom>
                    <a:solidFill>
                      <a:srgbClr val="000000"/>
                    </a:solidFill>
                    <a:ln w="12700" cap="flat">
                      <a:noFill/>
                      <a:miter lim="400000"/>
                    </a:ln>
                    <a:effectLst/>
                    <a:extLst>
                      <a:ext uri="{C572A759-6A51-4108-AA02-DFA0A04FC94B}">
                        <ma14:wrappingTextBoxFlag xmlns:ma14="http://schemas.microsoft.com/office/mac/drawingml/2011/main" val="1"/>
                      </a:ext>
                    </a:extLst>
                  </p:spPr>
                  <p:txBody>
                    <a:bodyPr wrap="square" lIns="49327" tIns="49327" rIns="49327" bIns="49327" numCol="1" anchor="t">
                      <a:noAutofit/>
                    </a:bodyPr>
                    <a:lstStyle>
                      <a:lvl1pPr algn="ctr" defTabSz="985837">
                        <a:spcBef>
                          <a:spcPts val="2400"/>
                        </a:spcBef>
                        <a:defRPr b="1" sz="4100">
                          <a:solidFill>
                            <a:srgbClr val="B6862C"/>
                          </a:solidFill>
                        </a:defRPr>
                      </a:lvl1pPr>
                    </a:lstStyle>
                    <a:p>
                      <a:pPr/>
                      <a:r>
                        <a:t>System Design</a:t>
                      </a:r>
                    </a:p>
                  </p:txBody>
                </p:sp>
              </p:grpSp>
              <p:sp>
                <p:nvSpPr>
                  <p:cNvPr id="98" name="We created a system for Plug-ins using OOP concepts so that developers working on a data Science project can add new plugins into the pipeline so that they can be used in the visualizations or for data processing. The wfmg_model class and all its subclasses are currently being used to create the prediction data and to retrain the models."/>
                  <p:cNvSpPr txBox="1"/>
                  <p:nvPr/>
                </p:nvSpPr>
                <p:spPr>
                  <a:xfrm>
                    <a:off x="8824558" y="7790258"/>
                    <a:ext cx="11771073" cy="24747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just">
                      <a:defRPr sz="2800"/>
                    </a:lvl1pPr>
                  </a:lstStyle>
                  <a:p>
                    <a:pPr/>
                    <a:r>
                      <a:t>We created a system for Plug-ins using OOP concepts so that developers working on a data Science project can add new plugins into the pipeline so that they can be used in the visualizations or for data processing. The wfmg_model class and all its subclasses are currently being used to create the prediction data and to retrain the models. </a:t>
                    </a:r>
                  </a:p>
                </p:txBody>
              </p:sp>
            </p:grpSp>
            <p:sp>
              <p:nvSpPr>
                <p:cNvPr id="100" name="Architecture diagram"/>
                <p:cNvSpPr txBox="1"/>
                <p:nvPr/>
              </p:nvSpPr>
              <p:spPr>
                <a:xfrm>
                  <a:off x="2033522" y="967253"/>
                  <a:ext cx="4726235" cy="7143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defRPr b="1" sz="3600"/>
                  </a:lvl1pPr>
                </a:lstStyle>
                <a:p>
                  <a:pPr/>
                  <a:r>
                    <a:t>Architecture diagram </a:t>
                  </a:r>
                </a:p>
              </p:txBody>
            </p:sp>
            <p:sp>
              <p:nvSpPr>
                <p:cNvPr id="101" name="The Workflow Manager web application utilizes the Model View Controller (MVC) design pattern to provide different levels of abstraction to the developers working on new plugins or working on the view components. We used plotly for the visualizations because it provides interactive components in a web environment."/>
                <p:cNvSpPr txBox="1"/>
                <p:nvPr/>
              </p:nvSpPr>
              <p:spPr>
                <a:xfrm>
                  <a:off x="79018" y="6774994"/>
                  <a:ext cx="8176107" cy="36475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lgn="just">
                    <a:defRPr sz="3000"/>
                  </a:pPr>
                  <a:r>
                    <a:t>The Workflow Manager web application utilizes the </a:t>
                  </a:r>
                  <a:r>
                    <a:rPr b="1"/>
                    <a:t>Model View Controller (MVC)</a:t>
                  </a:r>
                  <a:r>
                    <a:t> design pattern to provide different levels of abstraction to the developers working on new plugins or working on the view components. We used </a:t>
                  </a:r>
                  <a:r>
                    <a:rPr b="1"/>
                    <a:t>plotly</a:t>
                  </a:r>
                  <a:r>
                    <a:t> for the visualizations because it provides interactive components in a web environment. </a:t>
                  </a:r>
                </a:p>
              </p:txBody>
            </p:sp>
            <p:sp>
              <p:nvSpPr>
                <p:cNvPr id="102" name="Class Diagram for the workflow management system"/>
                <p:cNvSpPr txBox="1"/>
                <p:nvPr/>
              </p:nvSpPr>
              <p:spPr>
                <a:xfrm>
                  <a:off x="8696383" y="967253"/>
                  <a:ext cx="11695651" cy="7143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defRPr b="1" sz="3600"/>
                  </a:lvl1pPr>
                </a:lstStyle>
                <a:p>
                  <a:pPr/>
                  <a:r>
                    <a:t>Class Diagram for the workflow management system</a:t>
                  </a:r>
                </a:p>
              </p:txBody>
            </p:sp>
          </p:grpSp>
          <p:pic>
            <p:nvPicPr>
              <p:cNvPr id="104" name="WFMG_diagram (1).png" descr="WFMG_diagram (1).png"/>
              <p:cNvPicPr>
                <a:picLocks noChangeAspect="1"/>
              </p:cNvPicPr>
              <p:nvPr/>
            </p:nvPicPr>
            <p:blipFill>
              <a:blip r:embed="rId16">
                <a:extLst/>
              </a:blip>
              <a:srcRect l="0" t="0" r="5286" b="2192"/>
              <a:stretch>
                <a:fillRect/>
              </a:stretch>
            </p:blipFill>
            <p:spPr>
              <a:xfrm>
                <a:off x="8636794" y="1556442"/>
                <a:ext cx="11801071" cy="6081996"/>
              </a:xfrm>
              <a:prstGeom prst="rect">
                <a:avLst/>
              </a:prstGeom>
              <a:ln w="12700" cap="flat">
                <a:noFill/>
                <a:miter lim="400000"/>
              </a:ln>
              <a:effectLst/>
            </p:spPr>
          </p:pic>
        </p:grpSp>
        <p:pic>
          <p:nvPicPr>
            <p:cNvPr id="106" name="architecture_diagram (4).png" descr="architecture_diagram (4).png"/>
            <p:cNvPicPr>
              <a:picLocks noChangeAspect="1"/>
            </p:cNvPicPr>
            <p:nvPr/>
          </p:nvPicPr>
          <p:blipFill>
            <a:blip r:embed="rId17">
              <a:extLst/>
            </a:blip>
            <a:srcRect l="0" t="1284" r="0" b="10413"/>
            <a:stretch>
              <a:fillRect/>
            </a:stretch>
          </p:blipFill>
          <p:spPr>
            <a:xfrm>
              <a:off x="-29678" y="1559178"/>
              <a:ext cx="8499260" cy="4909998"/>
            </a:xfrm>
            <a:prstGeom prst="rect">
              <a:avLst/>
            </a:prstGeom>
            <a:ln w="12700" cap="flat">
              <a:noFill/>
              <a:miter lim="400000"/>
            </a:ln>
            <a:effectLst/>
          </p:spPr>
        </p:pic>
      </p:grpSp>
      <p:pic>
        <p:nvPicPr>
          <p:cNvPr id="108" name="Untitled Diagram (7).png" descr="Untitled Diagram (7).png"/>
          <p:cNvPicPr>
            <a:picLocks noChangeAspect="1"/>
          </p:cNvPicPr>
          <p:nvPr/>
        </p:nvPicPr>
        <p:blipFill>
          <a:blip r:embed="rId18">
            <a:extLst/>
          </a:blip>
          <a:srcRect l="1810" t="9723" r="0" b="25361"/>
          <a:stretch>
            <a:fillRect/>
          </a:stretch>
        </p:blipFill>
        <p:spPr>
          <a:xfrm>
            <a:off x="12024159" y="6992223"/>
            <a:ext cx="9103145" cy="34873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iseño predeterminado">
  <a:themeElements>
    <a:clrScheme name="Diseño predeterminado">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Diseño predeterminado">
      <a:majorFont>
        <a:latin typeface="Helvetica"/>
        <a:ea typeface="Helvetica"/>
        <a:cs typeface="Helvetica"/>
      </a:majorFont>
      <a:minorFont>
        <a:latin typeface="Calibri"/>
        <a:ea typeface="Calibri"/>
        <a:cs typeface="Calibri"/>
      </a:minorFont>
    </a:fontScheme>
    <a:fmtScheme name="Diseño predeterminad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iseño predeterminado">
  <a:themeElements>
    <a:clrScheme name="Diseño predeterminado">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Diseño predeterminado">
      <a:majorFont>
        <a:latin typeface="Helvetica"/>
        <a:ea typeface="Helvetica"/>
        <a:cs typeface="Helvetica"/>
      </a:majorFont>
      <a:minorFont>
        <a:latin typeface="Calibri"/>
        <a:ea typeface="Calibri"/>
        <a:cs typeface="Calibri"/>
      </a:minorFont>
    </a:fontScheme>
    <a:fmtScheme name="Diseño predeterminad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