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3"/>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11"/>
    <p:restoredTop sz="94644"/>
  </p:normalViewPr>
  <p:slideViewPr>
    <p:cSldViewPr snapToGrid="0">
      <p:cViewPr varScale="1">
        <p:scale>
          <a:sx n="97" d="100"/>
          <a:sy n="97" d="100"/>
        </p:scale>
        <p:origin x="1832"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5531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Greet your audience, thank them for attending your presentation, introduce yourself, introduce your project, introduce your team members, and quickly indicate what each of you did in a high-level manner, and put more emphasis on your part/contribution.</a:t>
            </a:r>
            <a:endParaRPr/>
          </a:p>
          <a:p>
            <a:pPr marL="0" lvl="0" indent="0" algn="l" rtl="0">
              <a:spcBef>
                <a:spcPts val="360"/>
              </a:spcBef>
              <a:spcAft>
                <a:spcPts val="0"/>
              </a:spcAft>
              <a:buNone/>
            </a:pPr>
            <a:endParaRPr/>
          </a:p>
        </p:txBody>
      </p:sp>
      <p:sp>
        <p:nvSpPr>
          <p:cNvPr id="147" name="Google Shape;14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859645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8eddbd0fc_1_3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g58eddbd0fc_1_3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30" name="Google Shape;230;g58eddbd0fc_1_3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453297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8eddbd0fc_1_4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58eddbd0fc_1_4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38" name="Google Shape;238;g58eddbd0fc_1_4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9187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8eddbd0fc_1_5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58eddbd0fc_1_5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46" name="Google Shape;246;g58eddbd0fc_1_5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83695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8eddbd0fc_1_5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58eddbd0fc_1_5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53" name="Google Shape;253;g58eddbd0fc_1_5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278219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8eddbd0fc_1_5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58eddbd0fc_1_5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62" name="Google Shape;262;g58eddbd0fc_1_5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760518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8eddbd0fc_1_5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58eddbd0fc_1_5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70" name="Google Shape;270;g58eddbd0fc_1_5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998875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8eddbd0fc_1_5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g58eddbd0fc_1_5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78" name="Google Shape;278;g58eddbd0fc_1_5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220708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8eddbd0fc_1_5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58eddbd0fc_1_5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86" name="Google Shape;286;g58eddbd0fc_1_5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538799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8eddbd0fc_1_5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g58eddbd0fc_1_5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94" name="Google Shape;294;g58eddbd0fc_1_5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50492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8ef5be57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8ef5be57f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2" name="Google Shape;302;g58ef5be57f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96404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Introduce the problem that the whole project tackles and stay focused on the parts that you have been working. Indicate if there is an existing previous system, enumerate its problems/limitations, etc.</a:t>
            </a:r>
            <a:endParaRPr/>
          </a:p>
          <a:p>
            <a:pPr marL="0" lvl="0" indent="0" algn="l" rtl="0">
              <a:spcBef>
                <a:spcPts val="360"/>
              </a:spcBef>
              <a:spcAft>
                <a:spcPts val="0"/>
              </a:spcAft>
              <a:buNone/>
            </a:pPr>
            <a:endParaRPr/>
          </a:p>
        </p:txBody>
      </p:sp>
      <p:sp>
        <p:nvSpPr>
          <p:cNvPr id="155" name="Google Shape;15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585642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5. System design:</a:t>
            </a:r>
            <a:endParaRPr/>
          </a:p>
          <a:p>
            <a:pPr marL="0" lvl="0" indent="0" algn="l" rtl="0">
              <a:spcBef>
                <a:spcPts val="360"/>
              </a:spcBef>
              <a:spcAft>
                <a:spcPts val="0"/>
              </a:spcAft>
              <a:buNone/>
            </a:pPr>
            <a:r>
              <a:rPr lang="en-US"/>
              <a:t>5.1. System decomposition; identify the architecture patterns used (one slide).</a:t>
            </a:r>
            <a:endParaRPr/>
          </a:p>
          <a:p>
            <a:pPr marL="0" lvl="0" indent="0" algn="l" rtl="0">
              <a:spcBef>
                <a:spcPts val="360"/>
              </a:spcBef>
              <a:spcAft>
                <a:spcPts val="0"/>
              </a:spcAft>
              <a:buNone/>
            </a:pPr>
            <a:r>
              <a:rPr lang="en-US"/>
              <a:t>5.2. System deployment – h/w and s/w requirements (one slide).</a:t>
            </a:r>
            <a:endParaRPr/>
          </a:p>
          <a:p>
            <a:pPr marL="0" lvl="0" indent="0" algn="l" rtl="0">
              <a:spcBef>
                <a:spcPts val="360"/>
              </a:spcBef>
              <a:spcAft>
                <a:spcPts val="0"/>
              </a:spcAft>
              <a:buNone/>
            </a:pPr>
            <a:r>
              <a:rPr lang="en-US"/>
              <a:t>5.3. Persistent data design (one slide).</a:t>
            </a:r>
            <a:endParaRPr/>
          </a:p>
          <a:p>
            <a:pPr marL="0" lvl="0" indent="0" algn="l" rtl="0">
              <a:spcBef>
                <a:spcPts val="360"/>
              </a:spcBef>
              <a:spcAft>
                <a:spcPts val="0"/>
              </a:spcAft>
              <a:buNone/>
            </a:pPr>
            <a:r>
              <a:rPr lang="en-US"/>
              <a:t>5.4. Security/Privacy (one slide).</a:t>
            </a:r>
            <a:endParaRPr/>
          </a:p>
          <a:p>
            <a:pPr marL="0" lvl="0" indent="0" algn="l" rtl="0">
              <a:spcBef>
                <a:spcPts val="360"/>
              </a:spcBef>
              <a:spcAft>
                <a:spcPts val="0"/>
              </a:spcAft>
              <a:buNone/>
            </a:pPr>
            <a:endParaRPr/>
          </a:p>
        </p:txBody>
      </p:sp>
      <p:sp>
        <p:nvSpPr>
          <p:cNvPr id="309" name="Google Shape;30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788354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5. System design:</a:t>
            </a:r>
            <a:endParaRPr/>
          </a:p>
          <a:p>
            <a:pPr marL="0" lvl="0" indent="0" algn="l" rtl="0">
              <a:spcBef>
                <a:spcPts val="360"/>
              </a:spcBef>
              <a:spcAft>
                <a:spcPts val="0"/>
              </a:spcAft>
              <a:buNone/>
            </a:pPr>
            <a:r>
              <a:rPr lang="en-US"/>
              <a:t>5.1. System decomposition; identify the architecture patterns used (one slide).</a:t>
            </a:r>
            <a:endParaRPr/>
          </a:p>
          <a:p>
            <a:pPr marL="0" lvl="0" indent="0" algn="l" rtl="0">
              <a:spcBef>
                <a:spcPts val="360"/>
              </a:spcBef>
              <a:spcAft>
                <a:spcPts val="0"/>
              </a:spcAft>
              <a:buNone/>
            </a:pPr>
            <a:r>
              <a:rPr lang="en-US"/>
              <a:t>5.2. System deployment – h/w and s/w requirements (one slide).</a:t>
            </a:r>
            <a:endParaRPr/>
          </a:p>
          <a:p>
            <a:pPr marL="0" lvl="0" indent="0" algn="l" rtl="0">
              <a:spcBef>
                <a:spcPts val="360"/>
              </a:spcBef>
              <a:spcAft>
                <a:spcPts val="0"/>
              </a:spcAft>
              <a:buNone/>
            </a:pPr>
            <a:r>
              <a:rPr lang="en-US"/>
              <a:t>5.3. Persistent data design (one slide).</a:t>
            </a:r>
            <a:endParaRPr/>
          </a:p>
          <a:p>
            <a:pPr marL="0" lvl="0" indent="0" algn="l" rtl="0">
              <a:spcBef>
                <a:spcPts val="360"/>
              </a:spcBef>
              <a:spcAft>
                <a:spcPts val="0"/>
              </a:spcAft>
              <a:buNone/>
            </a:pPr>
            <a:r>
              <a:rPr lang="en-US"/>
              <a:t>5.4. Security/Privacy (one slide).</a:t>
            </a:r>
            <a:endParaRPr/>
          </a:p>
          <a:p>
            <a:pPr marL="0" lvl="0" indent="0" algn="l" rtl="0">
              <a:spcBef>
                <a:spcPts val="360"/>
              </a:spcBef>
              <a:spcAft>
                <a:spcPts val="0"/>
              </a:spcAft>
              <a:buNone/>
            </a:pPr>
            <a:endParaRPr/>
          </a:p>
        </p:txBody>
      </p:sp>
      <p:sp>
        <p:nvSpPr>
          <p:cNvPr id="317" name="Google Shape;31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044841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5. System design:</a:t>
            </a:r>
            <a:endParaRPr/>
          </a:p>
          <a:p>
            <a:pPr marL="0" lvl="0" indent="0" algn="l" rtl="0">
              <a:spcBef>
                <a:spcPts val="360"/>
              </a:spcBef>
              <a:spcAft>
                <a:spcPts val="0"/>
              </a:spcAft>
              <a:buNone/>
            </a:pPr>
            <a:r>
              <a:rPr lang="en-US"/>
              <a:t>5.1. System decomposition; identify the architecture patterns used (one slide).</a:t>
            </a:r>
            <a:endParaRPr/>
          </a:p>
          <a:p>
            <a:pPr marL="0" lvl="0" indent="0" algn="l" rtl="0">
              <a:spcBef>
                <a:spcPts val="360"/>
              </a:spcBef>
              <a:spcAft>
                <a:spcPts val="0"/>
              </a:spcAft>
              <a:buNone/>
            </a:pPr>
            <a:r>
              <a:rPr lang="en-US"/>
              <a:t>5.2. System deployment – h/w and s/w requirements (one slide).</a:t>
            </a:r>
            <a:endParaRPr/>
          </a:p>
          <a:p>
            <a:pPr marL="0" lvl="0" indent="0" algn="l" rtl="0">
              <a:spcBef>
                <a:spcPts val="360"/>
              </a:spcBef>
              <a:spcAft>
                <a:spcPts val="0"/>
              </a:spcAft>
              <a:buNone/>
            </a:pPr>
            <a:r>
              <a:rPr lang="en-US"/>
              <a:t>5.3. Persistent data design (one slide).</a:t>
            </a:r>
            <a:endParaRPr/>
          </a:p>
          <a:p>
            <a:pPr marL="0" lvl="0" indent="0" algn="l" rtl="0">
              <a:spcBef>
                <a:spcPts val="360"/>
              </a:spcBef>
              <a:spcAft>
                <a:spcPts val="0"/>
              </a:spcAft>
              <a:buNone/>
            </a:pPr>
            <a:r>
              <a:rPr lang="en-US"/>
              <a:t>5.4. Security/Privacy (one slide).</a:t>
            </a:r>
            <a:endParaRPr/>
          </a:p>
          <a:p>
            <a:pPr marL="0" lvl="0" indent="0" algn="l" rtl="0">
              <a:spcBef>
                <a:spcPts val="360"/>
              </a:spcBef>
              <a:spcAft>
                <a:spcPts val="0"/>
              </a:spcAft>
              <a:buNone/>
            </a:pPr>
            <a:endParaRPr/>
          </a:p>
        </p:txBody>
      </p:sp>
      <p:sp>
        <p:nvSpPr>
          <p:cNvPr id="325" name="Google Shape;32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466337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6. Detailed design:</a:t>
            </a:r>
            <a:endParaRPr/>
          </a:p>
          <a:p>
            <a:pPr marL="0" lvl="0" indent="0" algn="l" rtl="0">
              <a:spcBef>
                <a:spcPts val="360"/>
              </a:spcBef>
              <a:spcAft>
                <a:spcPts val="0"/>
              </a:spcAft>
              <a:buNone/>
            </a:pPr>
            <a:r>
              <a:rPr lang="en-US"/>
              <a:t>6.1. Minimal class diagram. Identify the design patterns used (one or more slides).</a:t>
            </a:r>
            <a:endParaRPr/>
          </a:p>
          <a:p>
            <a:pPr marL="0" lvl="0" indent="0" algn="l" rtl="0">
              <a:spcBef>
                <a:spcPts val="360"/>
              </a:spcBef>
              <a:spcAft>
                <a:spcPts val="0"/>
              </a:spcAft>
              <a:buNone/>
            </a:pPr>
            <a:r>
              <a:rPr lang="en-US"/>
              <a:t>6.2. State machine for the main control object or the most important object of the implemented uses cases (one or more slides).</a:t>
            </a:r>
            <a:endParaRPr/>
          </a:p>
          <a:p>
            <a:pPr marL="0" lvl="0" indent="0" algn="l" rtl="0">
              <a:spcBef>
                <a:spcPts val="360"/>
              </a:spcBef>
              <a:spcAft>
                <a:spcPts val="0"/>
              </a:spcAft>
              <a:buNone/>
            </a:pPr>
            <a:r>
              <a:rPr lang="en-US"/>
              <a:t>6.3. Main algorithm used related to an implemented use case described above (one or more slides).</a:t>
            </a:r>
            <a:endParaRPr/>
          </a:p>
          <a:p>
            <a:pPr marL="0" lvl="0" indent="0" algn="l" rtl="0">
              <a:spcBef>
                <a:spcPts val="360"/>
              </a:spcBef>
              <a:spcAft>
                <a:spcPts val="0"/>
              </a:spcAft>
              <a:buNone/>
            </a:pPr>
            <a:endParaRPr/>
          </a:p>
        </p:txBody>
      </p:sp>
      <p:sp>
        <p:nvSpPr>
          <p:cNvPr id="332" name="Google Shape;332;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18987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7. Test Suites and Test Cases (one sunny day and one rainy day) for the use case represented in part (5) above (2 slides).</a:t>
            </a:r>
            <a:endParaRPr/>
          </a:p>
          <a:p>
            <a:pPr marL="0" lvl="0" indent="0" algn="l" rtl="0">
              <a:spcBef>
                <a:spcPts val="360"/>
              </a:spcBef>
              <a:spcAft>
                <a:spcPts val="0"/>
              </a:spcAft>
              <a:buNone/>
            </a:pPr>
            <a:r>
              <a:rPr lang="en-US"/>
              <a:t>7.1 One sunny day and one rainy day for the implemented use cases (one or more slides).</a:t>
            </a:r>
            <a:endParaRPr/>
          </a:p>
          <a:p>
            <a:pPr marL="0" lvl="0" indent="0" algn="l" rtl="0">
              <a:spcBef>
                <a:spcPts val="360"/>
              </a:spcBef>
              <a:spcAft>
                <a:spcPts val="0"/>
              </a:spcAft>
              <a:buNone/>
            </a:pPr>
            <a:r>
              <a:rPr lang="en-US"/>
              <a:t>7.2 Automated test scripts for the implemented use cases (one or more slides).</a:t>
            </a:r>
            <a:endParaRPr/>
          </a:p>
          <a:p>
            <a:pPr marL="0" lvl="0" indent="0" algn="l" rtl="0">
              <a:spcBef>
                <a:spcPts val="360"/>
              </a:spcBef>
              <a:spcAft>
                <a:spcPts val="0"/>
              </a:spcAft>
              <a:buNone/>
            </a:pPr>
            <a:endParaRPr/>
          </a:p>
        </p:txBody>
      </p:sp>
      <p:sp>
        <p:nvSpPr>
          <p:cNvPr id="340" name="Google Shape;340;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885542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8eddbd0fc_1_6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58eddbd0fc_1_6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7. Test Suites and Test Cases (one sunny day and one rainy day) for the use case represented in part (5) above (2 slides).</a:t>
            </a:r>
            <a:endParaRPr/>
          </a:p>
          <a:p>
            <a:pPr marL="0" lvl="0" indent="0" algn="l" rtl="0">
              <a:spcBef>
                <a:spcPts val="360"/>
              </a:spcBef>
              <a:spcAft>
                <a:spcPts val="0"/>
              </a:spcAft>
              <a:buNone/>
            </a:pPr>
            <a:r>
              <a:rPr lang="en-US"/>
              <a:t>7.1 One sunny day and one rainy day for the implemented use cases (one or more slides).</a:t>
            </a:r>
            <a:endParaRPr/>
          </a:p>
          <a:p>
            <a:pPr marL="0" lvl="0" indent="0" algn="l" rtl="0">
              <a:spcBef>
                <a:spcPts val="360"/>
              </a:spcBef>
              <a:spcAft>
                <a:spcPts val="0"/>
              </a:spcAft>
              <a:buNone/>
            </a:pPr>
            <a:r>
              <a:rPr lang="en-US"/>
              <a:t>7.2 Automated test scripts for the implemented use cases (one or more slides).</a:t>
            </a:r>
            <a:endParaRPr/>
          </a:p>
          <a:p>
            <a:pPr marL="0" lvl="0" indent="0" algn="l" rtl="0">
              <a:spcBef>
                <a:spcPts val="360"/>
              </a:spcBef>
              <a:spcAft>
                <a:spcPts val="0"/>
              </a:spcAft>
              <a:buNone/>
            </a:pPr>
            <a:endParaRPr/>
          </a:p>
        </p:txBody>
      </p:sp>
      <p:sp>
        <p:nvSpPr>
          <p:cNvPr id="347" name="Google Shape;347;g58eddbd0fc_1_6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050337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8eddbd0fc_1_6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g58eddbd0fc_1_6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7. Test Suites and Test Cases (one sunny day and one rainy day) for the use case represented in part (5) above (2 slides).</a:t>
            </a:r>
            <a:endParaRPr/>
          </a:p>
          <a:p>
            <a:pPr marL="0" lvl="0" indent="0" algn="l" rtl="0">
              <a:spcBef>
                <a:spcPts val="360"/>
              </a:spcBef>
              <a:spcAft>
                <a:spcPts val="0"/>
              </a:spcAft>
              <a:buNone/>
            </a:pPr>
            <a:r>
              <a:rPr lang="en-US"/>
              <a:t>7.1 One sunny day and one rainy day for the implemented use cases (one or more slides).</a:t>
            </a:r>
            <a:endParaRPr/>
          </a:p>
          <a:p>
            <a:pPr marL="0" lvl="0" indent="0" algn="l" rtl="0">
              <a:spcBef>
                <a:spcPts val="360"/>
              </a:spcBef>
              <a:spcAft>
                <a:spcPts val="0"/>
              </a:spcAft>
              <a:buNone/>
            </a:pPr>
            <a:r>
              <a:rPr lang="en-US"/>
              <a:t>7.2 Automated test scripts for the implemented use cases (one or more slides).</a:t>
            </a:r>
            <a:endParaRPr/>
          </a:p>
          <a:p>
            <a:pPr marL="0" lvl="0" indent="0" algn="l" rtl="0">
              <a:spcBef>
                <a:spcPts val="360"/>
              </a:spcBef>
              <a:spcAft>
                <a:spcPts val="0"/>
              </a:spcAft>
              <a:buNone/>
            </a:pPr>
            <a:endParaRPr/>
          </a:p>
        </p:txBody>
      </p:sp>
      <p:sp>
        <p:nvSpPr>
          <p:cNvPr id="354" name="Google Shape;354;g58eddbd0fc_1_6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504216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8eddbd0fc_1_6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g58eddbd0fc_1_6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7. Test Suites and Test Cases (one sunny day and one rainy day) for the use case represented in part (5) above (2 slides).</a:t>
            </a:r>
            <a:endParaRPr/>
          </a:p>
          <a:p>
            <a:pPr marL="0" lvl="0" indent="0" algn="l" rtl="0">
              <a:spcBef>
                <a:spcPts val="360"/>
              </a:spcBef>
              <a:spcAft>
                <a:spcPts val="0"/>
              </a:spcAft>
              <a:buNone/>
            </a:pPr>
            <a:r>
              <a:rPr lang="en-US"/>
              <a:t>7.1 One sunny day and one rainy day for the implemented use cases (one or more slides).</a:t>
            </a:r>
            <a:endParaRPr/>
          </a:p>
          <a:p>
            <a:pPr marL="0" lvl="0" indent="0" algn="l" rtl="0">
              <a:spcBef>
                <a:spcPts val="360"/>
              </a:spcBef>
              <a:spcAft>
                <a:spcPts val="0"/>
              </a:spcAft>
              <a:buNone/>
            </a:pPr>
            <a:r>
              <a:rPr lang="en-US"/>
              <a:t>7.2 Automated test scripts for the implemented use cases (one or more slides).</a:t>
            </a:r>
            <a:endParaRPr/>
          </a:p>
          <a:p>
            <a:pPr marL="0" lvl="0" indent="0" algn="l" rtl="0">
              <a:spcBef>
                <a:spcPts val="360"/>
              </a:spcBef>
              <a:spcAft>
                <a:spcPts val="0"/>
              </a:spcAft>
              <a:buNone/>
            </a:pPr>
            <a:endParaRPr/>
          </a:p>
        </p:txBody>
      </p:sp>
      <p:sp>
        <p:nvSpPr>
          <p:cNvPr id="361" name="Google Shape;361;g58eddbd0fc_1_6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1190786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8eddbd0fc_1_6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g58eddbd0fc_1_6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7. Test Suites and Test Cases (one sunny day and one rainy day) for the use case represented in part (5) above (2 slides).</a:t>
            </a:r>
            <a:endParaRPr/>
          </a:p>
          <a:p>
            <a:pPr marL="0" lvl="0" indent="0" algn="l" rtl="0">
              <a:spcBef>
                <a:spcPts val="360"/>
              </a:spcBef>
              <a:spcAft>
                <a:spcPts val="0"/>
              </a:spcAft>
              <a:buNone/>
            </a:pPr>
            <a:r>
              <a:rPr lang="en-US"/>
              <a:t>7.1 One sunny day and one rainy day for the implemented use cases (one or more slides).</a:t>
            </a:r>
            <a:endParaRPr/>
          </a:p>
          <a:p>
            <a:pPr marL="0" lvl="0" indent="0" algn="l" rtl="0">
              <a:spcBef>
                <a:spcPts val="360"/>
              </a:spcBef>
              <a:spcAft>
                <a:spcPts val="0"/>
              </a:spcAft>
              <a:buNone/>
            </a:pPr>
            <a:r>
              <a:rPr lang="en-US"/>
              <a:t>7.2 Automated test scripts for the implemented use cases (one or more slides).</a:t>
            </a:r>
            <a:endParaRPr/>
          </a:p>
          <a:p>
            <a:pPr marL="0" lvl="0" indent="0" algn="l" rtl="0">
              <a:spcBef>
                <a:spcPts val="360"/>
              </a:spcBef>
              <a:spcAft>
                <a:spcPts val="0"/>
              </a:spcAft>
              <a:buNone/>
            </a:pPr>
            <a:endParaRPr/>
          </a:p>
        </p:txBody>
      </p:sp>
      <p:sp>
        <p:nvSpPr>
          <p:cNvPr id="368" name="Google Shape;368;g58eddbd0fc_1_6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1141321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8eddbd0fc_1_6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g58eddbd0fc_1_6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7. Test Suites and Test Cases (one sunny day and one rainy day) for the use case represented in part (5) above (2 slides).</a:t>
            </a:r>
            <a:endParaRPr/>
          </a:p>
          <a:p>
            <a:pPr marL="0" lvl="0" indent="0" algn="l" rtl="0">
              <a:spcBef>
                <a:spcPts val="360"/>
              </a:spcBef>
              <a:spcAft>
                <a:spcPts val="0"/>
              </a:spcAft>
              <a:buNone/>
            </a:pPr>
            <a:r>
              <a:rPr lang="en-US"/>
              <a:t>7.1 One sunny day and one rainy day for the implemented use cases (one or more slides).</a:t>
            </a:r>
            <a:endParaRPr/>
          </a:p>
          <a:p>
            <a:pPr marL="0" lvl="0" indent="0" algn="l" rtl="0">
              <a:spcBef>
                <a:spcPts val="360"/>
              </a:spcBef>
              <a:spcAft>
                <a:spcPts val="0"/>
              </a:spcAft>
              <a:buNone/>
            </a:pPr>
            <a:r>
              <a:rPr lang="en-US"/>
              <a:t>7.2 Automated test scripts for the implemented use cases (one or more slides).</a:t>
            </a:r>
            <a:endParaRPr/>
          </a:p>
          <a:p>
            <a:pPr marL="0" lvl="0" indent="0" algn="l" rtl="0">
              <a:spcBef>
                <a:spcPts val="360"/>
              </a:spcBef>
              <a:spcAft>
                <a:spcPts val="0"/>
              </a:spcAft>
              <a:buNone/>
            </a:pPr>
            <a:endParaRPr/>
          </a:p>
        </p:txBody>
      </p:sp>
      <p:sp>
        <p:nvSpPr>
          <p:cNvPr id="375" name="Google Shape;375;g58eddbd0fc_1_6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869473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ea46aa61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58ea46aa61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Introduce the problem that the whole project tackles and stay focused on the parts that you have been working. Indicate if there is an existing previous system, enumerate its problems/limitations, etc.</a:t>
            </a:r>
            <a:endParaRPr/>
          </a:p>
          <a:p>
            <a:pPr marL="0" lvl="0" indent="0" algn="l" rtl="0">
              <a:spcBef>
                <a:spcPts val="360"/>
              </a:spcBef>
              <a:spcAft>
                <a:spcPts val="0"/>
              </a:spcAft>
              <a:buNone/>
            </a:pPr>
            <a:endParaRPr/>
          </a:p>
        </p:txBody>
      </p:sp>
      <p:sp>
        <p:nvSpPr>
          <p:cNvPr id="163" name="Google Shape;163;g58ea46aa61_0_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9803635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8eddbd0fc_1_6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g58eddbd0fc_1_6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7. Test Suites and Test Cases (one sunny day and one rainy day) for the use case represented in part (5) above (2 slides).</a:t>
            </a:r>
            <a:endParaRPr/>
          </a:p>
          <a:p>
            <a:pPr marL="0" lvl="0" indent="0" algn="l" rtl="0">
              <a:spcBef>
                <a:spcPts val="360"/>
              </a:spcBef>
              <a:spcAft>
                <a:spcPts val="0"/>
              </a:spcAft>
              <a:buNone/>
            </a:pPr>
            <a:r>
              <a:rPr lang="en-US"/>
              <a:t>7.1 One sunny day and one rainy day for the implemented use cases (one or more slides).</a:t>
            </a:r>
            <a:endParaRPr/>
          </a:p>
          <a:p>
            <a:pPr marL="0" lvl="0" indent="0" algn="l" rtl="0">
              <a:spcBef>
                <a:spcPts val="360"/>
              </a:spcBef>
              <a:spcAft>
                <a:spcPts val="0"/>
              </a:spcAft>
              <a:buNone/>
            </a:pPr>
            <a:r>
              <a:rPr lang="en-US"/>
              <a:t>7.2 Automated test scripts for the implemented use cases (one or more slides).</a:t>
            </a:r>
            <a:endParaRPr/>
          </a:p>
          <a:p>
            <a:pPr marL="0" lvl="0" indent="0" algn="l" rtl="0">
              <a:spcBef>
                <a:spcPts val="360"/>
              </a:spcBef>
              <a:spcAft>
                <a:spcPts val="0"/>
              </a:spcAft>
              <a:buNone/>
            </a:pPr>
            <a:endParaRPr/>
          </a:p>
        </p:txBody>
      </p:sp>
      <p:sp>
        <p:nvSpPr>
          <p:cNvPr id="382" name="Google Shape;382;g58eddbd0fc_1_6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762850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Summarize your contribution</a:t>
            </a:r>
            <a:endParaRPr/>
          </a:p>
          <a:p>
            <a:pPr marL="0" lvl="0" indent="0" algn="l" rtl="0">
              <a:spcBef>
                <a:spcPts val="360"/>
              </a:spcBef>
              <a:spcAft>
                <a:spcPts val="0"/>
              </a:spcAft>
              <a:buNone/>
            </a:pPr>
            <a:r>
              <a:rPr lang="en-US"/>
              <a:t>Include your contact information</a:t>
            </a:r>
            <a:endParaRPr/>
          </a:p>
          <a:p>
            <a:pPr marL="0" lvl="0" indent="0" algn="l" rtl="0">
              <a:spcBef>
                <a:spcPts val="360"/>
              </a:spcBef>
              <a:spcAft>
                <a:spcPts val="0"/>
              </a:spcAft>
              <a:buNone/>
            </a:pPr>
            <a:r>
              <a:rPr lang="en-US"/>
              <a:t>Ask if anyone has any questions for you.</a:t>
            </a:r>
            <a:endParaRPr/>
          </a:p>
          <a:p>
            <a:pPr marL="0" lvl="0" indent="0" algn="l" rtl="0">
              <a:spcBef>
                <a:spcPts val="360"/>
              </a:spcBef>
              <a:spcAft>
                <a:spcPts val="0"/>
              </a:spcAft>
              <a:buNone/>
            </a:pPr>
            <a:r>
              <a:rPr lang="en-US"/>
              <a:t>Thank your audience</a:t>
            </a:r>
            <a:endParaRPr/>
          </a:p>
          <a:p>
            <a:pPr marL="0" lvl="0" indent="0" algn="l" rtl="0">
              <a:spcBef>
                <a:spcPts val="360"/>
              </a:spcBef>
              <a:spcAft>
                <a:spcPts val="0"/>
              </a:spcAft>
              <a:buNone/>
            </a:pPr>
            <a:endParaRPr/>
          </a:p>
        </p:txBody>
      </p:sp>
      <p:sp>
        <p:nvSpPr>
          <p:cNvPr id="389" name="Google Shape;38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68965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Project Management (schedule for entire semester) (one slide; Gantt Chart).</a:t>
            </a:r>
            <a:endParaRPr/>
          </a:p>
        </p:txBody>
      </p:sp>
      <p:sp>
        <p:nvSpPr>
          <p:cNvPr id="170" name="Google Shape;17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475476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191" name="Google Shape;19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05221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8eddbd0fc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g58eddbd0fc_1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198" name="Google Shape;198;g58eddbd0fc_1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1738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8eddbd0fc_1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58eddbd0fc_1_2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05" name="Google Shape;205;g58eddbd0fc_1_2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90463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8eddbd0fc_1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58eddbd0fc_1_2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13" name="Google Shape;213;g58eddbd0fc_1_2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595714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8eddbd0fc_1_3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58eddbd0fc_1_3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Requirements:</a:t>
            </a:r>
            <a:endParaRPr/>
          </a:p>
          <a:p>
            <a:pPr marL="0" lvl="0" indent="0" algn="l" rtl="0">
              <a:spcBef>
                <a:spcPts val="360"/>
              </a:spcBef>
              <a:spcAft>
                <a:spcPts val="0"/>
              </a:spcAft>
              <a:buNone/>
            </a:pPr>
            <a:r>
              <a:rPr lang="en-US"/>
              <a:t>4.1. User stories implemented (one or more slides).</a:t>
            </a:r>
            <a:endParaRPr/>
          </a:p>
          <a:p>
            <a:pPr marL="0" lvl="0" indent="0" algn="l" rtl="0">
              <a:spcBef>
                <a:spcPts val="360"/>
              </a:spcBef>
              <a:spcAft>
                <a:spcPts val="0"/>
              </a:spcAft>
              <a:buNone/>
            </a:pPr>
            <a:r>
              <a:rPr lang="en-US"/>
              <a:t>4.2. UML use cases and the use case diagram for the implemented use cases (one or more slides).</a:t>
            </a:r>
            <a:endParaRPr/>
          </a:p>
          <a:p>
            <a:pPr marL="0" lvl="0" indent="0" algn="l" rtl="0">
              <a:spcBef>
                <a:spcPts val="360"/>
              </a:spcBef>
              <a:spcAft>
                <a:spcPts val="0"/>
              </a:spcAft>
              <a:buNone/>
            </a:pPr>
            <a:r>
              <a:rPr lang="en-US"/>
              <a:t>4.3. UML sequence diagrams for the implemented use cases.</a:t>
            </a:r>
            <a:endParaRPr/>
          </a:p>
          <a:p>
            <a:pPr marL="0" lvl="0" indent="0" algn="l" rtl="0">
              <a:spcBef>
                <a:spcPts val="360"/>
              </a:spcBef>
              <a:spcAft>
                <a:spcPts val="0"/>
              </a:spcAft>
              <a:buNone/>
            </a:pPr>
            <a:endParaRPr/>
          </a:p>
        </p:txBody>
      </p:sp>
      <p:sp>
        <p:nvSpPr>
          <p:cNvPr id="221" name="Google Shape;221;g58eddbd0fc_1_3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61270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pic>
        <p:nvPicPr>
          <p:cNvPr id="18" name="Google Shape;18;p2" descr="Overlay-TitleSlide.png"/>
          <p:cNvPicPr preferRelativeResize="0"/>
          <p:nvPr/>
        </p:nvPicPr>
        <p:blipFill rotWithShape="1">
          <a:blip r:embed="rId2">
            <a:alphaModFix/>
          </a:blip>
          <a:srcRect/>
          <a:stretch/>
        </p:blipFill>
        <p:spPr>
          <a:xfrm>
            <a:off x="158750" y="187325"/>
            <a:ext cx="8826500" cy="6483351"/>
          </a:xfrm>
          <a:prstGeom prst="rect">
            <a:avLst/>
          </a:prstGeom>
          <a:noFill/>
          <a:ln>
            <a:noFill/>
          </a:ln>
        </p:spPr>
      </p:pic>
      <p:sp>
        <p:nvSpPr>
          <p:cNvPr id="19" name="Google Shape;19;p2"/>
          <p:cNvSpPr txBox="1">
            <a:spLocks noGrp="1"/>
          </p:cNvSpPr>
          <p:nvPr>
            <p:ph type="ctrTitle"/>
          </p:nvPr>
        </p:nvSpPr>
        <p:spPr>
          <a:xfrm>
            <a:off x="1600200" y="2492375"/>
            <a:ext cx="6762600" cy="1470000"/>
          </a:xfrm>
          <a:prstGeom prst="rect">
            <a:avLst/>
          </a:prstGeom>
          <a:noFill/>
          <a:ln>
            <a:noFill/>
          </a:ln>
        </p:spPr>
        <p:txBody>
          <a:bodyPr spcFirstLastPara="1" wrap="square" lIns="91425" tIns="45700" rIns="91425" bIns="45700" anchor="b" anchorCtr="0"/>
          <a:lstStyle>
            <a:lvl1pPr lvl="0" algn="r" rtl="0">
              <a:spcBef>
                <a:spcPts val="0"/>
              </a:spcBef>
              <a:spcAft>
                <a:spcPts val="0"/>
              </a:spcAft>
              <a:buSzPts val="1400"/>
              <a:buNone/>
              <a:defRPr sz="44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600201" y="3966882"/>
            <a:ext cx="6762600" cy="1752600"/>
          </a:xfrm>
          <a:prstGeom prst="rect">
            <a:avLst/>
          </a:prstGeom>
          <a:noFill/>
          <a:ln>
            <a:noFill/>
          </a:ln>
        </p:spPr>
        <p:txBody>
          <a:bodyPr spcFirstLastPara="1" wrap="square" lIns="91425" tIns="45700" rIns="91425" bIns="45700" anchor="t" anchorCtr="0"/>
          <a:lstStyle>
            <a:lvl1pPr lvl="0" algn="r" rtl="0">
              <a:spcBef>
                <a:spcPts val="600"/>
              </a:spcBef>
              <a:spcAft>
                <a:spcPts val="0"/>
              </a:spcAft>
              <a:buClr>
                <a:schemeClr val="lt1"/>
              </a:buClr>
              <a:buSzPts val="1800"/>
              <a:buNone/>
              <a:defRPr sz="1800">
                <a:solidFill>
                  <a:schemeClr val="lt1"/>
                </a:solidFill>
              </a:defRPr>
            </a:lvl1pPr>
            <a:lvl2pPr lvl="1" algn="ctr" rtl="0">
              <a:spcBef>
                <a:spcPts val="600"/>
              </a:spcBef>
              <a:spcAft>
                <a:spcPts val="0"/>
              </a:spcAft>
              <a:buClr>
                <a:srgbClr val="888888"/>
              </a:buClr>
              <a:buSzPts val="2000"/>
              <a:buNone/>
              <a:defRPr>
                <a:solidFill>
                  <a:srgbClr val="888888"/>
                </a:solidFill>
              </a:defRPr>
            </a:lvl2pPr>
            <a:lvl3pPr lvl="2" algn="ctr" rtl="0">
              <a:spcBef>
                <a:spcPts val="600"/>
              </a:spcBef>
              <a:spcAft>
                <a:spcPts val="0"/>
              </a:spcAft>
              <a:buClr>
                <a:srgbClr val="888888"/>
              </a:buClr>
              <a:buSzPts val="1800"/>
              <a:buNone/>
              <a:defRPr>
                <a:solidFill>
                  <a:srgbClr val="888888"/>
                </a:solidFill>
              </a:defRPr>
            </a:lvl3pPr>
            <a:lvl4pPr lvl="3" algn="ctr" rtl="0">
              <a:spcBef>
                <a:spcPts val="600"/>
              </a:spcBef>
              <a:spcAft>
                <a:spcPts val="0"/>
              </a:spcAft>
              <a:buClr>
                <a:srgbClr val="888888"/>
              </a:buClr>
              <a:buSzPts val="1800"/>
              <a:buNone/>
              <a:defRPr>
                <a:solidFill>
                  <a:srgbClr val="888888"/>
                </a:solidFill>
              </a:defRPr>
            </a:lvl4pPr>
            <a:lvl5pPr lvl="4" algn="ctr" rtl="0">
              <a:spcBef>
                <a:spcPts val="600"/>
              </a:spcBef>
              <a:spcAft>
                <a:spcPts val="0"/>
              </a:spcAft>
              <a:buClr>
                <a:srgbClr val="888888"/>
              </a:buClr>
              <a:buSzPts val="18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21" name="Google Shape;21;p2"/>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2"/>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pic>
        <p:nvPicPr>
          <p:cNvPr id="94" name="Google Shape;94;p11" descr="Overlay-ContentSlides.png"/>
          <p:cNvPicPr preferRelativeResize="0"/>
          <p:nvPr/>
        </p:nvPicPr>
        <p:blipFill rotWithShape="1">
          <a:blip r:embed="rId2">
            <a:alphaModFix/>
          </a:blip>
          <a:srcRect/>
          <a:stretch/>
        </p:blipFill>
        <p:spPr>
          <a:xfrm>
            <a:off x="150813" y="187325"/>
            <a:ext cx="8828088" cy="6481763"/>
          </a:xfrm>
          <a:prstGeom prst="rect">
            <a:avLst/>
          </a:prstGeom>
          <a:noFill/>
          <a:ln>
            <a:noFill/>
          </a:ln>
        </p:spPr>
      </p:pic>
      <p:sp>
        <p:nvSpPr>
          <p:cNvPr id="95" name="Google Shape;95;p11"/>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pic>
        <p:nvPicPr>
          <p:cNvPr id="99" name="Google Shape;99;p12" descr="Overlay-ContentCaption.png"/>
          <p:cNvPicPr preferRelativeResize="0"/>
          <p:nvPr/>
        </p:nvPicPr>
        <p:blipFill rotWithShape="1">
          <a:blip r:embed="rId2">
            <a:alphaModFix/>
          </a:blip>
          <a:srcRect/>
          <a:stretch/>
        </p:blipFill>
        <p:spPr>
          <a:xfrm>
            <a:off x="158750" y="187325"/>
            <a:ext cx="8826500" cy="6483351"/>
          </a:xfrm>
          <a:prstGeom prst="rect">
            <a:avLst/>
          </a:prstGeom>
          <a:noFill/>
          <a:ln>
            <a:noFill/>
          </a:ln>
        </p:spPr>
      </p:pic>
      <p:sp>
        <p:nvSpPr>
          <p:cNvPr id="100" name="Google Shape;100;p12"/>
          <p:cNvSpPr txBox="1">
            <a:spLocks noGrp="1"/>
          </p:cNvSpPr>
          <p:nvPr>
            <p:ph type="title"/>
          </p:nvPr>
        </p:nvSpPr>
        <p:spPr>
          <a:xfrm>
            <a:off x="779464" y="590550"/>
            <a:ext cx="3657600" cy="1161900"/>
          </a:xfrm>
          <a:prstGeom prst="rect">
            <a:avLst/>
          </a:prstGeom>
          <a:noFill/>
          <a:ln>
            <a:noFill/>
          </a:ln>
        </p:spPr>
        <p:txBody>
          <a:bodyPr spcFirstLastPara="1" wrap="square" lIns="91425" tIns="45700" rIns="91425" bIns="45700" anchor="b" anchorCtr="0"/>
          <a:lstStyle>
            <a:lvl1pPr lvl="0" algn="ctr" rtl="0">
              <a:spcBef>
                <a:spcPts val="0"/>
              </a:spcBef>
              <a:spcAft>
                <a:spcPts val="0"/>
              </a:spcAft>
              <a:buSzPts val="1400"/>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2"/>
          <p:cNvSpPr txBox="1">
            <a:spLocks noGrp="1"/>
          </p:cNvSpPr>
          <p:nvPr>
            <p:ph type="body" idx="1"/>
          </p:nvPr>
        </p:nvSpPr>
        <p:spPr>
          <a:xfrm>
            <a:off x="4693023" y="739588"/>
            <a:ext cx="3657600" cy="53088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12"/>
          <p:cNvSpPr txBox="1">
            <a:spLocks noGrp="1"/>
          </p:cNvSpPr>
          <p:nvPr>
            <p:ph type="body" idx="2"/>
          </p:nvPr>
        </p:nvSpPr>
        <p:spPr>
          <a:xfrm>
            <a:off x="779464" y="1816100"/>
            <a:ext cx="3657600" cy="3822600"/>
          </a:xfrm>
          <a:prstGeom prst="rect">
            <a:avLst/>
          </a:prstGeom>
          <a:noFill/>
          <a:ln>
            <a:noFill/>
          </a:ln>
        </p:spPr>
        <p:txBody>
          <a:bodyPr spcFirstLastPara="1" wrap="square" lIns="91425" tIns="45700" rIns="91425" bIns="45700" anchor="t" anchorCtr="0"/>
          <a:lstStyle>
            <a:lvl1pPr marL="457200" lvl="0" indent="-228600" algn="ctr" rtl="0">
              <a:spcBef>
                <a:spcPts val="2000"/>
              </a:spcBef>
              <a:spcAft>
                <a:spcPts val="0"/>
              </a:spcAft>
              <a:buClr>
                <a:srgbClr val="001D4D"/>
              </a:buClr>
              <a:buSzPts val="1800"/>
              <a:buNone/>
              <a:defRPr sz="1800"/>
            </a:lvl1pPr>
            <a:lvl2pPr marL="914400" lvl="1" indent="-228600" algn="l" rtl="0">
              <a:spcBef>
                <a:spcPts val="600"/>
              </a:spcBef>
              <a:spcAft>
                <a:spcPts val="0"/>
              </a:spcAft>
              <a:buClr>
                <a:srgbClr val="001D4D"/>
              </a:buClr>
              <a:buSzPts val="1200"/>
              <a:buNone/>
              <a:defRPr sz="1200"/>
            </a:lvl2pPr>
            <a:lvl3pPr marL="1371600" lvl="2" indent="-228600" algn="l" rtl="0">
              <a:spcBef>
                <a:spcPts val="600"/>
              </a:spcBef>
              <a:spcAft>
                <a:spcPts val="0"/>
              </a:spcAft>
              <a:buClr>
                <a:srgbClr val="001D4D"/>
              </a:buClr>
              <a:buSzPts val="1000"/>
              <a:buNone/>
              <a:defRPr sz="1000"/>
            </a:lvl3pPr>
            <a:lvl4pPr marL="1828800" lvl="3" indent="-228600" algn="l" rtl="0">
              <a:spcBef>
                <a:spcPts val="600"/>
              </a:spcBef>
              <a:spcAft>
                <a:spcPts val="0"/>
              </a:spcAft>
              <a:buClr>
                <a:srgbClr val="001D4D"/>
              </a:buClr>
              <a:buSzPts val="900"/>
              <a:buNone/>
              <a:defRPr sz="900"/>
            </a:lvl4pPr>
            <a:lvl5pPr marL="2286000" lvl="4" indent="-228600" algn="l" rtl="0">
              <a:spcBef>
                <a:spcPts val="600"/>
              </a:spcBef>
              <a:spcAft>
                <a:spcPts val="0"/>
              </a:spcAft>
              <a:buClr>
                <a:srgbClr val="001D4D"/>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12"/>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2"/>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12"/>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pic>
        <p:nvPicPr>
          <p:cNvPr id="107" name="Google Shape;107;p13" descr="Overlay-PictureCaption.png"/>
          <p:cNvPicPr preferRelativeResize="0"/>
          <p:nvPr/>
        </p:nvPicPr>
        <p:blipFill rotWithShape="1">
          <a:blip r:embed="rId2">
            <a:alphaModFix/>
          </a:blip>
          <a:srcRect/>
          <a:stretch/>
        </p:blipFill>
        <p:spPr>
          <a:xfrm>
            <a:off x="449263" y="187325"/>
            <a:ext cx="8535986" cy="6483351"/>
          </a:xfrm>
          <a:prstGeom prst="rect">
            <a:avLst/>
          </a:prstGeom>
          <a:noFill/>
          <a:ln>
            <a:noFill/>
          </a:ln>
        </p:spPr>
      </p:pic>
      <p:sp>
        <p:nvSpPr>
          <p:cNvPr id="108" name="Google Shape;108;p13"/>
          <p:cNvSpPr txBox="1">
            <a:spLocks noGrp="1"/>
          </p:cNvSpPr>
          <p:nvPr>
            <p:ph type="title"/>
          </p:nvPr>
        </p:nvSpPr>
        <p:spPr>
          <a:xfrm>
            <a:off x="3886200" y="533400"/>
            <a:ext cx="4476600" cy="12525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13"/>
          <p:cNvSpPr txBox="1">
            <a:spLocks noGrp="1"/>
          </p:cNvSpPr>
          <p:nvPr>
            <p:ph type="body" idx="1"/>
          </p:nvPr>
        </p:nvSpPr>
        <p:spPr>
          <a:xfrm>
            <a:off x="3886124" y="1828800"/>
            <a:ext cx="4474500" cy="3810000"/>
          </a:xfrm>
          <a:prstGeom prst="rect">
            <a:avLst/>
          </a:prstGeom>
          <a:noFill/>
          <a:ln>
            <a:noFill/>
          </a:ln>
        </p:spPr>
        <p:txBody>
          <a:bodyPr spcFirstLastPara="1" wrap="square" lIns="91425" tIns="45700" rIns="91425" bIns="45700" anchor="t" anchorCtr="0"/>
          <a:lstStyle>
            <a:lvl1pPr marL="457200" lvl="0" indent="-228600" algn="l" rtl="0">
              <a:spcBef>
                <a:spcPts val="2000"/>
              </a:spcBef>
              <a:spcAft>
                <a:spcPts val="0"/>
              </a:spcAft>
              <a:buClr>
                <a:srgbClr val="001D4D"/>
              </a:buClr>
              <a:buSzPts val="1800"/>
              <a:buNone/>
              <a:defRPr sz="1800"/>
            </a:lvl1pPr>
            <a:lvl2pPr marL="914400" lvl="1" indent="-228600" algn="l" rtl="0">
              <a:spcBef>
                <a:spcPts val="600"/>
              </a:spcBef>
              <a:spcAft>
                <a:spcPts val="0"/>
              </a:spcAft>
              <a:buClr>
                <a:srgbClr val="001D4D"/>
              </a:buClr>
              <a:buSzPts val="1200"/>
              <a:buNone/>
              <a:defRPr sz="1200"/>
            </a:lvl2pPr>
            <a:lvl3pPr marL="1371600" lvl="2" indent="-228600" algn="l" rtl="0">
              <a:spcBef>
                <a:spcPts val="600"/>
              </a:spcBef>
              <a:spcAft>
                <a:spcPts val="0"/>
              </a:spcAft>
              <a:buClr>
                <a:srgbClr val="001D4D"/>
              </a:buClr>
              <a:buSzPts val="1000"/>
              <a:buNone/>
              <a:defRPr sz="1000"/>
            </a:lvl3pPr>
            <a:lvl4pPr marL="1828800" lvl="3" indent="-228600" algn="l" rtl="0">
              <a:spcBef>
                <a:spcPts val="600"/>
              </a:spcBef>
              <a:spcAft>
                <a:spcPts val="0"/>
              </a:spcAft>
              <a:buClr>
                <a:srgbClr val="001D4D"/>
              </a:buClr>
              <a:buSzPts val="900"/>
              <a:buNone/>
              <a:defRPr sz="900"/>
            </a:lvl4pPr>
            <a:lvl5pPr marL="2286000" lvl="4" indent="-228600" algn="l" rtl="0">
              <a:spcBef>
                <a:spcPts val="600"/>
              </a:spcBef>
              <a:spcAft>
                <a:spcPts val="0"/>
              </a:spcAft>
              <a:buClr>
                <a:srgbClr val="001D4D"/>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13"/>
          <p:cNvSpPr>
            <a:spLocks noGrp="1"/>
          </p:cNvSpPr>
          <p:nvPr>
            <p:ph type="pic" idx="2"/>
          </p:nvPr>
        </p:nvSpPr>
        <p:spPr>
          <a:xfrm flipH="1">
            <a:off x="188240" y="179292"/>
            <a:ext cx="3281100" cy="6483000"/>
          </a:xfrm>
          <a:prstGeom prst="round1Rect">
            <a:avLst>
              <a:gd name="adj" fmla="val 17325"/>
            </a:avLst>
          </a:prstGeom>
          <a:blipFill rotWithShape="1">
            <a:blip r:embed="rId3">
              <a:alphaModFix/>
            </a:blip>
            <a:stretch>
              <a:fillRect l="100000" r="100000"/>
            </a:stretch>
          </a:blipFill>
          <a:ln w="28575" cap="flat" cmpd="sng">
            <a:solidFill>
              <a:schemeClr val="lt1"/>
            </a:solidFill>
            <a:prstDash val="solid"/>
            <a:round/>
            <a:headEnd type="none" w="sm" len="sm"/>
            <a:tailEnd type="none" w="sm" len="sm"/>
          </a:ln>
        </p:spPr>
        <p:txBody>
          <a:bodyPr spcFirstLastPara="1" wrap="square" lIns="91425" tIns="45700" rIns="91425" bIns="45700" anchor="t" anchorCtr="0"/>
          <a:lstStyle>
            <a:lvl1pPr marR="0" lvl="0" algn="l" rtl="0">
              <a:spcBef>
                <a:spcPts val="2000"/>
              </a:spcBef>
              <a:spcAft>
                <a:spcPts val="0"/>
              </a:spcAft>
              <a:buClr>
                <a:srgbClr val="001D4D"/>
              </a:buClr>
              <a:buSzPts val="3200"/>
              <a:buFont typeface="Noto Sans Symbols"/>
              <a:buNone/>
              <a:defRPr sz="3200" b="0" i="0" u="none" strike="noStrike" cap="none">
                <a:solidFill>
                  <a:srgbClr val="001D4D"/>
                </a:solidFill>
                <a:latin typeface="Trebuchet MS"/>
                <a:ea typeface="Trebuchet MS"/>
                <a:cs typeface="Trebuchet MS"/>
                <a:sym typeface="Trebuchet MS"/>
              </a:defRPr>
            </a:lvl1pPr>
            <a:lvl2pPr marR="0" lvl="1" algn="l" rtl="0">
              <a:spcBef>
                <a:spcPts val="600"/>
              </a:spcBef>
              <a:spcAft>
                <a:spcPts val="0"/>
              </a:spcAft>
              <a:buClr>
                <a:srgbClr val="001D4D"/>
              </a:buClr>
              <a:buSzPts val="2800"/>
              <a:buFont typeface="Noto Sans Symbols"/>
              <a:buNone/>
              <a:defRPr sz="2800" b="0" i="0" u="none" strike="noStrike" cap="none">
                <a:solidFill>
                  <a:srgbClr val="001D4D"/>
                </a:solidFill>
                <a:latin typeface="Trebuchet MS"/>
                <a:ea typeface="Trebuchet MS"/>
                <a:cs typeface="Trebuchet MS"/>
                <a:sym typeface="Trebuchet MS"/>
              </a:defRPr>
            </a:lvl2pPr>
            <a:lvl3pPr marR="0" lvl="2" algn="l" rtl="0">
              <a:spcBef>
                <a:spcPts val="600"/>
              </a:spcBef>
              <a:spcAft>
                <a:spcPts val="0"/>
              </a:spcAft>
              <a:buClr>
                <a:srgbClr val="001D4D"/>
              </a:buClr>
              <a:buSzPts val="2400"/>
              <a:buFont typeface="Noto Sans Symbols"/>
              <a:buNone/>
              <a:defRPr sz="2400" b="0" i="0" u="none" strike="noStrike" cap="none">
                <a:solidFill>
                  <a:srgbClr val="001D4D"/>
                </a:solidFill>
                <a:latin typeface="Trebuchet MS"/>
                <a:ea typeface="Trebuchet MS"/>
                <a:cs typeface="Trebuchet MS"/>
                <a:sym typeface="Trebuchet MS"/>
              </a:defRPr>
            </a:lvl3pPr>
            <a:lvl4pPr marR="0" lvl="3"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4pPr>
            <a:lvl5pPr marR="0" lvl="4"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1" name="Google Shape;111;p13"/>
          <p:cNvSpPr txBox="1">
            <a:spLocks noGrp="1"/>
          </p:cNvSpPr>
          <p:nvPr>
            <p:ph type="dt" idx="10"/>
          </p:nvPr>
        </p:nvSpPr>
        <p:spPr>
          <a:xfrm>
            <a:off x="38862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13"/>
          <p:cNvSpPr txBox="1">
            <a:spLocks noGrp="1"/>
          </p:cNvSpPr>
          <p:nvPr>
            <p:ph type="ftr" idx="11"/>
          </p:nvPr>
        </p:nvSpPr>
        <p:spPr>
          <a:xfrm>
            <a:off x="5867400" y="6288088"/>
            <a:ext cx="26766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13"/>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spTree>
      <p:nvGrpSpPr>
        <p:cNvPr id="1" name="Shape 114"/>
        <p:cNvGrpSpPr/>
        <p:nvPr/>
      </p:nvGrpSpPr>
      <p:grpSpPr>
        <a:xfrm>
          <a:off x="0" y="0"/>
          <a:ext cx="0" cy="0"/>
          <a:chOff x="0" y="0"/>
          <a:chExt cx="0" cy="0"/>
        </a:xfrm>
      </p:grpSpPr>
      <p:pic>
        <p:nvPicPr>
          <p:cNvPr id="115" name="Google Shape;115;p14" descr="Overlay-PictureCaption-Extras.png"/>
          <p:cNvPicPr preferRelativeResize="0"/>
          <p:nvPr/>
        </p:nvPicPr>
        <p:blipFill rotWithShape="1">
          <a:blip r:embed="rId2">
            <a:alphaModFix/>
          </a:blip>
          <a:srcRect/>
          <a:stretch/>
        </p:blipFill>
        <p:spPr>
          <a:xfrm>
            <a:off x="158750" y="187325"/>
            <a:ext cx="8826500" cy="6483351"/>
          </a:xfrm>
          <a:prstGeom prst="rect">
            <a:avLst/>
          </a:prstGeom>
          <a:noFill/>
          <a:ln>
            <a:noFill/>
          </a:ln>
        </p:spPr>
      </p:pic>
      <p:sp>
        <p:nvSpPr>
          <p:cNvPr id="116" name="Google Shape;116;p14"/>
          <p:cNvSpPr txBox="1">
            <a:spLocks noGrp="1"/>
          </p:cNvSpPr>
          <p:nvPr>
            <p:ph type="title"/>
          </p:nvPr>
        </p:nvSpPr>
        <p:spPr>
          <a:xfrm>
            <a:off x="4710953" y="533400"/>
            <a:ext cx="3657600" cy="12525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14"/>
          <p:cNvSpPr>
            <a:spLocks noGrp="1"/>
          </p:cNvSpPr>
          <p:nvPr>
            <p:ph type="pic" idx="2"/>
          </p:nvPr>
        </p:nvSpPr>
        <p:spPr>
          <a:xfrm flipH="1">
            <a:off x="596153" y="1600199"/>
            <a:ext cx="3657600" cy="3657600"/>
          </a:xfrm>
          <a:prstGeom prst="ellipse">
            <a:avLst/>
          </a:prstGeom>
          <a:blipFill rotWithShape="1">
            <a:blip r:embed="rId3">
              <a:alphaModFix/>
            </a:blip>
            <a:stretch>
              <a:fillRect l="100000" r="100000"/>
            </a:stretch>
          </a:blipFill>
          <a:ln w="28575" cap="flat" cmpd="sng">
            <a:solidFill>
              <a:schemeClr val="lt1"/>
            </a:solidFill>
            <a:prstDash val="solid"/>
            <a:round/>
            <a:headEnd type="none" w="sm" len="sm"/>
            <a:tailEnd type="none" w="sm" len="sm"/>
          </a:ln>
        </p:spPr>
        <p:txBody>
          <a:bodyPr spcFirstLastPara="1" wrap="square" lIns="91425" tIns="45700" rIns="91425" bIns="45700" anchor="t" anchorCtr="0"/>
          <a:lstStyle>
            <a:lvl1pPr marR="0" lvl="0" algn="l" rtl="0">
              <a:spcBef>
                <a:spcPts val="2000"/>
              </a:spcBef>
              <a:spcAft>
                <a:spcPts val="0"/>
              </a:spcAft>
              <a:buClr>
                <a:srgbClr val="001D4D"/>
              </a:buClr>
              <a:buSzPts val="3200"/>
              <a:buFont typeface="Noto Sans Symbols"/>
              <a:buNone/>
              <a:defRPr sz="3200" b="0" i="0" u="none" strike="noStrike" cap="none">
                <a:solidFill>
                  <a:srgbClr val="001D4D"/>
                </a:solidFill>
                <a:latin typeface="Trebuchet MS"/>
                <a:ea typeface="Trebuchet MS"/>
                <a:cs typeface="Trebuchet MS"/>
                <a:sym typeface="Trebuchet MS"/>
              </a:defRPr>
            </a:lvl1pPr>
            <a:lvl2pPr marR="0" lvl="1" algn="l" rtl="0">
              <a:spcBef>
                <a:spcPts val="600"/>
              </a:spcBef>
              <a:spcAft>
                <a:spcPts val="0"/>
              </a:spcAft>
              <a:buClr>
                <a:srgbClr val="001D4D"/>
              </a:buClr>
              <a:buSzPts val="2800"/>
              <a:buFont typeface="Noto Sans Symbols"/>
              <a:buNone/>
              <a:defRPr sz="2800" b="0" i="0" u="none" strike="noStrike" cap="none">
                <a:solidFill>
                  <a:srgbClr val="001D4D"/>
                </a:solidFill>
                <a:latin typeface="Trebuchet MS"/>
                <a:ea typeface="Trebuchet MS"/>
                <a:cs typeface="Trebuchet MS"/>
                <a:sym typeface="Trebuchet MS"/>
              </a:defRPr>
            </a:lvl2pPr>
            <a:lvl3pPr marR="0" lvl="2" algn="l" rtl="0">
              <a:spcBef>
                <a:spcPts val="600"/>
              </a:spcBef>
              <a:spcAft>
                <a:spcPts val="0"/>
              </a:spcAft>
              <a:buClr>
                <a:srgbClr val="001D4D"/>
              </a:buClr>
              <a:buSzPts val="2400"/>
              <a:buFont typeface="Noto Sans Symbols"/>
              <a:buNone/>
              <a:defRPr sz="2400" b="0" i="0" u="none" strike="noStrike" cap="none">
                <a:solidFill>
                  <a:srgbClr val="001D4D"/>
                </a:solidFill>
                <a:latin typeface="Trebuchet MS"/>
                <a:ea typeface="Trebuchet MS"/>
                <a:cs typeface="Trebuchet MS"/>
                <a:sym typeface="Trebuchet MS"/>
              </a:defRPr>
            </a:lvl3pPr>
            <a:lvl4pPr marR="0" lvl="3"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4pPr>
            <a:lvl5pPr marR="0" lvl="4"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8" name="Google Shape;118;p14"/>
          <p:cNvSpPr txBox="1">
            <a:spLocks noGrp="1"/>
          </p:cNvSpPr>
          <p:nvPr>
            <p:ph type="body" idx="1"/>
          </p:nvPr>
        </p:nvSpPr>
        <p:spPr>
          <a:xfrm>
            <a:off x="4710412" y="1828800"/>
            <a:ext cx="3657600" cy="3810000"/>
          </a:xfrm>
          <a:prstGeom prst="rect">
            <a:avLst/>
          </a:prstGeom>
          <a:noFill/>
          <a:ln>
            <a:noFill/>
          </a:ln>
        </p:spPr>
        <p:txBody>
          <a:bodyPr spcFirstLastPara="1" wrap="square" lIns="91425" tIns="45700" rIns="91425" bIns="45700" anchor="t" anchorCtr="0"/>
          <a:lstStyle>
            <a:lvl1pPr marL="457200" lvl="0" indent="-228600" algn="l" rtl="0">
              <a:spcBef>
                <a:spcPts val="2000"/>
              </a:spcBef>
              <a:spcAft>
                <a:spcPts val="0"/>
              </a:spcAft>
              <a:buClr>
                <a:srgbClr val="001D4D"/>
              </a:buClr>
              <a:buSzPts val="1800"/>
              <a:buNone/>
              <a:defRPr sz="1800"/>
            </a:lvl1pPr>
            <a:lvl2pPr marL="914400" lvl="1" indent="-228600" algn="l" rtl="0">
              <a:spcBef>
                <a:spcPts val="600"/>
              </a:spcBef>
              <a:spcAft>
                <a:spcPts val="0"/>
              </a:spcAft>
              <a:buClr>
                <a:srgbClr val="001D4D"/>
              </a:buClr>
              <a:buSzPts val="1200"/>
              <a:buNone/>
              <a:defRPr sz="1200"/>
            </a:lvl2pPr>
            <a:lvl3pPr marL="1371600" lvl="2" indent="-228600" algn="l" rtl="0">
              <a:spcBef>
                <a:spcPts val="600"/>
              </a:spcBef>
              <a:spcAft>
                <a:spcPts val="0"/>
              </a:spcAft>
              <a:buClr>
                <a:srgbClr val="001D4D"/>
              </a:buClr>
              <a:buSzPts val="1000"/>
              <a:buNone/>
              <a:defRPr sz="1000"/>
            </a:lvl3pPr>
            <a:lvl4pPr marL="1828800" lvl="3" indent="-228600" algn="l" rtl="0">
              <a:spcBef>
                <a:spcPts val="600"/>
              </a:spcBef>
              <a:spcAft>
                <a:spcPts val="0"/>
              </a:spcAft>
              <a:buClr>
                <a:srgbClr val="001D4D"/>
              </a:buClr>
              <a:buSzPts val="900"/>
              <a:buNone/>
              <a:defRPr sz="900"/>
            </a:lvl4pPr>
            <a:lvl5pPr marL="2286000" lvl="4" indent="-228600" algn="l" rtl="0">
              <a:spcBef>
                <a:spcPts val="600"/>
              </a:spcBef>
              <a:spcAft>
                <a:spcPts val="0"/>
              </a:spcAft>
              <a:buClr>
                <a:srgbClr val="001D4D"/>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9" name="Google Shape;119;p14"/>
          <p:cNvSpPr txBox="1">
            <a:spLocks noGrp="1"/>
          </p:cNvSpPr>
          <p:nvPr>
            <p:ph type="dt" idx="10"/>
          </p:nvPr>
        </p:nvSpPr>
        <p:spPr>
          <a:xfrm>
            <a:off x="381000" y="6288088"/>
            <a:ext cx="18654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p14"/>
          <p:cNvSpPr txBox="1">
            <a:spLocks noGrp="1"/>
          </p:cNvSpPr>
          <p:nvPr>
            <p:ph type="ftr" idx="11"/>
          </p:nvPr>
        </p:nvSpPr>
        <p:spPr>
          <a:xfrm>
            <a:off x="3325813" y="6288088"/>
            <a:ext cx="52182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 name="Google Shape;121;p14"/>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above Caption">
  <p:cSld name="Picture above Caption">
    <p:spTree>
      <p:nvGrpSpPr>
        <p:cNvPr id="1" name="Shape 122"/>
        <p:cNvGrpSpPr/>
        <p:nvPr/>
      </p:nvGrpSpPr>
      <p:grpSpPr>
        <a:xfrm>
          <a:off x="0" y="0"/>
          <a:ext cx="0" cy="0"/>
          <a:chOff x="0" y="0"/>
          <a:chExt cx="0" cy="0"/>
        </a:xfrm>
      </p:grpSpPr>
      <p:pic>
        <p:nvPicPr>
          <p:cNvPr id="123" name="Google Shape;123;p15" descr="Overlay-PictureCaption-Extras.png"/>
          <p:cNvPicPr preferRelativeResize="0"/>
          <p:nvPr/>
        </p:nvPicPr>
        <p:blipFill rotWithShape="1">
          <a:blip r:embed="rId2">
            <a:alphaModFix/>
          </a:blip>
          <a:srcRect/>
          <a:stretch/>
        </p:blipFill>
        <p:spPr>
          <a:xfrm>
            <a:off x="158750" y="187325"/>
            <a:ext cx="8826500" cy="6483351"/>
          </a:xfrm>
          <a:prstGeom prst="rect">
            <a:avLst/>
          </a:prstGeom>
          <a:noFill/>
          <a:ln>
            <a:noFill/>
          </a:ln>
        </p:spPr>
      </p:pic>
      <p:sp>
        <p:nvSpPr>
          <p:cNvPr id="124" name="Google Shape;124;p15"/>
          <p:cNvSpPr txBox="1">
            <a:spLocks noGrp="1"/>
          </p:cNvSpPr>
          <p:nvPr>
            <p:ph type="title"/>
          </p:nvPr>
        </p:nvSpPr>
        <p:spPr>
          <a:xfrm>
            <a:off x="808038" y="3778624"/>
            <a:ext cx="7560600" cy="1102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15"/>
          <p:cNvSpPr>
            <a:spLocks noGrp="1"/>
          </p:cNvSpPr>
          <p:nvPr>
            <p:ph type="pic" idx="2"/>
          </p:nvPr>
        </p:nvSpPr>
        <p:spPr>
          <a:xfrm flipH="1">
            <a:off x="871610" y="762000"/>
            <a:ext cx="7427700" cy="2989800"/>
          </a:xfrm>
          <a:prstGeom prst="roundRect">
            <a:avLst>
              <a:gd name="adj" fmla="val 7476"/>
            </a:avLst>
          </a:prstGeom>
          <a:blipFill rotWithShape="1">
            <a:blip r:embed="rId3">
              <a:alphaModFix/>
            </a:blip>
            <a:stretch>
              <a:fillRect l="100000" r="100000"/>
            </a:stretch>
          </a:blipFill>
          <a:ln w="28575" cap="flat" cmpd="sng">
            <a:solidFill>
              <a:schemeClr val="lt1"/>
            </a:solidFill>
            <a:prstDash val="solid"/>
            <a:round/>
            <a:headEnd type="none" w="sm" len="sm"/>
            <a:tailEnd type="none" w="sm" len="sm"/>
          </a:ln>
        </p:spPr>
        <p:txBody>
          <a:bodyPr spcFirstLastPara="1" wrap="square" lIns="91425" tIns="45700" rIns="91425" bIns="45700" anchor="t" anchorCtr="0"/>
          <a:lstStyle>
            <a:lvl1pPr marR="0" lvl="0" algn="l" rtl="0">
              <a:spcBef>
                <a:spcPts val="2000"/>
              </a:spcBef>
              <a:spcAft>
                <a:spcPts val="0"/>
              </a:spcAft>
              <a:buClr>
                <a:srgbClr val="001D4D"/>
              </a:buClr>
              <a:buSzPts val="3200"/>
              <a:buFont typeface="Noto Sans Symbols"/>
              <a:buNone/>
              <a:defRPr sz="3200" b="0" i="0" u="none" strike="noStrike" cap="none">
                <a:solidFill>
                  <a:srgbClr val="001D4D"/>
                </a:solidFill>
                <a:latin typeface="Trebuchet MS"/>
                <a:ea typeface="Trebuchet MS"/>
                <a:cs typeface="Trebuchet MS"/>
                <a:sym typeface="Trebuchet MS"/>
              </a:defRPr>
            </a:lvl1pPr>
            <a:lvl2pPr marR="0" lvl="1" algn="l" rtl="0">
              <a:spcBef>
                <a:spcPts val="600"/>
              </a:spcBef>
              <a:spcAft>
                <a:spcPts val="0"/>
              </a:spcAft>
              <a:buClr>
                <a:srgbClr val="001D4D"/>
              </a:buClr>
              <a:buSzPts val="2800"/>
              <a:buFont typeface="Noto Sans Symbols"/>
              <a:buNone/>
              <a:defRPr sz="2800" b="0" i="0" u="none" strike="noStrike" cap="none">
                <a:solidFill>
                  <a:srgbClr val="001D4D"/>
                </a:solidFill>
                <a:latin typeface="Trebuchet MS"/>
                <a:ea typeface="Trebuchet MS"/>
                <a:cs typeface="Trebuchet MS"/>
                <a:sym typeface="Trebuchet MS"/>
              </a:defRPr>
            </a:lvl2pPr>
            <a:lvl3pPr marR="0" lvl="2" algn="l" rtl="0">
              <a:spcBef>
                <a:spcPts val="600"/>
              </a:spcBef>
              <a:spcAft>
                <a:spcPts val="0"/>
              </a:spcAft>
              <a:buClr>
                <a:srgbClr val="001D4D"/>
              </a:buClr>
              <a:buSzPts val="2400"/>
              <a:buFont typeface="Noto Sans Symbols"/>
              <a:buNone/>
              <a:defRPr sz="2400" b="0" i="0" u="none" strike="noStrike" cap="none">
                <a:solidFill>
                  <a:srgbClr val="001D4D"/>
                </a:solidFill>
                <a:latin typeface="Trebuchet MS"/>
                <a:ea typeface="Trebuchet MS"/>
                <a:cs typeface="Trebuchet MS"/>
                <a:sym typeface="Trebuchet MS"/>
              </a:defRPr>
            </a:lvl3pPr>
            <a:lvl4pPr marR="0" lvl="3"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4pPr>
            <a:lvl5pPr marR="0" lvl="4"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26" name="Google Shape;126;p15"/>
          <p:cNvSpPr txBox="1">
            <a:spLocks noGrp="1"/>
          </p:cNvSpPr>
          <p:nvPr>
            <p:ph type="body" idx="1"/>
          </p:nvPr>
        </p:nvSpPr>
        <p:spPr>
          <a:xfrm>
            <a:off x="808034" y="4827493"/>
            <a:ext cx="7560000" cy="1221000"/>
          </a:xfrm>
          <a:prstGeom prst="rect">
            <a:avLst/>
          </a:prstGeom>
          <a:noFill/>
          <a:ln>
            <a:noFill/>
          </a:ln>
        </p:spPr>
        <p:txBody>
          <a:bodyPr spcFirstLastPara="1" wrap="square" lIns="91425" tIns="45700" rIns="91425" bIns="45700" anchor="t" anchorCtr="0"/>
          <a:lstStyle>
            <a:lvl1pPr marL="457200" lvl="0" indent="-228600" algn="l" rtl="0">
              <a:spcBef>
                <a:spcPts val="600"/>
              </a:spcBef>
              <a:spcAft>
                <a:spcPts val="0"/>
              </a:spcAft>
              <a:buClr>
                <a:srgbClr val="001D4D"/>
              </a:buClr>
              <a:buSzPts val="1800"/>
              <a:buNone/>
              <a:defRPr sz="1800"/>
            </a:lvl1pPr>
            <a:lvl2pPr marL="914400" lvl="1" indent="-228600" algn="l" rtl="0">
              <a:spcBef>
                <a:spcPts val="600"/>
              </a:spcBef>
              <a:spcAft>
                <a:spcPts val="0"/>
              </a:spcAft>
              <a:buClr>
                <a:srgbClr val="001D4D"/>
              </a:buClr>
              <a:buSzPts val="1200"/>
              <a:buNone/>
              <a:defRPr sz="1200"/>
            </a:lvl2pPr>
            <a:lvl3pPr marL="1371600" lvl="2" indent="-228600" algn="l" rtl="0">
              <a:spcBef>
                <a:spcPts val="600"/>
              </a:spcBef>
              <a:spcAft>
                <a:spcPts val="0"/>
              </a:spcAft>
              <a:buClr>
                <a:srgbClr val="001D4D"/>
              </a:buClr>
              <a:buSzPts val="1000"/>
              <a:buNone/>
              <a:defRPr sz="1000"/>
            </a:lvl3pPr>
            <a:lvl4pPr marL="1828800" lvl="3" indent="-228600" algn="l" rtl="0">
              <a:spcBef>
                <a:spcPts val="600"/>
              </a:spcBef>
              <a:spcAft>
                <a:spcPts val="0"/>
              </a:spcAft>
              <a:buClr>
                <a:srgbClr val="001D4D"/>
              </a:buClr>
              <a:buSzPts val="900"/>
              <a:buNone/>
              <a:defRPr sz="900"/>
            </a:lvl4pPr>
            <a:lvl5pPr marL="2286000" lvl="4" indent="-228600" algn="l" rtl="0">
              <a:spcBef>
                <a:spcPts val="600"/>
              </a:spcBef>
              <a:spcAft>
                <a:spcPts val="0"/>
              </a:spcAft>
              <a:buClr>
                <a:srgbClr val="001D4D"/>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27" name="Google Shape;127;p15"/>
          <p:cNvSpPr txBox="1">
            <a:spLocks noGrp="1"/>
          </p:cNvSpPr>
          <p:nvPr>
            <p:ph type="dt" idx="10"/>
          </p:nvPr>
        </p:nvSpPr>
        <p:spPr>
          <a:xfrm>
            <a:off x="381000" y="6288088"/>
            <a:ext cx="18654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15"/>
          <p:cNvSpPr txBox="1">
            <a:spLocks noGrp="1"/>
          </p:cNvSpPr>
          <p:nvPr>
            <p:ph type="ftr" idx="11"/>
          </p:nvPr>
        </p:nvSpPr>
        <p:spPr>
          <a:xfrm>
            <a:off x="3325813" y="6288088"/>
            <a:ext cx="52182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15"/>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pic>
        <p:nvPicPr>
          <p:cNvPr id="131" name="Google Shape;131;p16" descr="Overlay-ContentSlides.png"/>
          <p:cNvPicPr preferRelativeResize="0"/>
          <p:nvPr/>
        </p:nvPicPr>
        <p:blipFill rotWithShape="1">
          <a:blip r:embed="rId2">
            <a:alphaModFix/>
          </a:blip>
          <a:srcRect/>
          <a:stretch/>
        </p:blipFill>
        <p:spPr>
          <a:xfrm>
            <a:off x="150813" y="187325"/>
            <a:ext cx="8828088" cy="6481763"/>
          </a:xfrm>
          <a:prstGeom prst="rect">
            <a:avLst/>
          </a:prstGeom>
          <a:noFill/>
          <a:ln>
            <a:noFill/>
          </a:ln>
        </p:spPr>
      </p:pic>
      <p:sp>
        <p:nvSpPr>
          <p:cNvPr id="132" name="Google Shape;132;p16"/>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16"/>
          <p:cNvSpPr txBox="1">
            <a:spLocks noGrp="1"/>
          </p:cNvSpPr>
          <p:nvPr>
            <p:ph type="body" idx="1"/>
          </p:nvPr>
        </p:nvSpPr>
        <p:spPr>
          <a:xfrm rot="5400000">
            <a:off x="2467050" y="141300"/>
            <a:ext cx="4208400" cy="7583400"/>
          </a:xfrm>
          <a:prstGeom prst="rect">
            <a:avLst/>
          </a:prstGeom>
          <a:noFill/>
          <a:ln>
            <a:noFill/>
          </a:ln>
        </p:spPr>
        <p:txBody>
          <a:bodyPr spcFirstLastPara="1" wrap="square" lIns="91425" tIns="45700" rIns="91425" bIns="45700" anchor="t" anchorCtr="0"/>
          <a:lstStyle>
            <a:lvl1pPr marL="457200" lvl="0" indent="-342900" algn="l" rtl="0">
              <a:spcBef>
                <a:spcPts val="2000"/>
              </a:spcBef>
              <a:spcAft>
                <a:spcPts val="0"/>
              </a:spcAft>
              <a:buClr>
                <a:srgbClr val="001D4D"/>
              </a:buClr>
              <a:buSzPts val="1800"/>
              <a:buChar char="⚫"/>
              <a:defRPr/>
            </a:lvl1pPr>
            <a:lvl2pPr marL="914400" lvl="1" indent="-342900" algn="l" rtl="0">
              <a:spcBef>
                <a:spcPts val="600"/>
              </a:spcBef>
              <a:spcAft>
                <a:spcPts val="0"/>
              </a:spcAft>
              <a:buClr>
                <a:srgbClr val="001D4D"/>
              </a:buClr>
              <a:buSzPts val="1800"/>
              <a:buChar char="⚫"/>
              <a:defRPr/>
            </a:lvl2pPr>
            <a:lvl3pPr marL="1371600" lvl="2" indent="-342900" algn="l" rtl="0">
              <a:spcBef>
                <a:spcPts val="600"/>
              </a:spcBef>
              <a:spcAft>
                <a:spcPts val="0"/>
              </a:spcAft>
              <a:buClr>
                <a:srgbClr val="001D4D"/>
              </a:buClr>
              <a:buSzPts val="1800"/>
              <a:buChar char="⚫"/>
              <a:defRPr/>
            </a:lvl3pPr>
            <a:lvl4pPr marL="1828800" lvl="3" indent="-342900" algn="l" rtl="0">
              <a:spcBef>
                <a:spcPts val="600"/>
              </a:spcBef>
              <a:spcAft>
                <a:spcPts val="0"/>
              </a:spcAft>
              <a:buClr>
                <a:srgbClr val="001D4D"/>
              </a:buClr>
              <a:buSzPts val="1800"/>
              <a:buChar char="⚫"/>
              <a:defRPr/>
            </a:lvl4pPr>
            <a:lvl5pPr marL="2286000" lvl="4" indent="-342900" algn="l" rtl="0">
              <a:spcBef>
                <a:spcPts val="600"/>
              </a:spcBef>
              <a:spcAft>
                <a:spcPts val="0"/>
              </a:spcAft>
              <a:buClr>
                <a:srgbClr val="001D4D"/>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4" name="Google Shape;134;p16"/>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6"/>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16"/>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pic>
        <p:nvPicPr>
          <p:cNvPr id="138" name="Google Shape;138;p17" descr="Overlay-ContentSlides.png"/>
          <p:cNvPicPr preferRelativeResize="0"/>
          <p:nvPr/>
        </p:nvPicPr>
        <p:blipFill rotWithShape="1">
          <a:blip r:embed="rId2">
            <a:alphaModFix/>
          </a:blip>
          <a:srcRect/>
          <a:stretch/>
        </p:blipFill>
        <p:spPr>
          <a:xfrm>
            <a:off x="150813" y="187325"/>
            <a:ext cx="8828088" cy="6481763"/>
          </a:xfrm>
          <a:prstGeom prst="rect">
            <a:avLst/>
          </a:prstGeom>
          <a:noFill/>
          <a:ln>
            <a:noFill/>
          </a:ln>
        </p:spPr>
      </p:pic>
      <p:sp>
        <p:nvSpPr>
          <p:cNvPr id="139" name="Google Shape;139;p17"/>
          <p:cNvSpPr txBox="1">
            <a:spLocks noGrp="1"/>
          </p:cNvSpPr>
          <p:nvPr>
            <p:ph type="title"/>
          </p:nvPr>
        </p:nvSpPr>
        <p:spPr>
          <a:xfrm rot="5400000">
            <a:off x="5373299" y="2734863"/>
            <a:ext cx="5268900" cy="13581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17"/>
          <p:cNvSpPr txBox="1">
            <a:spLocks noGrp="1"/>
          </p:cNvSpPr>
          <p:nvPr>
            <p:ph type="body" idx="1"/>
          </p:nvPr>
        </p:nvSpPr>
        <p:spPr>
          <a:xfrm rot="5400000">
            <a:off x="1230275" y="328564"/>
            <a:ext cx="5268900" cy="6170700"/>
          </a:xfrm>
          <a:prstGeom prst="rect">
            <a:avLst/>
          </a:prstGeom>
          <a:noFill/>
          <a:ln>
            <a:noFill/>
          </a:ln>
        </p:spPr>
        <p:txBody>
          <a:bodyPr spcFirstLastPara="1" wrap="square" lIns="91425" tIns="45700" rIns="91425" bIns="45700" anchor="t" anchorCtr="0"/>
          <a:lstStyle>
            <a:lvl1pPr marL="457200" lvl="0" indent="-342900" algn="l" rtl="0">
              <a:spcBef>
                <a:spcPts val="2000"/>
              </a:spcBef>
              <a:spcAft>
                <a:spcPts val="0"/>
              </a:spcAft>
              <a:buClr>
                <a:srgbClr val="001D4D"/>
              </a:buClr>
              <a:buSzPts val="1800"/>
              <a:buChar char="⚫"/>
              <a:defRPr/>
            </a:lvl1pPr>
            <a:lvl2pPr marL="914400" lvl="1" indent="-342900" algn="l" rtl="0">
              <a:spcBef>
                <a:spcPts val="600"/>
              </a:spcBef>
              <a:spcAft>
                <a:spcPts val="0"/>
              </a:spcAft>
              <a:buClr>
                <a:srgbClr val="001D4D"/>
              </a:buClr>
              <a:buSzPts val="1800"/>
              <a:buChar char="⚫"/>
              <a:defRPr/>
            </a:lvl2pPr>
            <a:lvl3pPr marL="1371600" lvl="2" indent="-342900" algn="l" rtl="0">
              <a:spcBef>
                <a:spcPts val="600"/>
              </a:spcBef>
              <a:spcAft>
                <a:spcPts val="0"/>
              </a:spcAft>
              <a:buClr>
                <a:srgbClr val="001D4D"/>
              </a:buClr>
              <a:buSzPts val="1800"/>
              <a:buChar char="⚫"/>
              <a:defRPr/>
            </a:lvl3pPr>
            <a:lvl4pPr marL="1828800" lvl="3" indent="-342900" algn="l" rtl="0">
              <a:spcBef>
                <a:spcPts val="600"/>
              </a:spcBef>
              <a:spcAft>
                <a:spcPts val="0"/>
              </a:spcAft>
              <a:buClr>
                <a:srgbClr val="001D4D"/>
              </a:buClr>
              <a:buSzPts val="1800"/>
              <a:buChar char="⚫"/>
              <a:defRPr/>
            </a:lvl4pPr>
            <a:lvl5pPr marL="2286000" lvl="4" indent="-342900" algn="l" rtl="0">
              <a:spcBef>
                <a:spcPts val="600"/>
              </a:spcBef>
              <a:spcAft>
                <a:spcPts val="0"/>
              </a:spcAft>
              <a:buClr>
                <a:srgbClr val="001D4D"/>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41" name="Google Shape;141;p17"/>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17"/>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17"/>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3" descr="Overlay-ContentSlides.png"/>
          <p:cNvPicPr preferRelativeResize="0"/>
          <p:nvPr/>
        </p:nvPicPr>
        <p:blipFill rotWithShape="1">
          <a:blip r:embed="rId2">
            <a:alphaModFix/>
          </a:blip>
          <a:srcRect/>
          <a:stretch/>
        </p:blipFill>
        <p:spPr>
          <a:xfrm>
            <a:off x="150813" y="187325"/>
            <a:ext cx="8828088" cy="6481763"/>
          </a:xfrm>
          <a:prstGeom prst="rect">
            <a:avLst/>
          </a:prstGeom>
          <a:noFill/>
          <a:ln>
            <a:noFill/>
          </a:ln>
        </p:spPr>
      </p:pic>
      <p:sp>
        <p:nvSpPr>
          <p:cNvPr id="26" name="Google Shape;26;p3"/>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779463" y="1828800"/>
            <a:ext cx="7583400" cy="4208400"/>
          </a:xfrm>
          <a:prstGeom prst="rect">
            <a:avLst/>
          </a:prstGeom>
          <a:noFill/>
          <a:ln>
            <a:noFill/>
          </a:ln>
        </p:spPr>
        <p:txBody>
          <a:bodyPr spcFirstLastPara="1" wrap="square" lIns="91425" tIns="45700" rIns="91425" bIns="45700" anchor="t" anchorCtr="0"/>
          <a:lstStyle>
            <a:lvl1pPr marL="457200" lvl="0" indent="-342900" algn="l" rtl="0">
              <a:spcBef>
                <a:spcPts val="2000"/>
              </a:spcBef>
              <a:spcAft>
                <a:spcPts val="0"/>
              </a:spcAft>
              <a:buClr>
                <a:srgbClr val="001D4D"/>
              </a:buClr>
              <a:buSzPts val="1800"/>
              <a:buChar char="⚫"/>
              <a:defRPr/>
            </a:lvl1pPr>
            <a:lvl2pPr marL="914400" lvl="1" indent="-342900" algn="l" rtl="0">
              <a:spcBef>
                <a:spcPts val="600"/>
              </a:spcBef>
              <a:spcAft>
                <a:spcPts val="0"/>
              </a:spcAft>
              <a:buClr>
                <a:srgbClr val="001D4D"/>
              </a:buClr>
              <a:buSzPts val="1800"/>
              <a:buChar char="⚫"/>
              <a:defRPr/>
            </a:lvl2pPr>
            <a:lvl3pPr marL="1371600" lvl="2" indent="-342900" algn="l" rtl="0">
              <a:spcBef>
                <a:spcPts val="600"/>
              </a:spcBef>
              <a:spcAft>
                <a:spcPts val="0"/>
              </a:spcAft>
              <a:buClr>
                <a:srgbClr val="001D4D"/>
              </a:buClr>
              <a:buSzPts val="1800"/>
              <a:buChar char="⚫"/>
              <a:defRPr/>
            </a:lvl3pPr>
            <a:lvl4pPr marL="1828800" lvl="3" indent="-342900" algn="l" rtl="0">
              <a:spcBef>
                <a:spcPts val="600"/>
              </a:spcBef>
              <a:spcAft>
                <a:spcPts val="0"/>
              </a:spcAft>
              <a:buClr>
                <a:srgbClr val="001D4D"/>
              </a:buClr>
              <a:buSzPts val="1800"/>
              <a:buChar char="⚫"/>
              <a:defRPr/>
            </a:lvl4pPr>
            <a:lvl5pPr marL="2286000" lvl="4" indent="-342900" algn="l" rtl="0">
              <a:spcBef>
                <a:spcPts val="600"/>
              </a:spcBef>
              <a:spcAft>
                <a:spcPts val="0"/>
              </a:spcAft>
              <a:buClr>
                <a:srgbClr val="001D4D"/>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8" name="Google Shape;28;p3"/>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4" descr="Overlay-SectionHeader.png"/>
          <p:cNvPicPr preferRelativeResize="0"/>
          <p:nvPr/>
        </p:nvPicPr>
        <p:blipFill rotWithShape="1">
          <a:blip r:embed="rId2">
            <a:alphaModFix/>
          </a:blip>
          <a:srcRect/>
          <a:stretch/>
        </p:blipFill>
        <p:spPr>
          <a:xfrm>
            <a:off x="381000" y="0"/>
            <a:ext cx="8826500" cy="6483351"/>
          </a:xfrm>
          <a:prstGeom prst="rect">
            <a:avLst/>
          </a:prstGeom>
          <a:noFill/>
          <a:ln>
            <a:noFill/>
          </a:ln>
        </p:spPr>
      </p:pic>
      <p:sp>
        <p:nvSpPr>
          <p:cNvPr id="33" name="Google Shape;33;p4"/>
          <p:cNvSpPr txBox="1">
            <a:spLocks noGrp="1"/>
          </p:cNvSpPr>
          <p:nvPr>
            <p:ph type="title"/>
          </p:nvPr>
        </p:nvSpPr>
        <p:spPr>
          <a:xfrm>
            <a:off x="779463" y="2591360"/>
            <a:ext cx="7583400" cy="13620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sz="4400" b="1" cap="none">
                <a:solidFill>
                  <a:srgbClr val="001D4D"/>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79463" y="3950354"/>
            <a:ext cx="7583400" cy="1500300"/>
          </a:xfrm>
          <a:prstGeom prst="rect">
            <a:avLst/>
          </a:prstGeom>
          <a:noFill/>
          <a:ln>
            <a:noFill/>
          </a:ln>
        </p:spPr>
        <p:txBody>
          <a:bodyPr spcFirstLastPara="1" wrap="square" lIns="91425" tIns="45700" rIns="91425" bIns="45700" anchor="t" anchorCtr="0"/>
          <a:lstStyle>
            <a:lvl1pPr marL="457200" lvl="0" indent="-228600" algn="l" rtl="0">
              <a:spcBef>
                <a:spcPts val="600"/>
              </a:spcBef>
              <a:spcAft>
                <a:spcPts val="0"/>
              </a:spcAft>
              <a:buClr>
                <a:srgbClr val="001D4D"/>
              </a:buClr>
              <a:buSzPts val="2000"/>
              <a:buNone/>
              <a:defRPr sz="2000" cap="none">
                <a:solidFill>
                  <a:srgbClr val="001D4D"/>
                </a:solidFill>
              </a:defRPr>
            </a:lvl1pPr>
            <a:lvl2pPr marL="914400" lvl="1" indent="-228600" algn="l" rtl="0">
              <a:spcBef>
                <a:spcPts val="600"/>
              </a:spcBef>
              <a:spcAft>
                <a:spcPts val="0"/>
              </a:spcAft>
              <a:buClr>
                <a:srgbClr val="888888"/>
              </a:buClr>
              <a:buSzPts val="1800"/>
              <a:buNone/>
              <a:defRPr sz="1800">
                <a:solidFill>
                  <a:srgbClr val="888888"/>
                </a:solidFill>
              </a:defRPr>
            </a:lvl2pPr>
            <a:lvl3pPr marL="1371600" lvl="2" indent="-228600" algn="l" rtl="0">
              <a:spcBef>
                <a:spcPts val="600"/>
              </a:spcBef>
              <a:spcAft>
                <a:spcPts val="0"/>
              </a:spcAft>
              <a:buClr>
                <a:srgbClr val="888888"/>
              </a:buClr>
              <a:buSzPts val="1600"/>
              <a:buNone/>
              <a:defRPr sz="1600">
                <a:solidFill>
                  <a:srgbClr val="888888"/>
                </a:solidFill>
              </a:defRPr>
            </a:lvl3pPr>
            <a:lvl4pPr marL="1828800" lvl="3" indent="-228600" algn="l" rtl="0">
              <a:spcBef>
                <a:spcPts val="600"/>
              </a:spcBef>
              <a:spcAft>
                <a:spcPts val="0"/>
              </a:spcAft>
              <a:buClr>
                <a:srgbClr val="888888"/>
              </a:buClr>
              <a:buSzPts val="1400"/>
              <a:buNone/>
              <a:defRPr sz="1400">
                <a:solidFill>
                  <a:srgbClr val="888888"/>
                </a:solidFill>
              </a:defRPr>
            </a:lvl4pPr>
            <a:lvl5pPr marL="2286000" lvl="4" indent="-228600" algn="l" rtl="0">
              <a:spcBef>
                <a:spcPts val="60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35" name="Google Shape;35;p4"/>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pic>
        <p:nvPicPr>
          <p:cNvPr id="39" name="Google Shape;39;p5" descr="Overlay-ContentSlides.png"/>
          <p:cNvPicPr preferRelativeResize="0"/>
          <p:nvPr/>
        </p:nvPicPr>
        <p:blipFill rotWithShape="1">
          <a:blip r:embed="rId2">
            <a:alphaModFix/>
          </a:blip>
          <a:srcRect/>
          <a:stretch/>
        </p:blipFill>
        <p:spPr>
          <a:xfrm>
            <a:off x="150813" y="187325"/>
            <a:ext cx="8828088" cy="6481763"/>
          </a:xfrm>
          <a:prstGeom prst="rect">
            <a:avLst/>
          </a:prstGeom>
          <a:noFill/>
          <a:ln>
            <a:noFill/>
          </a:ln>
        </p:spPr>
      </p:pic>
      <p:sp>
        <p:nvSpPr>
          <p:cNvPr id="40" name="Google Shape;40;p5"/>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779462" y="1828800"/>
            <a:ext cx="3657600" cy="42195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42" name="Google Shape;42;p5"/>
          <p:cNvSpPr txBox="1">
            <a:spLocks noGrp="1"/>
          </p:cNvSpPr>
          <p:nvPr>
            <p:ph type="body" idx="2"/>
          </p:nvPr>
        </p:nvSpPr>
        <p:spPr>
          <a:xfrm>
            <a:off x="4688541" y="1828800"/>
            <a:ext cx="3657600" cy="42195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43" name="Google Shape;43;p5"/>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pic>
        <p:nvPicPr>
          <p:cNvPr id="47" name="Google Shape;47;p6" descr="Overlay-ContentSlides.png"/>
          <p:cNvPicPr preferRelativeResize="0"/>
          <p:nvPr/>
        </p:nvPicPr>
        <p:blipFill rotWithShape="1">
          <a:blip r:embed="rId2">
            <a:alphaModFix/>
          </a:blip>
          <a:srcRect/>
          <a:stretch/>
        </p:blipFill>
        <p:spPr>
          <a:xfrm>
            <a:off x="150813" y="187325"/>
            <a:ext cx="8828088" cy="6481763"/>
          </a:xfrm>
          <a:prstGeom prst="rect">
            <a:avLst/>
          </a:prstGeom>
          <a:noFill/>
          <a:ln>
            <a:noFill/>
          </a:ln>
        </p:spPr>
      </p:pic>
      <p:cxnSp>
        <p:nvCxnSpPr>
          <p:cNvPr id="48" name="Google Shape;48;p6"/>
          <p:cNvCxnSpPr/>
          <p:nvPr/>
        </p:nvCxnSpPr>
        <p:spPr>
          <a:xfrm>
            <a:off x="874713" y="2286000"/>
            <a:ext cx="3562500" cy="1500"/>
          </a:xfrm>
          <a:prstGeom prst="straightConnector1">
            <a:avLst/>
          </a:prstGeom>
          <a:noFill/>
          <a:ln w="19050" cap="flat" cmpd="sng">
            <a:solidFill>
              <a:schemeClr val="lt1"/>
            </a:solidFill>
            <a:prstDash val="solid"/>
            <a:round/>
            <a:headEnd type="none" w="sm" len="sm"/>
            <a:tailEnd type="none" w="sm" len="sm"/>
          </a:ln>
        </p:spPr>
      </p:cxnSp>
      <p:cxnSp>
        <p:nvCxnSpPr>
          <p:cNvPr id="49" name="Google Shape;49;p6"/>
          <p:cNvCxnSpPr/>
          <p:nvPr/>
        </p:nvCxnSpPr>
        <p:spPr>
          <a:xfrm>
            <a:off x="4816475" y="2286000"/>
            <a:ext cx="3565500" cy="1500"/>
          </a:xfrm>
          <a:prstGeom prst="straightConnector1">
            <a:avLst/>
          </a:prstGeom>
          <a:noFill/>
          <a:ln w="19050" cap="flat" cmpd="sng">
            <a:solidFill>
              <a:schemeClr val="lt1"/>
            </a:solidFill>
            <a:prstDash val="solid"/>
            <a:round/>
            <a:headEnd type="none" w="sm" len="sm"/>
            <a:tailEnd type="none" w="sm" len="sm"/>
          </a:ln>
        </p:spPr>
      </p:cxnSp>
      <p:cxnSp>
        <p:nvCxnSpPr>
          <p:cNvPr id="50" name="Google Shape;50;p6"/>
          <p:cNvCxnSpPr/>
          <p:nvPr/>
        </p:nvCxnSpPr>
        <p:spPr>
          <a:xfrm>
            <a:off x="874713" y="2286000"/>
            <a:ext cx="3562500" cy="1500"/>
          </a:xfrm>
          <a:prstGeom prst="straightConnector1">
            <a:avLst/>
          </a:prstGeom>
          <a:noFill/>
          <a:ln w="19050" cap="flat" cmpd="sng">
            <a:solidFill>
              <a:schemeClr val="lt1"/>
            </a:solidFill>
            <a:prstDash val="solid"/>
            <a:round/>
            <a:headEnd type="none" w="sm" len="sm"/>
            <a:tailEnd type="none" w="sm" len="sm"/>
          </a:ln>
        </p:spPr>
      </p:cxnSp>
      <p:cxnSp>
        <p:nvCxnSpPr>
          <p:cNvPr id="51" name="Google Shape;51;p6"/>
          <p:cNvCxnSpPr/>
          <p:nvPr/>
        </p:nvCxnSpPr>
        <p:spPr>
          <a:xfrm>
            <a:off x="4816475" y="2286000"/>
            <a:ext cx="3565500" cy="1500"/>
          </a:xfrm>
          <a:prstGeom prst="straightConnector1">
            <a:avLst/>
          </a:prstGeom>
          <a:noFill/>
          <a:ln w="19050" cap="flat" cmpd="sng">
            <a:solidFill>
              <a:schemeClr val="lt1"/>
            </a:solidFill>
            <a:prstDash val="solid"/>
            <a:round/>
            <a:headEnd type="none" w="sm" len="sm"/>
            <a:tailEnd type="none" w="sm" len="sm"/>
          </a:ln>
        </p:spPr>
      </p:cxnSp>
      <p:sp>
        <p:nvSpPr>
          <p:cNvPr id="52" name="Google Shape;52;p6"/>
          <p:cNvSpPr txBox="1">
            <a:spLocks noGrp="1"/>
          </p:cNvSpPr>
          <p:nvPr>
            <p:ph type="title"/>
          </p:nvPr>
        </p:nvSpPr>
        <p:spPr>
          <a:xfrm>
            <a:off x="779463" y="381000"/>
            <a:ext cx="7583400" cy="10443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779463" y="1438835"/>
            <a:ext cx="3657600" cy="789900"/>
          </a:xfrm>
          <a:prstGeom prst="rect">
            <a:avLst/>
          </a:prstGeom>
          <a:noFill/>
          <a:ln>
            <a:noFill/>
          </a:ln>
        </p:spPr>
        <p:txBody>
          <a:bodyPr spcFirstLastPara="1" wrap="square" lIns="91425" tIns="45700" rIns="91425" bIns="45700" anchor="b" anchorCtr="0"/>
          <a:lstStyle>
            <a:lvl1pPr marL="457200" lvl="0" indent="-228600" algn="ctr" rtl="0">
              <a:lnSpc>
                <a:spcPct val="107142"/>
              </a:lnSpc>
              <a:spcBef>
                <a:spcPts val="0"/>
              </a:spcBef>
              <a:spcAft>
                <a:spcPts val="0"/>
              </a:spcAft>
              <a:buClr>
                <a:srgbClr val="001D4D"/>
              </a:buClr>
              <a:buSzPts val="2800"/>
              <a:buNone/>
              <a:defRPr sz="2800" b="0"/>
            </a:lvl1pPr>
            <a:lvl2pPr marL="914400" lvl="1" indent="-228600" algn="l" rtl="0">
              <a:spcBef>
                <a:spcPts val="600"/>
              </a:spcBef>
              <a:spcAft>
                <a:spcPts val="0"/>
              </a:spcAft>
              <a:buClr>
                <a:srgbClr val="001D4D"/>
              </a:buClr>
              <a:buSzPts val="2000"/>
              <a:buNone/>
              <a:defRPr sz="2000" b="1"/>
            </a:lvl2pPr>
            <a:lvl3pPr marL="1371600" lvl="2" indent="-228600" algn="l" rtl="0">
              <a:spcBef>
                <a:spcPts val="600"/>
              </a:spcBef>
              <a:spcAft>
                <a:spcPts val="0"/>
              </a:spcAft>
              <a:buClr>
                <a:srgbClr val="001D4D"/>
              </a:buClr>
              <a:buSzPts val="1800"/>
              <a:buNone/>
              <a:defRPr sz="1800" b="1"/>
            </a:lvl3pPr>
            <a:lvl4pPr marL="1828800" lvl="3" indent="-228600" algn="l" rtl="0">
              <a:spcBef>
                <a:spcPts val="600"/>
              </a:spcBef>
              <a:spcAft>
                <a:spcPts val="0"/>
              </a:spcAft>
              <a:buClr>
                <a:srgbClr val="001D4D"/>
              </a:buClr>
              <a:buSzPts val="1600"/>
              <a:buNone/>
              <a:defRPr sz="1600" b="1"/>
            </a:lvl4pPr>
            <a:lvl5pPr marL="2286000" lvl="4" indent="-228600" algn="l" rtl="0">
              <a:spcBef>
                <a:spcPts val="600"/>
              </a:spcBef>
              <a:spcAft>
                <a:spcPts val="0"/>
              </a:spcAft>
              <a:buClr>
                <a:srgbClr val="001D4D"/>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54" name="Google Shape;54;p6"/>
          <p:cNvSpPr txBox="1">
            <a:spLocks noGrp="1"/>
          </p:cNvSpPr>
          <p:nvPr>
            <p:ph type="body" idx="2"/>
          </p:nvPr>
        </p:nvSpPr>
        <p:spPr>
          <a:xfrm>
            <a:off x="779463" y="2362199"/>
            <a:ext cx="3657600" cy="36861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55" name="Google Shape;55;p6"/>
          <p:cNvSpPr txBox="1">
            <a:spLocks noGrp="1"/>
          </p:cNvSpPr>
          <p:nvPr>
            <p:ph type="body" idx="3"/>
          </p:nvPr>
        </p:nvSpPr>
        <p:spPr>
          <a:xfrm>
            <a:off x="4705350" y="1438835"/>
            <a:ext cx="3657600" cy="789900"/>
          </a:xfrm>
          <a:prstGeom prst="rect">
            <a:avLst/>
          </a:prstGeom>
          <a:noFill/>
          <a:ln>
            <a:noFill/>
          </a:ln>
        </p:spPr>
        <p:txBody>
          <a:bodyPr spcFirstLastPara="1" wrap="square" lIns="91425" tIns="45700" rIns="91425" bIns="45700" anchor="b" anchorCtr="0"/>
          <a:lstStyle>
            <a:lvl1pPr marL="457200" lvl="0" indent="-228600" algn="ctr" rtl="0">
              <a:lnSpc>
                <a:spcPct val="107142"/>
              </a:lnSpc>
              <a:spcBef>
                <a:spcPts val="0"/>
              </a:spcBef>
              <a:spcAft>
                <a:spcPts val="0"/>
              </a:spcAft>
              <a:buClr>
                <a:srgbClr val="001D4D"/>
              </a:buClr>
              <a:buSzPts val="2800"/>
              <a:buNone/>
              <a:defRPr sz="2800" b="0"/>
            </a:lvl1pPr>
            <a:lvl2pPr marL="914400" lvl="1" indent="-228600" algn="l" rtl="0">
              <a:spcBef>
                <a:spcPts val="600"/>
              </a:spcBef>
              <a:spcAft>
                <a:spcPts val="0"/>
              </a:spcAft>
              <a:buClr>
                <a:srgbClr val="001D4D"/>
              </a:buClr>
              <a:buSzPts val="2000"/>
              <a:buNone/>
              <a:defRPr sz="2000" b="1"/>
            </a:lvl2pPr>
            <a:lvl3pPr marL="1371600" lvl="2" indent="-228600" algn="l" rtl="0">
              <a:spcBef>
                <a:spcPts val="600"/>
              </a:spcBef>
              <a:spcAft>
                <a:spcPts val="0"/>
              </a:spcAft>
              <a:buClr>
                <a:srgbClr val="001D4D"/>
              </a:buClr>
              <a:buSzPts val="1800"/>
              <a:buNone/>
              <a:defRPr sz="1800" b="1"/>
            </a:lvl3pPr>
            <a:lvl4pPr marL="1828800" lvl="3" indent="-228600" algn="l" rtl="0">
              <a:spcBef>
                <a:spcPts val="600"/>
              </a:spcBef>
              <a:spcAft>
                <a:spcPts val="0"/>
              </a:spcAft>
              <a:buClr>
                <a:srgbClr val="001D4D"/>
              </a:buClr>
              <a:buSzPts val="1600"/>
              <a:buNone/>
              <a:defRPr sz="1600" b="1"/>
            </a:lvl4pPr>
            <a:lvl5pPr marL="2286000" lvl="4" indent="-228600" algn="l" rtl="0">
              <a:spcBef>
                <a:spcPts val="600"/>
              </a:spcBef>
              <a:spcAft>
                <a:spcPts val="0"/>
              </a:spcAft>
              <a:buClr>
                <a:srgbClr val="001D4D"/>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56" name="Google Shape;56;p6"/>
          <p:cNvSpPr txBox="1">
            <a:spLocks noGrp="1"/>
          </p:cNvSpPr>
          <p:nvPr>
            <p:ph type="body" idx="4"/>
          </p:nvPr>
        </p:nvSpPr>
        <p:spPr>
          <a:xfrm>
            <a:off x="4705350" y="2362199"/>
            <a:ext cx="3657600" cy="36861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57" name="Google Shape;57;p6"/>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6"/>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ntent, Top and Bottom">
  <p:cSld name="2 Content, Top and Bottom">
    <p:spTree>
      <p:nvGrpSpPr>
        <p:cNvPr id="1" name="Shape 60"/>
        <p:cNvGrpSpPr/>
        <p:nvPr/>
      </p:nvGrpSpPr>
      <p:grpSpPr>
        <a:xfrm>
          <a:off x="0" y="0"/>
          <a:ext cx="0" cy="0"/>
          <a:chOff x="0" y="0"/>
          <a:chExt cx="0" cy="0"/>
        </a:xfrm>
      </p:grpSpPr>
      <p:pic>
        <p:nvPicPr>
          <p:cNvPr id="61" name="Google Shape;61;p7" descr="Overlay-ContentSlides.png"/>
          <p:cNvPicPr preferRelativeResize="0"/>
          <p:nvPr/>
        </p:nvPicPr>
        <p:blipFill rotWithShape="1">
          <a:blip r:embed="rId2">
            <a:alphaModFix/>
          </a:blip>
          <a:srcRect/>
          <a:stretch/>
        </p:blipFill>
        <p:spPr>
          <a:xfrm>
            <a:off x="150813" y="187325"/>
            <a:ext cx="8828088" cy="6481763"/>
          </a:xfrm>
          <a:prstGeom prst="rect">
            <a:avLst/>
          </a:prstGeom>
          <a:noFill/>
          <a:ln>
            <a:noFill/>
          </a:ln>
        </p:spPr>
      </p:pic>
      <p:sp>
        <p:nvSpPr>
          <p:cNvPr id="62" name="Google Shape;62;p7"/>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779462" y="1828801"/>
            <a:ext cx="7585200" cy="20574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64" name="Google Shape;64;p7"/>
          <p:cNvSpPr txBox="1">
            <a:spLocks noGrp="1"/>
          </p:cNvSpPr>
          <p:nvPr>
            <p:ph type="body" idx="2"/>
          </p:nvPr>
        </p:nvSpPr>
        <p:spPr>
          <a:xfrm>
            <a:off x="779462" y="3991816"/>
            <a:ext cx="7585200" cy="20574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65" name="Google Shape;65;p7"/>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7"/>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7"/>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ntent">
  <p:cSld name="3 Content">
    <p:spTree>
      <p:nvGrpSpPr>
        <p:cNvPr id="1" name="Shape 68"/>
        <p:cNvGrpSpPr/>
        <p:nvPr/>
      </p:nvGrpSpPr>
      <p:grpSpPr>
        <a:xfrm>
          <a:off x="0" y="0"/>
          <a:ext cx="0" cy="0"/>
          <a:chOff x="0" y="0"/>
          <a:chExt cx="0" cy="0"/>
        </a:xfrm>
      </p:grpSpPr>
      <p:pic>
        <p:nvPicPr>
          <p:cNvPr id="69" name="Google Shape;69;p8" descr="Overlay-ContentSlides.png"/>
          <p:cNvPicPr preferRelativeResize="0"/>
          <p:nvPr/>
        </p:nvPicPr>
        <p:blipFill rotWithShape="1">
          <a:blip r:embed="rId2">
            <a:alphaModFix/>
          </a:blip>
          <a:srcRect/>
          <a:stretch/>
        </p:blipFill>
        <p:spPr>
          <a:xfrm>
            <a:off x="150813" y="187325"/>
            <a:ext cx="8828088" cy="6481763"/>
          </a:xfrm>
          <a:prstGeom prst="rect">
            <a:avLst/>
          </a:prstGeom>
          <a:noFill/>
          <a:ln>
            <a:noFill/>
          </a:ln>
        </p:spPr>
      </p:pic>
      <p:sp>
        <p:nvSpPr>
          <p:cNvPr id="70" name="Google Shape;70;p8"/>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8"/>
          <p:cNvSpPr txBox="1">
            <a:spLocks noGrp="1"/>
          </p:cNvSpPr>
          <p:nvPr>
            <p:ph type="body" idx="1"/>
          </p:nvPr>
        </p:nvSpPr>
        <p:spPr>
          <a:xfrm>
            <a:off x="4710953" y="1828801"/>
            <a:ext cx="3657600" cy="20574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2" name="Google Shape;72;p8"/>
          <p:cNvSpPr txBox="1">
            <a:spLocks noGrp="1"/>
          </p:cNvSpPr>
          <p:nvPr>
            <p:ph type="body" idx="2"/>
          </p:nvPr>
        </p:nvSpPr>
        <p:spPr>
          <a:xfrm>
            <a:off x="4710953" y="3991816"/>
            <a:ext cx="3657600" cy="20574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3" name="Google Shape;73;p8"/>
          <p:cNvSpPr txBox="1">
            <a:spLocks noGrp="1"/>
          </p:cNvSpPr>
          <p:nvPr>
            <p:ph type="body" idx="3"/>
          </p:nvPr>
        </p:nvSpPr>
        <p:spPr>
          <a:xfrm>
            <a:off x="779462" y="1828800"/>
            <a:ext cx="3657600" cy="42195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4" name="Google Shape;74;p8"/>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8"/>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8"/>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 Content">
  <p:cSld name="4 Content">
    <p:spTree>
      <p:nvGrpSpPr>
        <p:cNvPr id="1" name="Shape 77"/>
        <p:cNvGrpSpPr/>
        <p:nvPr/>
      </p:nvGrpSpPr>
      <p:grpSpPr>
        <a:xfrm>
          <a:off x="0" y="0"/>
          <a:ext cx="0" cy="0"/>
          <a:chOff x="0" y="0"/>
          <a:chExt cx="0" cy="0"/>
        </a:xfrm>
      </p:grpSpPr>
      <p:pic>
        <p:nvPicPr>
          <p:cNvPr id="78" name="Google Shape;78;p9" descr="Overlay-ContentSlides.png"/>
          <p:cNvPicPr preferRelativeResize="0"/>
          <p:nvPr/>
        </p:nvPicPr>
        <p:blipFill rotWithShape="1">
          <a:blip r:embed="rId2">
            <a:alphaModFix/>
          </a:blip>
          <a:srcRect/>
          <a:stretch/>
        </p:blipFill>
        <p:spPr>
          <a:xfrm>
            <a:off x="150813" y="187325"/>
            <a:ext cx="8828088" cy="6481763"/>
          </a:xfrm>
          <a:prstGeom prst="rect">
            <a:avLst/>
          </a:prstGeom>
          <a:noFill/>
          <a:ln>
            <a:noFill/>
          </a:ln>
        </p:spPr>
      </p:pic>
      <p:sp>
        <p:nvSpPr>
          <p:cNvPr id="79" name="Google Shape;79;p9"/>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body" idx="1"/>
          </p:nvPr>
        </p:nvSpPr>
        <p:spPr>
          <a:xfrm>
            <a:off x="779463" y="1828801"/>
            <a:ext cx="3657600" cy="20574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1" name="Google Shape;81;p9"/>
          <p:cNvSpPr txBox="1">
            <a:spLocks noGrp="1"/>
          </p:cNvSpPr>
          <p:nvPr>
            <p:ph type="body" idx="2"/>
          </p:nvPr>
        </p:nvSpPr>
        <p:spPr>
          <a:xfrm>
            <a:off x="779463" y="3991816"/>
            <a:ext cx="3657600" cy="20574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2" name="Google Shape;82;p9"/>
          <p:cNvSpPr txBox="1">
            <a:spLocks noGrp="1"/>
          </p:cNvSpPr>
          <p:nvPr>
            <p:ph type="body" idx="3"/>
          </p:nvPr>
        </p:nvSpPr>
        <p:spPr>
          <a:xfrm>
            <a:off x="4710953" y="1828801"/>
            <a:ext cx="3657600" cy="20574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3" name="Google Shape;83;p9"/>
          <p:cNvSpPr txBox="1">
            <a:spLocks noGrp="1"/>
          </p:cNvSpPr>
          <p:nvPr>
            <p:ph type="body" idx="4"/>
          </p:nvPr>
        </p:nvSpPr>
        <p:spPr>
          <a:xfrm>
            <a:off x="4710953" y="3991816"/>
            <a:ext cx="3657600" cy="2057400"/>
          </a:xfrm>
          <a:prstGeom prst="rect">
            <a:avLst/>
          </a:prstGeom>
          <a:noFill/>
          <a:ln>
            <a:noFill/>
          </a:ln>
        </p:spPr>
        <p:txBody>
          <a:bodyPr spcFirstLastPara="1" wrap="square" lIns="91425" tIns="45700" rIns="91425" bIns="45700" anchor="t" anchorCtr="0"/>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4" name="Google Shape;84;p9"/>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9"/>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9"/>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pic>
        <p:nvPicPr>
          <p:cNvPr id="88" name="Google Shape;88;p10" descr="Overlay-ContentSlides.png"/>
          <p:cNvPicPr preferRelativeResize="0"/>
          <p:nvPr/>
        </p:nvPicPr>
        <p:blipFill rotWithShape="1">
          <a:blip r:embed="rId2">
            <a:alphaModFix/>
          </a:blip>
          <a:srcRect/>
          <a:stretch/>
        </p:blipFill>
        <p:spPr>
          <a:xfrm>
            <a:off x="150813" y="187325"/>
            <a:ext cx="8828088" cy="6481763"/>
          </a:xfrm>
          <a:prstGeom prst="rect">
            <a:avLst/>
          </a:prstGeom>
          <a:noFill/>
          <a:ln>
            <a:noFill/>
          </a:ln>
        </p:spPr>
      </p:pic>
      <p:sp>
        <p:nvSpPr>
          <p:cNvPr id="89" name="Google Shape;89;p10"/>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0"/>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90500" y="190500"/>
            <a:ext cx="8764500" cy="6478500"/>
          </a:xfrm>
          <a:prstGeom prst="round2DiagRect">
            <a:avLst>
              <a:gd name="adj1" fmla="val 9416"/>
              <a:gd name="adj2" fmla="val 0"/>
            </a:avLst>
          </a:prstGeom>
          <a:gradFill>
            <a:gsLst>
              <a:gs pos="0">
                <a:srgbClr val="B27A00"/>
              </a:gs>
              <a:gs pos="13000">
                <a:srgbClr val="B27A00"/>
              </a:gs>
              <a:gs pos="100000">
                <a:schemeClr val="lt1"/>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R="0" lvl="1"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R="0" lvl="2"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R="0" lvl="3"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R="0" lvl="4"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R="0" lvl="5"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R="0" lvl="6"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R="0" lvl="7"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R="0" lvl="8"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 name="Google Shape;12;p1"/>
          <p:cNvSpPr txBox="1">
            <a:spLocks noGrp="1"/>
          </p:cNvSpPr>
          <p:nvPr>
            <p:ph type="body" idx="1"/>
          </p:nvPr>
        </p:nvSpPr>
        <p:spPr>
          <a:xfrm>
            <a:off x="779463" y="1828800"/>
            <a:ext cx="7583400" cy="4208400"/>
          </a:xfrm>
          <a:prstGeom prst="rect">
            <a:avLst/>
          </a:prstGeom>
          <a:noFill/>
          <a:ln>
            <a:noFill/>
          </a:ln>
        </p:spPr>
        <p:txBody>
          <a:bodyPr spcFirstLastPara="1" wrap="square" lIns="91425" tIns="45700" rIns="91425" bIns="45700" anchor="t" anchorCtr="0"/>
          <a:lstStyle>
            <a:lvl1pPr marL="457200" marR="0" lvl="0" indent="-368300" algn="l" rtl="0">
              <a:spcBef>
                <a:spcPts val="2000"/>
              </a:spcBef>
              <a:spcAft>
                <a:spcPts val="0"/>
              </a:spcAft>
              <a:buClr>
                <a:srgbClr val="001D4D"/>
              </a:buClr>
              <a:buSzPts val="2200"/>
              <a:buFont typeface="Noto Sans Symbols"/>
              <a:buChar char="⚫"/>
              <a:defRPr sz="2200" b="0" i="0" u="none" strike="noStrike" cap="none">
                <a:solidFill>
                  <a:srgbClr val="001D4D"/>
                </a:solidFill>
                <a:latin typeface="Trebuchet MS"/>
                <a:ea typeface="Trebuchet MS"/>
                <a:cs typeface="Trebuchet MS"/>
                <a:sym typeface="Trebuchet MS"/>
              </a:defRPr>
            </a:lvl1pPr>
            <a:lvl2pPr marL="914400" marR="0" lvl="1" indent="-355600" algn="l" rtl="0">
              <a:spcBef>
                <a:spcPts val="6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381000" y="6288088"/>
            <a:ext cx="18876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3305175" y="6288088"/>
            <a:ext cx="5238900" cy="3651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404225" y="219075"/>
            <a:ext cx="4938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1" descr="FIULogo_H_CMYK_fx.png"/>
          <p:cNvPicPr preferRelativeResize="0"/>
          <p:nvPr/>
        </p:nvPicPr>
        <p:blipFill rotWithShape="1">
          <a:blip r:embed="rId18">
            <a:alphaModFix/>
          </a:blip>
          <a:srcRect/>
          <a:stretch/>
        </p:blipFill>
        <p:spPr>
          <a:xfrm>
            <a:off x="6103938" y="5959475"/>
            <a:ext cx="2430461" cy="6937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jp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a:spLocks noGrp="1"/>
          </p:cNvSpPr>
          <p:nvPr>
            <p:ph type="ctrTitle"/>
          </p:nvPr>
        </p:nvSpPr>
        <p:spPr>
          <a:xfrm>
            <a:off x="133625" y="2209800"/>
            <a:ext cx="8686800" cy="2438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Data Science Workflow Manager</a:t>
            </a:r>
            <a:br>
              <a:rPr lang="en-US"/>
            </a:br>
            <a:r>
              <a:rPr lang="en-US" sz="2800"/>
              <a:t>Team Member(s): Serge Metellus, Tomas Ortega</a:t>
            </a:r>
            <a:br>
              <a:rPr lang="en-US" sz="2800"/>
            </a:br>
            <a:r>
              <a:rPr lang="en-US" sz="2800"/>
              <a:t>Product Owner(s): Steven Luis, Dr. Miguel Alonso</a:t>
            </a:r>
            <a:br>
              <a:rPr lang="en-US" sz="2800"/>
            </a:br>
            <a:r>
              <a:rPr lang="en-US" sz="2800"/>
              <a:t>Professor: Masoud Sadjadi</a:t>
            </a:r>
            <a:r>
              <a:rPr lang="en-US"/>
              <a:t/>
            </a:r>
            <a:br>
              <a:rPr lang="en-US"/>
            </a:br>
            <a:r>
              <a:rPr lang="en-US" sz="1800"/>
              <a:t>School of Computing and Information Sciences</a:t>
            </a:r>
            <a:br>
              <a:rPr lang="en-US" sz="1800"/>
            </a:br>
            <a:r>
              <a:rPr lang="en-US" sz="1800"/>
              <a:t>Florida International University</a:t>
            </a:r>
            <a:endParaRPr/>
          </a:p>
        </p:txBody>
      </p:sp>
      <p:sp>
        <p:nvSpPr>
          <p:cNvPr id="150" name="Google Shape;150;p18"/>
          <p:cNvSpPr txBox="1">
            <a:spLocks noGrp="1"/>
          </p:cNvSpPr>
          <p:nvPr>
            <p:ph type="subTitle" idx="1"/>
          </p:nvPr>
        </p:nvSpPr>
        <p:spPr>
          <a:xfrm>
            <a:off x="228600" y="5301612"/>
            <a:ext cx="8686800" cy="1219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800"/>
              <a:buNone/>
            </a:pPr>
            <a:r>
              <a:rPr lang="en-US"/>
              <a:t>04/18/2019</a:t>
            </a:r>
            <a:endParaRPr/>
          </a:p>
        </p:txBody>
      </p:sp>
      <p:sp>
        <p:nvSpPr>
          <p:cNvPr id="151" name="Google Shape;151;p18"/>
          <p:cNvSpPr txBox="1"/>
          <p:nvPr/>
        </p:nvSpPr>
        <p:spPr>
          <a:xfrm>
            <a:off x="228600" y="228600"/>
            <a:ext cx="8686800" cy="12192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3600">
              <a:solidFill>
                <a:srgbClr val="001D4D"/>
              </a:solidFill>
              <a:latin typeface="Trebuchet MS"/>
              <a:ea typeface="Trebuchet MS"/>
              <a:cs typeface="Trebuchet MS"/>
              <a:sym typeface="Trebuchet MS"/>
            </a:endParaRPr>
          </a:p>
          <a:p>
            <a:pPr marL="0" marR="0" lvl="0" indent="0" algn="ctr" rtl="0">
              <a:spcBef>
                <a:spcPts val="0"/>
              </a:spcBef>
              <a:spcAft>
                <a:spcPts val="0"/>
              </a:spcAft>
              <a:buNone/>
            </a:pPr>
            <a:endParaRPr sz="3600">
              <a:solidFill>
                <a:srgbClr val="001D4D"/>
              </a:solidFill>
              <a:latin typeface="Trebuchet MS"/>
              <a:ea typeface="Trebuchet MS"/>
              <a:cs typeface="Trebuchet MS"/>
              <a:sym typeface="Trebuchet MS"/>
            </a:endParaRPr>
          </a:p>
          <a:p>
            <a:pPr marL="0" marR="0" lvl="0" indent="0" algn="ctr" rtl="0">
              <a:spcBef>
                <a:spcPts val="0"/>
              </a:spcBef>
              <a:spcAft>
                <a:spcPts val="0"/>
              </a:spcAft>
              <a:buNone/>
            </a:pPr>
            <a:endParaRPr sz="3600">
              <a:solidFill>
                <a:srgbClr val="001D4D"/>
              </a:solidFill>
              <a:latin typeface="Trebuchet MS"/>
              <a:ea typeface="Trebuchet MS"/>
              <a:cs typeface="Trebuchet MS"/>
              <a:sym typeface="Trebuchet MS"/>
            </a:endParaRPr>
          </a:p>
          <a:p>
            <a:pPr marL="0" marR="0" lvl="0" indent="0" algn="ctr" rtl="0">
              <a:spcBef>
                <a:spcPts val="0"/>
              </a:spcBef>
              <a:spcAft>
                <a:spcPts val="0"/>
              </a:spcAft>
              <a:buNone/>
            </a:pPr>
            <a:endParaRPr sz="3600">
              <a:solidFill>
                <a:srgbClr val="001D4D"/>
              </a:solidFill>
              <a:latin typeface="Trebuchet MS"/>
              <a:ea typeface="Trebuchet MS"/>
              <a:cs typeface="Trebuchet MS"/>
              <a:sym typeface="Trebuchet MS"/>
            </a:endParaRPr>
          </a:p>
          <a:p>
            <a:pPr marL="0" marR="0" lvl="0" indent="0" algn="ctr" rtl="0">
              <a:spcBef>
                <a:spcPts val="0"/>
              </a:spcBef>
              <a:spcAft>
                <a:spcPts val="0"/>
              </a:spcAft>
              <a:buNone/>
            </a:pPr>
            <a:endParaRPr sz="3600">
              <a:solidFill>
                <a:srgbClr val="001D4D"/>
              </a:solidFill>
              <a:latin typeface="Trebuchet MS"/>
              <a:ea typeface="Trebuchet MS"/>
              <a:cs typeface="Trebuchet MS"/>
              <a:sym typeface="Trebuchet MS"/>
            </a:endParaRPr>
          </a:p>
          <a:p>
            <a:pPr marL="0" marR="0" lvl="0" indent="0" algn="ctr" rtl="0">
              <a:spcBef>
                <a:spcPts val="0"/>
              </a:spcBef>
              <a:spcAft>
                <a:spcPts val="0"/>
              </a:spcAft>
              <a:buNone/>
            </a:pPr>
            <a:endParaRPr sz="3600">
              <a:solidFill>
                <a:srgbClr val="001D4D"/>
              </a:solidFill>
              <a:latin typeface="Trebuchet MS"/>
              <a:ea typeface="Trebuchet MS"/>
              <a:cs typeface="Trebuchet MS"/>
              <a:sym typeface="Trebuchet MS"/>
            </a:endParaRPr>
          </a:p>
          <a:p>
            <a:pPr marL="0" marR="0" lvl="0" indent="0" algn="ctr" rtl="0">
              <a:spcBef>
                <a:spcPts val="0"/>
              </a:spcBef>
              <a:spcAft>
                <a:spcPts val="0"/>
              </a:spcAft>
              <a:buNone/>
            </a:pPr>
            <a:endParaRPr sz="3600">
              <a:solidFill>
                <a:srgbClr val="001D4D"/>
              </a:solidFill>
              <a:latin typeface="Trebuchet MS"/>
              <a:ea typeface="Trebuchet MS"/>
              <a:cs typeface="Trebuchet MS"/>
              <a:sym typeface="Trebuchet MS"/>
            </a:endParaRPr>
          </a:p>
          <a:p>
            <a:pPr marL="0" marR="0" lvl="0" indent="0" algn="ctr" rtl="0">
              <a:spcBef>
                <a:spcPts val="0"/>
              </a:spcBef>
              <a:spcAft>
                <a:spcPts val="0"/>
              </a:spcAft>
              <a:buNone/>
            </a:pPr>
            <a:endParaRPr sz="3600">
              <a:solidFill>
                <a:srgbClr val="001D4D"/>
              </a:solidFill>
              <a:latin typeface="Trebuchet MS"/>
              <a:ea typeface="Trebuchet MS"/>
              <a:cs typeface="Trebuchet MS"/>
              <a:sym typeface="Trebuchet MS"/>
            </a:endParaRPr>
          </a:p>
          <a:p>
            <a:pPr marL="0" marR="0" lvl="0" indent="0" algn="ctr" rtl="0">
              <a:spcBef>
                <a:spcPts val="0"/>
              </a:spcBef>
              <a:spcAft>
                <a:spcPts val="0"/>
              </a:spcAft>
              <a:buNone/>
            </a:pPr>
            <a:r>
              <a:rPr lang="en-US" sz="3600" b="0" i="0" u="none" strike="noStrike" cap="none">
                <a:solidFill>
                  <a:srgbClr val="001D4D"/>
                </a:solidFill>
                <a:latin typeface="Trebuchet MS"/>
                <a:ea typeface="Trebuchet MS"/>
                <a:cs typeface="Trebuchet MS"/>
                <a:sym typeface="Trebuchet MS"/>
              </a:rPr>
              <a:t>VIP/Senior Project Final Presentation</a:t>
            </a:r>
            <a:r>
              <a:rPr lang="en-US" sz="4400" b="0" i="0" u="none" strike="noStrike" cap="none">
                <a:solidFill>
                  <a:srgbClr val="001D4D"/>
                </a:solidFill>
                <a:latin typeface="Trebuchet MS"/>
                <a:ea typeface="Trebuchet MS"/>
                <a:cs typeface="Trebuchet MS"/>
                <a:sym typeface="Trebuchet MS"/>
              </a:rPr>
              <a:t/>
            </a:r>
            <a:br>
              <a:rPr lang="en-US" sz="4400" b="0" i="0" u="none" strike="noStrike" cap="none">
                <a:solidFill>
                  <a:srgbClr val="001D4D"/>
                </a:solidFill>
                <a:latin typeface="Trebuchet MS"/>
                <a:ea typeface="Trebuchet MS"/>
                <a:cs typeface="Trebuchet MS"/>
                <a:sym typeface="Trebuchet MS"/>
              </a:rPr>
            </a:br>
            <a:r>
              <a:rPr lang="en-US" sz="2800">
                <a:solidFill>
                  <a:srgbClr val="001D4D"/>
                </a:solidFill>
                <a:latin typeface="Trebuchet MS"/>
                <a:ea typeface="Trebuchet MS"/>
                <a:cs typeface="Trebuchet MS"/>
                <a:sym typeface="Trebuchet MS"/>
              </a:rPr>
              <a:t>Spring 2019</a:t>
            </a:r>
            <a:endParaRPr sz="4400" b="0" i="0" u="none" strike="noStrike" cap="none">
              <a:solidFill>
                <a:srgbClr val="001D4D"/>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780000" y="564125"/>
            <a:ext cx="7584000" cy="1029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Filter Data by time </a:t>
            </a:r>
            <a:endParaRPr/>
          </a:p>
          <a:p>
            <a:pPr marL="0" lvl="0" indent="0" algn="l" rtl="0">
              <a:spcBef>
                <a:spcPts val="0"/>
              </a:spcBef>
              <a:spcAft>
                <a:spcPts val="0"/>
              </a:spcAft>
              <a:buNone/>
            </a:pPr>
            <a:endParaRPr sz="1800"/>
          </a:p>
        </p:txBody>
      </p:sp>
      <p:sp>
        <p:nvSpPr>
          <p:cNvPr id="233" name="Google Shape;233;p29"/>
          <p:cNvSpPr txBox="1">
            <a:spLocks noGrp="1"/>
          </p:cNvSpPr>
          <p:nvPr>
            <p:ph type="body" idx="1"/>
          </p:nvPr>
        </p:nvSpPr>
        <p:spPr>
          <a:xfrm>
            <a:off x="287550" y="1491500"/>
            <a:ext cx="8568900" cy="4578900"/>
          </a:xfrm>
          <a:prstGeom prst="rect">
            <a:avLst/>
          </a:prstGeom>
          <a:noFill/>
          <a:ln>
            <a:noFill/>
          </a:ln>
        </p:spPr>
        <p:txBody>
          <a:bodyPr spcFirstLastPara="1" wrap="square" lIns="91425" tIns="45700" rIns="91425" bIns="45700" anchor="t" anchorCtr="0">
            <a:noAutofit/>
          </a:bodyPr>
          <a:lstStyle/>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Description</a:t>
            </a:r>
            <a:r>
              <a:rPr lang="en-US" sz="24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As a public user, I should be able to filter time series graphs individually according to time. </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914400" lvl="0" indent="0" algn="l" rtl="0">
              <a:lnSpc>
                <a:spcPct val="125000"/>
              </a:lnSpc>
              <a:spcBef>
                <a:spcPts val="0"/>
              </a:spcBef>
              <a:spcAft>
                <a:spcPts val="0"/>
              </a:spcAft>
              <a:buNone/>
            </a:pP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pic>
        <p:nvPicPr>
          <p:cNvPr id="234" name="Google Shape;234;p29"/>
          <p:cNvPicPr preferRelativeResize="0"/>
          <p:nvPr/>
        </p:nvPicPr>
        <p:blipFill>
          <a:blip r:embed="rId3">
            <a:alphaModFix/>
          </a:blip>
          <a:stretch>
            <a:fillRect/>
          </a:stretch>
        </p:blipFill>
        <p:spPr>
          <a:xfrm>
            <a:off x="780000" y="2477725"/>
            <a:ext cx="4429626" cy="392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780000" y="643400"/>
            <a:ext cx="7584000" cy="1278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Organize charts into columns</a:t>
            </a:r>
            <a:endParaRPr/>
          </a:p>
          <a:p>
            <a:pPr marL="0" lvl="0" indent="0" algn="l" rtl="0">
              <a:spcBef>
                <a:spcPts val="0"/>
              </a:spcBef>
              <a:spcAft>
                <a:spcPts val="0"/>
              </a:spcAft>
              <a:buNone/>
            </a:pPr>
            <a:endParaRPr sz="1800"/>
          </a:p>
        </p:txBody>
      </p:sp>
      <p:sp>
        <p:nvSpPr>
          <p:cNvPr id="241" name="Google Shape;241;p30"/>
          <p:cNvSpPr txBox="1">
            <a:spLocks noGrp="1"/>
          </p:cNvSpPr>
          <p:nvPr>
            <p:ph type="body" idx="1"/>
          </p:nvPr>
        </p:nvSpPr>
        <p:spPr>
          <a:xfrm>
            <a:off x="214500" y="1615025"/>
            <a:ext cx="4625700" cy="4499100"/>
          </a:xfrm>
          <a:prstGeom prst="rect">
            <a:avLst/>
          </a:prstGeom>
          <a:noFill/>
          <a:ln>
            <a:noFill/>
          </a:ln>
        </p:spPr>
        <p:txBody>
          <a:bodyPr spcFirstLastPara="1" wrap="square" lIns="91425" tIns="45700" rIns="91425" bIns="45700" anchor="t" anchorCtr="0">
            <a:noAutofit/>
          </a:bodyPr>
          <a:lstStyle/>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Description</a:t>
            </a:r>
            <a:r>
              <a:rPr lang="en-US" sz="24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As a public user, I must be able to see the data sets in 1, 2, 3, or n columns so that I can identify trends and relationships between the charts.</a:t>
            </a:r>
            <a:endParaRPr sz="1800">
              <a:solidFill>
                <a:schemeClr val="dk1"/>
              </a:solidFill>
              <a:latin typeface="Arial"/>
              <a:ea typeface="Arial"/>
              <a:cs typeface="Arial"/>
              <a:sym typeface="Arial"/>
            </a:endParaRPr>
          </a:p>
          <a:p>
            <a:pPr marL="457200" lvl="0" indent="0" algn="l" rtl="0">
              <a:spcBef>
                <a:spcPts val="0"/>
              </a:spcBef>
              <a:spcAft>
                <a:spcPts val="0"/>
              </a:spcAft>
              <a:buNone/>
            </a:pPr>
            <a:endParaRPr sz="1800">
              <a:solidFill>
                <a:schemeClr val="dk1"/>
              </a:solidFill>
              <a:latin typeface="Arial"/>
              <a:ea typeface="Arial"/>
              <a:cs typeface="Arial"/>
              <a:sym typeface="Arial"/>
            </a:endParaRPr>
          </a:p>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Acceptance Criteria:</a:t>
            </a:r>
            <a:endParaRPr sz="2400" b="1">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user must be able to adjust the number of graphs per column.</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user must be able to select the graphs in each column.</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It must work with a large data set.</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Charts must be of high quality and ready to publish.</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max amount of columns should be restricted to 5 columns.</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914400" lvl="0" indent="0" algn="l" rtl="0">
              <a:lnSpc>
                <a:spcPct val="125000"/>
              </a:lnSpc>
              <a:spcBef>
                <a:spcPts val="0"/>
              </a:spcBef>
              <a:spcAft>
                <a:spcPts val="0"/>
              </a:spcAft>
              <a:buNone/>
            </a:pP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pic>
        <p:nvPicPr>
          <p:cNvPr id="242" name="Google Shape;242;p30"/>
          <p:cNvPicPr preferRelativeResize="0"/>
          <p:nvPr/>
        </p:nvPicPr>
        <p:blipFill>
          <a:blip r:embed="rId3">
            <a:alphaModFix/>
          </a:blip>
          <a:stretch>
            <a:fillRect/>
          </a:stretch>
        </p:blipFill>
        <p:spPr>
          <a:xfrm>
            <a:off x="4986300" y="1690838"/>
            <a:ext cx="3802799" cy="347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780000" y="672625"/>
            <a:ext cx="7584000" cy="1029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Movable Points </a:t>
            </a:r>
            <a:endParaRPr/>
          </a:p>
          <a:p>
            <a:pPr marL="0" lvl="0" indent="0" algn="l" rtl="0">
              <a:spcBef>
                <a:spcPts val="0"/>
              </a:spcBef>
              <a:spcAft>
                <a:spcPts val="0"/>
              </a:spcAft>
              <a:buNone/>
            </a:pPr>
            <a:endParaRPr sz="1800"/>
          </a:p>
        </p:txBody>
      </p:sp>
      <p:sp>
        <p:nvSpPr>
          <p:cNvPr id="249" name="Google Shape;249;p31"/>
          <p:cNvSpPr txBox="1">
            <a:spLocks noGrp="1"/>
          </p:cNvSpPr>
          <p:nvPr>
            <p:ph type="body" idx="1"/>
          </p:nvPr>
        </p:nvSpPr>
        <p:spPr>
          <a:xfrm>
            <a:off x="248600" y="1863625"/>
            <a:ext cx="8583300" cy="4499100"/>
          </a:xfrm>
          <a:prstGeom prst="rect">
            <a:avLst/>
          </a:prstGeom>
          <a:noFill/>
          <a:ln>
            <a:noFill/>
          </a:ln>
        </p:spPr>
        <p:txBody>
          <a:bodyPr spcFirstLastPara="1" wrap="square" lIns="91425" tIns="45700" rIns="91425" bIns="45700" anchor="t" anchorCtr="0">
            <a:noAutofit/>
          </a:bodyPr>
          <a:lstStyle/>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Description</a:t>
            </a:r>
            <a:r>
              <a:rPr lang="en-US" sz="24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As an End User, I would like to be able to move individual data points and trigger an event to redraw the graph with the modified data so that I can visualize the modified data set and later train the model with the modified data.</a:t>
            </a:r>
            <a:endParaRPr sz="1800">
              <a:solidFill>
                <a:schemeClr val="dk1"/>
              </a:solidFill>
              <a:latin typeface="Arial"/>
              <a:ea typeface="Arial"/>
              <a:cs typeface="Arial"/>
              <a:sym typeface="Arial"/>
            </a:endParaRPr>
          </a:p>
          <a:p>
            <a:pPr marL="457200" lvl="0" indent="0" algn="l" rtl="0">
              <a:spcBef>
                <a:spcPts val="0"/>
              </a:spcBef>
              <a:spcAft>
                <a:spcPts val="0"/>
              </a:spcAft>
              <a:buNone/>
            </a:pPr>
            <a:endParaRPr sz="1800">
              <a:solidFill>
                <a:schemeClr val="dk1"/>
              </a:solidFill>
              <a:latin typeface="Arial"/>
              <a:ea typeface="Arial"/>
              <a:cs typeface="Arial"/>
              <a:sym typeface="Arial"/>
            </a:endParaRPr>
          </a:p>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Acceptance Criteria:</a:t>
            </a:r>
            <a:endParaRPr sz="2400" b="1">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Dragging and Dropping points on the graph should update the data in the server and redraw the graph in the user interface.</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graph should respond quickly to the changes made by the user.</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software should recognize the position of the new point when they are dropped or placed in a new position.</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It must be integrated with the rest of the components of the graph (such as the range slider).</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914400" lvl="0" indent="0" algn="l" rtl="0">
              <a:lnSpc>
                <a:spcPct val="125000"/>
              </a:lnSpc>
              <a:spcBef>
                <a:spcPts val="0"/>
              </a:spcBef>
              <a:spcAft>
                <a:spcPts val="0"/>
              </a:spcAft>
              <a:buNone/>
            </a:pP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780000" y="672625"/>
            <a:ext cx="7584000" cy="1029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Movable Points </a:t>
            </a:r>
            <a:endParaRPr/>
          </a:p>
          <a:p>
            <a:pPr marL="0" lvl="0" indent="0" algn="l" rtl="0">
              <a:spcBef>
                <a:spcPts val="0"/>
              </a:spcBef>
              <a:spcAft>
                <a:spcPts val="0"/>
              </a:spcAft>
              <a:buNone/>
            </a:pPr>
            <a:endParaRPr sz="1800"/>
          </a:p>
        </p:txBody>
      </p:sp>
      <p:sp>
        <p:nvSpPr>
          <p:cNvPr id="256" name="Google Shape;256;p32"/>
          <p:cNvSpPr txBox="1">
            <a:spLocks noGrp="1"/>
          </p:cNvSpPr>
          <p:nvPr>
            <p:ph type="body" idx="1"/>
          </p:nvPr>
        </p:nvSpPr>
        <p:spPr>
          <a:xfrm>
            <a:off x="280350" y="1615025"/>
            <a:ext cx="8583300" cy="4499100"/>
          </a:xfrm>
          <a:prstGeom prst="rect">
            <a:avLst/>
          </a:prstGeom>
          <a:noFill/>
          <a:ln>
            <a:noFill/>
          </a:ln>
        </p:spPr>
        <p:txBody>
          <a:bodyPr spcFirstLastPara="1" wrap="square" lIns="91425" tIns="45700" rIns="91425" bIns="45700" anchor="t" anchorCtr="0">
            <a:noAutofit/>
          </a:bodyPr>
          <a:lstStyle/>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Description</a:t>
            </a:r>
            <a:r>
              <a:rPr lang="en-US" sz="24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As an End User, I would like to be able to move individual data points and trigger an event to redraw the graph with the modified data so that I can visualize the modified data set and later train the model with the modified data.</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914400" lvl="0" indent="0" algn="l" rtl="0">
              <a:lnSpc>
                <a:spcPct val="125000"/>
              </a:lnSpc>
              <a:spcBef>
                <a:spcPts val="0"/>
              </a:spcBef>
              <a:spcAft>
                <a:spcPts val="0"/>
              </a:spcAft>
              <a:buNone/>
            </a:pP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pic>
        <p:nvPicPr>
          <p:cNvPr id="257" name="Google Shape;257;p32"/>
          <p:cNvPicPr preferRelativeResize="0"/>
          <p:nvPr/>
        </p:nvPicPr>
        <p:blipFill rotWithShape="1">
          <a:blip r:embed="rId3">
            <a:alphaModFix/>
          </a:blip>
          <a:srcRect b="19762"/>
          <a:stretch/>
        </p:blipFill>
        <p:spPr>
          <a:xfrm>
            <a:off x="280350" y="2959479"/>
            <a:ext cx="3537475" cy="3154646"/>
          </a:xfrm>
          <a:prstGeom prst="rect">
            <a:avLst/>
          </a:prstGeom>
          <a:noFill/>
          <a:ln>
            <a:noFill/>
          </a:ln>
        </p:spPr>
      </p:pic>
      <p:pic>
        <p:nvPicPr>
          <p:cNvPr id="258" name="Google Shape;258;p32"/>
          <p:cNvPicPr preferRelativeResize="0"/>
          <p:nvPr/>
        </p:nvPicPr>
        <p:blipFill rotWithShape="1">
          <a:blip r:embed="rId4">
            <a:alphaModFix/>
          </a:blip>
          <a:srcRect t="49662" r="4870"/>
          <a:stretch/>
        </p:blipFill>
        <p:spPr>
          <a:xfrm>
            <a:off x="4004125" y="3590177"/>
            <a:ext cx="4859525" cy="18932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780000" y="672625"/>
            <a:ext cx="7584000" cy="1029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Model wrapper</a:t>
            </a:r>
            <a:endParaRPr/>
          </a:p>
          <a:p>
            <a:pPr marL="0" lvl="0" indent="0" algn="l" rtl="0">
              <a:spcBef>
                <a:spcPts val="0"/>
              </a:spcBef>
              <a:spcAft>
                <a:spcPts val="0"/>
              </a:spcAft>
              <a:buNone/>
            </a:pPr>
            <a:endParaRPr sz="1800"/>
          </a:p>
        </p:txBody>
      </p:sp>
      <p:sp>
        <p:nvSpPr>
          <p:cNvPr id="265" name="Google Shape;265;p33"/>
          <p:cNvSpPr txBox="1">
            <a:spLocks noGrp="1"/>
          </p:cNvSpPr>
          <p:nvPr>
            <p:ph type="body" idx="1"/>
          </p:nvPr>
        </p:nvSpPr>
        <p:spPr>
          <a:xfrm>
            <a:off x="248600" y="1527300"/>
            <a:ext cx="5015400" cy="4499100"/>
          </a:xfrm>
          <a:prstGeom prst="rect">
            <a:avLst/>
          </a:prstGeom>
          <a:noFill/>
          <a:ln>
            <a:noFill/>
          </a:ln>
        </p:spPr>
        <p:txBody>
          <a:bodyPr spcFirstLastPara="1" wrap="square" lIns="91425" tIns="45700" rIns="91425" bIns="45700" anchor="t" anchorCtr="0">
            <a:noAutofit/>
          </a:bodyPr>
          <a:lstStyle/>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Description</a:t>
            </a:r>
            <a:r>
              <a:rPr lang="en-US" sz="24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As a model/plug-in developer, I should be able to derive a model from the base class so that a public user can visualize the results of the model and evaluate the results. The model objects should have the following functionalities: saving and loading models from pickles. </a:t>
            </a:r>
            <a:endParaRPr sz="1800">
              <a:solidFill>
                <a:schemeClr val="dk1"/>
              </a:solidFill>
              <a:latin typeface="Arial"/>
              <a:ea typeface="Arial"/>
              <a:cs typeface="Arial"/>
              <a:sym typeface="Arial"/>
            </a:endParaRPr>
          </a:p>
          <a:p>
            <a:pPr marL="457200" lvl="0" indent="0" algn="l" rtl="0">
              <a:spcBef>
                <a:spcPts val="0"/>
              </a:spcBef>
              <a:spcAft>
                <a:spcPts val="0"/>
              </a:spcAft>
              <a:buNone/>
            </a:pPr>
            <a:endParaRPr sz="1800">
              <a:solidFill>
                <a:schemeClr val="dk1"/>
              </a:solidFill>
              <a:latin typeface="Arial"/>
              <a:ea typeface="Arial"/>
              <a:cs typeface="Arial"/>
              <a:sym typeface="Arial"/>
            </a:endParaRPr>
          </a:p>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Acceptance Criteria:</a:t>
            </a:r>
            <a:endParaRPr sz="2400" b="1">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It must have functions for getting the data for the visualizations.</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It must have functions for running the model with new parameters.</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It must provide an interface for creating different kinds of models (univariate and multivariate)</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914400" lvl="0" indent="0" algn="l" rtl="0">
              <a:lnSpc>
                <a:spcPct val="125000"/>
              </a:lnSpc>
              <a:spcBef>
                <a:spcPts val="0"/>
              </a:spcBef>
              <a:spcAft>
                <a:spcPts val="0"/>
              </a:spcAft>
              <a:buNone/>
            </a:pP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pic>
        <p:nvPicPr>
          <p:cNvPr id="266" name="Google Shape;266;p33"/>
          <p:cNvPicPr preferRelativeResize="0"/>
          <p:nvPr/>
        </p:nvPicPr>
        <p:blipFill>
          <a:blip r:embed="rId3">
            <a:alphaModFix/>
          </a:blip>
          <a:stretch>
            <a:fillRect/>
          </a:stretch>
        </p:blipFill>
        <p:spPr>
          <a:xfrm>
            <a:off x="5439600" y="1809213"/>
            <a:ext cx="3369599" cy="39352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780000" y="672625"/>
            <a:ext cx="7584000" cy="1029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Model wrapper</a:t>
            </a:r>
            <a:endParaRPr/>
          </a:p>
          <a:p>
            <a:pPr marL="0" lvl="0" indent="0" algn="l" rtl="0">
              <a:spcBef>
                <a:spcPts val="0"/>
              </a:spcBef>
              <a:spcAft>
                <a:spcPts val="0"/>
              </a:spcAft>
              <a:buNone/>
            </a:pPr>
            <a:endParaRPr sz="1800"/>
          </a:p>
        </p:txBody>
      </p:sp>
      <p:pic>
        <p:nvPicPr>
          <p:cNvPr id="273" name="Google Shape;273;p34"/>
          <p:cNvPicPr preferRelativeResize="0"/>
          <p:nvPr/>
        </p:nvPicPr>
        <p:blipFill>
          <a:blip r:embed="rId3">
            <a:alphaModFix/>
          </a:blip>
          <a:stretch>
            <a:fillRect/>
          </a:stretch>
        </p:blipFill>
        <p:spPr>
          <a:xfrm>
            <a:off x="297450" y="1882200"/>
            <a:ext cx="3034875" cy="4088025"/>
          </a:xfrm>
          <a:prstGeom prst="rect">
            <a:avLst/>
          </a:prstGeom>
          <a:noFill/>
          <a:ln>
            <a:noFill/>
          </a:ln>
        </p:spPr>
      </p:pic>
      <p:pic>
        <p:nvPicPr>
          <p:cNvPr id="274" name="Google Shape;274;p34"/>
          <p:cNvPicPr preferRelativeResize="0"/>
          <p:nvPr/>
        </p:nvPicPr>
        <p:blipFill>
          <a:blip r:embed="rId4">
            <a:alphaModFix/>
          </a:blip>
          <a:stretch>
            <a:fillRect/>
          </a:stretch>
        </p:blipFill>
        <p:spPr>
          <a:xfrm>
            <a:off x="3436300" y="2003575"/>
            <a:ext cx="5414976" cy="375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p:cNvSpPr txBox="1">
            <a:spLocks noGrp="1"/>
          </p:cNvSpPr>
          <p:nvPr>
            <p:ph type="title"/>
          </p:nvPr>
        </p:nvSpPr>
        <p:spPr>
          <a:xfrm>
            <a:off x="557400" y="497400"/>
            <a:ext cx="8029200" cy="1029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Visualization Wrapper</a:t>
            </a:r>
            <a:endParaRPr/>
          </a:p>
          <a:p>
            <a:pPr marL="0" lvl="0" indent="0" algn="l" rtl="0">
              <a:spcBef>
                <a:spcPts val="0"/>
              </a:spcBef>
              <a:spcAft>
                <a:spcPts val="0"/>
              </a:spcAft>
              <a:buNone/>
            </a:pPr>
            <a:endParaRPr sz="1800"/>
          </a:p>
        </p:txBody>
      </p:sp>
      <p:sp>
        <p:nvSpPr>
          <p:cNvPr id="281" name="Google Shape;281;p35"/>
          <p:cNvSpPr txBox="1">
            <a:spLocks noGrp="1"/>
          </p:cNvSpPr>
          <p:nvPr>
            <p:ph type="body" idx="1"/>
          </p:nvPr>
        </p:nvSpPr>
        <p:spPr>
          <a:xfrm>
            <a:off x="248600" y="1527300"/>
            <a:ext cx="4211400" cy="4499100"/>
          </a:xfrm>
          <a:prstGeom prst="rect">
            <a:avLst/>
          </a:prstGeom>
          <a:noFill/>
          <a:ln>
            <a:noFill/>
          </a:ln>
        </p:spPr>
        <p:txBody>
          <a:bodyPr spcFirstLastPara="1" wrap="square" lIns="91425" tIns="45700" rIns="91425" bIns="45700" anchor="t" anchorCtr="0">
            <a:noAutofit/>
          </a:bodyPr>
          <a:lstStyle/>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Description</a:t>
            </a:r>
            <a:r>
              <a:rPr lang="en-US" sz="24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As a model developer, I should be able to 	derive a procedure class from the base class so that a public user can visualize the results of different data distributions. 	</a:t>
            </a:r>
            <a:endParaRPr sz="1800">
              <a:solidFill>
                <a:schemeClr val="dk1"/>
              </a:solidFill>
              <a:latin typeface="Arial"/>
              <a:ea typeface="Arial"/>
              <a:cs typeface="Arial"/>
              <a:sym typeface="Arial"/>
            </a:endParaRPr>
          </a:p>
          <a:p>
            <a:pPr marL="457200" lvl="0" indent="0" algn="l" rtl="0">
              <a:spcBef>
                <a:spcPts val="0"/>
              </a:spcBef>
              <a:spcAft>
                <a:spcPts val="0"/>
              </a:spcAft>
              <a:buNone/>
            </a:pPr>
            <a:endParaRPr sz="1800">
              <a:solidFill>
                <a:schemeClr val="dk1"/>
              </a:solidFill>
              <a:latin typeface="Arial"/>
              <a:ea typeface="Arial"/>
              <a:cs typeface="Arial"/>
              <a:sym typeface="Arial"/>
            </a:endParaRPr>
          </a:p>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Acceptance Criteria:</a:t>
            </a:r>
            <a:endParaRPr sz="2400" b="1">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It must be implemented using object-oriented programming.</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It must have functions for getting the data for the visualizations.</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914400" lvl="0" indent="0" algn="l" rtl="0">
              <a:lnSpc>
                <a:spcPct val="125000"/>
              </a:lnSpc>
              <a:spcBef>
                <a:spcPts val="0"/>
              </a:spcBef>
              <a:spcAft>
                <a:spcPts val="0"/>
              </a:spcAft>
              <a:buNone/>
            </a:pP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pic>
        <p:nvPicPr>
          <p:cNvPr id="282" name="Google Shape;282;p35"/>
          <p:cNvPicPr preferRelativeResize="0"/>
          <p:nvPr/>
        </p:nvPicPr>
        <p:blipFill>
          <a:blip r:embed="rId3">
            <a:alphaModFix/>
          </a:blip>
          <a:stretch>
            <a:fillRect/>
          </a:stretch>
        </p:blipFill>
        <p:spPr>
          <a:xfrm>
            <a:off x="4479825" y="1527300"/>
            <a:ext cx="4211400" cy="39665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txBox="1">
            <a:spLocks noGrp="1"/>
          </p:cNvSpPr>
          <p:nvPr>
            <p:ph type="title"/>
          </p:nvPr>
        </p:nvSpPr>
        <p:spPr>
          <a:xfrm>
            <a:off x="557400" y="497400"/>
            <a:ext cx="8029200" cy="1029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Visualization Wrapper</a:t>
            </a:r>
            <a:endParaRPr/>
          </a:p>
          <a:p>
            <a:pPr marL="0" lvl="0" indent="0" algn="l" rtl="0">
              <a:spcBef>
                <a:spcPts val="0"/>
              </a:spcBef>
              <a:spcAft>
                <a:spcPts val="0"/>
              </a:spcAft>
              <a:buNone/>
            </a:pPr>
            <a:endParaRPr sz="1800"/>
          </a:p>
        </p:txBody>
      </p:sp>
      <p:pic>
        <p:nvPicPr>
          <p:cNvPr id="289" name="Google Shape;289;p36"/>
          <p:cNvPicPr preferRelativeResize="0"/>
          <p:nvPr/>
        </p:nvPicPr>
        <p:blipFill>
          <a:blip r:embed="rId3">
            <a:alphaModFix/>
          </a:blip>
          <a:stretch>
            <a:fillRect/>
          </a:stretch>
        </p:blipFill>
        <p:spPr>
          <a:xfrm>
            <a:off x="382074" y="1459000"/>
            <a:ext cx="4189925" cy="3876784"/>
          </a:xfrm>
          <a:prstGeom prst="rect">
            <a:avLst/>
          </a:prstGeom>
          <a:noFill/>
          <a:ln>
            <a:noFill/>
          </a:ln>
        </p:spPr>
      </p:pic>
      <p:pic>
        <p:nvPicPr>
          <p:cNvPr id="290" name="Google Shape;290;p36"/>
          <p:cNvPicPr preferRelativeResize="0"/>
          <p:nvPr/>
        </p:nvPicPr>
        <p:blipFill>
          <a:blip r:embed="rId4">
            <a:alphaModFix/>
          </a:blip>
          <a:stretch>
            <a:fillRect/>
          </a:stretch>
        </p:blipFill>
        <p:spPr>
          <a:xfrm>
            <a:off x="4656200" y="1718150"/>
            <a:ext cx="4189926" cy="32976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title"/>
          </p:nvPr>
        </p:nvSpPr>
        <p:spPr>
          <a:xfrm>
            <a:off x="601275" y="819075"/>
            <a:ext cx="8274600" cy="1029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Data Processing/Preprocessing</a:t>
            </a:r>
            <a:endParaRPr/>
          </a:p>
          <a:p>
            <a:pPr marL="0" lvl="0" indent="0" algn="l" rtl="0">
              <a:spcBef>
                <a:spcPts val="0"/>
              </a:spcBef>
              <a:spcAft>
                <a:spcPts val="0"/>
              </a:spcAft>
              <a:buNone/>
            </a:pPr>
            <a:endParaRPr sz="1800"/>
          </a:p>
        </p:txBody>
      </p:sp>
      <p:sp>
        <p:nvSpPr>
          <p:cNvPr id="297" name="Google Shape;297;p37"/>
          <p:cNvSpPr txBox="1">
            <a:spLocks noGrp="1"/>
          </p:cNvSpPr>
          <p:nvPr>
            <p:ph type="body" idx="1"/>
          </p:nvPr>
        </p:nvSpPr>
        <p:spPr>
          <a:xfrm>
            <a:off x="268425" y="1717400"/>
            <a:ext cx="4211400" cy="4499100"/>
          </a:xfrm>
          <a:prstGeom prst="rect">
            <a:avLst/>
          </a:prstGeom>
          <a:noFill/>
          <a:ln>
            <a:noFill/>
          </a:ln>
        </p:spPr>
        <p:txBody>
          <a:bodyPr spcFirstLastPara="1" wrap="square" lIns="91425" tIns="45700" rIns="91425" bIns="45700" anchor="t" anchorCtr="0">
            <a:noAutofit/>
          </a:bodyPr>
          <a:lstStyle/>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Description</a:t>
            </a:r>
            <a:r>
              <a:rPr lang="en-US" sz="24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As a developer, I would like the web application to automatically clean and process raw data and store it in a separate directory so that the models can use it as training data or in some procedures.</a:t>
            </a:r>
            <a:endParaRPr sz="1800">
              <a:solidFill>
                <a:schemeClr val="dk1"/>
              </a:solidFill>
              <a:latin typeface="Arial"/>
              <a:ea typeface="Arial"/>
              <a:cs typeface="Arial"/>
              <a:sym typeface="Arial"/>
            </a:endParaRPr>
          </a:p>
          <a:p>
            <a:pPr marL="457200" lvl="0" indent="0" algn="l" rtl="0">
              <a:spcBef>
                <a:spcPts val="0"/>
              </a:spcBef>
              <a:spcAft>
                <a:spcPts val="0"/>
              </a:spcAft>
              <a:buNone/>
            </a:pP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(Description of data + Processing steps) The team discussed the possibility of using the make utility (a makefile) to specify the cleaning and processing scripts and the order of execution.</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914400" lvl="0" indent="0" algn="l" rtl="0">
              <a:lnSpc>
                <a:spcPct val="125000"/>
              </a:lnSpc>
              <a:spcBef>
                <a:spcPts val="0"/>
              </a:spcBef>
              <a:spcAft>
                <a:spcPts val="0"/>
              </a:spcAft>
              <a:buNone/>
            </a:pP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pic>
        <p:nvPicPr>
          <p:cNvPr id="298" name="Google Shape;298;p37"/>
          <p:cNvPicPr preferRelativeResize="0"/>
          <p:nvPr/>
        </p:nvPicPr>
        <p:blipFill>
          <a:blip r:embed="rId3">
            <a:alphaModFix/>
          </a:blip>
          <a:stretch>
            <a:fillRect/>
          </a:stretch>
        </p:blipFill>
        <p:spPr>
          <a:xfrm>
            <a:off x="4632225" y="1764186"/>
            <a:ext cx="4243649" cy="37042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8"/>
          <p:cNvSpPr txBox="1">
            <a:spLocks noGrp="1"/>
          </p:cNvSpPr>
          <p:nvPr>
            <p:ph type="title"/>
          </p:nvPr>
        </p:nvSpPr>
        <p:spPr>
          <a:xfrm>
            <a:off x="779463" y="381000"/>
            <a:ext cx="7583400" cy="1044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a:buNone/>
            </a:pPr>
            <a:r>
              <a:rPr lang="en-US"/>
              <a:t>User Stories: Data Processing/Preprocessing</a:t>
            </a:r>
            <a:endParaRPr/>
          </a:p>
        </p:txBody>
      </p:sp>
      <p:pic>
        <p:nvPicPr>
          <p:cNvPr id="305" name="Google Shape;305;p38"/>
          <p:cNvPicPr preferRelativeResize="0"/>
          <p:nvPr/>
        </p:nvPicPr>
        <p:blipFill>
          <a:blip r:embed="rId3">
            <a:alphaModFix/>
          </a:blip>
          <a:stretch>
            <a:fillRect/>
          </a:stretch>
        </p:blipFill>
        <p:spPr>
          <a:xfrm>
            <a:off x="1010188" y="1777926"/>
            <a:ext cx="7121974" cy="376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779463" y="381000"/>
            <a:ext cx="7583487" cy="10445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Problem definition</a:t>
            </a:r>
            <a:endParaRPr/>
          </a:p>
        </p:txBody>
      </p:sp>
      <p:sp>
        <p:nvSpPr>
          <p:cNvPr id="158" name="Google Shape;158;p19"/>
          <p:cNvSpPr txBox="1">
            <a:spLocks noGrp="1"/>
          </p:cNvSpPr>
          <p:nvPr>
            <p:ph type="body" idx="1"/>
          </p:nvPr>
        </p:nvSpPr>
        <p:spPr>
          <a:xfrm>
            <a:off x="779463" y="1524000"/>
            <a:ext cx="7583487" cy="4208463"/>
          </a:xfrm>
          <a:prstGeom prst="rect">
            <a:avLst/>
          </a:prstGeom>
          <a:noFill/>
          <a:ln>
            <a:noFill/>
          </a:ln>
        </p:spPr>
        <p:txBody>
          <a:bodyPr spcFirstLastPara="1" wrap="square" lIns="91425" tIns="45700" rIns="91425" bIns="45700" anchor="t" anchorCtr="0">
            <a:noAutofit/>
          </a:bodyPr>
          <a:lstStyle/>
          <a:p>
            <a:pPr marL="282575" lvl="0" indent="-307975" algn="l" rtl="0">
              <a:lnSpc>
                <a:spcPct val="115000"/>
              </a:lnSpc>
              <a:spcBef>
                <a:spcPts val="0"/>
              </a:spcBef>
              <a:spcAft>
                <a:spcPts val="0"/>
              </a:spcAft>
              <a:buClr>
                <a:srgbClr val="001D4D"/>
              </a:buClr>
              <a:buSzPts val="2200"/>
              <a:buFont typeface="Arial"/>
              <a:buChar char="⚫"/>
            </a:pPr>
            <a:r>
              <a:rPr lang="en-US">
                <a:solidFill>
                  <a:srgbClr val="001D4D"/>
                </a:solidFill>
                <a:latin typeface="Arial"/>
                <a:ea typeface="Arial"/>
                <a:cs typeface="Arial"/>
                <a:sym typeface="Arial"/>
              </a:rPr>
              <a:t>The airline industry currently does not have the capability to fully utilize the large Amounts of data generated every day to enhance customer experience, increase the efficiency of operations or make better data-driven decisions. Following the latest data science tools and techniques, we can leverage valuable insights from airline data</a:t>
            </a:r>
            <a:endParaRPr>
              <a:solidFill>
                <a:srgbClr val="001D4D"/>
              </a:solidFill>
            </a:endParaRPr>
          </a:p>
        </p:txBody>
      </p:sp>
      <p:pic>
        <p:nvPicPr>
          <p:cNvPr id="159" name="Google Shape;159;p19" descr="Image result for airplane svg"/>
          <p:cNvPicPr preferRelativeResize="0"/>
          <p:nvPr/>
        </p:nvPicPr>
        <p:blipFill>
          <a:blip r:embed="rId3">
            <a:alphaModFix/>
          </a:blip>
          <a:stretch>
            <a:fillRect/>
          </a:stretch>
        </p:blipFill>
        <p:spPr>
          <a:xfrm>
            <a:off x="2316675" y="3255300"/>
            <a:ext cx="3602700" cy="360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9"/>
          <p:cNvSpPr txBox="1">
            <a:spLocks noGrp="1"/>
          </p:cNvSpPr>
          <p:nvPr>
            <p:ph type="title"/>
          </p:nvPr>
        </p:nvSpPr>
        <p:spPr>
          <a:xfrm>
            <a:off x="779463" y="381000"/>
            <a:ext cx="7583487" cy="10445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System Design: Architecture</a:t>
            </a:r>
            <a:endParaRPr/>
          </a:p>
        </p:txBody>
      </p:sp>
      <p:sp>
        <p:nvSpPr>
          <p:cNvPr id="312" name="Google Shape;312;p39"/>
          <p:cNvSpPr txBox="1">
            <a:spLocks noGrp="1"/>
          </p:cNvSpPr>
          <p:nvPr>
            <p:ph type="body" idx="1"/>
          </p:nvPr>
        </p:nvSpPr>
        <p:spPr>
          <a:xfrm>
            <a:off x="779475" y="1595776"/>
            <a:ext cx="7583400" cy="4441500"/>
          </a:xfrm>
          <a:prstGeom prst="rect">
            <a:avLst/>
          </a:prstGeom>
          <a:noFill/>
          <a:ln>
            <a:noFill/>
          </a:ln>
        </p:spPr>
        <p:txBody>
          <a:bodyPr spcFirstLastPara="1" wrap="square" lIns="91425" tIns="45700" rIns="91425" bIns="45700" anchor="t" anchorCtr="0">
            <a:noAutofit/>
          </a:bodyPr>
          <a:lstStyle/>
          <a:p>
            <a:pPr marL="282575" lvl="0" indent="-219075" algn="l" rtl="0">
              <a:spcBef>
                <a:spcPts val="0"/>
              </a:spcBef>
              <a:spcAft>
                <a:spcPts val="0"/>
              </a:spcAft>
              <a:buSzPts val="1200"/>
              <a:buFont typeface="Arial"/>
              <a:buChar char="⚫"/>
            </a:pPr>
            <a:r>
              <a:rPr lang="en-US" sz="1200">
                <a:solidFill>
                  <a:schemeClr val="dk1"/>
                </a:solidFill>
                <a:latin typeface="Arial"/>
                <a:ea typeface="Arial"/>
                <a:cs typeface="Arial"/>
                <a:sym typeface="Arial"/>
              </a:rPr>
              <a:t>The system was designed using the Model, View, Controller (MVC) Architecture. </a:t>
            </a:r>
            <a:endParaRPr sz="1200">
              <a:solidFill>
                <a:schemeClr val="dk1"/>
              </a:solidFill>
              <a:latin typeface="Arial"/>
              <a:ea typeface="Arial"/>
              <a:cs typeface="Arial"/>
              <a:sym typeface="Arial"/>
            </a:endParaRPr>
          </a:p>
          <a:p>
            <a:pPr marL="282575" lvl="0" indent="0" algn="l" rtl="0">
              <a:spcBef>
                <a:spcPts val="0"/>
              </a:spcBef>
              <a:spcAft>
                <a:spcPts val="0"/>
              </a:spcAft>
              <a:buNone/>
            </a:pPr>
            <a:endParaRPr sz="1200">
              <a:solidFill>
                <a:schemeClr val="dk1"/>
              </a:solidFill>
              <a:latin typeface="Arial"/>
              <a:ea typeface="Arial"/>
              <a:cs typeface="Arial"/>
              <a:sym typeface="Arial"/>
            </a:endParaRPr>
          </a:p>
          <a:p>
            <a:pPr marL="577850" lvl="1" indent="-257175" algn="l" rtl="0">
              <a:spcBef>
                <a:spcPts val="0"/>
              </a:spcBef>
              <a:spcAft>
                <a:spcPts val="0"/>
              </a:spcAft>
              <a:buSzPts val="1200"/>
              <a:buFont typeface="Arial"/>
              <a:buChar char="⚫"/>
            </a:pPr>
            <a:r>
              <a:rPr lang="en-US" sz="1200">
                <a:solidFill>
                  <a:schemeClr val="dk1"/>
                </a:solidFill>
                <a:latin typeface="Arial"/>
                <a:ea typeface="Arial"/>
                <a:cs typeface="Arial"/>
                <a:sym typeface="Arial"/>
              </a:rPr>
              <a:t>The Model component corresponds to all the data-related logic that the user works with. All data used in the visualizations are either processed in the model or processed elsewhere and imported in the model.</a:t>
            </a:r>
            <a:endParaRPr sz="1200">
              <a:solidFill>
                <a:schemeClr val="dk1"/>
              </a:solidFill>
              <a:latin typeface="Arial"/>
              <a:ea typeface="Arial"/>
              <a:cs typeface="Arial"/>
              <a:sym typeface="Arial"/>
            </a:endParaRPr>
          </a:p>
          <a:p>
            <a:pPr marL="577850" lvl="0" indent="0" algn="l" rtl="0">
              <a:spcBef>
                <a:spcPts val="0"/>
              </a:spcBef>
              <a:spcAft>
                <a:spcPts val="0"/>
              </a:spcAft>
              <a:buNone/>
            </a:pPr>
            <a:endParaRPr sz="1200">
              <a:solidFill>
                <a:schemeClr val="dk1"/>
              </a:solidFill>
              <a:latin typeface="Arial"/>
              <a:ea typeface="Arial"/>
              <a:cs typeface="Arial"/>
              <a:sym typeface="Arial"/>
            </a:endParaRPr>
          </a:p>
          <a:p>
            <a:pPr marL="577850" lvl="1" indent="-257175" algn="l" rtl="0">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The View component is used for all the UI logic of the application. It allows the end users to see the visualizations of the models and different data distributions.</a:t>
            </a:r>
            <a:endParaRPr sz="1200">
              <a:solidFill>
                <a:schemeClr val="dk1"/>
              </a:solidFill>
              <a:latin typeface="Arial"/>
              <a:ea typeface="Arial"/>
              <a:cs typeface="Arial"/>
              <a:sym typeface="Arial"/>
            </a:endParaRPr>
          </a:p>
          <a:p>
            <a:pPr marL="577850" lvl="0" indent="0" algn="l" rtl="0">
              <a:spcBef>
                <a:spcPts val="0"/>
              </a:spcBef>
              <a:spcAft>
                <a:spcPts val="0"/>
              </a:spcAft>
              <a:buNone/>
            </a:pPr>
            <a:endParaRPr sz="1200">
              <a:solidFill>
                <a:schemeClr val="dk1"/>
              </a:solidFill>
              <a:latin typeface="Arial"/>
              <a:ea typeface="Arial"/>
              <a:cs typeface="Arial"/>
              <a:sym typeface="Arial"/>
            </a:endParaRPr>
          </a:p>
          <a:p>
            <a:pPr marL="577850" lvl="1" indent="-257175" algn="l" rtl="0">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Controllers act as an interface between Model and View components to process all the logic and incoming requests, manipulate data using the Model component and interact with the Views to render the final output.</a:t>
            </a:r>
            <a:endParaRPr sz="1200">
              <a:latin typeface="Arial"/>
              <a:ea typeface="Arial"/>
              <a:cs typeface="Arial"/>
              <a:sym typeface="Arial"/>
            </a:endParaRPr>
          </a:p>
        </p:txBody>
      </p:sp>
      <p:pic>
        <p:nvPicPr>
          <p:cNvPr id="313" name="Google Shape;313;p39" descr="Image result for MVC pattern"/>
          <p:cNvPicPr preferRelativeResize="0"/>
          <p:nvPr/>
        </p:nvPicPr>
        <p:blipFill>
          <a:blip r:embed="rId3">
            <a:alphaModFix/>
          </a:blip>
          <a:stretch>
            <a:fillRect/>
          </a:stretch>
        </p:blipFill>
        <p:spPr>
          <a:xfrm>
            <a:off x="2219150" y="3977225"/>
            <a:ext cx="4704049" cy="1921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0"/>
          <p:cNvSpPr txBox="1">
            <a:spLocks noGrp="1"/>
          </p:cNvSpPr>
          <p:nvPr>
            <p:ph type="title"/>
          </p:nvPr>
        </p:nvSpPr>
        <p:spPr>
          <a:xfrm>
            <a:off x="780250" y="264000"/>
            <a:ext cx="63090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System Design: Architecture</a:t>
            </a:r>
            <a:endParaRPr/>
          </a:p>
        </p:txBody>
      </p:sp>
      <p:pic>
        <p:nvPicPr>
          <p:cNvPr id="320" name="Google Shape;320;p40"/>
          <p:cNvPicPr preferRelativeResize="0"/>
          <p:nvPr/>
        </p:nvPicPr>
        <p:blipFill>
          <a:blip r:embed="rId3">
            <a:alphaModFix/>
          </a:blip>
          <a:stretch>
            <a:fillRect/>
          </a:stretch>
        </p:blipFill>
        <p:spPr>
          <a:xfrm>
            <a:off x="1417488" y="1916625"/>
            <a:ext cx="6308913" cy="4129725"/>
          </a:xfrm>
          <a:prstGeom prst="rect">
            <a:avLst/>
          </a:prstGeom>
          <a:noFill/>
          <a:ln>
            <a:noFill/>
          </a:ln>
        </p:spPr>
      </p:pic>
      <p:sp>
        <p:nvSpPr>
          <p:cNvPr id="321" name="Google Shape;321;p40"/>
          <p:cNvSpPr txBox="1"/>
          <p:nvPr/>
        </p:nvSpPr>
        <p:spPr>
          <a:xfrm>
            <a:off x="780250" y="1308600"/>
            <a:ext cx="3875100" cy="45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a:t>Architecture diagram for the system:</a:t>
            </a:r>
            <a:endParaRPr sz="1800">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1"/>
          <p:cNvSpPr txBox="1">
            <a:spLocks noGrp="1"/>
          </p:cNvSpPr>
          <p:nvPr>
            <p:ph type="title"/>
          </p:nvPr>
        </p:nvSpPr>
        <p:spPr>
          <a:xfrm>
            <a:off x="780300" y="585700"/>
            <a:ext cx="75834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Implementation and Technologies Used during development</a:t>
            </a:r>
            <a:endParaRPr/>
          </a:p>
        </p:txBody>
      </p:sp>
      <p:sp>
        <p:nvSpPr>
          <p:cNvPr id="328" name="Google Shape;328;p41"/>
          <p:cNvSpPr txBox="1">
            <a:spLocks noGrp="1"/>
          </p:cNvSpPr>
          <p:nvPr>
            <p:ph type="body" idx="1"/>
          </p:nvPr>
        </p:nvSpPr>
        <p:spPr>
          <a:xfrm>
            <a:off x="780300" y="1874451"/>
            <a:ext cx="7583400" cy="4499100"/>
          </a:xfrm>
          <a:prstGeom prst="rect">
            <a:avLst/>
          </a:prstGeom>
          <a:noFill/>
          <a:ln>
            <a:noFill/>
          </a:ln>
        </p:spPr>
        <p:txBody>
          <a:bodyPr spcFirstLastPara="1" wrap="square" lIns="91425" tIns="45700" rIns="91425" bIns="45700" anchor="t" anchorCtr="0">
            <a:noAutofit/>
          </a:bodyPr>
          <a:lstStyle/>
          <a:p>
            <a:pPr marL="457200" lvl="0" indent="-330200" algn="l" rtl="0">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following is a list of all hardware and software resources that were used in this project:</a:t>
            </a:r>
            <a:endParaRPr sz="1600">
              <a:solidFill>
                <a:schemeClr val="dk1"/>
              </a:solidFill>
              <a:latin typeface="Arial"/>
              <a:ea typeface="Arial"/>
              <a:cs typeface="Arial"/>
              <a:sym typeface="Arial"/>
            </a:endParaRPr>
          </a:p>
          <a:p>
            <a:pPr marL="457200" lvl="0" indent="0" algn="l" rtl="0">
              <a:spcBef>
                <a:spcPts val="0"/>
              </a:spcBef>
              <a:spcAft>
                <a:spcPts val="0"/>
              </a:spcAft>
              <a:buNone/>
            </a:pPr>
            <a:endParaRPr sz="1600">
              <a:solidFill>
                <a:schemeClr val="dk1"/>
              </a:solidFill>
              <a:latin typeface="Arial"/>
              <a:ea typeface="Arial"/>
              <a:cs typeface="Arial"/>
              <a:sym typeface="Arial"/>
            </a:endParaRPr>
          </a:p>
          <a:p>
            <a:pPr marL="739775" lvl="0" indent="-244475" algn="l" rtl="0">
              <a:spcBef>
                <a:spcPts val="0"/>
              </a:spcBef>
              <a:spcAft>
                <a:spcPts val="0"/>
              </a:spcAft>
              <a:buSzPts val="1600"/>
              <a:buAutoNum type="arabicPeriod"/>
            </a:pPr>
            <a:r>
              <a:rPr lang="en-US" sz="1600">
                <a:solidFill>
                  <a:schemeClr val="dk1"/>
                </a:solidFill>
                <a:latin typeface="Arial"/>
                <a:ea typeface="Arial"/>
                <a:cs typeface="Arial"/>
                <a:sym typeface="Arial"/>
              </a:rPr>
              <a:t>Visual Studio 2017 Enterprise - as the IDE</a:t>
            </a:r>
            <a:endParaRPr sz="1600">
              <a:solidFill>
                <a:schemeClr val="dk1"/>
              </a:solidFill>
              <a:latin typeface="Arial"/>
              <a:ea typeface="Arial"/>
              <a:cs typeface="Arial"/>
              <a:sym typeface="Arial"/>
            </a:endParaRPr>
          </a:p>
          <a:p>
            <a:pPr marL="739775" lvl="0" indent="-269875" algn="l" rtl="0">
              <a:lnSpc>
                <a:spcPct val="115000"/>
              </a:lnSpc>
              <a:spcBef>
                <a:spcPts val="0"/>
              </a:spcBef>
              <a:spcAft>
                <a:spcPts val="0"/>
              </a:spcAft>
              <a:buSzPts val="1600"/>
              <a:buAutoNum type="arabicPeriod"/>
            </a:pPr>
            <a:r>
              <a:rPr lang="en-US" sz="1600">
                <a:solidFill>
                  <a:schemeClr val="dk1"/>
                </a:solidFill>
                <a:latin typeface="Arial"/>
                <a:ea typeface="Arial"/>
                <a:cs typeface="Arial"/>
                <a:sym typeface="Arial"/>
              </a:rPr>
              <a:t>Flask - as a micro web framework.</a:t>
            </a:r>
            <a:endParaRPr sz="1600">
              <a:solidFill>
                <a:schemeClr val="dk1"/>
              </a:solidFill>
              <a:latin typeface="Arial"/>
              <a:ea typeface="Arial"/>
              <a:cs typeface="Arial"/>
              <a:sym typeface="Arial"/>
            </a:endParaRPr>
          </a:p>
          <a:p>
            <a:pPr marL="739775" lvl="0" indent="-269875" algn="l" rtl="0">
              <a:lnSpc>
                <a:spcPct val="115000"/>
              </a:lnSpc>
              <a:spcBef>
                <a:spcPts val="0"/>
              </a:spcBef>
              <a:spcAft>
                <a:spcPts val="0"/>
              </a:spcAft>
              <a:buSzPts val="1600"/>
              <a:buAutoNum type="arabicPeriod"/>
            </a:pPr>
            <a:r>
              <a:rPr lang="en-US" sz="1600">
                <a:solidFill>
                  <a:schemeClr val="dk1"/>
                </a:solidFill>
                <a:latin typeface="Arial"/>
                <a:ea typeface="Arial"/>
                <a:cs typeface="Arial"/>
                <a:sym typeface="Arial"/>
              </a:rPr>
              <a:t>Dash - as the user interface. Dash uses react and plotly.js to manage the interface using python.</a:t>
            </a:r>
            <a:endParaRPr sz="1600">
              <a:solidFill>
                <a:schemeClr val="dk1"/>
              </a:solidFill>
              <a:latin typeface="Arial"/>
              <a:ea typeface="Arial"/>
              <a:cs typeface="Arial"/>
              <a:sym typeface="Arial"/>
            </a:endParaRPr>
          </a:p>
          <a:p>
            <a:pPr marL="739775" lvl="0" indent="-269875" algn="l" rtl="0">
              <a:lnSpc>
                <a:spcPct val="115000"/>
              </a:lnSpc>
              <a:spcBef>
                <a:spcPts val="0"/>
              </a:spcBef>
              <a:spcAft>
                <a:spcPts val="0"/>
              </a:spcAft>
              <a:buSzPts val="1600"/>
              <a:buAutoNum type="arabicPeriod"/>
            </a:pPr>
            <a:r>
              <a:rPr lang="en-US" sz="1600">
                <a:solidFill>
                  <a:schemeClr val="dk1"/>
                </a:solidFill>
                <a:latin typeface="Arial"/>
                <a:ea typeface="Arial"/>
                <a:cs typeface="Arial"/>
                <a:sym typeface="Arial"/>
              </a:rPr>
              <a:t>Plotly - as the framework for visualizations (line plots, bar plots, etc…)</a:t>
            </a:r>
            <a:endParaRPr sz="1600">
              <a:solidFill>
                <a:schemeClr val="dk1"/>
              </a:solidFill>
              <a:latin typeface="Arial"/>
              <a:ea typeface="Arial"/>
              <a:cs typeface="Arial"/>
              <a:sym typeface="Arial"/>
            </a:endParaRPr>
          </a:p>
          <a:p>
            <a:pPr marL="739775" lvl="0" indent="-269875" algn="l" rtl="0">
              <a:lnSpc>
                <a:spcPct val="115000"/>
              </a:lnSpc>
              <a:spcBef>
                <a:spcPts val="0"/>
              </a:spcBef>
              <a:spcAft>
                <a:spcPts val="0"/>
              </a:spcAft>
              <a:buSzPts val="1600"/>
              <a:buAutoNum type="arabicPeriod"/>
            </a:pPr>
            <a:r>
              <a:rPr lang="en-US" sz="1600">
                <a:solidFill>
                  <a:schemeClr val="dk1"/>
                </a:solidFill>
                <a:latin typeface="Arial"/>
                <a:ea typeface="Arial"/>
                <a:cs typeface="Arial"/>
                <a:sym typeface="Arial"/>
              </a:rPr>
              <a:t>Heroku, gunicorn - as the deployment platform.</a:t>
            </a:r>
            <a:endParaRPr sz="1600">
              <a:solidFill>
                <a:schemeClr val="dk1"/>
              </a:solidFill>
              <a:latin typeface="Arial"/>
              <a:ea typeface="Arial"/>
              <a:cs typeface="Arial"/>
              <a:sym typeface="Arial"/>
            </a:endParaRPr>
          </a:p>
          <a:p>
            <a:pPr marL="739775" lvl="0" indent="-269875" algn="l" rtl="0">
              <a:lnSpc>
                <a:spcPct val="115000"/>
              </a:lnSpc>
              <a:spcBef>
                <a:spcPts val="0"/>
              </a:spcBef>
              <a:spcAft>
                <a:spcPts val="0"/>
              </a:spcAft>
              <a:buSzPts val="1600"/>
              <a:buAutoNum type="arabicPeriod"/>
            </a:pPr>
            <a:r>
              <a:rPr lang="en-US" sz="1600">
                <a:solidFill>
                  <a:schemeClr val="dk1"/>
                </a:solidFill>
                <a:latin typeface="Arial"/>
                <a:ea typeface="Arial"/>
                <a:cs typeface="Arial"/>
                <a:sym typeface="Arial"/>
              </a:rPr>
              <a:t>Redis, flask-caching - as a cache to store the result of computations that require a significant amount of time. Also, can be used to maintain a shared part of memory between threads (and between callbacks)</a:t>
            </a:r>
            <a:endParaRPr sz="1600">
              <a:solidFill>
                <a:schemeClr val="dk1"/>
              </a:solidFill>
              <a:latin typeface="Arial"/>
              <a:ea typeface="Arial"/>
              <a:cs typeface="Arial"/>
              <a:sym typeface="Arial"/>
            </a:endParaRPr>
          </a:p>
          <a:p>
            <a:pPr marL="739775" lvl="0" indent="-269875" algn="l" rtl="0">
              <a:lnSpc>
                <a:spcPct val="115000"/>
              </a:lnSpc>
              <a:spcBef>
                <a:spcPts val="0"/>
              </a:spcBef>
              <a:spcAft>
                <a:spcPts val="0"/>
              </a:spcAft>
              <a:buSzPts val="1600"/>
              <a:buAutoNum type="arabicPeriod"/>
            </a:pPr>
            <a:r>
              <a:rPr lang="en-US" sz="1600">
                <a:solidFill>
                  <a:schemeClr val="dk1"/>
                </a:solidFill>
                <a:latin typeface="Arial"/>
                <a:ea typeface="Arial"/>
                <a:cs typeface="Arial"/>
                <a:sym typeface="Arial"/>
              </a:rPr>
              <a:t>Bitbucket/Jira – for agile project management.</a:t>
            </a:r>
            <a:endParaRPr sz="1600">
              <a:solidFill>
                <a:schemeClr val="dk1"/>
              </a:solidFill>
              <a:latin typeface="Arial"/>
              <a:ea typeface="Arial"/>
              <a:cs typeface="Arial"/>
              <a:sym typeface="Arial"/>
            </a:endParaRPr>
          </a:p>
          <a:p>
            <a:pPr marL="739775" lvl="0" indent="-244475" algn="l" rtl="0">
              <a:spcBef>
                <a:spcPts val="0"/>
              </a:spcBef>
              <a:spcAft>
                <a:spcPts val="0"/>
              </a:spcAft>
              <a:buClr>
                <a:srgbClr val="001D4D"/>
              </a:buClr>
              <a:buSzPts val="1600"/>
              <a:buAutoNum type="arabicPeriod"/>
            </a:pPr>
            <a:r>
              <a:rPr lang="en-US" sz="1600">
                <a:solidFill>
                  <a:schemeClr val="dk1"/>
                </a:solidFill>
                <a:latin typeface="Times New Roman"/>
                <a:ea typeface="Times New Roman"/>
                <a:cs typeface="Times New Roman"/>
                <a:sym typeface="Times New Roman"/>
              </a:rPr>
              <a:t>SciPy (pandas, numpy, scikit-learn) and Dask - as an ecosystem to process csv files and create the plug-in architecture for machine learning models.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2"/>
          <p:cNvSpPr txBox="1">
            <a:spLocks noGrp="1"/>
          </p:cNvSpPr>
          <p:nvPr>
            <p:ph type="title"/>
          </p:nvPr>
        </p:nvSpPr>
        <p:spPr>
          <a:xfrm>
            <a:off x="779463" y="381000"/>
            <a:ext cx="7583487" cy="10445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Minimal Class Diagram</a:t>
            </a:r>
            <a:endParaRPr/>
          </a:p>
        </p:txBody>
      </p:sp>
      <p:sp>
        <p:nvSpPr>
          <p:cNvPr id="335" name="Google Shape;335;p42"/>
          <p:cNvSpPr txBox="1">
            <a:spLocks noGrp="1"/>
          </p:cNvSpPr>
          <p:nvPr>
            <p:ph type="body" idx="1"/>
          </p:nvPr>
        </p:nvSpPr>
        <p:spPr>
          <a:xfrm>
            <a:off x="779463" y="1828800"/>
            <a:ext cx="7583487" cy="4208463"/>
          </a:xfrm>
          <a:prstGeom prst="rect">
            <a:avLst/>
          </a:prstGeom>
          <a:noFill/>
          <a:ln>
            <a:noFill/>
          </a:ln>
        </p:spPr>
        <p:txBody>
          <a:bodyPr spcFirstLastPara="1" wrap="square" lIns="91425" tIns="45700" rIns="91425" bIns="45700" anchor="t" anchorCtr="0">
            <a:noAutofit/>
          </a:bodyPr>
          <a:lstStyle/>
          <a:p>
            <a:pPr marL="282575" lvl="0" indent="-282575" algn="l" rtl="0">
              <a:spcBef>
                <a:spcPts val="0"/>
              </a:spcBef>
              <a:spcAft>
                <a:spcPts val="0"/>
              </a:spcAft>
              <a:buClr>
                <a:srgbClr val="001D4D"/>
              </a:buClr>
              <a:buSzPts val="2200"/>
              <a:buChar char="⚫"/>
            </a:pPr>
            <a:endParaRPr/>
          </a:p>
        </p:txBody>
      </p:sp>
      <p:pic>
        <p:nvPicPr>
          <p:cNvPr id="336" name="Google Shape;336;p42"/>
          <p:cNvPicPr preferRelativeResize="0"/>
          <p:nvPr/>
        </p:nvPicPr>
        <p:blipFill>
          <a:blip r:embed="rId3">
            <a:alphaModFix/>
          </a:blip>
          <a:stretch>
            <a:fillRect/>
          </a:stretch>
        </p:blipFill>
        <p:spPr>
          <a:xfrm>
            <a:off x="482392" y="1610325"/>
            <a:ext cx="8179209" cy="420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3"/>
          <p:cNvSpPr txBox="1">
            <a:spLocks noGrp="1"/>
          </p:cNvSpPr>
          <p:nvPr>
            <p:ph type="title"/>
          </p:nvPr>
        </p:nvSpPr>
        <p:spPr>
          <a:xfrm>
            <a:off x="779463" y="381000"/>
            <a:ext cx="7583487" cy="10445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Test Suites and Test Cases</a:t>
            </a:r>
            <a:endParaRPr/>
          </a:p>
        </p:txBody>
      </p:sp>
      <p:sp>
        <p:nvSpPr>
          <p:cNvPr id="343" name="Google Shape;343;p43"/>
          <p:cNvSpPr txBox="1">
            <a:spLocks noGrp="1"/>
          </p:cNvSpPr>
          <p:nvPr>
            <p:ph type="body" idx="1"/>
          </p:nvPr>
        </p:nvSpPr>
        <p:spPr>
          <a:xfrm>
            <a:off x="779463" y="1828800"/>
            <a:ext cx="7583487" cy="4208463"/>
          </a:xfrm>
          <a:prstGeom prst="rect">
            <a:avLst/>
          </a:prstGeom>
          <a:noFill/>
          <a:ln>
            <a:noFill/>
          </a:ln>
        </p:spPr>
        <p:txBody>
          <a:bodyPr spcFirstLastPara="1" wrap="square" lIns="91425" tIns="45700" rIns="91425" bIns="45700" anchor="t" anchorCtr="0">
            <a:noAutofit/>
          </a:bodyPr>
          <a:lstStyle/>
          <a:p>
            <a:pPr marL="282575" lvl="0" indent="-282575" algn="l" rtl="0">
              <a:spcBef>
                <a:spcPts val="0"/>
              </a:spcBef>
              <a:spcAft>
                <a:spcPts val="0"/>
              </a:spcAft>
              <a:buClr>
                <a:srgbClr val="001D4D"/>
              </a:buClr>
              <a:buSzPts val="2200"/>
              <a:buChar char="⚫"/>
            </a:pPr>
            <a:r>
              <a:rPr lang="en-US"/>
              <a:t>Most of the testing was done manually, but a small portion was automated using selenium to load and interact with the html in the page. </a:t>
            </a:r>
            <a:endParaRPr/>
          </a:p>
          <a:p>
            <a:pPr marL="282575" lvl="0" indent="0" algn="l" rtl="0">
              <a:spcBef>
                <a:spcPts val="0"/>
              </a:spcBef>
              <a:spcAft>
                <a:spcPts val="0"/>
              </a:spcAft>
              <a:buNone/>
            </a:pPr>
            <a:endParaRPr/>
          </a:p>
          <a:p>
            <a:pPr marL="282575" lvl="0" indent="-257175" algn="l" rtl="0">
              <a:spcBef>
                <a:spcPts val="0"/>
              </a:spcBef>
              <a:spcAft>
                <a:spcPts val="0"/>
              </a:spcAft>
              <a:buSzPts val="1800"/>
              <a:buChar char="⚫"/>
            </a:pPr>
            <a:r>
              <a:rPr lang="en-US"/>
              <a:t>During development, we used both unit and integration tests to ensure that the user stories are going to perfor as expected during the deployment phase.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4"/>
          <p:cNvSpPr txBox="1">
            <a:spLocks noGrp="1"/>
          </p:cNvSpPr>
          <p:nvPr>
            <p:ph type="title"/>
          </p:nvPr>
        </p:nvSpPr>
        <p:spPr>
          <a:xfrm>
            <a:off x="918525" y="616200"/>
            <a:ext cx="72480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Unit Tests: Display Distribution of Data</a:t>
            </a:r>
            <a:endParaRPr/>
          </a:p>
        </p:txBody>
      </p:sp>
      <p:sp>
        <p:nvSpPr>
          <p:cNvPr id="350" name="Google Shape;350;p44"/>
          <p:cNvSpPr txBox="1">
            <a:spLocks noGrp="1"/>
          </p:cNvSpPr>
          <p:nvPr>
            <p:ph type="body" idx="1"/>
          </p:nvPr>
        </p:nvSpPr>
        <p:spPr>
          <a:xfrm>
            <a:off x="326175" y="1719300"/>
            <a:ext cx="8432700" cy="4522500"/>
          </a:xfrm>
          <a:prstGeom prst="rect">
            <a:avLst/>
          </a:prstGeom>
          <a:noFill/>
          <a:ln>
            <a:noFill/>
          </a:ln>
        </p:spPr>
        <p:txBody>
          <a:bodyPr spcFirstLastPara="1" wrap="square" lIns="91425" tIns="45700" rIns="91425" bIns="45700" anchor="t" anchorCtr="0">
            <a:noAutofit/>
          </a:bodyPr>
          <a:lstStyle/>
          <a:p>
            <a:pPr marL="282575" lvl="0" indent="-257175" algn="l" rtl="0">
              <a:spcBef>
                <a:spcPts val="0"/>
              </a:spcBef>
              <a:spcAft>
                <a:spcPts val="0"/>
              </a:spcAft>
              <a:buSzPts val="1800"/>
              <a:buChar char="⚫"/>
            </a:pPr>
            <a:r>
              <a:rPr lang="en-US" sz="1800" b="1"/>
              <a:t>Test case ID</a:t>
            </a:r>
            <a:r>
              <a:rPr lang="en-US" sz="1800"/>
              <a:t>: WFMG-2-UT</a:t>
            </a:r>
            <a:endParaRPr sz="1800"/>
          </a:p>
          <a:p>
            <a:pPr marL="282575" lvl="0" indent="-257175" algn="l" rtl="0">
              <a:spcBef>
                <a:spcPts val="0"/>
              </a:spcBef>
              <a:spcAft>
                <a:spcPts val="0"/>
              </a:spcAft>
              <a:buSzPts val="1800"/>
              <a:buChar char="⚫"/>
            </a:pPr>
            <a:r>
              <a:rPr lang="en-US" sz="1800" b="1"/>
              <a:t>Description/Summary of Test</a:t>
            </a:r>
            <a:r>
              <a:rPr lang="en-US" sz="1800"/>
              <a:t>: Validate that the user is able to select different graphs for data distributions such as state of departure distributions and fare class distributions. The test was performed specifically with the following graphs: Coupon Distribution, Fare Class Distribution, State of Departure Distribution, Market Share Distribution.</a:t>
            </a:r>
            <a:endParaRPr sz="1800"/>
          </a:p>
          <a:p>
            <a:pPr marL="282575" lvl="0" indent="-257175" algn="l" rtl="0">
              <a:spcBef>
                <a:spcPts val="0"/>
              </a:spcBef>
              <a:spcAft>
                <a:spcPts val="0"/>
              </a:spcAft>
              <a:buSzPts val="1800"/>
              <a:buChar char="⚫"/>
            </a:pPr>
            <a:r>
              <a:rPr lang="en-US" sz="1800" b="1"/>
              <a:t>Pre-condition:</a:t>
            </a:r>
            <a:r>
              <a:rPr lang="en-US" sz="1800"/>
              <a:t> The application must be running, and the data must be present in the server. In particular, the data must be in the folder under the directory /Data so that the view module can access the data for visualizations. </a:t>
            </a:r>
            <a:endParaRPr sz="1800"/>
          </a:p>
          <a:p>
            <a:pPr marL="282575" lvl="0" indent="-257175" algn="l" rtl="0">
              <a:spcBef>
                <a:spcPts val="0"/>
              </a:spcBef>
              <a:spcAft>
                <a:spcPts val="0"/>
              </a:spcAft>
              <a:buSzPts val="1800"/>
              <a:buChar char="⚫"/>
            </a:pPr>
            <a:r>
              <a:rPr lang="en-US" sz="1800" b="1"/>
              <a:t>Expected Results:</a:t>
            </a:r>
            <a:r>
              <a:rPr lang="en-US" sz="1800"/>
              <a:t> The user should be able to see the graph for the specified data distribution in the dashboard inside of the Workflow Manager application. </a:t>
            </a:r>
            <a:endParaRPr sz="1800"/>
          </a:p>
          <a:p>
            <a:pPr marL="282575" lvl="0" indent="-257175" algn="l" rtl="0">
              <a:spcBef>
                <a:spcPts val="0"/>
              </a:spcBef>
              <a:spcAft>
                <a:spcPts val="0"/>
              </a:spcAft>
              <a:buSzPts val="1800"/>
              <a:buChar char="⚫"/>
            </a:pPr>
            <a:r>
              <a:rPr lang="en-US" sz="1800" b="1"/>
              <a:t>Actual Result:</a:t>
            </a:r>
            <a:r>
              <a:rPr lang="en-US" sz="1800"/>
              <a:t> The results are as expected, the application opens with the default graph and changes with the user input. </a:t>
            </a:r>
            <a:endParaRPr sz="1800"/>
          </a:p>
          <a:p>
            <a:pPr marL="282575" lvl="0" indent="-257175" algn="l" rtl="0">
              <a:spcBef>
                <a:spcPts val="0"/>
              </a:spcBef>
              <a:spcAft>
                <a:spcPts val="0"/>
              </a:spcAft>
              <a:buSzPts val="1800"/>
              <a:buChar char="⚫"/>
            </a:pPr>
            <a:r>
              <a:rPr lang="en-US" sz="1800" b="1"/>
              <a:t>Status (Fail/Pass):</a:t>
            </a:r>
            <a:r>
              <a:rPr lang="en-US" sz="1800"/>
              <a:t> Pass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Unit Tests: Filter data by time</a:t>
            </a:r>
            <a:endParaRPr/>
          </a:p>
        </p:txBody>
      </p:sp>
      <p:sp>
        <p:nvSpPr>
          <p:cNvPr id="357" name="Google Shape;357;p45"/>
          <p:cNvSpPr txBox="1">
            <a:spLocks noGrp="1"/>
          </p:cNvSpPr>
          <p:nvPr>
            <p:ph type="body" idx="1"/>
          </p:nvPr>
        </p:nvSpPr>
        <p:spPr>
          <a:xfrm>
            <a:off x="326175" y="1485325"/>
            <a:ext cx="8432700" cy="4522500"/>
          </a:xfrm>
          <a:prstGeom prst="rect">
            <a:avLst/>
          </a:prstGeom>
          <a:noFill/>
          <a:ln>
            <a:noFill/>
          </a:ln>
        </p:spPr>
        <p:txBody>
          <a:bodyPr spcFirstLastPara="1" wrap="square" lIns="91425" tIns="45700" rIns="91425" bIns="45700" anchor="t" anchorCtr="0">
            <a:noAutofit/>
          </a:bodyPr>
          <a:lstStyle/>
          <a:p>
            <a:pPr marL="282575" lvl="0" indent="-257175" algn="l" rtl="0">
              <a:spcBef>
                <a:spcPts val="0"/>
              </a:spcBef>
              <a:spcAft>
                <a:spcPts val="0"/>
              </a:spcAft>
              <a:buSzPts val="1800"/>
              <a:buChar char="⚫"/>
            </a:pPr>
            <a:r>
              <a:rPr lang="en-US" sz="1800" b="1"/>
              <a:t>Test case ID</a:t>
            </a:r>
            <a:r>
              <a:rPr lang="en-US" sz="1800"/>
              <a:t>: WFMG-3-UT</a:t>
            </a:r>
            <a:endParaRPr sz="1800"/>
          </a:p>
          <a:p>
            <a:pPr marL="282575" lvl="0" indent="-257175" algn="l" rtl="0">
              <a:spcBef>
                <a:spcPts val="0"/>
              </a:spcBef>
              <a:spcAft>
                <a:spcPts val="0"/>
              </a:spcAft>
              <a:buSzPts val="1800"/>
              <a:buChar char="⚫"/>
            </a:pPr>
            <a:r>
              <a:rPr lang="en-US" sz="1800" b="1"/>
              <a:t>Description/Summary of Test:</a:t>
            </a:r>
            <a:r>
              <a:rPr lang="en-US" sz="1800"/>
              <a:t> Validate that the user is able to select dates from the calendars  and  the graph updates using those dates</a:t>
            </a:r>
            <a:endParaRPr sz="1800"/>
          </a:p>
          <a:p>
            <a:pPr marL="282575" lvl="0" indent="-257175" algn="l" rtl="0">
              <a:spcBef>
                <a:spcPts val="0"/>
              </a:spcBef>
              <a:spcAft>
                <a:spcPts val="0"/>
              </a:spcAft>
              <a:buSzPts val="1800"/>
              <a:buChar char="⚫"/>
            </a:pPr>
            <a:r>
              <a:rPr lang="en-US" sz="1800" b="1"/>
              <a:t>Pre-condition:</a:t>
            </a:r>
            <a:r>
              <a:rPr lang="en-US" sz="1800"/>
              <a:t> The user must be in the dashboard page</a:t>
            </a:r>
            <a:endParaRPr sz="1800"/>
          </a:p>
          <a:p>
            <a:pPr marL="282575" lvl="0" indent="-257175" algn="l" rtl="0">
              <a:spcBef>
                <a:spcPts val="0"/>
              </a:spcBef>
              <a:spcAft>
                <a:spcPts val="0"/>
              </a:spcAft>
              <a:buSzPts val="1800"/>
              <a:buChar char="⚫"/>
            </a:pPr>
            <a:r>
              <a:rPr lang="en-US" sz="1800"/>
              <a:t>Expected Results: The user should be able to see the graph for the specified date range. </a:t>
            </a:r>
            <a:endParaRPr sz="1800"/>
          </a:p>
          <a:p>
            <a:pPr marL="282575" lvl="0" indent="-257175" algn="l" rtl="0">
              <a:spcBef>
                <a:spcPts val="0"/>
              </a:spcBef>
              <a:spcAft>
                <a:spcPts val="0"/>
              </a:spcAft>
              <a:buSzPts val="1800"/>
              <a:buChar char="⚫"/>
            </a:pPr>
            <a:r>
              <a:rPr lang="en-US" sz="1800" b="1"/>
              <a:t>Actual Result:</a:t>
            </a:r>
            <a:r>
              <a:rPr lang="en-US" sz="1800"/>
              <a:t> The results are as expected, the application opens with the default graph and changes with the user input. </a:t>
            </a:r>
            <a:endParaRPr sz="1800"/>
          </a:p>
          <a:p>
            <a:pPr marL="282575" lvl="0" indent="-257175" algn="l" rtl="0">
              <a:spcBef>
                <a:spcPts val="0"/>
              </a:spcBef>
              <a:spcAft>
                <a:spcPts val="0"/>
              </a:spcAft>
              <a:buSzPts val="1800"/>
              <a:buChar char="⚫"/>
            </a:pPr>
            <a:r>
              <a:rPr lang="en-US" sz="1800" b="1"/>
              <a:t>Status (Fail/Pass):</a:t>
            </a:r>
            <a:r>
              <a:rPr lang="en-US" sz="1800"/>
              <a:t> Pass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6"/>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Unit Tests: Filter data by time</a:t>
            </a:r>
            <a:endParaRPr/>
          </a:p>
        </p:txBody>
      </p:sp>
      <p:sp>
        <p:nvSpPr>
          <p:cNvPr id="364" name="Google Shape;364;p46"/>
          <p:cNvSpPr txBox="1">
            <a:spLocks noGrp="1"/>
          </p:cNvSpPr>
          <p:nvPr>
            <p:ph type="body" idx="1"/>
          </p:nvPr>
        </p:nvSpPr>
        <p:spPr>
          <a:xfrm>
            <a:off x="326175" y="1485325"/>
            <a:ext cx="8432700" cy="4522500"/>
          </a:xfrm>
          <a:prstGeom prst="rect">
            <a:avLst/>
          </a:prstGeom>
          <a:noFill/>
          <a:ln>
            <a:noFill/>
          </a:ln>
        </p:spPr>
        <p:txBody>
          <a:bodyPr spcFirstLastPara="1" wrap="square" lIns="91425" tIns="45700" rIns="91425" bIns="45700" anchor="t" anchorCtr="0">
            <a:noAutofit/>
          </a:bodyPr>
          <a:lstStyle/>
          <a:p>
            <a:pPr marL="282575" lvl="0" indent="-257175" algn="l" rtl="0">
              <a:spcBef>
                <a:spcPts val="0"/>
              </a:spcBef>
              <a:spcAft>
                <a:spcPts val="0"/>
              </a:spcAft>
              <a:buSzPts val="1800"/>
              <a:buChar char="⚫"/>
            </a:pPr>
            <a:r>
              <a:rPr lang="en-US" sz="1800" b="1"/>
              <a:t>Test case ID: </a:t>
            </a:r>
            <a:r>
              <a:rPr lang="en-US" sz="1800"/>
              <a:t>WFMG-4-UT</a:t>
            </a:r>
            <a:endParaRPr sz="1800"/>
          </a:p>
          <a:p>
            <a:pPr marL="282575" lvl="0" indent="-257175" algn="l" rtl="0">
              <a:spcBef>
                <a:spcPts val="0"/>
              </a:spcBef>
              <a:spcAft>
                <a:spcPts val="0"/>
              </a:spcAft>
              <a:buSzPts val="1800"/>
              <a:buChar char="⚫"/>
            </a:pPr>
            <a:r>
              <a:rPr lang="en-US" sz="1800" b="1"/>
              <a:t>Description/Summary of Test:</a:t>
            </a:r>
            <a:r>
              <a:rPr lang="en-US" sz="1800"/>
              <a:t> Validate that the user is able to select the number of columns and the dashboard should be displayed with those columns</a:t>
            </a:r>
            <a:endParaRPr sz="1800"/>
          </a:p>
          <a:p>
            <a:pPr marL="282575" lvl="0" indent="-257175" algn="l" rtl="0">
              <a:spcBef>
                <a:spcPts val="0"/>
              </a:spcBef>
              <a:spcAft>
                <a:spcPts val="0"/>
              </a:spcAft>
              <a:buSzPts val="1800"/>
              <a:buChar char="⚫"/>
            </a:pPr>
            <a:r>
              <a:rPr lang="en-US" sz="1800" b="1"/>
              <a:t>Pre-condition:</a:t>
            </a:r>
            <a:r>
              <a:rPr lang="en-US" sz="1800"/>
              <a:t> The user must be in the dashboard page</a:t>
            </a:r>
            <a:endParaRPr sz="1800"/>
          </a:p>
          <a:p>
            <a:pPr marL="282575" lvl="0" indent="-257175" algn="l" rtl="0">
              <a:spcBef>
                <a:spcPts val="0"/>
              </a:spcBef>
              <a:spcAft>
                <a:spcPts val="0"/>
              </a:spcAft>
              <a:buSzPts val="1800"/>
              <a:buChar char="⚫"/>
            </a:pPr>
            <a:r>
              <a:rPr lang="en-US" sz="1800" b="1"/>
              <a:t>Expected Results:</a:t>
            </a:r>
            <a:r>
              <a:rPr lang="en-US" sz="1800"/>
              <a:t> The user should be able to see the dashboard and graphs divided into the specified number of columns </a:t>
            </a:r>
            <a:endParaRPr sz="1800"/>
          </a:p>
          <a:p>
            <a:pPr marL="282575" lvl="0" indent="-257175" algn="l" rtl="0">
              <a:spcBef>
                <a:spcPts val="0"/>
              </a:spcBef>
              <a:spcAft>
                <a:spcPts val="0"/>
              </a:spcAft>
              <a:buSzPts val="1800"/>
              <a:buChar char="⚫"/>
            </a:pPr>
            <a:r>
              <a:rPr lang="en-US" sz="1800" b="1"/>
              <a:t>Actual Result: </a:t>
            </a:r>
            <a:r>
              <a:rPr lang="en-US" sz="1800"/>
              <a:t>The results are as expected when the number of graphs is divisible by the number of columns, other wise the graphs break to accommodate column space </a:t>
            </a:r>
            <a:endParaRPr sz="1800"/>
          </a:p>
          <a:p>
            <a:pPr marL="282575" lvl="0" indent="-257175" algn="l" rtl="0">
              <a:spcBef>
                <a:spcPts val="0"/>
              </a:spcBef>
              <a:spcAft>
                <a:spcPts val="0"/>
              </a:spcAft>
              <a:buSzPts val="1800"/>
              <a:buChar char="⚫"/>
            </a:pPr>
            <a:r>
              <a:rPr lang="en-US" sz="1800" b="1"/>
              <a:t>Status (Fail/Pass):</a:t>
            </a:r>
            <a:r>
              <a:rPr lang="en-US" sz="1800"/>
              <a:t> Fail</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7"/>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Unit Tests: Model wrapper</a:t>
            </a:r>
            <a:endParaRPr/>
          </a:p>
        </p:txBody>
      </p:sp>
      <p:sp>
        <p:nvSpPr>
          <p:cNvPr id="371" name="Google Shape;371;p47"/>
          <p:cNvSpPr txBox="1">
            <a:spLocks noGrp="1"/>
          </p:cNvSpPr>
          <p:nvPr>
            <p:ph type="body" idx="1"/>
          </p:nvPr>
        </p:nvSpPr>
        <p:spPr>
          <a:xfrm>
            <a:off x="354825" y="1850875"/>
            <a:ext cx="8432700" cy="4522500"/>
          </a:xfrm>
          <a:prstGeom prst="rect">
            <a:avLst/>
          </a:prstGeom>
          <a:noFill/>
          <a:ln>
            <a:noFill/>
          </a:ln>
        </p:spPr>
        <p:txBody>
          <a:bodyPr spcFirstLastPara="1" wrap="square" lIns="91425" tIns="45700" rIns="91425" bIns="45700" anchor="t" anchorCtr="0">
            <a:noAutofit/>
          </a:bodyPr>
          <a:lstStyle/>
          <a:p>
            <a:pPr marL="282575" lvl="0" indent="-257175" algn="l" rtl="0">
              <a:spcBef>
                <a:spcPts val="0"/>
              </a:spcBef>
              <a:spcAft>
                <a:spcPts val="0"/>
              </a:spcAft>
              <a:buSzPts val="1800"/>
              <a:buChar char="⚫"/>
            </a:pPr>
            <a:r>
              <a:rPr lang="en-US" sz="1800" b="1"/>
              <a:t>Test case ID: </a:t>
            </a:r>
            <a:r>
              <a:rPr lang="en-US" sz="1800"/>
              <a:t>WFMG-23-UT</a:t>
            </a:r>
            <a:endParaRPr sz="1800"/>
          </a:p>
          <a:p>
            <a:pPr marL="282575" lvl="0" indent="-257175" algn="l" rtl="0">
              <a:spcBef>
                <a:spcPts val="0"/>
              </a:spcBef>
              <a:spcAft>
                <a:spcPts val="0"/>
              </a:spcAft>
              <a:buSzPts val="1800"/>
              <a:buChar char="⚫"/>
            </a:pPr>
            <a:r>
              <a:rPr lang="en-US" sz="1800" b="1"/>
              <a:t>Description/Summary of Test:</a:t>
            </a:r>
            <a:r>
              <a:rPr lang="en-US" sz="1800"/>
              <a:t> Validate that the plug-in/model developer is able to create models and use the specified methods on model objects. </a:t>
            </a:r>
            <a:endParaRPr sz="1800"/>
          </a:p>
          <a:p>
            <a:pPr marL="282575" lvl="0" indent="-257175" algn="l" rtl="0">
              <a:spcBef>
                <a:spcPts val="0"/>
              </a:spcBef>
              <a:spcAft>
                <a:spcPts val="0"/>
              </a:spcAft>
              <a:buSzPts val="1800"/>
              <a:buChar char="⚫"/>
            </a:pPr>
            <a:r>
              <a:rPr lang="en-US" sz="1800" b="1"/>
              <a:t>Pre-condition:</a:t>
            </a:r>
            <a:r>
              <a:rPr lang="en-US" sz="1800"/>
              <a:t> The plug-in/model developer must have the wfmg module in the present working directory or imported from somewhere else and he should be using python 3.6 or higher. </a:t>
            </a:r>
            <a:endParaRPr sz="1800"/>
          </a:p>
          <a:p>
            <a:pPr marL="282575" lvl="0" indent="-257175" algn="l" rtl="0">
              <a:spcBef>
                <a:spcPts val="0"/>
              </a:spcBef>
              <a:spcAft>
                <a:spcPts val="0"/>
              </a:spcAft>
              <a:buSzPts val="1800"/>
              <a:buChar char="⚫"/>
            </a:pPr>
            <a:r>
              <a:rPr lang="en-US" sz="1800" b="1"/>
              <a:t>Expected Results:</a:t>
            </a:r>
            <a:r>
              <a:rPr lang="en-US" sz="1800"/>
              <a:t> The private user should be able to create new models by inheriting from the WFMG_Model class and use the method from that class to load, save, fit and predict data from the model. </a:t>
            </a:r>
            <a:endParaRPr sz="1800"/>
          </a:p>
          <a:p>
            <a:pPr marL="282575" lvl="0" indent="-257175" algn="l" rtl="0">
              <a:spcBef>
                <a:spcPts val="0"/>
              </a:spcBef>
              <a:spcAft>
                <a:spcPts val="0"/>
              </a:spcAft>
              <a:buSzPts val="1800"/>
              <a:buChar char="⚫"/>
            </a:pPr>
            <a:r>
              <a:rPr lang="en-US" sz="1800" b="1"/>
              <a:t>Actual Result:</a:t>
            </a:r>
            <a:r>
              <a:rPr lang="en-US" sz="1800"/>
              <a:t> The results are as expected, the models that inherit from the class WFMG_Model are able to use the methods from that class and they return the correct results. </a:t>
            </a:r>
            <a:endParaRPr sz="1800"/>
          </a:p>
          <a:p>
            <a:pPr marL="282575" lvl="0" indent="-257175" algn="l" rtl="0">
              <a:spcBef>
                <a:spcPts val="0"/>
              </a:spcBef>
              <a:spcAft>
                <a:spcPts val="0"/>
              </a:spcAft>
              <a:buSzPts val="1800"/>
              <a:buChar char="⚫"/>
            </a:pPr>
            <a:r>
              <a:rPr lang="en-US" sz="1800" b="1"/>
              <a:t>Status (Fail/Pass):</a:t>
            </a:r>
            <a:r>
              <a:rPr lang="en-US" sz="1800"/>
              <a:t> Pass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8"/>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Unit Tests: Visualization Wrapper</a:t>
            </a:r>
            <a:endParaRPr/>
          </a:p>
        </p:txBody>
      </p:sp>
      <p:sp>
        <p:nvSpPr>
          <p:cNvPr id="378" name="Google Shape;378;p48"/>
          <p:cNvSpPr txBox="1">
            <a:spLocks noGrp="1"/>
          </p:cNvSpPr>
          <p:nvPr>
            <p:ph type="body" idx="1"/>
          </p:nvPr>
        </p:nvSpPr>
        <p:spPr>
          <a:xfrm>
            <a:off x="354825" y="1850875"/>
            <a:ext cx="8432700" cy="4522500"/>
          </a:xfrm>
          <a:prstGeom prst="rect">
            <a:avLst/>
          </a:prstGeom>
          <a:noFill/>
          <a:ln>
            <a:noFill/>
          </a:ln>
        </p:spPr>
        <p:txBody>
          <a:bodyPr spcFirstLastPara="1" wrap="square" lIns="91425" tIns="45700" rIns="91425" bIns="45700" anchor="t" anchorCtr="0">
            <a:noAutofit/>
          </a:bodyPr>
          <a:lstStyle/>
          <a:p>
            <a:pPr marL="282575" lvl="0" indent="-257175" algn="l" rtl="0">
              <a:spcBef>
                <a:spcPts val="0"/>
              </a:spcBef>
              <a:spcAft>
                <a:spcPts val="0"/>
              </a:spcAft>
              <a:buSzPts val="1800"/>
              <a:buChar char="⚫"/>
            </a:pPr>
            <a:r>
              <a:rPr lang="en-US" sz="1800" b="1"/>
              <a:t>Test case ID:</a:t>
            </a:r>
            <a:r>
              <a:rPr lang="en-US" sz="1800"/>
              <a:t> WFMG-24-UT</a:t>
            </a:r>
            <a:endParaRPr sz="1800"/>
          </a:p>
          <a:p>
            <a:pPr marL="282575" lvl="0" indent="-257175" algn="l" rtl="0">
              <a:spcBef>
                <a:spcPts val="0"/>
              </a:spcBef>
              <a:spcAft>
                <a:spcPts val="0"/>
              </a:spcAft>
              <a:buSzPts val="1800"/>
              <a:buChar char="⚫"/>
            </a:pPr>
            <a:r>
              <a:rPr lang="en-US" sz="1800" b="1"/>
              <a:t>Description/Summary of Test:</a:t>
            </a:r>
            <a:r>
              <a:rPr lang="en-US" sz="1800"/>
              <a:t> Validate that the developer is able to instantiate the distribution classes and use the specified methods. </a:t>
            </a:r>
            <a:endParaRPr sz="1800"/>
          </a:p>
          <a:p>
            <a:pPr marL="282575" lvl="0" indent="-257175" algn="l" rtl="0">
              <a:spcBef>
                <a:spcPts val="0"/>
              </a:spcBef>
              <a:spcAft>
                <a:spcPts val="0"/>
              </a:spcAft>
              <a:buSzPts val="1800"/>
              <a:buChar char="⚫"/>
            </a:pPr>
            <a:r>
              <a:rPr lang="en-US" sz="1800" b="1"/>
              <a:t>Pre-condition:</a:t>
            </a:r>
            <a:r>
              <a:rPr lang="en-US" sz="1800"/>
              <a:t> The developer must have the WFMG module in the present working directory or imported from somewhere else. </a:t>
            </a:r>
            <a:endParaRPr sz="1800"/>
          </a:p>
          <a:p>
            <a:pPr marL="282575" lvl="0" indent="-257175" algn="l" rtl="0">
              <a:spcBef>
                <a:spcPts val="0"/>
              </a:spcBef>
              <a:spcAft>
                <a:spcPts val="0"/>
              </a:spcAft>
              <a:buSzPts val="1800"/>
              <a:buChar char="⚫"/>
            </a:pPr>
            <a:r>
              <a:rPr lang="en-US" sz="1800" b="1"/>
              <a:t>Expected Results:</a:t>
            </a:r>
            <a:r>
              <a:rPr lang="en-US" sz="1800"/>
              <a:t> The developer should be able to instantiate the Probability and Frequency sub classes.</a:t>
            </a:r>
            <a:endParaRPr sz="1800"/>
          </a:p>
          <a:p>
            <a:pPr marL="282575" lvl="0" indent="-257175" algn="l" rtl="0">
              <a:spcBef>
                <a:spcPts val="0"/>
              </a:spcBef>
              <a:spcAft>
                <a:spcPts val="0"/>
              </a:spcAft>
              <a:buSzPts val="1800"/>
              <a:buChar char="⚫"/>
            </a:pPr>
            <a:r>
              <a:rPr lang="en-US" sz="1800" b="1"/>
              <a:t>Actual Result:</a:t>
            </a:r>
            <a:r>
              <a:rPr lang="en-US" sz="1800"/>
              <a:t> The results are as expected, the models used to instantiate the distribution sub classes are able to use the methods from those classes and the inherited methods from the superclass.</a:t>
            </a:r>
            <a:endParaRPr sz="1800"/>
          </a:p>
          <a:p>
            <a:pPr marL="282575" lvl="0" indent="-257175" algn="l" rtl="0">
              <a:spcBef>
                <a:spcPts val="0"/>
              </a:spcBef>
              <a:spcAft>
                <a:spcPts val="0"/>
              </a:spcAft>
              <a:buSzPts val="1800"/>
              <a:buChar char="⚫"/>
            </a:pPr>
            <a:r>
              <a:rPr lang="en-US" sz="1800" b="1"/>
              <a:t>Status (Fail/Pass):</a:t>
            </a:r>
            <a:r>
              <a:rPr lang="en-US" sz="1800"/>
              <a:t> Pass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a:spLocks noGrp="1"/>
          </p:cNvSpPr>
          <p:nvPr>
            <p:ph type="title"/>
          </p:nvPr>
        </p:nvSpPr>
        <p:spPr>
          <a:xfrm>
            <a:off x="779463" y="381000"/>
            <a:ext cx="75834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Data Science Workflow</a:t>
            </a:r>
            <a:endParaRPr/>
          </a:p>
        </p:txBody>
      </p:sp>
      <p:pic>
        <p:nvPicPr>
          <p:cNvPr id="166" name="Google Shape;166;p20"/>
          <p:cNvPicPr preferRelativeResize="0"/>
          <p:nvPr/>
        </p:nvPicPr>
        <p:blipFill>
          <a:blip r:embed="rId3">
            <a:alphaModFix/>
          </a:blip>
          <a:stretch>
            <a:fillRect/>
          </a:stretch>
        </p:blipFill>
        <p:spPr>
          <a:xfrm>
            <a:off x="578640" y="2088015"/>
            <a:ext cx="7986726" cy="305211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9"/>
          <p:cNvSpPr txBox="1">
            <a:spLocks noGrp="1"/>
          </p:cNvSpPr>
          <p:nvPr>
            <p:ph type="title"/>
          </p:nvPr>
        </p:nvSpPr>
        <p:spPr>
          <a:xfrm>
            <a:off x="779463" y="614975"/>
            <a:ext cx="75834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Unit Tests: Data Processing/Preprocessing</a:t>
            </a:r>
            <a:endParaRPr/>
          </a:p>
        </p:txBody>
      </p:sp>
      <p:sp>
        <p:nvSpPr>
          <p:cNvPr id="385" name="Google Shape;385;p49"/>
          <p:cNvSpPr txBox="1">
            <a:spLocks noGrp="1"/>
          </p:cNvSpPr>
          <p:nvPr>
            <p:ph type="body" idx="1"/>
          </p:nvPr>
        </p:nvSpPr>
        <p:spPr>
          <a:xfrm>
            <a:off x="354825" y="1850875"/>
            <a:ext cx="8432700" cy="4522500"/>
          </a:xfrm>
          <a:prstGeom prst="rect">
            <a:avLst/>
          </a:prstGeom>
          <a:noFill/>
          <a:ln>
            <a:noFill/>
          </a:ln>
        </p:spPr>
        <p:txBody>
          <a:bodyPr spcFirstLastPara="1" wrap="square" lIns="91425" tIns="45700" rIns="91425" bIns="45700" anchor="t" anchorCtr="0">
            <a:noAutofit/>
          </a:bodyPr>
          <a:lstStyle/>
          <a:p>
            <a:pPr marL="282575" lvl="0" indent="-257175" algn="l" rtl="0">
              <a:spcBef>
                <a:spcPts val="0"/>
              </a:spcBef>
              <a:spcAft>
                <a:spcPts val="0"/>
              </a:spcAft>
              <a:buSzPts val="1800"/>
              <a:buChar char="⚫"/>
            </a:pPr>
            <a:r>
              <a:rPr lang="en-US" sz="1800" b="1"/>
              <a:t>Test case ID: </a:t>
            </a:r>
            <a:r>
              <a:rPr lang="en-US" sz="1800"/>
              <a:t>WFMG-39-UT</a:t>
            </a:r>
            <a:endParaRPr sz="1800"/>
          </a:p>
          <a:p>
            <a:pPr marL="282575" lvl="0" indent="-257175" algn="l" rtl="0">
              <a:spcBef>
                <a:spcPts val="0"/>
              </a:spcBef>
              <a:spcAft>
                <a:spcPts val="0"/>
              </a:spcAft>
              <a:buSzPts val="1800"/>
              <a:buChar char="⚫"/>
            </a:pPr>
            <a:r>
              <a:rPr lang="en-US" sz="1800"/>
              <a:t>D</a:t>
            </a:r>
            <a:r>
              <a:rPr lang="en-US" sz="1800" b="1"/>
              <a:t>escription/Summary of Test:</a:t>
            </a:r>
            <a:r>
              <a:rPr lang="en-US" sz="1800"/>
              <a:t> Validate that the developers are able to process raw data</a:t>
            </a:r>
            <a:endParaRPr sz="1800"/>
          </a:p>
          <a:p>
            <a:pPr marL="282575" lvl="0" indent="-257175" algn="l" rtl="0">
              <a:spcBef>
                <a:spcPts val="0"/>
              </a:spcBef>
              <a:spcAft>
                <a:spcPts val="0"/>
              </a:spcAft>
              <a:buSzPts val="1800"/>
              <a:buChar char="⚫"/>
            </a:pPr>
            <a:r>
              <a:rPr lang="en-US" sz="1800" b="1"/>
              <a:t>Pre-condition:</a:t>
            </a:r>
            <a:r>
              <a:rPr lang="en-US" sz="1800"/>
              <a:t> Each data source must have its own directory and python script that specifies the processing steps</a:t>
            </a:r>
            <a:endParaRPr sz="1800"/>
          </a:p>
          <a:p>
            <a:pPr marL="282575" lvl="0" indent="-257175" algn="l" rtl="0">
              <a:spcBef>
                <a:spcPts val="0"/>
              </a:spcBef>
              <a:spcAft>
                <a:spcPts val="0"/>
              </a:spcAft>
              <a:buSzPts val="1800"/>
              <a:buChar char="⚫"/>
            </a:pPr>
            <a:r>
              <a:rPr lang="en-US" sz="1800" b="1"/>
              <a:t>Expected Results:</a:t>
            </a:r>
            <a:r>
              <a:rPr lang="en-US" sz="1800"/>
              <a:t> The developer should be able to use Make to specify the scripts and order of execution</a:t>
            </a:r>
            <a:endParaRPr sz="1800"/>
          </a:p>
          <a:p>
            <a:pPr marL="282575" lvl="0" indent="-257175" algn="l" rtl="0">
              <a:spcBef>
                <a:spcPts val="0"/>
              </a:spcBef>
              <a:spcAft>
                <a:spcPts val="0"/>
              </a:spcAft>
              <a:buSzPts val="1800"/>
              <a:buChar char="⚫"/>
            </a:pPr>
            <a:r>
              <a:rPr lang="en-US" sz="1800" b="1"/>
              <a:t>Actual Result:</a:t>
            </a:r>
            <a:r>
              <a:rPr lang="en-US" sz="1800"/>
              <a:t> The results are as expected, the makefile successfully runs the scripts that process the data and store it in a separate directory.</a:t>
            </a:r>
            <a:endParaRPr sz="1800"/>
          </a:p>
          <a:p>
            <a:pPr marL="282575" lvl="0" indent="-257175" algn="l" rtl="0">
              <a:spcBef>
                <a:spcPts val="0"/>
              </a:spcBef>
              <a:spcAft>
                <a:spcPts val="0"/>
              </a:spcAft>
              <a:buSzPts val="1800"/>
              <a:buChar char="⚫"/>
            </a:pPr>
            <a:r>
              <a:rPr lang="en-US" sz="1800" b="1"/>
              <a:t>Status (Fail/Pass):</a:t>
            </a:r>
            <a:r>
              <a:rPr lang="en-US" sz="1800"/>
              <a:t> Pass</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0"/>
          <p:cNvSpPr txBox="1">
            <a:spLocks noGrp="1"/>
          </p:cNvSpPr>
          <p:nvPr>
            <p:ph type="title"/>
          </p:nvPr>
        </p:nvSpPr>
        <p:spPr>
          <a:xfrm>
            <a:off x="779463" y="381000"/>
            <a:ext cx="7583487" cy="10445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Summary</a:t>
            </a:r>
            <a:endParaRPr/>
          </a:p>
        </p:txBody>
      </p:sp>
      <p:sp>
        <p:nvSpPr>
          <p:cNvPr id="392" name="Google Shape;392;p50"/>
          <p:cNvSpPr txBox="1">
            <a:spLocks noGrp="1"/>
          </p:cNvSpPr>
          <p:nvPr>
            <p:ph type="body" idx="1"/>
          </p:nvPr>
        </p:nvSpPr>
        <p:spPr>
          <a:xfrm>
            <a:off x="779463" y="1828800"/>
            <a:ext cx="7583487" cy="4208463"/>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001D4D"/>
              </a:buClr>
              <a:buSzPts val="1800"/>
              <a:buFont typeface="Arial"/>
              <a:buChar char="⚫"/>
            </a:pPr>
            <a:r>
              <a:rPr lang="en-US" sz="1800">
                <a:solidFill>
                  <a:srgbClr val="001D4D"/>
                </a:solidFill>
                <a:latin typeface="Arial"/>
                <a:ea typeface="Arial"/>
                <a:cs typeface="Arial"/>
                <a:sym typeface="Arial"/>
              </a:rPr>
              <a:t>The goal of this project is to create a workflow manager that allows developers working on a data science project to introduce new models as plugins into data processing to allow end users to visualize and explore processed data and various data distributions. In this first iteration, we focused on the plugin architecture and the interactive dashboard for users interested in analyzing the different data distributions</a:t>
            </a:r>
            <a:endParaRPr sz="1800">
              <a:solidFill>
                <a:srgbClr val="001D4D"/>
              </a:solidFill>
            </a:endParaRPr>
          </a:p>
          <a:p>
            <a:pPr marL="282575" lvl="0" indent="-282575" algn="l" rtl="0">
              <a:spcBef>
                <a:spcPts val="2000"/>
              </a:spcBef>
              <a:spcAft>
                <a:spcPts val="0"/>
              </a:spcAft>
              <a:buClr>
                <a:srgbClr val="001D4D"/>
              </a:buClr>
              <a:buSzPts val="2200"/>
              <a:buChar char="⚫"/>
            </a:pPr>
            <a:r>
              <a:rPr lang="en-US"/>
              <a:t>Serge Metellus smete008@fiu.edu</a:t>
            </a:r>
            <a:endParaRPr/>
          </a:p>
          <a:p>
            <a:pPr marL="282575" lvl="0" indent="0" algn="l" rtl="0">
              <a:spcBef>
                <a:spcPts val="2000"/>
              </a:spcBef>
              <a:spcAft>
                <a:spcPts val="0"/>
              </a:spcAft>
              <a:buNone/>
            </a:pPr>
            <a:r>
              <a:rPr lang="en-US"/>
              <a:t>Tomas Ortega torte007@fiu.edu</a:t>
            </a:r>
            <a:endParaRPr/>
          </a:p>
          <a:p>
            <a:pPr marL="282575" lvl="0" indent="0" algn="l" rtl="0">
              <a:spcBef>
                <a:spcPts val="2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779463" y="381000"/>
            <a:ext cx="7583487" cy="10445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Management</a:t>
            </a:r>
            <a:endParaRPr/>
          </a:p>
        </p:txBody>
      </p:sp>
      <p:pic>
        <p:nvPicPr>
          <p:cNvPr id="173" name="Google Shape;173;p21"/>
          <p:cNvPicPr preferRelativeResize="0"/>
          <p:nvPr/>
        </p:nvPicPr>
        <p:blipFill>
          <a:blip r:embed="rId3">
            <a:alphaModFix/>
          </a:blip>
          <a:stretch>
            <a:fillRect/>
          </a:stretch>
        </p:blipFill>
        <p:spPr>
          <a:xfrm>
            <a:off x="256550" y="1519500"/>
            <a:ext cx="8630928" cy="4510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779500" y="473025"/>
            <a:ext cx="75834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Requirements: Use Case Diagram for The System</a:t>
            </a:r>
            <a:endParaRPr/>
          </a:p>
        </p:txBody>
      </p:sp>
      <p:pic>
        <p:nvPicPr>
          <p:cNvPr id="194" name="Google Shape;194;p24"/>
          <p:cNvPicPr preferRelativeResize="0"/>
          <p:nvPr/>
        </p:nvPicPr>
        <p:blipFill>
          <a:blip r:embed="rId3">
            <a:alphaModFix/>
          </a:blip>
          <a:stretch>
            <a:fillRect/>
          </a:stretch>
        </p:blipFill>
        <p:spPr>
          <a:xfrm>
            <a:off x="1962549" y="1517625"/>
            <a:ext cx="5217339" cy="4507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779463" y="300125"/>
            <a:ext cx="7583400" cy="1044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Requirements: User Stories</a:t>
            </a:r>
            <a:endParaRPr/>
          </a:p>
          <a:p>
            <a:pPr marL="0" lvl="0" indent="0" algn="l" rtl="0">
              <a:spcBef>
                <a:spcPts val="0"/>
              </a:spcBef>
              <a:spcAft>
                <a:spcPts val="0"/>
              </a:spcAft>
              <a:buNone/>
            </a:pPr>
            <a:r>
              <a:rPr lang="en-US" sz="1800"/>
              <a:t>(refer to the documentation for full list)</a:t>
            </a:r>
            <a:endParaRPr sz="1800"/>
          </a:p>
        </p:txBody>
      </p:sp>
      <p:sp>
        <p:nvSpPr>
          <p:cNvPr id="201" name="Google Shape;201;p25"/>
          <p:cNvSpPr txBox="1">
            <a:spLocks noGrp="1"/>
          </p:cNvSpPr>
          <p:nvPr>
            <p:ph type="body" idx="1"/>
          </p:nvPr>
        </p:nvSpPr>
        <p:spPr>
          <a:xfrm>
            <a:off x="630800" y="1424925"/>
            <a:ext cx="8378400" cy="4499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We decided to split the user stories into epics. Here are some of the most important user stories of each epic that we worked on during the semester:  </a:t>
            </a:r>
            <a:endParaRPr sz="12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User Interface:</a:t>
            </a:r>
            <a:endParaRPr sz="2400">
              <a:solidFill>
                <a:schemeClr val="dk1"/>
              </a:solidFill>
              <a:latin typeface="Arial"/>
              <a:ea typeface="Arial"/>
              <a:cs typeface="Arial"/>
              <a:sym typeface="Arial"/>
            </a:endParaRPr>
          </a:p>
          <a:p>
            <a:pPr marL="1371600" lvl="0" indent="-330200" algn="l" rtl="0">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WFMG-2 - Display Distribution of Data</a:t>
            </a:r>
            <a:endParaRPr sz="1600">
              <a:solidFill>
                <a:schemeClr val="dk1"/>
              </a:solidFill>
              <a:latin typeface="Arial"/>
              <a:ea typeface="Arial"/>
              <a:cs typeface="Arial"/>
              <a:sym typeface="Arial"/>
            </a:endParaRPr>
          </a:p>
          <a:p>
            <a:pPr marL="1371600" lvl="0" indent="-330200" algn="l" rtl="0">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WFMG-3 - Filter Data by time</a:t>
            </a:r>
            <a:endParaRPr sz="1600">
              <a:solidFill>
                <a:schemeClr val="dk1"/>
              </a:solidFill>
              <a:latin typeface="Arial"/>
              <a:ea typeface="Arial"/>
              <a:cs typeface="Arial"/>
              <a:sym typeface="Arial"/>
            </a:endParaRPr>
          </a:p>
          <a:p>
            <a:pPr marL="1371600" lvl="0" indent="-330200" algn="l" rtl="0">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WFMG-4 - Organize charts into columns</a:t>
            </a:r>
            <a:endParaRPr sz="1600">
              <a:solidFill>
                <a:schemeClr val="dk1"/>
              </a:solidFill>
              <a:latin typeface="Arial"/>
              <a:ea typeface="Arial"/>
              <a:cs typeface="Arial"/>
              <a:sym typeface="Arial"/>
            </a:endParaRPr>
          </a:p>
          <a:p>
            <a:pPr marL="1371600" lvl="0" indent="-330200" algn="l" rtl="0">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WFMG-33 - Movable Points</a:t>
            </a:r>
            <a:endParaRPr sz="1600">
              <a:solidFill>
                <a:schemeClr val="dk1"/>
              </a:solidFill>
              <a:latin typeface="Arial"/>
              <a:ea typeface="Arial"/>
              <a:cs typeface="Arial"/>
              <a:sym typeface="Arial"/>
            </a:endParaRPr>
          </a:p>
          <a:p>
            <a:pPr marL="1371600" lvl="0" indent="0" algn="l" rtl="0">
              <a:lnSpc>
                <a:spcPct val="115000"/>
              </a:lnSpc>
              <a:spcBef>
                <a:spcPts val="0"/>
              </a:spcBef>
              <a:spcAft>
                <a:spcPts val="0"/>
              </a:spcAft>
              <a:buNone/>
            </a:pPr>
            <a:endParaRPr sz="1600">
              <a:solidFill>
                <a:schemeClr val="dk1"/>
              </a:solidFill>
              <a:latin typeface="Arial"/>
              <a:ea typeface="Arial"/>
              <a:cs typeface="Arial"/>
              <a:sym typeface="Arial"/>
            </a:endParaRPr>
          </a:p>
          <a:p>
            <a:pPr marL="457200" lvl="0" indent="-381000" algn="l" rtl="0">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Implement an architecture for custom plug-ins:</a:t>
            </a:r>
            <a:endParaRPr sz="2400">
              <a:solidFill>
                <a:schemeClr val="dk1"/>
              </a:solidFill>
              <a:latin typeface="Arial"/>
              <a:ea typeface="Arial"/>
              <a:cs typeface="Arial"/>
              <a:sym typeface="Arial"/>
            </a:endParaRPr>
          </a:p>
          <a:p>
            <a:pPr marL="1371600" lvl="0" indent="-330200" algn="l" rtl="0">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WFMG-23 - Model Wrapper</a:t>
            </a:r>
            <a:endParaRPr sz="1600">
              <a:solidFill>
                <a:schemeClr val="dk1"/>
              </a:solidFill>
              <a:latin typeface="Arial"/>
              <a:ea typeface="Arial"/>
              <a:cs typeface="Arial"/>
              <a:sym typeface="Arial"/>
            </a:endParaRPr>
          </a:p>
          <a:p>
            <a:pPr marL="1371600" lvl="0" indent="-330200" algn="l" rtl="0">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WFMG-24 - Visualization Wrapper</a:t>
            </a:r>
            <a:endParaRPr sz="1600">
              <a:solidFill>
                <a:schemeClr val="dk1"/>
              </a:solidFill>
              <a:latin typeface="Arial"/>
              <a:ea typeface="Arial"/>
              <a:cs typeface="Arial"/>
              <a:sym typeface="Arial"/>
            </a:endParaRPr>
          </a:p>
          <a:p>
            <a:pPr marL="1371600" lvl="0" indent="0" algn="l" rtl="0">
              <a:lnSpc>
                <a:spcPct val="115000"/>
              </a:lnSpc>
              <a:spcBef>
                <a:spcPts val="0"/>
              </a:spcBef>
              <a:spcAft>
                <a:spcPts val="0"/>
              </a:spcAft>
              <a:buNone/>
            </a:pPr>
            <a:endParaRPr sz="1600">
              <a:solidFill>
                <a:schemeClr val="dk1"/>
              </a:solidFill>
              <a:latin typeface="Arial"/>
              <a:ea typeface="Arial"/>
              <a:cs typeface="Arial"/>
              <a:sym typeface="Arial"/>
            </a:endParaRPr>
          </a:p>
          <a:p>
            <a:pPr marL="457200" lvl="0" indent="-381000" algn="l" rtl="0">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Data Cleaning/ Data Validation:</a:t>
            </a:r>
            <a:endParaRPr sz="2400">
              <a:solidFill>
                <a:schemeClr val="dk1"/>
              </a:solidFill>
              <a:latin typeface="Arial"/>
              <a:ea typeface="Arial"/>
              <a:cs typeface="Arial"/>
              <a:sym typeface="Arial"/>
            </a:endParaRPr>
          </a:p>
          <a:p>
            <a:pPr marL="1371600" lvl="0" indent="-330200" algn="l" rtl="0">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WFMG-8 - Data Processing/Preprocessing</a:t>
            </a: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780000" y="432500"/>
            <a:ext cx="7584000" cy="1533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a:t>
            </a:r>
            <a:endParaRPr/>
          </a:p>
          <a:p>
            <a:pPr marL="0" lvl="0" indent="0" algn="l" rtl="0">
              <a:spcBef>
                <a:spcPts val="0"/>
              </a:spcBef>
              <a:spcAft>
                <a:spcPts val="0"/>
              </a:spcAft>
              <a:buNone/>
            </a:pPr>
            <a:r>
              <a:rPr lang="en-US"/>
              <a:t>Display Distribution of Data </a:t>
            </a:r>
            <a:endParaRPr/>
          </a:p>
          <a:p>
            <a:pPr marL="0" lvl="0" indent="0" algn="l" rtl="0">
              <a:spcBef>
                <a:spcPts val="0"/>
              </a:spcBef>
              <a:spcAft>
                <a:spcPts val="0"/>
              </a:spcAft>
              <a:buNone/>
            </a:pPr>
            <a:endParaRPr sz="1800"/>
          </a:p>
        </p:txBody>
      </p:sp>
      <p:sp>
        <p:nvSpPr>
          <p:cNvPr id="208" name="Google Shape;208;p26"/>
          <p:cNvSpPr txBox="1">
            <a:spLocks noGrp="1"/>
          </p:cNvSpPr>
          <p:nvPr>
            <p:ph type="body" idx="1"/>
          </p:nvPr>
        </p:nvSpPr>
        <p:spPr>
          <a:xfrm>
            <a:off x="248600" y="1863625"/>
            <a:ext cx="5264100" cy="4499100"/>
          </a:xfrm>
          <a:prstGeom prst="rect">
            <a:avLst/>
          </a:prstGeom>
          <a:noFill/>
          <a:ln>
            <a:noFill/>
          </a:ln>
        </p:spPr>
        <p:txBody>
          <a:bodyPr spcFirstLastPara="1" wrap="square" lIns="91425" tIns="45700" rIns="91425" bIns="45700" anchor="t" anchorCtr="0">
            <a:noAutofit/>
          </a:bodyPr>
          <a:lstStyle/>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Description</a:t>
            </a:r>
            <a:r>
              <a:rPr lang="en-US" sz="24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As an End user, I should be able to map available data sets and display them in the form of line plots to be able to understand trends.</a:t>
            </a:r>
            <a:endParaRPr sz="1800">
              <a:solidFill>
                <a:schemeClr val="dk1"/>
              </a:solidFill>
              <a:latin typeface="Arial"/>
              <a:ea typeface="Arial"/>
              <a:cs typeface="Arial"/>
              <a:sym typeface="Arial"/>
            </a:endParaRPr>
          </a:p>
          <a:p>
            <a:pPr marL="457200" lvl="0" indent="0" algn="l" rtl="0">
              <a:spcBef>
                <a:spcPts val="0"/>
              </a:spcBef>
              <a:spcAft>
                <a:spcPts val="0"/>
              </a:spcAft>
              <a:buNone/>
            </a:pPr>
            <a:endParaRPr sz="1800">
              <a:solidFill>
                <a:schemeClr val="dk1"/>
              </a:solidFill>
              <a:latin typeface="Arial"/>
              <a:ea typeface="Arial"/>
              <a:cs typeface="Arial"/>
              <a:sym typeface="Arial"/>
            </a:endParaRPr>
          </a:p>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Acceptance Criteria:</a:t>
            </a:r>
            <a:endParaRPr sz="2400" b="1">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It must be integrated with the rest of the webpage.</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visualization must be of appropriate size.</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It must work with a large data set.</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Charts must be of high quality and ready to publish.</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914400" lvl="0" indent="0" algn="l" rtl="0">
              <a:lnSpc>
                <a:spcPct val="125000"/>
              </a:lnSpc>
              <a:spcBef>
                <a:spcPts val="0"/>
              </a:spcBef>
              <a:spcAft>
                <a:spcPts val="0"/>
              </a:spcAft>
              <a:buNone/>
            </a:pP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pic>
        <p:nvPicPr>
          <p:cNvPr id="209" name="Google Shape;209;p26"/>
          <p:cNvPicPr preferRelativeResize="0"/>
          <p:nvPr/>
        </p:nvPicPr>
        <p:blipFill rotWithShape="1">
          <a:blip r:embed="rId3">
            <a:alphaModFix/>
          </a:blip>
          <a:srcRect l="3655" r="9320" b="3203"/>
          <a:stretch/>
        </p:blipFill>
        <p:spPr>
          <a:xfrm>
            <a:off x="5717375" y="2074325"/>
            <a:ext cx="3129275" cy="2905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780000" y="338400"/>
            <a:ext cx="7584000" cy="1533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a:t>
            </a:r>
            <a:endParaRPr/>
          </a:p>
          <a:p>
            <a:pPr marL="0" lvl="0" indent="0" algn="l" rtl="0">
              <a:spcBef>
                <a:spcPts val="0"/>
              </a:spcBef>
              <a:spcAft>
                <a:spcPts val="0"/>
              </a:spcAft>
              <a:buNone/>
            </a:pPr>
            <a:r>
              <a:rPr lang="en-US"/>
              <a:t>Display Distribution of Data </a:t>
            </a:r>
            <a:endParaRPr/>
          </a:p>
          <a:p>
            <a:pPr marL="0" lvl="0" indent="0" algn="l" rtl="0">
              <a:spcBef>
                <a:spcPts val="0"/>
              </a:spcBef>
              <a:spcAft>
                <a:spcPts val="0"/>
              </a:spcAft>
              <a:buNone/>
            </a:pPr>
            <a:endParaRPr sz="1800"/>
          </a:p>
        </p:txBody>
      </p:sp>
      <p:sp>
        <p:nvSpPr>
          <p:cNvPr id="216" name="Google Shape;216;p27"/>
          <p:cNvSpPr txBox="1">
            <a:spLocks noGrp="1"/>
          </p:cNvSpPr>
          <p:nvPr>
            <p:ph type="body" idx="1"/>
          </p:nvPr>
        </p:nvSpPr>
        <p:spPr>
          <a:xfrm>
            <a:off x="248600" y="1783950"/>
            <a:ext cx="8568900" cy="4578900"/>
          </a:xfrm>
          <a:prstGeom prst="rect">
            <a:avLst/>
          </a:prstGeom>
          <a:noFill/>
          <a:ln>
            <a:noFill/>
          </a:ln>
        </p:spPr>
        <p:txBody>
          <a:bodyPr spcFirstLastPara="1" wrap="square" lIns="91425" tIns="45700" rIns="91425" bIns="45700" anchor="t" anchorCtr="0">
            <a:noAutofit/>
          </a:bodyPr>
          <a:lstStyle/>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Description</a:t>
            </a:r>
            <a:r>
              <a:rPr lang="en-US" sz="24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As an End user, I should be able to map available data sets and display them in the form of line plots to be able to understand trends.</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914400" lvl="0" indent="0" algn="l" rtl="0">
              <a:lnSpc>
                <a:spcPct val="125000"/>
              </a:lnSpc>
              <a:spcBef>
                <a:spcPts val="0"/>
              </a:spcBef>
              <a:spcAft>
                <a:spcPts val="0"/>
              </a:spcAft>
              <a:buNone/>
            </a:pP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pic>
        <p:nvPicPr>
          <p:cNvPr id="217" name="Google Shape;217;p27"/>
          <p:cNvPicPr preferRelativeResize="0"/>
          <p:nvPr/>
        </p:nvPicPr>
        <p:blipFill>
          <a:blip r:embed="rId3">
            <a:alphaModFix/>
          </a:blip>
          <a:stretch>
            <a:fillRect/>
          </a:stretch>
        </p:blipFill>
        <p:spPr>
          <a:xfrm>
            <a:off x="1773350" y="2617450"/>
            <a:ext cx="5519400" cy="336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780000" y="775000"/>
            <a:ext cx="7584000" cy="1015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User Stories: Filter Data by time</a:t>
            </a:r>
            <a:endParaRPr/>
          </a:p>
          <a:p>
            <a:pPr marL="0" lvl="0" indent="0" algn="l" rtl="0">
              <a:spcBef>
                <a:spcPts val="0"/>
              </a:spcBef>
              <a:spcAft>
                <a:spcPts val="0"/>
              </a:spcAft>
              <a:buNone/>
            </a:pPr>
            <a:endParaRPr sz="1800"/>
          </a:p>
        </p:txBody>
      </p:sp>
      <p:sp>
        <p:nvSpPr>
          <p:cNvPr id="224" name="Google Shape;224;p28"/>
          <p:cNvSpPr txBox="1">
            <a:spLocks noGrp="1"/>
          </p:cNvSpPr>
          <p:nvPr>
            <p:ph type="body" idx="1"/>
          </p:nvPr>
        </p:nvSpPr>
        <p:spPr>
          <a:xfrm>
            <a:off x="214500" y="1615025"/>
            <a:ext cx="8715000" cy="4499100"/>
          </a:xfrm>
          <a:prstGeom prst="rect">
            <a:avLst/>
          </a:prstGeom>
          <a:noFill/>
          <a:ln>
            <a:noFill/>
          </a:ln>
        </p:spPr>
        <p:txBody>
          <a:bodyPr spcFirstLastPara="1" wrap="square" lIns="91425" tIns="45700" rIns="91425" bIns="45700" anchor="t" anchorCtr="0">
            <a:noAutofit/>
          </a:bodyPr>
          <a:lstStyle/>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Description</a:t>
            </a:r>
            <a:r>
              <a:rPr lang="en-US" sz="24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As a public user, I should be able to filter time series graphs individually according to time. </a:t>
            </a:r>
            <a:endParaRPr sz="1800">
              <a:solidFill>
                <a:schemeClr val="dk1"/>
              </a:solidFill>
              <a:latin typeface="Arial"/>
              <a:ea typeface="Arial"/>
              <a:cs typeface="Arial"/>
              <a:sym typeface="Arial"/>
            </a:endParaRPr>
          </a:p>
          <a:p>
            <a:pPr marL="457200" lvl="0" indent="0" algn="l" rtl="0">
              <a:spcBef>
                <a:spcPts val="0"/>
              </a:spcBef>
              <a:spcAft>
                <a:spcPts val="0"/>
              </a:spcAft>
              <a:buNone/>
            </a:pPr>
            <a:endParaRPr sz="1800">
              <a:solidFill>
                <a:schemeClr val="dk1"/>
              </a:solidFill>
              <a:latin typeface="Arial"/>
              <a:ea typeface="Arial"/>
              <a:cs typeface="Arial"/>
              <a:sym typeface="Arial"/>
            </a:endParaRPr>
          </a:p>
          <a:p>
            <a:pPr marL="457200" lvl="0" indent="-336550" algn="l" rtl="0">
              <a:spcBef>
                <a:spcPts val="0"/>
              </a:spcBef>
              <a:spcAft>
                <a:spcPts val="0"/>
              </a:spcAft>
              <a:buClr>
                <a:schemeClr val="dk1"/>
              </a:buClr>
              <a:buSzPts val="1700"/>
              <a:buFont typeface="Arial"/>
              <a:buChar char="⚫"/>
            </a:pPr>
            <a:r>
              <a:rPr lang="en-US" sz="2400" b="1">
                <a:solidFill>
                  <a:schemeClr val="dk1"/>
                </a:solidFill>
                <a:latin typeface="Arial"/>
                <a:ea typeface="Arial"/>
                <a:cs typeface="Arial"/>
                <a:sym typeface="Arial"/>
              </a:rPr>
              <a:t>Acceptance Criteria:</a:t>
            </a:r>
            <a:endParaRPr sz="2400" b="1">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User Interface should be clean and organized.</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Must work for the specified attribute.</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filtering should be done quickly and preferably in the backend.</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914400" lvl="0" indent="0" algn="l" rtl="0">
              <a:lnSpc>
                <a:spcPct val="125000"/>
              </a:lnSpc>
              <a:spcBef>
                <a:spcPts val="0"/>
              </a:spcBef>
              <a:spcAft>
                <a:spcPts val="0"/>
              </a:spcAft>
              <a:buNone/>
            </a:pPr>
            <a:endParaRPr sz="16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pic>
        <p:nvPicPr>
          <p:cNvPr id="225" name="Google Shape;225;p28"/>
          <p:cNvPicPr preferRelativeResize="0"/>
          <p:nvPr/>
        </p:nvPicPr>
        <p:blipFill rotWithShape="1">
          <a:blip r:embed="rId3">
            <a:alphaModFix/>
          </a:blip>
          <a:srcRect r="48477" b="16541"/>
          <a:stretch/>
        </p:blipFill>
        <p:spPr>
          <a:xfrm>
            <a:off x="5962000" y="3875000"/>
            <a:ext cx="2402001" cy="1959424"/>
          </a:xfrm>
          <a:prstGeom prst="rect">
            <a:avLst/>
          </a:prstGeom>
          <a:noFill/>
          <a:ln>
            <a:noFill/>
          </a:ln>
        </p:spPr>
      </p:pic>
      <p:pic>
        <p:nvPicPr>
          <p:cNvPr id="226" name="Google Shape;226;p28"/>
          <p:cNvPicPr preferRelativeResize="0"/>
          <p:nvPr/>
        </p:nvPicPr>
        <p:blipFill>
          <a:blip r:embed="rId4">
            <a:alphaModFix/>
          </a:blip>
          <a:stretch>
            <a:fillRect/>
          </a:stretch>
        </p:blipFill>
        <p:spPr>
          <a:xfrm>
            <a:off x="633650" y="4079100"/>
            <a:ext cx="5069199" cy="2035026"/>
          </a:xfrm>
          <a:prstGeom prst="rect">
            <a:avLst/>
          </a:prstGeom>
          <a:noFill/>
          <a:ln>
            <a:noFill/>
          </a:ln>
        </p:spPr>
      </p:pic>
    </p:spTree>
  </p:cSld>
  <p:clrMapOvr>
    <a:masterClrMapping/>
  </p:clrMapOvr>
</p:sld>
</file>

<file path=ppt/theme/theme1.xml><?xml version="1.0" encoding="utf-8"?>
<a:theme xmlns:a="http://schemas.openxmlformats.org/drawingml/2006/main"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3516</Words>
  <Application>Microsoft Macintosh PowerPoint</Application>
  <PresentationFormat>On-screen Show (4:3)</PresentationFormat>
  <Paragraphs>319</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Noto Sans Symbols</vt:lpstr>
      <vt:lpstr>Trebuchet MS</vt:lpstr>
      <vt:lpstr>Arial</vt:lpstr>
      <vt:lpstr>Times New Roman</vt:lpstr>
      <vt:lpstr>gold</vt:lpstr>
      <vt:lpstr>Data Science Workflow Manager Team Member(s): Serge Metellus, Tomas Ortega Product Owner(s): Steven Luis, Dr. Miguel Alonso Professor: Masoud Sadjadi School of Computing and Information Sciences Florida International University</vt:lpstr>
      <vt:lpstr>Problem definition</vt:lpstr>
      <vt:lpstr>Data Science Workflow</vt:lpstr>
      <vt:lpstr>Project Management</vt:lpstr>
      <vt:lpstr>Requirements: Use Case Diagram for The System</vt:lpstr>
      <vt:lpstr>Requirements: User Stories (refer to the documentation for full list)</vt:lpstr>
      <vt:lpstr>User Stories:  Display Distribution of Data  </vt:lpstr>
      <vt:lpstr>User Stories:  Display Distribution of Data  </vt:lpstr>
      <vt:lpstr>User Stories: Filter Data by time </vt:lpstr>
      <vt:lpstr>User Stories: Filter Data by time  </vt:lpstr>
      <vt:lpstr>User Stories: Organize charts into columns </vt:lpstr>
      <vt:lpstr>User Stories: Movable Points  </vt:lpstr>
      <vt:lpstr>User Stories: Movable Points  </vt:lpstr>
      <vt:lpstr>User Stories: Model wrapper </vt:lpstr>
      <vt:lpstr>User Stories: Model wrapper </vt:lpstr>
      <vt:lpstr>User Stories: Visualization Wrapper </vt:lpstr>
      <vt:lpstr>User Stories: Visualization Wrapper </vt:lpstr>
      <vt:lpstr>User Stories: Data Processing/Preprocessing </vt:lpstr>
      <vt:lpstr>User Stories: Data Processing/Preprocessing</vt:lpstr>
      <vt:lpstr>System Design: Architecture</vt:lpstr>
      <vt:lpstr>System Design: Architecture</vt:lpstr>
      <vt:lpstr>Implementation and Technologies Used during development</vt:lpstr>
      <vt:lpstr>Minimal Class Diagram</vt:lpstr>
      <vt:lpstr>Test Suites and Test Cases</vt:lpstr>
      <vt:lpstr>Unit Tests: Display Distribution of Data</vt:lpstr>
      <vt:lpstr>Unit Tests: Filter data by time</vt:lpstr>
      <vt:lpstr>Unit Tests: Filter data by time</vt:lpstr>
      <vt:lpstr>Unit Tests: Model wrapper</vt:lpstr>
      <vt:lpstr>Unit Tests: Visualization Wrapper</vt:lpstr>
      <vt:lpstr>Unit Tests: Data Processing/Preprocessing</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Workflow Manager Team Member(s): Serge Metellus, Tomas Ortega Product Owner(s): Steven Luis, Dr. Miguel Alonso Professor: Masoud Sadjadi School of Computing and Information Sciences Florida International University</dc:title>
  <cp:lastModifiedBy>Microsoft Office User</cp:lastModifiedBy>
  <cp:revision>1</cp:revision>
  <dcterms:modified xsi:type="dcterms:W3CDTF">2019-04-29T02:22:22Z</dcterms:modified>
</cp:coreProperties>
</file>