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png"/><Relationship Id="rId13" Type="http://schemas.openxmlformats.org/officeDocument/2006/relationships/image" Target="../media/image-10-13.png"/><Relationship Id="rId14" Type="http://schemas.openxmlformats.org/officeDocument/2006/relationships/image" Target="../media/image-10-14.png"/><Relationship Id="rId15" Type="http://schemas.openxmlformats.org/officeDocument/2006/relationships/image" Target="../media/image-10-15.png"/><Relationship Id="rId16" Type="http://schemas.openxmlformats.org/officeDocument/2006/relationships/image" Target="../media/image-10-16.png"/><Relationship Id="rId17" Type="http://schemas.openxmlformats.org/officeDocument/2006/relationships/image" Target="../media/image-10-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image" Target="../media/image-11-7.png"/><Relationship Id="rId8" Type="http://schemas.openxmlformats.org/officeDocument/2006/relationships/image" Target="../media/image-11-8.png"/><Relationship Id="rId9" Type="http://schemas.openxmlformats.org/officeDocument/2006/relationships/image" Target="../media/image-11-9.png"/><Relationship Id="rId10" Type="http://schemas.openxmlformats.org/officeDocument/2006/relationships/image" Target="../media/image-11-10.png"/><Relationship Id="rId11" Type="http://schemas.openxmlformats.org/officeDocument/2006/relationships/image" Target="../media/image-11-11.png"/><Relationship Id="rId12" Type="http://schemas.openxmlformats.org/officeDocument/2006/relationships/image" Target="../media/image-11-12.png"/><Relationship Id="rId13" Type="http://schemas.openxmlformats.org/officeDocument/2006/relationships/image" Target="../media/image-11-13.png"/><Relationship Id="rId14" Type="http://schemas.openxmlformats.org/officeDocument/2006/relationships/image" Target="../media/image-11-14.png"/><Relationship Id="rId15" Type="http://schemas.openxmlformats.org/officeDocument/2006/relationships/image" Target="../media/image-11-15.png"/><Relationship Id="rId16" Type="http://schemas.openxmlformats.org/officeDocument/2006/relationships/image" Target="../media/image-11-16.png"/><Relationship Id="rId17" Type="http://schemas.openxmlformats.org/officeDocument/2006/relationships/image" Target="../media/image-11-17.png"/><Relationship Id="rId18" Type="http://schemas.openxmlformats.org/officeDocument/2006/relationships/image" Target="../media/image-11-18.png"/><Relationship Id="rId19" Type="http://schemas.openxmlformats.org/officeDocument/2006/relationships/image" Target="../media/image-11-19.png"/><Relationship Id="rId20" Type="http://schemas.openxmlformats.org/officeDocument/2006/relationships/slideLayout" Target="../slideLayouts/slideLayout1.xml"/><Relationship Id="rId21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image" Target="../media/image-12-7.png"/><Relationship Id="rId8" Type="http://schemas.openxmlformats.org/officeDocument/2006/relationships/image" Target="../media/image-12-8.png"/><Relationship Id="rId9" Type="http://schemas.openxmlformats.org/officeDocument/2006/relationships/image" Target="../media/image-12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58898" y="535781"/>
            <a:ext cx="3826204" cy="5572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925" b="1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PicPay Digital Assets</a:t>
            </a:r>
            <a:endParaRPr lang="en-US" sz="2925" dirty="0"/>
          </a:p>
        </p:txBody>
      </p:sp>
      <p:sp>
        <p:nvSpPr>
          <p:cNvPr id="4" name="Text 1"/>
          <p:cNvSpPr/>
          <p:nvPr/>
        </p:nvSpPr>
        <p:spPr>
          <a:xfrm>
            <a:off x="2606632" y="1235869"/>
            <a:ext cx="393070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Transforming Global Payments with Circle</a:t>
            </a:r>
            <a:endParaRPr lang="en-US" sz="157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53" y="1964531"/>
            <a:ext cx="714375" cy="714375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41" y="2207419"/>
            <a:ext cx="200025" cy="228600"/>
          </a:xfrm>
          <a:prstGeom prst="rect">
            <a:avLst/>
          </a:prstGeom>
        </p:spPr>
      </p:pic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578" y="1964531"/>
            <a:ext cx="1464469" cy="71437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3770281" y="3393281"/>
            <a:ext cx="160340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Solutions Engineer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4387295" y="3650456"/>
            <a:ext cx="36935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Circle</a:t>
            </a:r>
            <a:endParaRPr lang="en-US" sz="1046" dirty="0"/>
          </a:p>
        </p:txBody>
      </p:sp>
      <p:sp>
        <p:nvSpPr>
          <p:cNvPr id="10" name="Text 4"/>
          <p:cNvSpPr/>
          <p:nvPr/>
        </p:nvSpPr>
        <p:spPr>
          <a:xfrm>
            <a:off x="3935397" y="3936206"/>
            <a:ext cx="12731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solutions@circle.com</a:t>
            </a:r>
            <a:endParaRPr lang="en-US" sz="942" dirty="0"/>
          </a:p>
        </p:txBody>
      </p:sp>
      <p:sp>
        <p:nvSpPr>
          <p:cNvPr id="11" name="Text 5"/>
          <p:cNvSpPr/>
          <p:nvPr/>
        </p:nvSpPr>
        <p:spPr>
          <a:xfrm>
            <a:off x="4193995" y="4414838"/>
            <a:ext cx="75598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July 28, 2025</a:t>
            </a:r>
            <a:endParaRPr lang="en-US" sz="94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579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Benefits and ROI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14388"/>
            <a:ext cx="4214813" cy="24717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392906" y="925116"/>
            <a:ext cx="228600" cy="228600"/>
          </a:xfrm>
          <a:prstGeom prst="ellipse">
            <a:avLst/>
          </a:prstGeom>
          <a:solidFill>
            <a:srgbClr val="2775CA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4" y="1034504"/>
            <a:ext cx="103584" cy="982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07231" y="921544"/>
            <a:ext cx="147136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Benefits for PicPay </a:t>
            </a:r>
            <a:endParaRPr lang="en-US" sz="1238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1310878"/>
            <a:ext cx="160734" cy="714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25078" y="1235869"/>
            <a:ext cx="15662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Competitive differentiation</a:t>
            </a:r>
            <a:endParaRPr lang="en-US" sz="837" dirty="0"/>
          </a:p>
        </p:txBody>
      </p:sp>
      <p:sp>
        <p:nvSpPr>
          <p:cNvPr id="10" name="Text 5"/>
          <p:cNvSpPr/>
          <p:nvPr/>
        </p:nvSpPr>
        <p:spPr>
          <a:xfrm>
            <a:off x="2191345" y="1235869"/>
            <a:ext cx="18181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First superapp with native USDC </a:t>
            </a:r>
            <a:endParaRPr lang="en-US" sz="837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1553766"/>
            <a:ext cx="142875" cy="714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07219" y="1478756"/>
            <a:ext cx="118552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New revenue stream</a:t>
            </a:r>
            <a:endParaRPr lang="en-US" sz="837" dirty="0"/>
          </a:p>
        </p:txBody>
      </p:sp>
      <p:sp>
        <p:nvSpPr>
          <p:cNvPr id="13" name="Text 7"/>
          <p:cNvSpPr/>
          <p:nvPr/>
        </p:nvSpPr>
        <p:spPr>
          <a:xfrm>
            <a:off x="1792746" y="1478756"/>
            <a:ext cx="19317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FX spreads without intermediaries </a:t>
            </a:r>
            <a:endParaRPr lang="en-US" sz="837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1796653"/>
            <a:ext cx="178594" cy="714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42938" y="1721644"/>
            <a:ext cx="8321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retention</a:t>
            </a:r>
            <a:endParaRPr lang="en-US" sz="837" dirty="0"/>
          </a:p>
        </p:txBody>
      </p:sp>
      <p:sp>
        <p:nvSpPr>
          <p:cNvPr id="16" name="Text 9"/>
          <p:cNvSpPr/>
          <p:nvPr/>
        </p:nvSpPr>
        <p:spPr>
          <a:xfrm>
            <a:off x="1475045" y="1721644"/>
            <a:ext cx="18633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Lower churn with USDC balances </a:t>
            </a:r>
            <a:endParaRPr lang="en-US" sz="837" dirty="0"/>
          </a:p>
        </p:txBody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" y="2039541"/>
            <a:ext cx="142875" cy="7144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607219" y="1964531"/>
            <a:ext cx="13820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International expansion</a:t>
            </a:r>
            <a:endParaRPr lang="en-US" sz="837" dirty="0"/>
          </a:p>
        </p:txBody>
      </p:sp>
      <p:sp>
        <p:nvSpPr>
          <p:cNvPr id="19" name="Text 11"/>
          <p:cNvSpPr/>
          <p:nvPr/>
        </p:nvSpPr>
        <p:spPr>
          <a:xfrm>
            <a:off x="1989227" y="1964531"/>
            <a:ext cx="19999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Infrastructure for global operations </a:t>
            </a:r>
            <a:endParaRPr lang="en-US" sz="837" dirty="0"/>
          </a:p>
        </p:txBody>
      </p:sp>
      <p:sp>
        <p:nvSpPr>
          <p:cNvPr id="20" name="Shape 12"/>
          <p:cNvSpPr/>
          <p:nvPr/>
        </p:nvSpPr>
        <p:spPr>
          <a:xfrm>
            <a:off x="285750" y="3400425"/>
            <a:ext cx="4214813" cy="24717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3"/>
          <p:cNvSpPr/>
          <p:nvPr/>
        </p:nvSpPr>
        <p:spPr>
          <a:xfrm>
            <a:off x="392906" y="3511153"/>
            <a:ext cx="228600" cy="228600"/>
          </a:xfrm>
          <a:prstGeom prst="ellipse">
            <a:avLst/>
          </a:prstGeom>
          <a:solidFill>
            <a:srgbClr val="8A57DE"/>
          </a:solidFill>
          <a:ln/>
        </p:spPr>
      </p:sp>
      <p:pic>
        <p:nvPicPr>
          <p:cNvPr id="2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81" y="3620542"/>
            <a:ext cx="171450" cy="9823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707231" y="3507581"/>
            <a:ext cx="14001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Benefits for Users </a:t>
            </a:r>
            <a:endParaRPr lang="en-US" sz="1238" dirty="0"/>
          </a:p>
        </p:txBody>
      </p:sp>
      <p:pic>
        <p:nvPicPr>
          <p:cNvPr id="2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906" y="3896916"/>
            <a:ext cx="107156" cy="7144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571500" y="3821906"/>
            <a:ext cx="3427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Speed</a:t>
            </a:r>
            <a:endParaRPr lang="en-US" sz="837" dirty="0"/>
          </a:p>
        </p:txBody>
      </p:sp>
      <p:sp>
        <p:nvSpPr>
          <p:cNvPr id="26" name="Text 16"/>
          <p:cNvSpPr/>
          <p:nvPr/>
        </p:nvSpPr>
        <p:spPr>
          <a:xfrm>
            <a:off x="914288" y="3821906"/>
            <a:ext cx="19062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International transfers in minutes </a:t>
            </a:r>
            <a:endParaRPr lang="en-US" sz="837" dirty="0"/>
          </a:p>
        </p:txBody>
      </p:sp>
      <p:pic>
        <p:nvPicPr>
          <p:cNvPr id="27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906" y="4139803"/>
            <a:ext cx="107156" cy="7144"/>
          </a:xfrm>
          <a:prstGeom prst="rect">
            <a:avLst/>
          </a:prstGeom>
        </p:spPr>
      </p:pic>
      <p:sp>
        <p:nvSpPr>
          <p:cNvPr id="28" name="Text 17"/>
          <p:cNvSpPr/>
          <p:nvPr/>
        </p:nvSpPr>
        <p:spPr>
          <a:xfrm>
            <a:off x="571500" y="4064794"/>
            <a:ext cx="6727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Lower costs</a:t>
            </a:r>
            <a:endParaRPr lang="en-US" sz="837" dirty="0"/>
          </a:p>
        </p:txBody>
      </p:sp>
      <p:sp>
        <p:nvSpPr>
          <p:cNvPr id="29" name="Text 18"/>
          <p:cNvSpPr/>
          <p:nvPr/>
        </p:nvSpPr>
        <p:spPr>
          <a:xfrm>
            <a:off x="1244296" y="4064794"/>
            <a:ext cx="15736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Up to 50% reduction in fees </a:t>
            </a:r>
            <a:endParaRPr lang="en-US" sz="837" dirty="0"/>
          </a:p>
        </p:txBody>
      </p:sp>
      <p:pic>
        <p:nvPicPr>
          <p:cNvPr id="30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906" y="4382691"/>
            <a:ext cx="107156" cy="7144"/>
          </a:xfrm>
          <a:prstGeom prst="rect">
            <a:avLst/>
          </a:prstGeom>
        </p:spPr>
      </p:pic>
      <p:sp>
        <p:nvSpPr>
          <p:cNvPr id="31" name="Text 19"/>
          <p:cNvSpPr/>
          <p:nvPr/>
        </p:nvSpPr>
        <p:spPr>
          <a:xfrm>
            <a:off x="571500" y="4307681"/>
            <a:ext cx="7301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Convenience</a:t>
            </a:r>
            <a:endParaRPr lang="en-US" sz="837" dirty="0"/>
          </a:p>
        </p:txBody>
      </p:sp>
      <p:sp>
        <p:nvSpPr>
          <p:cNvPr id="32" name="Text 20"/>
          <p:cNvSpPr/>
          <p:nvPr/>
        </p:nvSpPr>
        <p:spPr>
          <a:xfrm>
            <a:off x="1301669" y="4307681"/>
            <a:ext cx="196768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Everything in one app, no redirects </a:t>
            </a:r>
            <a:endParaRPr lang="en-US" sz="837" dirty="0"/>
          </a:p>
        </p:txBody>
      </p:sp>
      <p:pic>
        <p:nvPicPr>
          <p:cNvPr id="3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906" y="4625578"/>
            <a:ext cx="125016" cy="7144"/>
          </a:xfrm>
          <a:prstGeom prst="rect">
            <a:avLst/>
          </a:prstGeom>
        </p:spPr>
      </p:pic>
      <p:sp>
        <p:nvSpPr>
          <p:cNvPr id="34" name="Text 21"/>
          <p:cNvSpPr/>
          <p:nvPr/>
        </p:nvSpPr>
        <p:spPr>
          <a:xfrm>
            <a:off x="589359" y="4550569"/>
            <a:ext cx="7620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access</a:t>
            </a:r>
            <a:endParaRPr lang="en-US" sz="837" dirty="0"/>
          </a:p>
        </p:txBody>
      </p:sp>
      <p:sp>
        <p:nvSpPr>
          <p:cNvPr id="35" name="Text 22"/>
          <p:cNvSpPr/>
          <p:nvPr/>
        </p:nvSpPr>
        <p:spPr>
          <a:xfrm>
            <a:off x="1351397" y="4550569"/>
            <a:ext cx="19103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Simplified international payments </a:t>
            </a:r>
            <a:endParaRPr lang="en-US" sz="837" dirty="0"/>
          </a:p>
        </p:txBody>
      </p:sp>
      <p:sp>
        <p:nvSpPr>
          <p:cNvPr id="36" name="Shape 23"/>
          <p:cNvSpPr/>
          <p:nvPr/>
        </p:nvSpPr>
        <p:spPr>
          <a:xfrm>
            <a:off x="4643438" y="814388"/>
            <a:ext cx="4214813" cy="270748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7" name="Text 24"/>
          <p:cNvSpPr/>
          <p:nvPr/>
        </p:nvSpPr>
        <p:spPr>
          <a:xfrm>
            <a:off x="4750594" y="921544"/>
            <a:ext cx="40005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8A57D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 Projections</a:t>
            </a:r>
            <a:endParaRPr lang="en-US" sz="1238" dirty="0"/>
          </a:p>
        </p:txBody>
      </p:sp>
      <p:pic>
        <p:nvPicPr>
          <p:cNvPr id="3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0594" y="1228725"/>
            <a:ext cx="4000500" cy="1571625"/>
          </a:xfrm>
          <a:prstGeom prst="rect">
            <a:avLst/>
          </a:prstGeom>
        </p:spPr>
      </p:pic>
      <p:pic>
        <p:nvPicPr>
          <p:cNvPr id="39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50594" y="2900363"/>
            <a:ext cx="114300" cy="114300"/>
          </a:xfrm>
          <a:prstGeom prst="rect">
            <a:avLst/>
          </a:prstGeom>
        </p:spPr>
      </p:pic>
      <p:sp>
        <p:nvSpPr>
          <p:cNvPr id="40" name="Text 25"/>
          <p:cNvSpPr/>
          <p:nvPr/>
        </p:nvSpPr>
        <p:spPr>
          <a:xfrm>
            <a:off x="4936331" y="2878931"/>
            <a:ext cx="7058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$100M USDC</a:t>
            </a:r>
            <a:endParaRPr lang="en-US" sz="837" dirty="0"/>
          </a:p>
        </p:txBody>
      </p:sp>
      <p:sp>
        <p:nvSpPr>
          <p:cNvPr id="41" name="Text 26"/>
          <p:cNvSpPr/>
          <p:nvPr/>
        </p:nvSpPr>
        <p:spPr>
          <a:xfrm>
            <a:off x="5642139" y="2878931"/>
            <a:ext cx="48876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 year 1 </a:t>
            </a:r>
            <a:endParaRPr lang="en-US" sz="837" dirty="0"/>
          </a:p>
        </p:txBody>
      </p:sp>
      <p:pic>
        <p:nvPicPr>
          <p:cNvPr id="42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79419" y="2900363"/>
            <a:ext cx="142875" cy="114300"/>
          </a:xfrm>
          <a:prstGeom prst="rect">
            <a:avLst/>
          </a:prstGeom>
        </p:spPr>
      </p:pic>
      <p:sp>
        <p:nvSpPr>
          <p:cNvPr id="43" name="Text 27"/>
          <p:cNvSpPr/>
          <p:nvPr/>
        </p:nvSpPr>
        <p:spPr>
          <a:xfrm>
            <a:off x="6993731" y="2878931"/>
            <a:ext cx="88560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1M active users</a:t>
            </a:r>
            <a:endParaRPr lang="en-US" sz="837" dirty="0"/>
          </a:p>
        </p:txBody>
      </p:sp>
      <p:pic>
        <p:nvPicPr>
          <p:cNvPr id="44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50594" y="3200400"/>
            <a:ext cx="128588" cy="114300"/>
          </a:xfrm>
          <a:prstGeom prst="rect">
            <a:avLst/>
          </a:prstGeom>
        </p:spPr>
      </p:pic>
      <p:sp>
        <p:nvSpPr>
          <p:cNvPr id="45" name="Text 28"/>
          <p:cNvSpPr/>
          <p:nvPr/>
        </p:nvSpPr>
        <p:spPr>
          <a:xfrm>
            <a:off x="4950619" y="3178969"/>
            <a:ext cx="8171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50% reduction</a:t>
            </a:r>
            <a:endParaRPr lang="en-US" sz="837" dirty="0"/>
          </a:p>
        </p:txBody>
      </p:sp>
      <p:sp>
        <p:nvSpPr>
          <p:cNvPr id="46" name="Text 29"/>
          <p:cNvSpPr/>
          <p:nvPr/>
        </p:nvSpPr>
        <p:spPr>
          <a:xfrm>
            <a:off x="5767769" y="3178969"/>
            <a:ext cx="4343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 costs </a:t>
            </a:r>
            <a:endParaRPr lang="en-US" sz="837" dirty="0"/>
          </a:p>
        </p:txBody>
      </p:sp>
      <p:pic>
        <p:nvPicPr>
          <p:cNvPr id="4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79419" y="3200400"/>
            <a:ext cx="114300" cy="114300"/>
          </a:xfrm>
          <a:prstGeom prst="rect">
            <a:avLst/>
          </a:prstGeom>
        </p:spPr>
      </p:pic>
      <p:sp>
        <p:nvSpPr>
          <p:cNvPr id="48" name="Text 30"/>
          <p:cNvSpPr/>
          <p:nvPr/>
        </p:nvSpPr>
        <p:spPr>
          <a:xfrm>
            <a:off x="6965156" y="3178969"/>
            <a:ext cx="10320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NPS improvement</a:t>
            </a:r>
            <a:endParaRPr lang="en-US" sz="837" dirty="0"/>
          </a:p>
        </p:txBody>
      </p:sp>
      <p:sp>
        <p:nvSpPr>
          <p:cNvPr id="49" name="Shape 31"/>
          <p:cNvSpPr/>
          <p:nvPr/>
        </p:nvSpPr>
        <p:spPr>
          <a:xfrm>
            <a:off x="4643438" y="3636169"/>
            <a:ext cx="4214813" cy="223599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0" name="Text 32"/>
          <p:cNvSpPr/>
          <p:nvPr/>
        </p:nvSpPr>
        <p:spPr>
          <a:xfrm>
            <a:off x="4750594" y="3743325"/>
            <a:ext cx="40005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8A57D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Cost Comparison</a:t>
            </a:r>
            <a:endParaRPr lang="en-US" sz="1238" dirty="0"/>
          </a:p>
        </p:txBody>
      </p:sp>
      <p:pic>
        <p:nvPicPr>
          <p:cNvPr id="51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0594" y="4050506"/>
            <a:ext cx="4000500" cy="1571625"/>
          </a:xfrm>
          <a:prstGeom prst="rect">
            <a:avLst/>
          </a:prstGeom>
        </p:spPr>
      </p:pic>
      <p:sp>
        <p:nvSpPr>
          <p:cNvPr id="52" name="Text 33"/>
          <p:cNvSpPr/>
          <p:nvPr/>
        </p:nvSpPr>
        <p:spPr>
          <a:xfrm>
            <a:off x="4750594" y="5650706"/>
            <a:ext cx="400050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process vs. Circle Solution</a:t>
            </a:r>
            <a:endParaRPr lang="en-US" sz="628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5295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Implementation Roadmap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571500" y="1100138"/>
            <a:ext cx="28575" cy="5786438"/>
          </a:xfrm>
          <a:prstGeom prst="rect">
            <a:avLst/>
          </a:prstGeom>
          <a:solidFill>
            <a:srgbClr val="2775CA"/>
          </a:solidFill>
          <a:ln/>
        </p:spPr>
      </p:sp>
      <p:sp>
        <p:nvSpPr>
          <p:cNvPr id="5" name="Shape 2"/>
          <p:cNvSpPr/>
          <p:nvPr/>
        </p:nvSpPr>
        <p:spPr>
          <a:xfrm>
            <a:off x="428625" y="1100138"/>
            <a:ext cx="285750" cy="285750"/>
          </a:xfrm>
          <a:prstGeom prst="ellipse">
            <a:avLst/>
          </a:prstGeom>
          <a:solidFill>
            <a:srgbClr val="00C454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1001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42" dirty="0"/>
          </a:p>
        </p:txBody>
      </p:sp>
      <p:sp>
        <p:nvSpPr>
          <p:cNvPr id="7" name="Shape 4"/>
          <p:cNvSpPr/>
          <p:nvPr/>
        </p:nvSpPr>
        <p:spPr>
          <a:xfrm>
            <a:off x="785813" y="1100138"/>
            <a:ext cx="4614863" cy="17859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Text 5"/>
          <p:cNvSpPr/>
          <p:nvPr/>
        </p:nvSpPr>
        <p:spPr>
          <a:xfrm>
            <a:off x="928688" y="1243013"/>
            <a:ext cx="432911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1: MVP</a:t>
            </a:r>
            <a:endParaRPr lang="en-US" sz="1238" dirty="0"/>
          </a:p>
        </p:txBody>
      </p:sp>
      <p:sp>
        <p:nvSpPr>
          <p:cNvPr id="9" name="Text 6"/>
          <p:cNvSpPr/>
          <p:nvPr/>
        </p:nvSpPr>
        <p:spPr>
          <a:xfrm>
            <a:off x="928688" y="1550194"/>
            <a:ext cx="43291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 3 months</a:t>
            </a:r>
            <a:endParaRPr lang="en-US" sz="837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1857375"/>
            <a:ext cx="114300" cy="11430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114425" y="1828800"/>
            <a:ext cx="265942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Circle Mint API integration for USDC mint/redeem </a:t>
            </a:r>
            <a:endParaRPr lang="en-US" sz="837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2085975"/>
            <a:ext cx="114300" cy="11430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114425" y="2057400"/>
            <a:ext cx="303640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Basic interface in PicPay app for BRL ↔ USDC conversion </a:t>
            </a:r>
            <a:endParaRPr lang="en-US" sz="837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2314575"/>
            <a:ext cx="114300" cy="11430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114425" y="2286000"/>
            <a:ext cx="299055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USDC wallet implementation and custody infrastructure </a:t>
            </a:r>
            <a:endParaRPr lang="en-US" sz="837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88" y="2543175"/>
            <a:ext cx="114300" cy="1143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114425" y="2514600"/>
            <a:ext cx="234853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Initial compliance and regulatory alignment </a:t>
            </a:r>
            <a:endParaRPr lang="en-US" sz="837" dirty="0"/>
          </a:p>
        </p:txBody>
      </p:sp>
      <p:sp>
        <p:nvSpPr>
          <p:cNvPr id="18" name="Shape 11"/>
          <p:cNvSpPr/>
          <p:nvPr/>
        </p:nvSpPr>
        <p:spPr>
          <a:xfrm>
            <a:off x="428625" y="3100388"/>
            <a:ext cx="285750" cy="285750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19" name="Text 12"/>
          <p:cNvSpPr/>
          <p:nvPr/>
        </p:nvSpPr>
        <p:spPr>
          <a:xfrm>
            <a:off x="428625" y="310038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42" dirty="0"/>
          </a:p>
        </p:txBody>
      </p:sp>
      <p:sp>
        <p:nvSpPr>
          <p:cNvPr id="20" name="Shape 13"/>
          <p:cNvSpPr/>
          <p:nvPr/>
        </p:nvSpPr>
        <p:spPr>
          <a:xfrm>
            <a:off x="785813" y="3100388"/>
            <a:ext cx="4614863" cy="17859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Text 14"/>
          <p:cNvSpPr/>
          <p:nvPr/>
        </p:nvSpPr>
        <p:spPr>
          <a:xfrm>
            <a:off x="928688" y="3243263"/>
            <a:ext cx="432911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2: Payments</a:t>
            </a:r>
            <a:endParaRPr lang="en-US" sz="1238" dirty="0"/>
          </a:p>
        </p:txBody>
      </p:sp>
      <p:sp>
        <p:nvSpPr>
          <p:cNvPr id="22" name="Text 15"/>
          <p:cNvSpPr/>
          <p:nvPr/>
        </p:nvSpPr>
        <p:spPr>
          <a:xfrm>
            <a:off x="928688" y="3550444"/>
            <a:ext cx="43291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4-6 months</a:t>
            </a:r>
            <a:endParaRPr lang="en-US" sz="837" dirty="0"/>
          </a:p>
        </p:txBody>
      </p:sp>
      <p:pic>
        <p:nvPicPr>
          <p:cNvPr id="2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88" y="3857625"/>
            <a:ext cx="114300" cy="11430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1114425" y="3829050"/>
            <a:ext cx="244695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USDC P2P transfers within and outside PicPay </a:t>
            </a:r>
            <a:endParaRPr lang="en-US" sz="837" dirty="0"/>
          </a:p>
        </p:txBody>
      </p:sp>
      <p:pic>
        <p:nvPicPr>
          <p:cNvPr id="2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688" y="4086225"/>
            <a:ext cx="114300" cy="114300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1114425" y="4057650"/>
            <a:ext cx="180915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International merchant payments </a:t>
            </a:r>
            <a:endParaRPr lang="en-US" sz="837" dirty="0"/>
          </a:p>
        </p:txBody>
      </p:sp>
      <p:pic>
        <p:nvPicPr>
          <p:cNvPr id="2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688" y="4314825"/>
            <a:ext cx="114300" cy="114300"/>
          </a:xfrm>
          <a:prstGeom prst="rect">
            <a:avLst/>
          </a:prstGeom>
        </p:spPr>
      </p:pic>
      <p:sp>
        <p:nvSpPr>
          <p:cNvPr id="28" name="Text 18"/>
          <p:cNvSpPr/>
          <p:nvPr/>
        </p:nvSpPr>
        <p:spPr>
          <a:xfrm>
            <a:off x="1114425" y="4286250"/>
            <a:ext cx="200552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International card with USDC balance </a:t>
            </a:r>
            <a:endParaRPr lang="en-US" sz="837" dirty="0"/>
          </a:p>
        </p:txBody>
      </p:sp>
      <p:pic>
        <p:nvPicPr>
          <p:cNvPr id="2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688" y="4543425"/>
            <a:ext cx="114300" cy="114300"/>
          </a:xfrm>
          <a:prstGeom prst="rect">
            <a:avLst/>
          </a:prstGeom>
        </p:spPr>
      </p:pic>
      <p:sp>
        <p:nvSpPr>
          <p:cNvPr id="30" name="Text 19"/>
          <p:cNvSpPr/>
          <p:nvPr/>
        </p:nvSpPr>
        <p:spPr>
          <a:xfrm>
            <a:off x="1114425" y="4514850"/>
            <a:ext cx="13267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USDC cashback program </a:t>
            </a:r>
            <a:endParaRPr lang="en-US" sz="837" dirty="0"/>
          </a:p>
        </p:txBody>
      </p:sp>
      <p:sp>
        <p:nvSpPr>
          <p:cNvPr id="31" name="Shape 20"/>
          <p:cNvSpPr/>
          <p:nvPr/>
        </p:nvSpPr>
        <p:spPr>
          <a:xfrm>
            <a:off x="428625" y="5100638"/>
            <a:ext cx="285750" cy="285750"/>
          </a:xfrm>
          <a:prstGeom prst="ellipse">
            <a:avLst/>
          </a:prstGeom>
          <a:solidFill>
            <a:srgbClr val="8A57DE"/>
          </a:solidFill>
          <a:ln/>
        </p:spPr>
      </p:sp>
      <p:sp>
        <p:nvSpPr>
          <p:cNvPr id="32" name="Text 21"/>
          <p:cNvSpPr/>
          <p:nvPr/>
        </p:nvSpPr>
        <p:spPr>
          <a:xfrm>
            <a:off x="428625" y="51006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42" dirty="0"/>
          </a:p>
        </p:txBody>
      </p:sp>
      <p:sp>
        <p:nvSpPr>
          <p:cNvPr id="33" name="Shape 22"/>
          <p:cNvSpPr/>
          <p:nvPr/>
        </p:nvSpPr>
        <p:spPr>
          <a:xfrm>
            <a:off x="785813" y="5100638"/>
            <a:ext cx="4614863" cy="17859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" name="Text 23"/>
          <p:cNvSpPr/>
          <p:nvPr/>
        </p:nvSpPr>
        <p:spPr>
          <a:xfrm>
            <a:off x="928688" y="5243513"/>
            <a:ext cx="432911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3: Expansion</a:t>
            </a:r>
            <a:endParaRPr lang="en-US" sz="1238" dirty="0"/>
          </a:p>
        </p:txBody>
      </p:sp>
      <p:sp>
        <p:nvSpPr>
          <p:cNvPr id="35" name="Text 24"/>
          <p:cNvSpPr/>
          <p:nvPr/>
        </p:nvSpPr>
        <p:spPr>
          <a:xfrm>
            <a:off x="928688" y="5550694"/>
            <a:ext cx="43291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7-9 months</a:t>
            </a:r>
            <a:endParaRPr lang="en-US" sz="837" dirty="0"/>
          </a:p>
        </p:txBody>
      </p:sp>
      <p:pic>
        <p:nvPicPr>
          <p:cNvPr id="36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688" y="5857875"/>
            <a:ext cx="114300" cy="114300"/>
          </a:xfrm>
          <a:prstGeom prst="rect">
            <a:avLst/>
          </a:prstGeom>
        </p:spPr>
      </p:pic>
      <p:sp>
        <p:nvSpPr>
          <p:cNvPr id="37" name="Text 25"/>
          <p:cNvSpPr/>
          <p:nvPr/>
        </p:nvSpPr>
        <p:spPr>
          <a:xfrm>
            <a:off x="1114425" y="5829300"/>
            <a:ext cx="290848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Integration with more blockchains (Solana, Avalanche) </a:t>
            </a:r>
            <a:endParaRPr lang="en-US" sz="837" dirty="0"/>
          </a:p>
        </p:txBody>
      </p:sp>
      <p:pic>
        <p:nvPicPr>
          <p:cNvPr id="38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8688" y="6086475"/>
            <a:ext cx="114300" cy="114300"/>
          </a:xfrm>
          <a:prstGeom prst="rect">
            <a:avLst/>
          </a:prstGeom>
        </p:spPr>
      </p:pic>
      <p:sp>
        <p:nvSpPr>
          <p:cNvPr id="39" name="Text 26"/>
          <p:cNvSpPr/>
          <p:nvPr/>
        </p:nvSpPr>
        <p:spPr>
          <a:xfrm>
            <a:off x="1114425" y="6057900"/>
            <a:ext cx="189133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EURC support for European market </a:t>
            </a:r>
            <a:endParaRPr lang="en-US" sz="837" dirty="0"/>
          </a:p>
        </p:txBody>
      </p:sp>
      <p:pic>
        <p:nvPicPr>
          <p:cNvPr id="40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8688" y="6315075"/>
            <a:ext cx="114300" cy="114300"/>
          </a:xfrm>
          <a:prstGeom prst="rect">
            <a:avLst/>
          </a:prstGeom>
        </p:spPr>
      </p:pic>
      <p:sp>
        <p:nvSpPr>
          <p:cNvPr id="41" name="Text 27"/>
          <p:cNvSpPr/>
          <p:nvPr/>
        </p:nvSpPr>
        <p:spPr>
          <a:xfrm>
            <a:off x="1114425" y="6286500"/>
            <a:ext cx="176559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APIs for partners and developers </a:t>
            </a:r>
            <a:endParaRPr lang="en-US" sz="837" dirty="0"/>
          </a:p>
        </p:txBody>
      </p:sp>
      <p:pic>
        <p:nvPicPr>
          <p:cNvPr id="42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8688" y="6543675"/>
            <a:ext cx="114300" cy="114300"/>
          </a:xfrm>
          <a:prstGeom prst="rect">
            <a:avLst/>
          </a:prstGeom>
        </p:spPr>
      </p:pic>
      <p:sp>
        <p:nvSpPr>
          <p:cNvPr id="43" name="Text 28"/>
          <p:cNvSpPr/>
          <p:nvPr/>
        </p:nvSpPr>
        <p:spPr>
          <a:xfrm>
            <a:off x="1114425" y="6515100"/>
            <a:ext cx="236843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Advanced financial products based on USDC </a:t>
            </a:r>
            <a:endParaRPr lang="en-US" sz="837" dirty="0"/>
          </a:p>
        </p:txBody>
      </p:sp>
      <p:sp>
        <p:nvSpPr>
          <p:cNvPr id="44" name="Shape 29"/>
          <p:cNvSpPr/>
          <p:nvPr/>
        </p:nvSpPr>
        <p:spPr>
          <a:xfrm>
            <a:off x="5815013" y="1100138"/>
            <a:ext cx="2900363" cy="22288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5" name="Shape 30"/>
          <p:cNvSpPr/>
          <p:nvPr/>
        </p:nvSpPr>
        <p:spPr>
          <a:xfrm>
            <a:off x="5957888" y="1246584"/>
            <a:ext cx="228600" cy="228600"/>
          </a:xfrm>
          <a:prstGeom prst="ellipse">
            <a:avLst/>
          </a:prstGeom>
          <a:solidFill>
            <a:srgbClr val="2775CA"/>
          </a:solidFill>
          <a:ln/>
        </p:spPr>
      </p:sp>
      <p:pic>
        <p:nvPicPr>
          <p:cNvPr id="46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6463" y="1355973"/>
            <a:ext cx="171450" cy="9823"/>
          </a:xfrm>
          <a:prstGeom prst="rect">
            <a:avLst/>
          </a:prstGeom>
        </p:spPr>
      </p:pic>
      <p:sp>
        <p:nvSpPr>
          <p:cNvPr id="47" name="Text 31"/>
          <p:cNvSpPr/>
          <p:nvPr/>
        </p:nvSpPr>
        <p:spPr>
          <a:xfrm>
            <a:off x="6272213" y="1243013"/>
            <a:ext cx="208633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Regulatory Considerations </a:t>
            </a:r>
            <a:endParaRPr lang="en-US" sz="1238" dirty="0"/>
          </a:p>
        </p:txBody>
      </p:sp>
      <p:pic>
        <p:nvPicPr>
          <p:cNvPr id="48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57888" y="1614488"/>
            <a:ext cx="85725" cy="114300"/>
          </a:xfrm>
          <a:prstGeom prst="rect">
            <a:avLst/>
          </a:prstGeom>
        </p:spPr>
      </p:pic>
      <p:sp>
        <p:nvSpPr>
          <p:cNvPr id="49" name="Text 32"/>
          <p:cNvSpPr/>
          <p:nvPr/>
        </p:nvSpPr>
        <p:spPr>
          <a:xfrm>
            <a:off x="6115050" y="1593056"/>
            <a:ext cx="7986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Law 14.478/22</a:t>
            </a:r>
            <a:endParaRPr lang="en-US" sz="837" dirty="0"/>
          </a:p>
        </p:txBody>
      </p:sp>
      <p:sp>
        <p:nvSpPr>
          <p:cNvPr id="50" name="Text 33"/>
          <p:cNvSpPr/>
          <p:nvPr/>
        </p:nvSpPr>
        <p:spPr>
          <a:xfrm>
            <a:off x="6913671" y="1593056"/>
            <a:ext cx="15542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Legal framework for virtual </a:t>
            </a:r>
            <a:endParaRPr lang="en-US" sz="837" dirty="0"/>
          </a:p>
        </p:txBody>
      </p:sp>
      <p:sp>
        <p:nvSpPr>
          <p:cNvPr id="51" name="Text 34"/>
          <p:cNvSpPr/>
          <p:nvPr/>
        </p:nvSpPr>
        <p:spPr>
          <a:xfrm>
            <a:off x="6115050" y="1764506"/>
            <a:ext cx="7897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assets in Brazil </a:t>
            </a:r>
            <a:endParaRPr lang="en-US" sz="837" dirty="0"/>
          </a:p>
        </p:txBody>
      </p:sp>
      <p:pic>
        <p:nvPicPr>
          <p:cNvPr id="52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57888" y="2014538"/>
            <a:ext cx="114300" cy="114300"/>
          </a:xfrm>
          <a:prstGeom prst="rect">
            <a:avLst/>
          </a:prstGeom>
        </p:spPr>
      </p:pic>
      <p:sp>
        <p:nvSpPr>
          <p:cNvPr id="53" name="Text 35"/>
          <p:cNvSpPr/>
          <p:nvPr/>
        </p:nvSpPr>
        <p:spPr>
          <a:xfrm>
            <a:off x="6143625" y="1993106"/>
            <a:ext cx="7401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Central Bank</a:t>
            </a:r>
            <a:endParaRPr lang="en-US" sz="837" dirty="0"/>
          </a:p>
        </p:txBody>
      </p:sp>
      <p:sp>
        <p:nvSpPr>
          <p:cNvPr id="54" name="Text 36"/>
          <p:cNvSpPr/>
          <p:nvPr/>
        </p:nvSpPr>
        <p:spPr>
          <a:xfrm>
            <a:off x="6883729" y="1993106"/>
            <a:ext cx="15090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VASP (Virtual Asset Service </a:t>
            </a:r>
            <a:endParaRPr lang="en-US" sz="837" dirty="0"/>
          </a:p>
        </p:txBody>
      </p:sp>
      <p:sp>
        <p:nvSpPr>
          <p:cNvPr id="55" name="Text 37"/>
          <p:cNvSpPr/>
          <p:nvPr/>
        </p:nvSpPr>
        <p:spPr>
          <a:xfrm>
            <a:off x="6143625" y="2164556"/>
            <a:ext cx="12353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Provider) authorization </a:t>
            </a:r>
            <a:endParaRPr lang="en-US" sz="837" dirty="0"/>
          </a:p>
        </p:txBody>
      </p:sp>
      <p:pic>
        <p:nvPicPr>
          <p:cNvPr id="56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57888" y="2414588"/>
            <a:ext cx="114300" cy="114300"/>
          </a:xfrm>
          <a:prstGeom prst="rect">
            <a:avLst/>
          </a:prstGeom>
        </p:spPr>
      </p:pic>
      <p:sp>
        <p:nvSpPr>
          <p:cNvPr id="57" name="Text 38"/>
          <p:cNvSpPr/>
          <p:nvPr/>
        </p:nvSpPr>
        <p:spPr>
          <a:xfrm>
            <a:off x="6143625" y="2393156"/>
            <a:ext cx="6683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Compliance</a:t>
            </a:r>
            <a:endParaRPr lang="en-US" sz="837" dirty="0"/>
          </a:p>
        </p:txBody>
      </p:sp>
      <p:sp>
        <p:nvSpPr>
          <p:cNvPr id="58" name="Text 39"/>
          <p:cNvSpPr/>
          <p:nvPr/>
        </p:nvSpPr>
        <p:spPr>
          <a:xfrm>
            <a:off x="6811956" y="2393156"/>
            <a:ext cx="175451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AML/KYC already implemented </a:t>
            </a:r>
            <a:endParaRPr lang="en-US" sz="837" dirty="0"/>
          </a:p>
        </p:txBody>
      </p:sp>
      <p:sp>
        <p:nvSpPr>
          <p:cNvPr id="59" name="Text 40"/>
          <p:cNvSpPr/>
          <p:nvPr/>
        </p:nvSpPr>
        <p:spPr>
          <a:xfrm>
            <a:off x="6143625" y="2564606"/>
            <a:ext cx="4749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 PicPay </a:t>
            </a:r>
            <a:endParaRPr lang="en-US" sz="837" dirty="0"/>
          </a:p>
        </p:txBody>
      </p:sp>
      <p:pic>
        <p:nvPicPr>
          <p:cNvPr id="60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57888" y="2814638"/>
            <a:ext cx="142875" cy="114300"/>
          </a:xfrm>
          <a:prstGeom prst="rect">
            <a:avLst/>
          </a:prstGeom>
        </p:spPr>
      </p:pic>
      <p:sp>
        <p:nvSpPr>
          <p:cNvPr id="61" name="Text 41"/>
          <p:cNvSpPr/>
          <p:nvPr/>
        </p:nvSpPr>
        <p:spPr>
          <a:xfrm>
            <a:off x="6172200" y="2793206"/>
            <a:ext cx="8031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Circle Support</a:t>
            </a:r>
            <a:endParaRPr lang="en-US" sz="837" dirty="0"/>
          </a:p>
        </p:txBody>
      </p:sp>
      <p:sp>
        <p:nvSpPr>
          <p:cNvPr id="62" name="Text 42"/>
          <p:cNvSpPr/>
          <p:nvPr/>
        </p:nvSpPr>
        <p:spPr>
          <a:xfrm>
            <a:off x="6975397" y="2793206"/>
            <a:ext cx="15349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Dedicated regulatory team </a:t>
            </a:r>
            <a:endParaRPr lang="en-US" sz="837" dirty="0"/>
          </a:p>
        </p:txBody>
      </p:sp>
      <p:sp>
        <p:nvSpPr>
          <p:cNvPr id="63" name="Text 43"/>
          <p:cNvSpPr/>
          <p:nvPr/>
        </p:nvSpPr>
        <p:spPr>
          <a:xfrm>
            <a:off x="6172200" y="2964656"/>
            <a:ext cx="7386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assistance </a:t>
            </a:r>
            <a:endParaRPr lang="en-US" sz="837" dirty="0"/>
          </a:p>
        </p:txBody>
      </p:sp>
      <p:sp>
        <p:nvSpPr>
          <p:cNvPr id="64" name="Shape 44"/>
          <p:cNvSpPr/>
          <p:nvPr/>
        </p:nvSpPr>
        <p:spPr>
          <a:xfrm>
            <a:off x="5815013" y="3471863"/>
            <a:ext cx="2900363" cy="2343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5" name="Shape 45"/>
          <p:cNvSpPr/>
          <p:nvPr/>
        </p:nvSpPr>
        <p:spPr>
          <a:xfrm>
            <a:off x="5957888" y="3618309"/>
            <a:ext cx="228600" cy="228600"/>
          </a:xfrm>
          <a:prstGeom prst="ellipse">
            <a:avLst/>
          </a:prstGeom>
          <a:solidFill>
            <a:srgbClr val="00C454"/>
          </a:solidFill>
          <a:ln/>
        </p:spPr>
      </p:sp>
      <p:pic>
        <p:nvPicPr>
          <p:cNvPr id="66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12359" y="3727698"/>
            <a:ext cx="119658" cy="9823"/>
          </a:xfrm>
          <a:prstGeom prst="rect">
            <a:avLst/>
          </a:prstGeom>
        </p:spPr>
      </p:pic>
      <p:sp>
        <p:nvSpPr>
          <p:cNvPr id="67" name="Text 46"/>
          <p:cNvSpPr/>
          <p:nvPr/>
        </p:nvSpPr>
        <p:spPr>
          <a:xfrm>
            <a:off x="6272213" y="3614738"/>
            <a:ext cx="84271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Next Steps </a:t>
            </a:r>
            <a:endParaRPr lang="en-US" sz="1238" dirty="0"/>
          </a:p>
        </p:txBody>
      </p:sp>
      <p:sp>
        <p:nvSpPr>
          <p:cNvPr id="68" name="Shape 47"/>
          <p:cNvSpPr/>
          <p:nvPr/>
        </p:nvSpPr>
        <p:spPr>
          <a:xfrm>
            <a:off x="5957888" y="4029075"/>
            <a:ext cx="200025" cy="200025"/>
          </a:xfrm>
          <a:prstGeom prst="ellipse">
            <a:avLst/>
          </a:prstGeom>
          <a:solidFill>
            <a:srgbClr val="00C454"/>
          </a:solidFill>
          <a:ln/>
        </p:spPr>
      </p:sp>
      <p:sp>
        <p:nvSpPr>
          <p:cNvPr id="69" name="Text 48"/>
          <p:cNvSpPr/>
          <p:nvPr/>
        </p:nvSpPr>
        <p:spPr>
          <a:xfrm>
            <a:off x="5957888" y="402907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70" name="Text 49"/>
          <p:cNvSpPr/>
          <p:nvPr/>
        </p:nvSpPr>
        <p:spPr>
          <a:xfrm>
            <a:off x="6243638" y="3957638"/>
            <a:ext cx="23288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MOU (Memorandum of Understanding) signing </a:t>
            </a:r>
            <a:endParaRPr lang="en-US" sz="837" dirty="0"/>
          </a:p>
        </p:txBody>
      </p:sp>
      <p:sp>
        <p:nvSpPr>
          <p:cNvPr id="71" name="Shape 50"/>
          <p:cNvSpPr/>
          <p:nvPr/>
        </p:nvSpPr>
        <p:spPr>
          <a:xfrm>
            <a:off x="5957888" y="4386263"/>
            <a:ext cx="200025" cy="200025"/>
          </a:xfrm>
          <a:prstGeom prst="ellipse">
            <a:avLst/>
          </a:prstGeom>
          <a:solidFill>
            <a:srgbClr val="00C454"/>
          </a:solidFill>
          <a:ln/>
        </p:spPr>
      </p:sp>
      <p:sp>
        <p:nvSpPr>
          <p:cNvPr id="72" name="Text 51"/>
          <p:cNvSpPr/>
          <p:nvPr/>
        </p:nvSpPr>
        <p:spPr>
          <a:xfrm>
            <a:off x="5957888" y="4386263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73" name="Text 52"/>
          <p:cNvSpPr/>
          <p:nvPr/>
        </p:nvSpPr>
        <p:spPr>
          <a:xfrm>
            <a:off x="6243638" y="4400550"/>
            <a:ext cx="202952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Access to Circle sandbox environment </a:t>
            </a:r>
            <a:endParaRPr lang="en-US" sz="837" dirty="0"/>
          </a:p>
        </p:txBody>
      </p:sp>
      <p:sp>
        <p:nvSpPr>
          <p:cNvPr id="74" name="Shape 53"/>
          <p:cNvSpPr/>
          <p:nvPr/>
        </p:nvSpPr>
        <p:spPr>
          <a:xfrm>
            <a:off x="5957888" y="4672013"/>
            <a:ext cx="200025" cy="200025"/>
          </a:xfrm>
          <a:prstGeom prst="ellipse">
            <a:avLst/>
          </a:prstGeom>
          <a:solidFill>
            <a:srgbClr val="00C454"/>
          </a:solidFill>
          <a:ln/>
        </p:spPr>
      </p:sp>
      <p:sp>
        <p:nvSpPr>
          <p:cNvPr id="75" name="Text 54"/>
          <p:cNvSpPr/>
          <p:nvPr/>
        </p:nvSpPr>
        <p:spPr>
          <a:xfrm>
            <a:off x="5957888" y="4672013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76" name="Text 55"/>
          <p:cNvSpPr/>
          <p:nvPr/>
        </p:nvSpPr>
        <p:spPr>
          <a:xfrm>
            <a:off x="6243638" y="4686300"/>
            <a:ext cx="190263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Dedicated technical team definition </a:t>
            </a:r>
            <a:endParaRPr lang="en-US" sz="837" dirty="0"/>
          </a:p>
        </p:txBody>
      </p:sp>
      <p:sp>
        <p:nvSpPr>
          <p:cNvPr id="77" name="Shape 56"/>
          <p:cNvSpPr/>
          <p:nvPr/>
        </p:nvSpPr>
        <p:spPr>
          <a:xfrm>
            <a:off x="5957888" y="5029200"/>
            <a:ext cx="200025" cy="200025"/>
          </a:xfrm>
          <a:prstGeom prst="ellipse">
            <a:avLst/>
          </a:prstGeom>
          <a:solidFill>
            <a:srgbClr val="00C454"/>
          </a:solidFill>
          <a:ln/>
        </p:spPr>
      </p:sp>
      <p:sp>
        <p:nvSpPr>
          <p:cNvPr id="78" name="Text 57"/>
          <p:cNvSpPr/>
          <p:nvPr/>
        </p:nvSpPr>
        <p:spPr>
          <a:xfrm>
            <a:off x="5957888" y="50292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79" name="Text 58"/>
          <p:cNvSpPr/>
          <p:nvPr/>
        </p:nvSpPr>
        <p:spPr>
          <a:xfrm>
            <a:off x="6243638" y="4957763"/>
            <a:ext cx="23288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Detailed technical workshop with Circle team </a:t>
            </a:r>
            <a:endParaRPr lang="en-US" sz="837" dirty="0"/>
          </a:p>
        </p:txBody>
      </p:sp>
      <p:sp>
        <p:nvSpPr>
          <p:cNvPr id="80" name="Shape 59"/>
          <p:cNvSpPr/>
          <p:nvPr/>
        </p:nvSpPr>
        <p:spPr>
          <a:xfrm>
            <a:off x="5957888" y="5386388"/>
            <a:ext cx="200025" cy="200025"/>
          </a:xfrm>
          <a:prstGeom prst="ellipse">
            <a:avLst/>
          </a:prstGeom>
          <a:solidFill>
            <a:srgbClr val="00C454"/>
          </a:solidFill>
          <a:ln/>
        </p:spPr>
      </p:sp>
      <p:sp>
        <p:nvSpPr>
          <p:cNvPr id="81" name="Text 60"/>
          <p:cNvSpPr/>
          <p:nvPr/>
        </p:nvSpPr>
        <p:spPr>
          <a:xfrm>
            <a:off x="5957888" y="5386388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  <p:sp>
        <p:nvSpPr>
          <p:cNvPr id="82" name="Text 61"/>
          <p:cNvSpPr/>
          <p:nvPr/>
        </p:nvSpPr>
        <p:spPr>
          <a:xfrm>
            <a:off x="6243638" y="5400675"/>
            <a:ext cx="180114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Detailed implementation timeline </a:t>
            </a:r>
            <a:endParaRPr lang="en-US" sz="837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650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01759" y="428625"/>
            <a:ext cx="7340482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Let's transform global payments together?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1714500" y="1228725"/>
            <a:ext cx="57150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Join Circle and PicPay to create the first Brazilian superapp with native digital assets, offering a unified global experience for 58 million users. 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41" y="2100263"/>
            <a:ext cx="714375" cy="714375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028" y="2343150"/>
            <a:ext cx="200025" cy="228600"/>
          </a:xfrm>
          <a:prstGeom prst="rect">
            <a:avLst/>
          </a:prstGeom>
        </p:spPr>
      </p:pic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666" y="2100263"/>
            <a:ext cx="1464469" cy="714375"/>
          </a:xfrm>
          <a:prstGeom prst="rect">
            <a:avLst/>
          </a:prstGeom>
        </p:spPr>
      </p:pic>
      <p:pic>
        <p:nvPicPr>
          <p:cNvPr id="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747" y="2343150"/>
            <a:ext cx="200025" cy="228600"/>
          </a:xfrm>
          <a:prstGeom prst="rect">
            <a:avLst/>
          </a:prstGeom>
        </p:spPr>
      </p:pic>
      <p:pic>
        <p:nvPicPr>
          <p:cNvPr id="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072" y="2228850"/>
            <a:ext cx="457200" cy="457200"/>
          </a:xfrm>
          <a:prstGeom prst="rect">
            <a:avLst/>
          </a:prstGeom>
        </p:spPr>
      </p:pic>
      <p:sp>
        <p:nvSpPr>
          <p:cNvPr id="10" name="Shape 2"/>
          <p:cNvSpPr/>
          <p:nvPr/>
        </p:nvSpPr>
        <p:spPr>
          <a:xfrm>
            <a:off x="1257300" y="3171825"/>
            <a:ext cx="6629400" cy="167878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" name="Text 3"/>
          <p:cNvSpPr/>
          <p:nvPr/>
        </p:nvSpPr>
        <p:spPr>
          <a:xfrm>
            <a:off x="1471613" y="3386138"/>
            <a:ext cx="62007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Next Steps</a:t>
            </a:r>
            <a:endParaRPr lang="en-US" sz="1350" dirty="0"/>
          </a:p>
        </p:txBody>
      </p:sp>
      <p:sp>
        <p:nvSpPr>
          <p:cNvPr id="12" name="Shape 4"/>
          <p:cNvSpPr/>
          <p:nvPr/>
        </p:nvSpPr>
        <p:spPr>
          <a:xfrm>
            <a:off x="2006082" y="3786188"/>
            <a:ext cx="357188" cy="357188"/>
          </a:xfrm>
          <a:prstGeom prst="ellipse">
            <a:avLst/>
          </a:prstGeom>
          <a:solidFill>
            <a:srgbClr val="00C454"/>
          </a:solidFill>
          <a:ln/>
        </p:spPr>
      </p:sp>
      <p:sp>
        <p:nvSpPr>
          <p:cNvPr id="13" name="Text 5"/>
          <p:cNvSpPr/>
          <p:nvPr/>
        </p:nvSpPr>
        <p:spPr>
          <a:xfrm>
            <a:off x="2006082" y="3786188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350" dirty="0"/>
          </a:p>
        </p:txBody>
      </p:sp>
      <p:sp>
        <p:nvSpPr>
          <p:cNvPr id="14" name="Text 6"/>
          <p:cNvSpPr/>
          <p:nvPr/>
        </p:nvSpPr>
        <p:spPr>
          <a:xfrm>
            <a:off x="1785407" y="4250531"/>
            <a:ext cx="79853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MOU Signing</a:t>
            </a:r>
            <a:endParaRPr lang="en-US" sz="942" dirty="0"/>
          </a:p>
        </p:txBody>
      </p:sp>
      <p:sp>
        <p:nvSpPr>
          <p:cNvPr id="15" name="Shape 7"/>
          <p:cNvSpPr/>
          <p:nvPr/>
        </p:nvSpPr>
        <p:spPr>
          <a:xfrm>
            <a:off x="3597604" y="3786188"/>
            <a:ext cx="357188" cy="357188"/>
          </a:xfrm>
          <a:prstGeom prst="ellipse">
            <a:avLst/>
          </a:prstGeom>
          <a:solidFill>
            <a:srgbClr val="00C454"/>
          </a:solidFill>
          <a:ln/>
        </p:spPr>
      </p:sp>
      <p:sp>
        <p:nvSpPr>
          <p:cNvPr id="16" name="Text 8"/>
          <p:cNvSpPr/>
          <p:nvPr/>
        </p:nvSpPr>
        <p:spPr>
          <a:xfrm>
            <a:off x="3597604" y="3786188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350" dirty="0"/>
          </a:p>
        </p:txBody>
      </p:sp>
      <p:sp>
        <p:nvSpPr>
          <p:cNvPr id="17" name="Text 9"/>
          <p:cNvSpPr/>
          <p:nvPr/>
        </p:nvSpPr>
        <p:spPr>
          <a:xfrm>
            <a:off x="3302031" y="4250531"/>
            <a:ext cx="94836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Sandbox access</a:t>
            </a:r>
            <a:endParaRPr lang="en-US" sz="942" dirty="0"/>
          </a:p>
        </p:txBody>
      </p:sp>
      <p:sp>
        <p:nvSpPr>
          <p:cNvPr id="18" name="Shape 10"/>
          <p:cNvSpPr/>
          <p:nvPr/>
        </p:nvSpPr>
        <p:spPr>
          <a:xfrm>
            <a:off x="5189125" y="3786188"/>
            <a:ext cx="357188" cy="357188"/>
          </a:xfrm>
          <a:prstGeom prst="ellipse">
            <a:avLst/>
          </a:prstGeom>
          <a:solidFill>
            <a:srgbClr val="00C454"/>
          </a:solidFill>
          <a:ln/>
        </p:spPr>
      </p:sp>
      <p:sp>
        <p:nvSpPr>
          <p:cNvPr id="19" name="Text 11"/>
          <p:cNvSpPr/>
          <p:nvPr/>
        </p:nvSpPr>
        <p:spPr>
          <a:xfrm>
            <a:off x="5189125" y="3786188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350" dirty="0"/>
          </a:p>
        </p:txBody>
      </p:sp>
      <p:sp>
        <p:nvSpPr>
          <p:cNvPr id="20" name="Text 12"/>
          <p:cNvSpPr/>
          <p:nvPr/>
        </p:nvSpPr>
        <p:spPr>
          <a:xfrm>
            <a:off x="4654655" y="4250531"/>
            <a:ext cx="1426155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team definition</a:t>
            </a:r>
            <a:endParaRPr lang="en-US" sz="942" dirty="0"/>
          </a:p>
        </p:txBody>
      </p:sp>
      <p:sp>
        <p:nvSpPr>
          <p:cNvPr id="21" name="Shape 13"/>
          <p:cNvSpPr/>
          <p:nvPr/>
        </p:nvSpPr>
        <p:spPr>
          <a:xfrm>
            <a:off x="6780647" y="3786188"/>
            <a:ext cx="357188" cy="357188"/>
          </a:xfrm>
          <a:prstGeom prst="ellipse">
            <a:avLst/>
          </a:prstGeom>
          <a:solidFill>
            <a:srgbClr val="00C454"/>
          </a:solidFill>
          <a:ln/>
        </p:spPr>
      </p:sp>
      <p:sp>
        <p:nvSpPr>
          <p:cNvPr id="22" name="Text 14"/>
          <p:cNvSpPr/>
          <p:nvPr/>
        </p:nvSpPr>
        <p:spPr>
          <a:xfrm>
            <a:off x="6780647" y="3786188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350" dirty="0"/>
          </a:p>
        </p:txBody>
      </p:sp>
      <p:sp>
        <p:nvSpPr>
          <p:cNvPr id="23" name="Text 15"/>
          <p:cNvSpPr/>
          <p:nvPr/>
        </p:nvSpPr>
        <p:spPr>
          <a:xfrm>
            <a:off x="6246177" y="4250531"/>
            <a:ext cx="1426155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Implementation timeline</a:t>
            </a:r>
            <a:endParaRPr lang="en-US" sz="942" dirty="0"/>
          </a:p>
        </p:txBody>
      </p:sp>
      <p:sp>
        <p:nvSpPr>
          <p:cNvPr id="24" name="Shape 16"/>
          <p:cNvSpPr/>
          <p:nvPr/>
        </p:nvSpPr>
        <p:spPr>
          <a:xfrm>
            <a:off x="1725578" y="5350669"/>
            <a:ext cx="285750" cy="285750"/>
          </a:xfrm>
          <a:prstGeom prst="ellipse">
            <a:avLst/>
          </a:prstGeom>
          <a:solidFill>
            <a:srgbClr val="2775CA"/>
          </a:solidFill>
          <a:ln/>
        </p:spPr>
      </p:sp>
      <p:pic>
        <p:nvPicPr>
          <p:cNvPr id="2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1303" y="5436394"/>
            <a:ext cx="114300" cy="114300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2082766" y="5397103"/>
            <a:ext cx="12731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solutions@circle.com</a:t>
            </a:r>
            <a:endParaRPr lang="en-US" sz="942" dirty="0"/>
          </a:p>
        </p:txBody>
      </p:sp>
      <p:sp>
        <p:nvSpPr>
          <p:cNvPr id="27" name="Shape 18"/>
          <p:cNvSpPr/>
          <p:nvPr/>
        </p:nvSpPr>
        <p:spPr>
          <a:xfrm>
            <a:off x="3641666" y="5350669"/>
            <a:ext cx="285750" cy="285750"/>
          </a:xfrm>
          <a:prstGeom prst="ellipse">
            <a:avLst/>
          </a:prstGeom>
          <a:solidFill>
            <a:srgbClr val="2775CA"/>
          </a:solidFill>
          <a:ln/>
        </p:spPr>
      </p:sp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7391" y="5436394"/>
            <a:ext cx="114300" cy="114300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3998854" y="5397103"/>
            <a:ext cx="106807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+1 (888) 908-7930</a:t>
            </a:r>
            <a:endParaRPr lang="en-US" sz="942" dirty="0"/>
          </a:p>
        </p:txBody>
      </p:sp>
      <p:sp>
        <p:nvSpPr>
          <p:cNvPr id="30" name="Shape 20"/>
          <p:cNvSpPr/>
          <p:nvPr/>
        </p:nvSpPr>
        <p:spPr>
          <a:xfrm>
            <a:off x="5352678" y="5350669"/>
            <a:ext cx="285750" cy="285750"/>
          </a:xfrm>
          <a:prstGeom prst="ellipse">
            <a:avLst/>
          </a:prstGeom>
          <a:solidFill>
            <a:srgbClr val="2775CA"/>
          </a:solidFill>
          <a:ln/>
        </p:spPr>
      </p:sp>
      <p:pic>
        <p:nvPicPr>
          <p:cNvPr id="3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5547" y="5436394"/>
            <a:ext cx="100013" cy="114300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5709865" y="5397103"/>
            <a:ext cx="170855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Schedule a technical session</a:t>
            </a:r>
            <a:endParaRPr lang="en-US" sz="94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Agenda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28625" y="1100138"/>
            <a:ext cx="257175" cy="257175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1100138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792956" y="1100138"/>
            <a:ext cx="2426029" cy="271463"/>
          </a:xfrm>
          <a:prstGeom prst="rect">
            <a:avLst/>
          </a:prstGeom>
          <a:noFill/>
          <a:ln/>
        </p:spPr>
        <p:txBody>
          <a:bodyPr wrap="none" lIns="0" tIns="42545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Overview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792956" y="1407319"/>
            <a:ext cx="242602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Brazilian fintech landscape and opportunities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428625" y="1757363"/>
            <a:ext cx="257175" cy="257175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9" name="Text 6"/>
          <p:cNvSpPr/>
          <p:nvPr/>
        </p:nvSpPr>
        <p:spPr>
          <a:xfrm>
            <a:off x="428625" y="1757363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792956" y="1757363"/>
            <a:ext cx="2093761" cy="271463"/>
          </a:xfrm>
          <a:prstGeom prst="rect">
            <a:avLst/>
          </a:prstGeom>
          <a:noFill/>
          <a:ln/>
        </p:spPr>
        <p:txBody>
          <a:bodyPr wrap="none" lIns="0" tIns="42545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PicPay's Challenges</a:t>
            </a:r>
            <a:endParaRPr lang="en-US" sz="1238" dirty="0"/>
          </a:p>
        </p:txBody>
      </p:sp>
      <p:sp>
        <p:nvSpPr>
          <p:cNvPr id="11" name="Text 8"/>
          <p:cNvSpPr/>
          <p:nvPr/>
        </p:nvSpPr>
        <p:spPr>
          <a:xfrm>
            <a:off x="792956" y="2064544"/>
            <a:ext cx="209376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pain points in global payments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428625" y="2414588"/>
            <a:ext cx="257175" cy="257175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13" name="Text 10"/>
          <p:cNvSpPr/>
          <p:nvPr/>
        </p:nvSpPr>
        <p:spPr>
          <a:xfrm>
            <a:off x="428625" y="2414588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792956" y="2414588"/>
            <a:ext cx="2702179" cy="271463"/>
          </a:xfrm>
          <a:prstGeom prst="rect">
            <a:avLst/>
          </a:prstGeom>
          <a:noFill/>
          <a:ln/>
        </p:spPr>
        <p:txBody>
          <a:bodyPr wrap="none" lIns="0" tIns="42545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Circle Solutions</a:t>
            </a:r>
            <a:endParaRPr lang="en-US" sz="1238" dirty="0"/>
          </a:p>
        </p:txBody>
      </p:sp>
      <p:sp>
        <p:nvSpPr>
          <p:cNvPr id="15" name="Text 12"/>
          <p:cNvSpPr/>
          <p:nvPr/>
        </p:nvSpPr>
        <p:spPr>
          <a:xfrm>
            <a:off x="792956" y="2721769"/>
            <a:ext cx="270217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 to Circle Mint and Cross-Currency API</a:t>
            </a:r>
            <a:endParaRPr lang="en-US" sz="837" dirty="0"/>
          </a:p>
        </p:txBody>
      </p:sp>
      <p:sp>
        <p:nvSpPr>
          <p:cNvPr id="16" name="Shape 13"/>
          <p:cNvSpPr/>
          <p:nvPr/>
        </p:nvSpPr>
        <p:spPr>
          <a:xfrm>
            <a:off x="428625" y="3071813"/>
            <a:ext cx="257175" cy="257175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17" name="Text 14"/>
          <p:cNvSpPr/>
          <p:nvPr/>
        </p:nvSpPr>
        <p:spPr>
          <a:xfrm>
            <a:off x="428625" y="3071813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792956" y="3071813"/>
            <a:ext cx="2077185" cy="271463"/>
          </a:xfrm>
          <a:prstGeom prst="rect">
            <a:avLst/>
          </a:prstGeom>
          <a:noFill/>
          <a:ln/>
        </p:spPr>
        <p:txBody>
          <a:bodyPr wrap="none" lIns="0" tIns="42545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Proposed Solution</a:t>
            </a:r>
            <a:endParaRPr lang="en-US" sz="1238" dirty="0"/>
          </a:p>
        </p:txBody>
      </p:sp>
      <p:sp>
        <p:nvSpPr>
          <p:cNvPr id="19" name="Text 16"/>
          <p:cNvSpPr/>
          <p:nvPr/>
        </p:nvSpPr>
        <p:spPr>
          <a:xfrm>
            <a:off x="792956" y="3378994"/>
            <a:ext cx="207718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PicPay Digital Assets powered by Circle</a:t>
            </a:r>
            <a:endParaRPr lang="en-US" sz="837" dirty="0"/>
          </a:p>
        </p:txBody>
      </p:sp>
      <p:sp>
        <p:nvSpPr>
          <p:cNvPr id="20" name="Shape 17"/>
          <p:cNvSpPr/>
          <p:nvPr/>
        </p:nvSpPr>
        <p:spPr>
          <a:xfrm>
            <a:off x="4737757" y="1100138"/>
            <a:ext cx="257175" cy="257175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21" name="Text 18"/>
          <p:cNvSpPr/>
          <p:nvPr/>
        </p:nvSpPr>
        <p:spPr>
          <a:xfrm>
            <a:off x="4737757" y="1100138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942" dirty="0"/>
          </a:p>
        </p:txBody>
      </p:sp>
      <p:sp>
        <p:nvSpPr>
          <p:cNvPr id="22" name="Text 19"/>
          <p:cNvSpPr/>
          <p:nvPr/>
        </p:nvSpPr>
        <p:spPr>
          <a:xfrm>
            <a:off x="5102089" y="1100138"/>
            <a:ext cx="2476788" cy="271463"/>
          </a:xfrm>
          <a:prstGeom prst="rect">
            <a:avLst/>
          </a:prstGeom>
          <a:noFill/>
          <a:ln/>
        </p:spPr>
        <p:txBody>
          <a:bodyPr wrap="none" lIns="0" tIns="42545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Architecture</a:t>
            </a:r>
            <a:endParaRPr lang="en-US" sz="1238" dirty="0"/>
          </a:p>
        </p:txBody>
      </p:sp>
      <p:sp>
        <p:nvSpPr>
          <p:cNvPr id="23" name="Text 20"/>
          <p:cNvSpPr/>
          <p:nvPr/>
        </p:nvSpPr>
        <p:spPr>
          <a:xfrm>
            <a:off x="5102089" y="1407319"/>
            <a:ext cx="24767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Integration approach and API implementation</a:t>
            </a:r>
            <a:endParaRPr lang="en-US" sz="837" dirty="0"/>
          </a:p>
        </p:txBody>
      </p:sp>
      <p:sp>
        <p:nvSpPr>
          <p:cNvPr id="24" name="Shape 21"/>
          <p:cNvSpPr/>
          <p:nvPr/>
        </p:nvSpPr>
        <p:spPr>
          <a:xfrm>
            <a:off x="4737757" y="1757363"/>
            <a:ext cx="257175" cy="257175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25" name="Text 22"/>
          <p:cNvSpPr/>
          <p:nvPr/>
        </p:nvSpPr>
        <p:spPr>
          <a:xfrm>
            <a:off x="4737757" y="1757363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5102089" y="1757363"/>
            <a:ext cx="2515409" cy="271463"/>
          </a:xfrm>
          <a:prstGeom prst="rect">
            <a:avLst/>
          </a:prstGeom>
          <a:noFill/>
          <a:ln/>
        </p:spPr>
        <p:txBody>
          <a:bodyPr wrap="none" lIns="0" tIns="42545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Cases</a:t>
            </a:r>
            <a:endParaRPr lang="en-US" sz="1238" dirty="0"/>
          </a:p>
        </p:txBody>
      </p:sp>
      <p:sp>
        <p:nvSpPr>
          <p:cNvPr id="27" name="Text 24"/>
          <p:cNvSpPr/>
          <p:nvPr/>
        </p:nvSpPr>
        <p:spPr>
          <a:xfrm>
            <a:off x="5102089" y="2064544"/>
            <a:ext cx="251540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Real-world applications and customer journeys</a:t>
            </a:r>
            <a:endParaRPr lang="en-US" sz="837" dirty="0"/>
          </a:p>
        </p:txBody>
      </p:sp>
      <p:sp>
        <p:nvSpPr>
          <p:cNvPr id="28" name="Shape 25"/>
          <p:cNvSpPr/>
          <p:nvPr/>
        </p:nvSpPr>
        <p:spPr>
          <a:xfrm>
            <a:off x="4737757" y="2414588"/>
            <a:ext cx="257175" cy="257175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29" name="Text 26"/>
          <p:cNvSpPr/>
          <p:nvPr/>
        </p:nvSpPr>
        <p:spPr>
          <a:xfrm>
            <a:off x="4737757" y="2414588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942" dirty="0"/>
          </a:p>
        </p:txBody>
      </p:sp>
      <p:sp>
        <p:nvSpPr>
          <p:cNvPr id="30" name="Text 27"/>
          <p:cNvSpPr/>
          <p:nvPr/>
        </p:nvSpPr>
        <p:spPr>
          <a:xfrm>
            <a:off x="5102089" y="2414588"/>
            <a:ext cx="2416429" cy="271463"/>
          </a:xfrm>
          <a:prstGeom prst="rect">
            <a:avLst/>
          </a:prstGeom>
          <a:noFill/>
          <a:ln/>
        </p:spPr>
        <p:txBody>
          <a:bodyPr wrap="none" lIns="0" tIns="42545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Benefits &amp; ROI</a:t>
            </a:r>
            <a:endParaRPr lang="en-US" sz="1238" dirty="0"/>
          </a:p>
        </p:txBody>
      </p:sp>
      <p:sp>
        <p:nvSpPr>
          <p:cNvPr id="31" name="Text 28"/>
          <p:cNvSpPr/>
          <p:nvPr/>
        </p:nvSpPr>
        <p:spPr>
          <a:xfrm>
            <a:off x="5102089" y="2721769"/>
            <a:ext cx="241642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impact and competitive advantages</a:t>
            </a:r>
            <a:endParaRPr lang="en-US" sz="837" dirty="0"/>
          </a:p>
        </p:txBody>
      </p:sp>
      <p:sp>
        <p:nvSpPr>
          <p:cNvPr id="32" name="Shape 29"/>
          <p:cNvSpPr/>
          <p:nvPr/>
        </p:nvSpPr>
        <p:spPr>
          <a:xfrm>
            <a:off x="4737757" y="3071813"/>
            <a:ext cx="257175" cy="257175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33" name="Text 30"/>
          <p:cNvSpPr/>
          <p:nvPr/>
        </p:nvSpPr>
        <p:spPr>
          <a:xfrm>
            <a:off x="4737757" y="3071813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942" dirty="0"/>
          </a:p>
        </p:txBody>
      </p:sp>
      <p:sp>
        <p:nvSpPr>
          <p:cNvPr id="34" name="Text 31"/>
          <p:cNvSpPr/>
          <p:nvPr/>
        </p:nvSpPr>
        <p:spPr>
          <a:xfrm>
            <a:off x="5102089" y="3071813"/>
            <a:ext cx="1943491" cy="271463"/>
          </a:xfrm>
          <a:prstGeom prst="rect">
            <a:avLst/>
          </a:prstGeom>
          <a:noFill/>
          <a:ln/>
        </p:spPr>
        <p:txBody>
          <a:bodyPr wrap="none" lIns="0" tIns="42545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Implementation Roadmap</a:t>
            </a:r>
            <a:endParaRPr lang="en-US" sz="1238" dirty="0"/>
          </a:p>
        </p:txBody>
      </p:sp>
      <p:sp>
        <p:nvSpPr>
          <p:cNvPr id="35" name="Text 32"/>
          <p:cNvSpPr/>
          <p:nvPr/>
        </p:nvSpPr>
        <p:spPr>
          <a:xfrm>
            <a:off x="5102089" y="3378994"/>
            <a:ext cx="19434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Timeline, resources, and next steps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428625" y="4736306"/>
            <a:ext cx="142660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30-40 minute presentation</a:t>
            </a:r>
            <a:endParaRPr lang="en-US" sz="837" dirty="0"/>
          </a:p>
        </p:txBody>
      </p:sp>
      <p:pic>
        <p:nvPicPr>
          <p:cNvPr id="3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63" y="4714875"/>
            <a:ext cx="214313" cy="2143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Now?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28625" y="1100138"/>
            <a:ext cx="357188" cy="357188"/>
          </a:xfrm>
          <a:prstGeom prst="ellipse">
            <a:avLst/>
          </a:prstGeom>
          <a:solidFill>
            <a:srgbClr val="00C454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" y="1275159"/>
            <a:ext cx="142875" cy="714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92969" y="1135856"/>
            <a:ext cx="409336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Growing Cross-Border Demand</a:t>
            </a:r>
            <a:endParaRPr lang="en-US" sz="1238" dirty="0"/>
          </a:p>
        </p:txBody>
      </p:sp>
      <p:sp>
        <p:nvSpPr>
          <p:cNvPr id="7" name="Text 3"/>
          <p:cNvSpPr/>
          <p:nvPr/>
        </p:nvSpPr>
        <p:spPr>
          <a:xfrm>
            <a:off x="892969" y="1407319"/>
            <a:ext cx="40933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Brazilian e-commerce international purchases grew 45% in 2024, with 10M+ PicPay users making international transactions annually. </a:t>
            </a:r>
            <a:endParaRPr lang="en-US" sz="837" dirty="0"/>
          </a:p>
        </p:txBody>
      </p:sp>
      <p:sp>
        <p:nvSpPr>
          <p:cNvPr id="8" name="Shape 4"/>
          <p:cNvSpPr/>
          <p:nvPr/>
        </p:nvSpPr>
        <p:spPr>
          <a:xfrm>
            <a:off x="428625" y="1928813"/>
            <a:ext cx="357188" cy="357188"/>
          </a:xfrm>
          <a:prstGeom prst="ellipse">
            <a:avLst/>
          </a:prstGeom>
          <a:solidFill>
            <a:srgbClr val="2775CA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" y="2103834"/>
            <a:ext cx="142875" cy="714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92969" y="1964531"/>
            <a:ext cx="409336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Regulatory Clarity</a:t>
            </a:r>
            <a:endParaRPr lang="en-US" sz="1238" dirty="0"/>
          </a:p>
        </p:txBody>
      </p:sp>
      <p:sp>
        <p:nvSpPr>
          <p:cNvPr id="11" name="Text 6"/>
          <p:cNvSpPr/>
          <p:nvPr/>
        </p:nvSpPr>
        <p:spPr>
          <a:xfrm>
            <a:off x="892969" y="2235994"/>
            <a:ext cx="40933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Law 14.478/22 established a clear framework for digital assets in Brazil, with Central Bank actively encouraging innovation in cross-border payments. </a:t>
            </a:r>
            <a:endParaRPr lang="en-US" sz="837" dirty="0"/>
          </a:p>
        </p:txBody>
      </p:sp>
      <p:sp>
        <p:nvSpPr>
          <p:cNvPr id="12" name="Shape 7"/>
          <p:cNvSpPr/>
          <p:nvPr/>
        </p:nvSpPr>
        <p:spPr>
          <a:xfrm>
            <a:off x="428625" y="2757488"/>
            <a:ext cx="357188" cy="357188"/>
          </a:xfrm>
          <a:prstGeom prst="ellipse">
            <a:avLst/>
          </a:prstGeom>
          <a:solidFill>
            <a:srgbClr val="8A57DE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41" y="2932509"/>
            <a:ext cx="107156" cy="714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92969" y="2793206"/>
            <a:ext cx="409336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Superapp Evolution</a:t>
            </a:r>
            <a:endParaRPr lang="en-US" sz="1238" dirty="0"/>
          </a:p>
        </p:txBody>
      </p:sp>
      <p:sp>
        <p:nvSpPr>
          <p:cNvPr id="15" name="Text 9"/>
          <p:cNvSpPr/>
          <p:nvPr/>
        </p:nvSpPr>
        <p:spPr>
          <a:xfrm>
            <a:off x="892969" y="3064669"/>
            <a:ext cx="40933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PicPay's superapp strategy requires global payment capabilities to compete with international players entering the Brazilian market. </a:t>
            </a:r>
            <a:endParaRPr lang="en-US" sz="837" dirty="0"/>
          </a:p>
        </p:txBody>
      </p:sp>
      <p:sp>
        <p:nvSpPr>
          <p:cNvPr id="16" name="Shape 10"/>
          <p:cNvSpPr/>
          <p:nvPr/>
        </p:nvSpPr>
        <p:spPr>
          <a:xfrm>
            <a:off x="428625" y="3586163"/>
            <a:ext cx="357188" cy="357188"/>
          </a:xfrm>
          <a:prstGeom prst="ellipse">
            <a:avLst/>
          </a:prstGeom>
          <a:solidFill>
            <a:srgbClr val="FF9A3C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22" y="3761184"/>
            <a:ext cx="178594" cy="7144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892969" y="3621881"/>
            <a:ext cx="409336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Strategic Partnership</a:t>
            </a:r>
            <a:endParaRPr lang="en-US" sz="1238" dirty="0"/>
          </a:p>
        </p:txBody>
      </p:sp>
      <p:sp>
        <p:nvSpPr>
          <p:cNvPr id="19" name="Text 12"/>
          <p:cNvSpPr/>
          <p:nvPr/>
        </p:nvSpPr>
        <p:spPr>
          <a:xfrm>
            <a:off x="892969" y="3893344"/>
            <a:ext cx="40933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Circle's partnership with Matera (June 2025) created the infrastructure for seamless BRL-USDC integration in Brazilian financial institutions. </a:t>
            </a:r>
            <a:endParaRPr lang="en-US" sz="837" dirty="0"/>
          </a:p>
        </p:txBody>
      </p:sp>
      <p:sp>
        <p:nvSpPr>
          <p:cNvPr id="20" name="Shape 13"/>
          <p:cNvSpPr/>
          <p:nvPr/>
        </p:nvSpPr>
        <p:spPr>
          <a:xfrm>
            <a:off x="5400675" y="1100138"/>
            <a:ext cx="3314700" cy="33147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Text 14"/>
          <p:cNvSpPr/>
          <p:nvPr/>
        </p:nvSpPr>
        <p:spPr>
          <a:xfrm>
            <a:off x="5543550" y="1243013"/>
            <a:ext cx="30289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Cross-Border Payment Pain Points</a:t>
            </a:r>
            <a:endParaRPr lang="en-US" sz="1046" dirty="0"/>
          </a:p>
        </p:txBody>
      </p:sp>
      <p:pic>
        <p:nvPicPr>
          <p:cNvPr id="2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550" y="1564481"/>
            <a:ext cx="2143125" cy="10715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864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Brazilian Market Overview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14388"/>
            <a:ext cx="4214813" cy="103584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392906" y="921544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PicPay in Numbers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392906" y="1207294"/>
            <a:ext cx="111604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58 million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392906" y="1571625"/>
            <a:ext cx="11160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active accounts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3522873" y="1207294"/>
            <a:ext cx="87053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3rd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3522873" y="1571625"/>
            <a:ext cx="87053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largest neobank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285750" y="3800475"/>
            <a:ext cx="4214813" cy="17002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" name="Text 8"/>
          <p:cNvSpPr/>
          <p:nvPr/>
        </p:nvSpPr>
        <p:spPr>
          <a:xfrm>
            <a:off x="392906" y="3907631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Positioning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392906" y="4193381"/>
            <a:ext cx="44338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Nubank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3868313" y="4193381"/>
            <a:ext cx="5250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75 million</a:t>
            </a:r>
            <a:endParaRPr lang="en-US" sz="837" dirty="0"/>
          </a:p>
        </p:txBody>
      </p:sp>
      <p:sp>
        <p:nvSpPr>
          <p:cNvPr id="14" name="Shape 11"/>
          <p:cNvSpPr/>
          <p:nvPr/>
        </p:nvSpPr>
        <p:spPr>
          <a:xfrm>
            <a:off x="392906" y="4393406"/>
            <a:ext cx="4000500" cy="85725"/>
          </a:xfrm>
          <a:prstGeom prst="roundRect">
            <a:avLst/>
          </a:prstGeom>
          <a:solidFill>
            <a:srgbClr val="E5E7EB"/>
          </a:solidFill>
          <a:ln/>
        </p:spPr>
      </p:sp>
      <p:sp>
        <p:nvSpPr>
          <p:cNvPr id="15" name="Shape 12"/>
          <p:cNvSpPr/>
          <p:nvPr/>
        </p:nvSpPr>
        <p:spPr>
          <a:xfrm>
            <a:off x="392906" y="4393406"/>
            <a:ext cx="4000500" cy="85725"/>
          </a:xfrm>
          <a:prstGeom prst="roundRect">
            <a:avLst/>
          </a:prstGeom>
          <a:solidFill>
            <a:srgbClr val="8B5CF6"/>
          </a:solidFill>
          <a:ln/>
        </p:spPr>
      </p:sp>
      <p:sp>
        <p:nvSpPr>
          <p:cNvPr id="16" name="Text 13"/>
          <p:cNvSpPr/>
          <p:nvPr/>
        </p:nvSpPr>
        <p:spPr>
          <a:xfrm>
            <a:off x="392906" y="4536281"/>
            <a:ext cx="27869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3868313" y="4536281"/>
            <a:ext cx="5250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 million</a:t>
            </a:r>
            <a:endParaRPr lang="en-US" sz="837" dirty="0"/>
          </a:p>
        </p:txBody>
      </p:sp>
      <p:sp>
        <p:nvSpPr>
          <p:cNvPr id="18" name="Shape 15"/>
          <p:cNvSpPr/>
          <p:nvPr/>
        </p:nvSpPr>
        <p:spPr>
          <a:xfrm>
            <a:off x="392906" y="4736306"/>
            <a:ext cx="4000500" cy="85725"/>
          </a:xfrm>
          <a:prstGeom prst="roundRect">
            <a:avLst/>
          </a:prstGeom>
          <a:solidFill>
            <a:srgbClr val="E5E7EB"/>
          </a:solidFill>
          <a:ln/>
        </p:spPr>
      </p:sp>
      <p:sp>
        <p:nvSpPr>
          <p:cNvPr id="19" name="Shape 16"/>
          <p:cNvSpPr/>
          <p:nvPr/>
        </p:nvSpPr>
        <p:spPr>
          <a:xfrm>
            <a:off x="392906" y="4736306"/>
            <a:ext cx="3200400" cy="85725"/>
          </a:xfrm>
          <a:prstGeom prst="roundRect">
            <a:avLst/>
          </a:prstGeom>
          <a:solidFill>
            <a:srgbClr val="3B82F6"/>
          </a:solidFill>
          <a:ln/>
        </p:spPr>
      </p:sp>
      <p:sp>
        <p:nvSpPr>
          <p:cNvPr id="20" name="Text 17"/>
          <p:cNvSpPr/>
          <p:nvPr/>
        </p:nvSpPr>
        <p:spPr>
          <a:xfrm>
            <a:off x="392906" y="4879181"/>
            <a:ext cx="36131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PicPay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3868313" y="4879181"/>
            <a:ext cx="5250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58 million</a:t>
            </a:r>
            <a:endParaRPr lang="en-US" sz="837" dirty="0"/>
          </a:p>
        </p:txBody>
      </p:sp>
      <p:sp>
        <p:nvSpPr>
          <p:cNvPr id="22" name="Shape 19"/>
          <p:cNvSpPr/>
          <p:nvPr/>
        </p:nvSpPr>
        <p:spPr>
          <a:xfrm>
            <a:off x="392906" y="5079206"/>
            <a:ext cx="4000500" cy="85725"/>
          </a:xfrm>
          <a:prstGeom prst="roundRect">
            <a:avLst/>
          </a:prstGeom>
          <a:solidFill>
            <a:srgbClr val="E5E7EB"/>
          </a:solidFill>
          <a:ln/>
        </p:spPr>
      </p:sp>
      <p:sp>
        <p:nvSpPr>
          <p:cNvPr id="23" name="Shape 20"/>
          <p:cNvSpPr/>
          <p:nvPr/>
        </p:nvSpPr>
        <p:spPr>
          <a:xfrm>
            <a:off x="392906" y="5079206"/>
            <a:ext cx="3080379" cy="85725"/>
          </a:xfrm>
          <a:prstGeom prst="roundRect">
            <a:avLst/>
          </a:prstGeom>
          <a:solidFill>
            <a:srgbClr val="10B981"/>
          </a:solidFill>
          <a:ln/>
        </p:spPr>
      </p:sp>
      <p:pic>
        <p:nvPicPr>
          <p:cNvPr id="2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5250656"/>
            <a:ext cx="114300" cy="114300"/>
          </a:xfrm>
          <a:prstGeom prst="rect">
            <a:avLst/>
          </a:prstGeom>
        </p:spPr>
      </p:pic>
      <p:sp>
        <p:nvSpPr>
          <p:cNvPr id="25" name="Text 21"/>
          <p:cNvSpPr/>
          <p:nvPr/>
        </p:nvSpPr>
        <p:spPr>
          <a:xfrm>
            <a:off x="564356" y="5229225"/>
            <a:ext cx="19461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Only one with superapp positioning</a:t>
            </a:r>
            <a:endParaRPr lang="en-US" sz="837" dirty="0"/>
          </a:p>
        </p:txBody>
      </p:sp>
      <p:sp>
        <p:nvSpPr>
          <p:cNvPr id="26" name="Shape 22"/>
          <p:cNvSpPr/>
          <p:nvPr/>
        </p:nvSpPr>
        <p:spPr>
          <a:xfrm>
            <a:off x="4643438" y="814388"/>
            <a:ext cx="4214813" cy="223599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7" name="Text 23"/>
          <p:cNvSpPr/>
          <p:nvPr/>
        </p:nvSpPr>
        <p:spPr>
          <a:xfrm>
            <a:off x="4750594" y="921544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Fintech Market Growth</a:t>
            </a:r>
            <a:endParaRPr lang="en-US" sz="1046" dirty="0"/>
          </a:p>
        </p:txBody>
      </p:sp>
      <p:pic>
        <p:nvPicPr>
          <p:cNvPr id="2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94" y="1207294"/>
            <a:ext cx="4000500" cy="1571625"/>
          </a:xfrm>
          <a:prstGeom prst="rect">
            <a:avLst/>
          </a:prstGeom>
        </p:spPr>
      </p:pic>
      <p:sp>
        <p:nvSpPr>
          <p:cNvPr id="29" name="Text 24"/>
          <p:cNvSpPr/>
          <p:nvPr/>
        </p:nvSpPr>
        <p:spPr>
          <a:xfrm>
            <a:off x="4750594" y="2814638"/>
            <a:ext cx="400050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628" dirty="0">
                <a:solidFill>
                  <a:srgbClr val="77777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 IMARC Group, 2025</a:t>
            </a:r>
            <a:endParaRPr lang="en-US" sz="628" dirty="0"/>
          </a:p>
        </p:txBody>
      </p:sp>
      <p:sp>
        <p:nvSpPr>
          <p:cNvPr id="30" name="Shape 25"/>
          <p:cNvSpPr/>
          <p:nvPr/>
        </p:nvSpPr>
        <p:spPr>
          <a:xfrm>
            <a:off x="4643438" y="3157538"/>
            <a:ext cx="4214813" cy="223599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1" name="Text 26"/>
          <p:cNvSpPr/>
          <p:nvPr/>
        </p:nvSpPr>
        <p:spPr>
          <a:xfrm>
            <a:off x="4750594" y="3264694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Payment Methods in Brazil</a:t>
            </a:r>
            <a:endParaRPr lang="en-US" sz="1046" dirty="0"/>
          </a:p>
        </p:txBody>
      </p:sp>
      <p:pic>
        <p:nvPicPr>
          <p:cNvPr id="3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594" y="3550444"/>
            <a:ext cx="4000500" cy="1571625"/>
          </a:xfrm>
          <a:prstGeom prst="rect">
            <a:avLst/>
          </a:prstGeom>
        </p:spPr>
      </p:pic>
      <p:sp>
        <p:nvSpPr>
          <p:cNvPr id="33" name="Text 27"/>
          <p:cNvSpPr/>
          <p:nvPr/>
        </p:nvSpPr>
        <p:spPr>
          <a:xfrm>
            <a:off x="4750594" y="5157788"/>
            <a:ext cx="400050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628" dirty="0">
                <a:solidFill>
                  <a:srgbClr val="77777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 Central Bank of Brazil, 2024</a:t>
            </a:r>
            <a:endParaRPr lang="en-US" sz="62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PicPay's Current Challenges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28625" y="1100138"/>
            <a:ext cx="4071938" cy="1643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571500" y="1243013"/>
            <a:ext cx="285750" cy="285750"/>
          </a:xfrm>
          <a:prstGeom prst="ellipse">
            <a:avLst/>
          </a:prstGeom>
          <a:solidFill>
            <a:srgbClr val="FF5A5A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7" y="1382316"/>
            <a:ext cx="89297" cy="714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64406" y="1268016"/>
            <a:ext cx="18573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 International Fees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571500" y="1635919"/>
            <a:ext cx="330577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PicPay users pay 4-6% in fees for international transactions through traditional banking partners, plus hidden FX spreads of 2-3%. 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571500" y="2257425"/>
            <a:ext cx="33057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5A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Impact: R$120M in excessive fees paid by users annually </a:t>
            </a:r>
            <a:endParaRPr lang="en-US" sz="837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08" y="1919408"/>
            <a:ext cx="408980" cy="397427"/>
          </a:xfrm>
          <a:prstGeom prst="rect">
            <a:avLst/>
          </a:prstGeom>
        </p:spPr>
      </p:pic>
      <p:sp>
        <p:nvSpPr>
          <p:cNvPr id="11" name="Shape 6"/>
          <p:cNvSpPr/>
          <p:nvPr/>
        </p:nvSpPr>
        <p:spPr>
          <a:xfrm>
            <a:off x="4643438" y="1100138"/>
            <a:ext cx="4071938" cy="1643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Shape 7"/>
          <p:cNvSpPr/>
          <p:nvPr/>
        </p:nvSpPr>
        <p:spPr>
          <a:xfrm>
            <a:off x="4786313" y="1243013"/>
            <a:ext cx="285750" cy="285750"/>
          </a:xfrm>
          <a:prstGeom prst="ellipse">
            <a:avLst/>
          </a:prstGeom>
          <a:solidFill>
            <a:srgbClr val="FF9A3C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382316"/>
            <a:ext cx="142875" cy="714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179219" y="1268016"/>
            <a:ext cx="175395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Slow Processing Times</a:t>
            </a:r>
            <a:endParaRPr lang="en-US" sz="1238" dirty="0"/>
          </a:p>
        </p:txBody>
      </p:sp>
      <p:sp>
        <p:nvSpPr>
          <p:cNvPr id="15" name="Text 9"/>
          <p:cNvSpPr/>
          <p:nvPr/>
        </p:nvSpPr>
        <p:spPr>
          <a:xfrm>
            <a:off x="4786313" y="1635919"/>
            <a:ext cx="3371292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International transfers take 2-3 business days to complete, causing frustration for users sending money to family abroad or making time-sensitive payments. </a:t>
            </a:r>
            <a:endParaRPr lang="en-US" sz="837" dirty="0"/>
          </a:p>
        </p:txBody>
      </p:sp>
      <p:sp>
        <p:nvSpPr>
          <p:cNvPr id="16" name="Text 10"/>
          <p:cNvSpPr/>
          <p:nvPr/>
        </p:nvSpPr>
        <p:spPr>
          <a:xfrm>
            <a:off x="4786313" y="2257425"/>
            <a:ext cx="337129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5A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Impact: 65% of users report dissatisfaction with transfer speed </a:t>
            </a:r>
            <a:endParaRPr lang="en-US" sz="837" dirty="0"/>
          </a:p>
        </p:txBody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042" y="2021570"/>
            <a:ext cx="343458" cy="193077"/>
          </a:xfrm>
          <a:prstGeom prst="rect">
            <a:avLst/>
          </a:prstGeom>
        </p:spPr>
      </p:pic>
      <p:sp>
        <p:nvSpPr>
          <p:cNvPr id="18" name="Shape 11"/>
          <p:cNvSpPr/>
          <p:nvPr/>
        </p:nvSpPr>
        <p:spPr>
          <a:xfrm>
            <a:off x="428625" y="2886075"/>
            <a:ext cx="4071938" cy="18145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9" name="Shape 12"/>
          <p:cNvSpPr/>
          <p:nvPr/>
        </p:nvSpPr>
        <p:spPr>
          <a:xfrm>
            <a:off x="571500" y="3028950"/>
            <a:ext cx="285750" cy="285750"/>
          </a:xfrm>
          <a:prstGeom prst="ellipse">
            <a:avLst/>
          </a:prstGeom>
          <a:solidFill>
            <a:srgbClr val="2775CA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38" y="3168253"/>
            <a:ext cx="142875" cy="7144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964406" y="3053953"/>
            <a:ext cx="16582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Limited Global Reach</a:t>
            </a:r>
            <a:endParaRPr lang="en-US" sz="1238" dirty="0"/>
          </a:p>
        </p:txBody>
      </p:sp>
      <p:sp>
        <p:nvSpPr>
          <p:cNvPr id="22" name="Text 14"/>
          <p:cNvSpPr/>
          <p:nvPr/>
        </p:nvSpPr>
        <p:spPr>
          <a:xfrm>
            <a:off x="571500" y="3421856"/>
            <a:ext cx="3393616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Current infrastructure only supports 12 countries directly. Users must leave the PicPay ecosystem to make payments to merchants or individuals in unsupported regions. </a:t>
            </a:r>
            <a:endParaRPr lang="en-US" sz="837" dirty="0"/>
          </a:p>
        </p:txBody>
      </p:sp>
      <p:sp>
        <p:nvSpPr>
          <p:cNvPr id="23" name="Text 15"/>
          <p:cNvSpPr/>
          <p:nvPr/>
        </p:nvSpPr>
        <p:spPr>
          <a:xfrm>
            <a:off x="571500" y="4043363"/>
            <a:ext cx="339361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5A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Impact: 40% of international payment attempts fail or require redirection </a:t>
            </a:r>
            <a:endParaRPr lang="en-US" sz="837" dirty="0"/>
          </a:p>
        </p:txBody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6554" y="3899427"/>
            <a:ext cx="321134" cy="180715"/>
          </a:xfrm>
          <a:prstGeom prst="rect">
            <a:avLst/>
          </a:prstGeom>
        </p:spPr>
      </p:pic>
      <p:sp>
        <p:nvSpPr>
          <p:cNvPr id="25" name="Shape 16"/>
          <p:cNvSpPr/>
          <p:nvPr/>
        </p:nvSpPr>
        <p:spPr>
          <a:xfrm>
            <a:off x="4643438" y="2886075"/>
            <a:ext cx="4071938" cy="18145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Shape 17"/>
          <p:cNvSpPr/>
          <p:nvPr/>
        </p:nvSpPr>
        <p:spPr>
          <a:xfrm>
            <a:off x="4786313" y="3028950"/>
            <a:ext cx="285750" cy="285750"/>
          </a:xfrm>
          <a:prstGeom prst="ellipse">
            <a:avLst/>
          </a:prstGeom>
          <a:solidFill>
            <a:srgbClr val="8A57DE"/>
          </a:solidFill>
          <a:ln/>
        </p:spPr>
      </p:sp>
      <p:pic>
        <p:nvPicPr>
          <p:cNvPr id="2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0" y="3168253"/>
            <a:ext cx="142875" cy="7144"/>
          </a:xfrm>
          <a:prstGeom prst="rect">
            <a:avLst/>
          </a:prstGeom>
        </p:spPr>
      </p:pic>
      <p:sp>
        <p:nvSpPr>
          <p:cNvPr id="28" name="Text 18"/>
          <p:cNvSpPr/>
          <p:nvPr/>
        </p:nvSpPr>
        <p:spPr>
          <a:xfrm>
            <a:off x="5179219" y="3053953"/>
            <a:ext cx="16799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Competitive Pressure</a:t>
            </a:r>
            <a:endParaRPr lang="en-US" sz="1238" dirty="0"/>
          </a:p>
        </p:txBody>
      </p:sp>
      <p:sp>
        <p:nvSpPr>
          <p:cNvPr id="29" name="Text 19"/>
          <p:cNvSpPr/>
          <p:nvPr/>
        </p:nvSpPr>
        <p:spPr>
          <a:xfrm>
            <a:off x="4786313" y="3421856"/>
            <a:ext cx="3417559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Global fintechs like Wise and Revolut are entering Brazil with native multi-currency solutions. Nubank and Inter are developing similar offerings, threatening PicPay's superapp strategy. </a:t>
            </a:r>
            <a:endParaRPr lang="en-US" sz="837" dirty="0"/>
          </a:p>
        </p:txBody>
      </p:sp>
      <p:sp>
        <p:nvSpPr>
          <p:cNvPr id="30" name="Text 20"/>
          <p:cNvSpPr/>
          <p:nvPr/>
        </p:nvSpPr>
        <p:spPr>
          <a:xfrm>
            <a:off x="4786313" y="4214813"/>
            <a:ext cx="341755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5A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Impact: Potential loss of 15% of high-value users within 12 months </a:t>
            </a:r>
            <a:endParaRPr lang="en-US" sz="837" dirty="0"/>
          </a:p>
        </p:txBody>
      </p:sp>
      <p:pic>
        <p:nvPicPr>
          <p:cNvPr id="3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5309" y="3769109"/>
            <a:ext cx="297191" cy="4413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364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Circle: Global Financial Infrastructure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28700"/>
            <a:ext cx="1428750" cy="1428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8625" y="2600325"/>
            <a:ext cx="372903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Circle is a global financial technology firm that enables businesses to harness the power of digital currencies and public blockchains for payments, commerce and financial applications worldwide. </a:t>
            </a:r>
            <a:endParaRPr lang="en-US" sz="942" dirty="0"/>
          </a:p>
        </p:txBody>
      </p:sp>
      <p:sp>
        <p:nvSpPr>
          <p:cNvPr id="6" name="Shape 2"/>
          <p:cNvSpPr/>
          <p:nvPr/>
        </p:nvSpPr>
        <p:spPr>
          <a:xfrm>
            <a:off x="428625" y="3586163"/>
            <a:ext cx="1807369" cy="66436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Text 3"/>
          <p:cNvSpPr/>
          <p:nvPr/>
        </p:nvSpPr>
        <p:spPr>
          <a:xfrm>
            <a:off x="535781" y="3693319"/>
            <a:ext cx="159305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$50B+</a:t>
            </a:r>
            <a:endParaRPr lang="en-US" sz="1575" dirty="0"/>
          </a:p>
        </p:txBody>
      </p:sp>
      <p:sp>
        <p:nvSpPr>
          <p:cNvPr id="8" name="Text 4"/>
          <p:cNvSpPr/>
          <p:nvPr/>
        </p:nvSpPr>
        <p:spPr>
          <a:xfrm>
            <a:off x="535781" y="3993356"/>
            <a:ext cx="159305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USDC in circulation</a:t>
            </a:r>
            <a:endParaRPr lang="en-US" sz="732" dirty="0"/>
          </a:p>
        </p:txBody>
      </p:sp>
      <p:sp>
        <p:nvSpPr>
          <p:cNvPr id="9" name="Shape 5"/>
          <p:cNvSpPr/>
          <p:nvPr/>
        </p:nvSpPr>
        <p:spPr>
          <a:xfrm>
            <a:off x="2343150" y="3586163"/>
            <a:ext cx="1807369" cy="66436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" name="Text 6"/>
          <p:cNvSpPr/>
          <p:nvPr/>
        </p:nvSpPr>
        <p:spPr>
          <a:xfrm>
            <a:off x="2450306" y="3693319"/>
            <a:ext cx="159305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180+</a:t>
            </a:r>
            <a:endParaRPr lang="en-US" sz="1575" dirty="0"/>
          </a:p>
        </p:txBody>
      </p:sp>
      <p:sp>
        <p:nvSpPr>
          <p:cNvPr id="11" name="Text 7"/>
          <p:cNvSpPr/>
          <p:nvPr/>
        </p:nvSpPr>
        <p:spPr>
          <a:xfrm>
            <a:off x="2450306" y="3993356"/>
            <a:ext cx="159305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Countries supported</a:t>
            </a:r>
            <a:endParaRPr lang="en-US" sz="732" dirty="0"/>
          </a:p>
        </p:txBody>
      </p:sp>
      <p:sp>
        <p:nvSpPr>
          <p:cNvPr id="12" name="Shape 8"/>
          <p:cNvSpPr/>
          <p:nvPr/>
        </p:nvSpPr>
        <p:spPr>
          <a:xfrm>
            <a:off x="428625" y="4357688"/>
            <a:ext cx="1807369" cy="66436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Text 9"/>
          <p:cNvSpPr/>
          <p:nvPr/>
        </p:nvSpPr>
        <p:spPr>
          <a:xfrm>
            <a:off x="535781" y="4464844"/>
            <a:ext cx="159305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10M+</a:t>
            </a:r>
            <a:endParaRPr lang="en-US" sz="1575" dirty="0"/>
          </a:p>
        </p:txBody>
      </p:sp>
      <p:sp>
        <p:nvSpPr>
          <p:cNvPr id="14" name="Text 10"/>
          <p:cNvSpPr/>
          <p:nvPr/>
        </p:nvSpPr>
        <p:spPr>
          <a:xfrm>
            <a:off x="535781" y="4764881"/>
            <a:ext cx="159305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Monthly transactions</a:t>
            </a:r>
            <a:endParaRPr lang="en-US" sz="732" dirty="0"/>
          </a:p>
        </p:txBody>
      </p:sp>
      <p:sp>
        <p:nvSpPr>
          <p:cNvPr id="15" name="Shape 11"/>
          <p:cNvSpPr/>
          <p:nvPr/>
        </p:nvSpPr>
        <p:spPr>
          <a:xfrm>
            <a:off x="2343150" y="4357688"/>
            <a:ext cx="1807369" cy="66436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Text 12"/>
          <p:cNvSpPr/>
          <p:nvPr/>
        </p:nvSpPr>
        <p:spPr>
          <a:xfrm>
            <a:off x="2450306" y="4464844"/>
            <a:ext cx="159305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1,000+</a:t>
            </a:r>
            <a:endParaRPr lang="en-US" sz="1575" dirty="0"/>
          </a:p>
        </p:txBody>
      </p:sp>
      <p:sp>
        <p:nvSpPr>
          <p:cNvPr id="17" name="Text 13"/>
          <p:cNvSpPr/>
          <p:nvPr/>
        </p:nvSpPr>
        <p:spPr>
          <a:xfrm>
            <a:off x="2450306" y="4764881"/>
            <a:ext cx="159305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Enterprise customers</a:t>
            </a:r>
            <a:endParaRPr lang="en-US" sz="732" dirty="0"/>
          </a:p>
        </p:txBody>
      </p:sp>
      <p:sp>
        <p:nvSpPr>
          <p:cNvPr id="18" name="Text 14"/>
          <p:cNvSpPr/>
          <p:nvPr/>
        </p:nvSpPr>
        <p:spPr>
          <a:xfrm>
            <a:off x="428625" y="5236369"/>
            <a:ext cx="372903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Trusted By</a:t>
            </a:r>
            <a:endParaRPr lang="en-US" sz="1238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5579269"/>
            <a:ext cx="228600" cy="228600"/>
          </a:xfrm>
          <a:prstGeom prst="rect">
            <a:avLst/>
          </a:prstGeom>
        </p:spPr>
      </p:pic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5579269"/>
            <a:ext cx="228600" cy="228600"/>
          </a:xfrm>
          <a:prstGeom prst="rect">
            <a:avLst/>
          </a:prstGeom>
        </p:spPr>
      </p:pic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5579269"/>
            <a:ext cx="228600" cy="228600"/>
          </a:xfrm>
          <a:prstGeom prst="rect">
            <a:avLst/>
          </a:prstGeom>
        </p:spPr>
      </p:pic>
      <p:pic>
        <p:nvPicPr>
          <p:cNvPr id="2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325" y="5579269"/>
            <a:ext cx="228600" cy="228600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4572000" y="1028700"/>
            <a:ext cx="41433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Products for PicPay</a:t>
            </a:r>
            <a:endParaRPr lang="en-US" sz="1238" dirty="0"/>
          </a:p>
        </p:txBody>
      </p:sp>
      <p:sp>
        <p:nvSpPr>
          <p:cNvPr id="24" name="Shape 16"/>
          <p:cNvSpPr/>
          <p:nvPr/>
        </p:nvSpPr>
        <p:spPr>
          <a:xfrm>
            <a:off x="4572000" y="1371600"/>
            <a:ext cx="4143375" cy="133588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5" name="Shape 17"/>
          <p:cNvSpPr/>
          <p:nvPr/>
        </p:nvSpPr>
        <p:spPr>
          <a:xfrm>
            <a:off x="4714875" y="1514475"/>
            <a:ext cx="285750" cy="285750"/>
          </a:xfrm>
          <a:prstGeom prst="ellipse">
            <a:avLst/>
          </a:prstGeom>
          <a:solidFill>
            <a:srgbClr val="2775CA"/>
          </a:solidFill>
          <a:ln/>
        </p:spPr>
      </p:sp>
      <p:pic>
        <p:nvPicPr>
          <p:cNvPr id="2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313" y="1653778"/>
            <a:ext cx="142875" cy="7144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5107781" y="1550194"/>
            <a:ext cx="76940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Circle Mint</a:t>
            </a:r>
            <a:endParaRPr lang="en-US" sz="1046" dirty="0"/>
          </a:p>
        </p:txBody>
      </p:sp>
      <p:sp>
        <p:nvSpPr>
          <p:cNvPr id="28" name="Text 19"/>
          <p:cNvSpPr/>
          <p:nvPr/>
        </p:nvSpPr>
        <p:spPr>
          <a:xfrm>
            <a:off x="4714875" y="1871663"/>
            <a:ext cx="38576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Enterprise-grade solution for minting and redeeming USDC stablecoins, enabling seamless conversion between fiat and digital currencies. </a:t>
            </a:r>
            <a:endParaRPr lang="en-US" sz="837" dirty="0"/>
          </a:p>
        </p:txBody>
      </p:sp>
      <p:sp>
        <p:nvSpPr>
          <p:cNvPr id="29" name="Shape 20"/>
          <p:cNvSpPr/>
          <p:nvPr/>
        </p:nvSpPr>
        <p:spPr>
          <a:xfrm>
            <a:off x="4714875" y="2286000"/>
            <a:ext cx="905275" cy="221456"/>
          </a:xfrm>
          <a:prstGeom prst="roundRect">
            <a:avLst/>
          </a:prstGeom>
          <a:solidFill>
            <a:srgbClr val="F0F0F0"/>
          </a:solidFill>
          <a:ln/>
        </p:spPr>
      </p:sp>
      <p:sp>
        <p:nvSpPr>
          <p:cNvPr id="30" name="Text 21"/>
          <p:cNvSpPr/>
          <p:nvPr/>
        </p:nvSpPr>
        <p:spPr>
          <a:xfrm>
            <a:off x="4714875" y="2286000"/>
            <a:ext cx="905275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1:1 USD backing</a:t>
            </a:r>
            <a:endParaRPr lang="en-US" sz="732" dirty="0"/>
          </a:p>
        </p:txBody>
      </p:sp>
      <p:sp>
        <p:nvSpPr>
          <p:cNvPr id="31" name="Shape 22"/>
          <p:cNvSpPr/>
          <p:nvPr/>
        </p:nvSpPr>
        <p:spPr>
          <a:xfrm>
            <a:off x="5677300" y="2286000"/>
            <a:ext cx="620753" cy="221456"/>
          </a:xfrm>
          <a:prstGeom prst="roundRect">
            <a:avLst/>
          </a:prstGeom>
          <a:solidFill>
            <a:srgbClr val="F0F0F0"/>
          </a:solidFill>
          <a:ln/>
        </p:spPr>
      </p:sp>
      <p:sp>
        <p:nvSpPr>
          <p:cNvPr id="32" name="Text 23"/>
          <p:cNvSpPr/>
          <p:nvPr/>
        </p:nvSpPr>
        <p:spPr>
          <a:xfrm>
            <a:off x="5677300" y="2286000"/>
            <a:ext cx="620753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Regulated</a:t>
            </a:r>
            <a:endParaRPr lang="en-US" sz="732" dirty="0"/>
          </a:p>
        </p:txBody>
      </p:sp>
      <p:sp>
        <p:nvSpPr>
          <p:cNvPr id="33" name="Shape 24"/>
          <p:cNvSpPr/>
          <p:nvPr/>
        </p:nvSpPr>
        <p:spPr>
          <a:xfrm>
            <a:off x="6355203" y="2286000"/>
            <a:ext cx="668861" cy="221456"/>
          </a:xfrm>
          <a:prstGeom prst="roundRect">
            <a:avLst/>
          </a:prstGeom>
          <a:solidFill>
            <a:srgbClr val="F0F0F0"/>
          </a:solidFill>
          <a:ln/>
        </p:spPr>
      </p:sp>
      <p:sp>
        <p:nvSpPr>
          <p:cNvPr id="34" name="Text 25"/>
          <p:cNvSpPr/>
          <p:nvPr/>
        </p:nvSpPr>
        <p:spPr>
          <a:xfrm>
            <a:off x="6355203" y="2286000"/>
            <a:ext cx="668861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Multi-chain</a:t>
            </a:r>
            <a:endParaRPr lang="en-US" sz="732" dirty="0"/>
          </a:p>
        </p:txBody>
      </p:sp>
      <p:sp>
        <p:nvSpPr>
          <p:cNvPr id="35" name="Shape 26"/>
          <p:cNvSpPr/>
          <p:nvPr/>
        </p:nvSpPr>
        <p:spPr>
          <a:xfrm>
            <a:off x="7081214" y="2286000"/>
            <a:ext cx="518926" cy="221456"/>
          </a:xfrm>
          <a:prstGeom prst="roundRect">
            <a:avLst/>
          </a:prstGeom>
          <a:solidFill>
            <a:srgbClr val="F0F0F0"/>
          </a:solidFill>
          <a:ln/>
        </p:spPr>
      </p:sp>
      <p:sp>
        <p:nvSpPr>
          <p:cNvPr id="36" name="Text 27"/>
          <p:cNvSpPr/>
          <p:nvPr/>
        </p:nvSpPr>
        <p:spPr>
          <a:xfrm>
            <a:off x="7081214" y="2286000"/>
            <a:ext cx="518926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API-first</a:t>
            </a:r>
            <a:endParaRPr lang="en-US" sz="732" dirty="0"/>
          </a:p>
        </p:txBody>
      </p:sp>
      <p:sp>
        <p:nvSpPr>
          <p:cNvPr id="37" name="Shape 28"/>
          <p:cNvSpPr/>
          <p:nvPr/>
        </p:nvSpPr>
        <p:spPr>
          <a:xfrm>
            <a:off x="4572000" y="2850356"/>
            <a:ext cx="4143375" cy="133588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8" name="Shape 29"/>
          <p:cNvSpPr/>
          <p:nvPr/>
        </p:nvSpPr>
        <p:spPr>
          <a:xfrm>
            <a:off x="4714875" y="2993231"/>
            <a:ext cx="285750" cy="285750"/>
          </a:xfrm>
          <a:prstGeom prst="ellipse">
            <a:avLst/>
          </a:prstGeom>
          <a:solidFill>
            <a:srgbClr val="00C454"/>
          </a:solidFill>
          <a:ln/>
        </p:spPr>
      </p:sp>
      <p:pic>
        <p:nvPicPr>
          <p:cNvPr id="3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313" y="3132534"/>
            <a:ext cx="142875" cy="7144"/>
          </a:xfrm>
          <a:prstGeom prst="rect">
            <a:avLst/>
          </a:prstGeom>
        </p:spPr>
      </p:pic>
      <p:sp>
        <p:nvSpPr>
          <p:cNvPr id="40" name="Text 30"/>
          <p:cNvSpPr/>
          <p:nvPr/>
        </p:nvSpPr>
        <p:spPr>
          <a:xfrm>
            <a:off x="5107781" y="3028950"/>
            <a:ext cx="13553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Cross-Currency API</a:t>
            </a:r>
            <a:endParaRPr lang="en-US" sz="1046" dirty="0"/>
          </a:p>
        </p:txBody>
      </p:sp>
      <p:sp>
        <p:nvSpPr>
          <p:cNvPr id="41" name="Text 31"/>
          <p:cNvSpPr/>
          <p:nvPr/>
        </p:nvSpPr>
        <p:spPr>
          <a:xfrm>
            <a:off x="4714875" y="3350419"/>
            <a:ext cx="38576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Enables instant, low-cost currency conversions and transfers across borders using USDC as a bridge currency. </a:t>
            </a:r>
            <a:endParaRPr lang="en-US" sz="837" dirty="0"/>
          </a:p>
        </p:txBody>
      </p:sp>
      <p:sp>
        <p:nvSpPr>
          <p:cNvPr id="42" name="Shape 32"/>
          <p:cNvSpPr/>
          <p:nvPr/>
        </p:nvSpPr>
        <p:spPr>
          <a:xfrm>
            <a:off x="4714875" y="3764756"/>
            <a:ext cx="837381" cy="221456"/>
          </a:xfrm>
          <a:prstGeom prst="roundRect">
            <a:avLst/>
          </a:prstGeom>
          <a:solidFill>
            <a:srgbClr val="F0F0F0"/>
          </a:solidFill>
          <a:ln/>
        </p:spPr>
      </p:sp>
      <p:sp>
        <p:nvSpPr>
          <p:cNvPr id="43" name="Text 33"/>
          <p:cNvSpPr/>
          <p:nvPr/>
        </p:nvSpPr>
        <p:spPr>
          <a:xfrm>
            <a:off x="4714875" y="3764756"/>
            <a:ext cx="837381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180+ countries</a:t>
            </a:r>
            <a:endParaRPr lang="en-US" sz="732" dirty="0"/>
          </a:p>
        </p:txBody>
      </p:sp>
      <p:sp>
        <p:nvSpPr>
          <p:cNvPr id="44" name="Shape 34"/>
          <p:cNvSpPr/>
          <p:nvPr/>
        </p:nvSpPr>
        <p:spPr>
          <a:xfrm>
            <a:off x="5609406" y="3764756"/>
            <a:ext cx="1263132" cy="221456"/>
          </a:xfrm>
          <a:prstGeom prst="roundRect">
            <a:avLst/>
          </a:prstGeom>
          <a:solidFill>
            <a:srgbClr val="F0F0F0"/>
          </a:solidFill>
          <a:ln/>
        </p:spPr>
      </p:sp>
      <p:sp>
        <p:nvSpPr>
          <p:cNvPr id="45" name="Text 35"/>
          <p:cNvSpPr/>
          <p:nvPr/>
        </p:nvSpPr>
        <p:spPr>
          <a:xfrm>
            <a:off x="5609406" y="3764756"/>
            <a:ext cx="1263132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Near-instant settlement</a:t>
            </a:r>
            <a:endParaRPr lang="en-US" sz="732" dirty="0"/>
          </a:p>
        </p:txBody>
      </p:sp>
      <p:sp>
        <p:nvSpPr>
          <p:cNvPr id="46" name="Shape 36"/>
          <p:cNvSpPr/>
          <p:nvPr/>
        </p:nvSpPr>
        <p:spPr>
          <a:xfrm>
            <a:off x="6929689" y="3764756"/>
            <a:ext cx="553529" cy="221456"/>
          </a:xfrm>
          <a:prstGeom prst="roundRect">
            <a:avLst/>
          </a:prstGeom>
          <a:solidFill>
            <a:srgbClr val="F0F0F0"/>
          </a:solidFill>
          <a:ln/>
        </p:spPr>
      </p:sp>
      <p:sp>
        <p:nvSpPr>
          <p:cNvPr id="47" name="Text 37"/>
          <p:cNvSpPr/>
          <p:nvPr/>
        </p:nvSpPr>
        <p:spPr>
          <a:xfrm>
            <a:off x="6929689" y="3764756"/>
            <a:ext cx="55352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Low fees</a:t>
            </a:r>
            <a:endParaRPr lang="en-US" sz="732" dirty="0"/>
          </a:p>
        </p:txBody>
      </p:sp>
      <p:sp>
        <p:nvSpPr>
          <p:cNvPr id="48" name="Shape 38"/>
          <p:cNvSpPr/>
          <p:nvPr/>
        </p:nvSpPr>
        <p:spPr>
          <a:xfrm>
            <a:off x="7540368" y="3764756"/>
            <a:ext cx="846981" cy="221456"/>
          </a:xfrm>
          <a:prstGeom prst="roundRect">
            <a:avLst/>
          </a:prstGeom>
          <a:solidFill>
            <a:srgbClr val="F0F0F0"/>
          </a:solidFill>
          <a:ln/>
        </p:spPr>
      </p:sp>
      <p:sp>
        <p:nvSpPr>
          <p:cNvPr id="49" name="Text 39"/>
          <p:cNvSpPr/>
          <p:nvPr/>
        </p:nvSpPr>
        <p:spPr>
          <a:xfrm>
            <a:off x="7540368" y="3764756"/>
            <a:ext cx="846981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Programmable</a:t>
            </a:r>
            <a:endParaRPr lang="en-US" sz="732" dirty="0"/>
          </a:p>
        </p:txBody>
      </p:sp>
      <p:sp>
        <p:nvSpPr>
          <p:cNvPr id="50" name="Shape 40"/>
          <p:cNvSpPr/>
          <p:nvPr/>
        </p:nvSpPr>
        <p:spPr>
          <a:xfrm>
            <a:off x="4572000" y="4329113"/>
            <a:ext cx="4143375" cy="133588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1" name="Shape 41"/>
          <p:cNvSpPr/>
          <p:nvPr/>
        </p:nvSpPr>
        <p:spPr>
          <a:xfrm>
            <a:off x="4714875" y="4471988"/>
            <a:ext cx="285750" cy="285750"/>
          </a:xfrm>
          <a:prstGeom prst="ellipse">
            <a:avLst/>
          </a:prstGeom>
          <a:solidFill>
            <a:srgbClr val="2775CA"/>
          </a:solidFill>
          <a:ln/>
        </p:spPr>
      </p:sp>
      <p:pic>
        <p:nvPicPr>
          <p:cNvPr id="5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7383" y="4611291"/>
            <a:ext cx="160734" cy="7144"/>
          </a:xfrm>
          <a:prstGeom prst="rect">
            <a:avLst/>
          </a:prstGeom>
        </p:spPr>
      </p:pic>
      <p:sp>
        <p:nvSpPr>
          <p:cNvPr id="53" name="Text 42"/>
          <p:cNvSpPr/>
          <p:nvPr/>
        </p:nvSpPr>
        <p:spPr>
          <a:xfrm>
            <a:off x="5107781" y="4507706"/>
            <a:ext cx="98999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Payments API</a:t>
            </a:r>
            <a:endParaRPr lang="en-US" sz="1046" dirty="0"/>
          </a:p>
        </p:txBody>
      </p:sp>
      <p:sp>
        <p:nvSpPr>
          <p:cNvPr id="54" name="Text 43"/>
          <p:cNvSpPr/>
          <p:nvPr/>
        </p:nvSpPr>
        <p:spPr>
          <a:xfrm>
            <a:off x="4714875" y="4829175"/>
            <a:ext cx="38576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Accept and make payments globally using traditional and digital currencies with unified settlement. </a:t>
            </a:r>
            <a:endParaRPr lang="en-US" sz="837" dirty="0"/>
          </a:p>
        </p:txBody>
      </p:sp>
      <p:sp>
        <p:nvSpPr>
          <p:cNvPr id="55" name="Shape 44"/>
          <p:cNvSpPr/>
          <p:nvPr/>
        </p:nvSpPr>
        <p:spPr>
          <a:xfrm>
            <a:off x="4714875" y="5243513"/>
            <a:ext cx="899694" cy="221456"/>
          </a:xfrm>
          <a:prstGeom prst="roundRect">
            <a:avLst/>
          </a:prstGeom>
          <a:solidFill>
            <a:srgbClr val="F0F0F0"/>
          </a:solidFill>
          <a:ln/>
        </p:spPr>
      </p:sp>
      <p:sp>
        <p:nvSpPr>
          <p:cNvPr id="56" name="Text 45"/>
          <p:cNvSpPr/>
          <p:nvPr/>
        </p:nvSpPr>
        <p:spPr>
          <a:xfrm>
            <a:off x="4714875" y="5243513"/>
            <a:ext cx="899694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Card processing</a:t>
            </a:r>
            <a:endParaRPr lang="en-US" sz="732" dirty="0"/>
          </a:p>
        </p:txBody>
      </p:sp>
      <p:sp>
        <p:nvSpPr>
          <p:cNvPr id="57" name="Shape 46"/>
          <p:cNvSpPr/>
          <p:nvPr/>
        </p:nvSpPr>
        <p:spPr>
          <a:xfrm>
            <a:off x="5671719" y="5243513"/>
            <a:ext cx="946882" cy="221456"/>
          </a:xfrm>
          <a:prstGeom prst="roundRect">
            <a:avLst/>
          </a:prstGeom>
          <a:solidFill>
            <a:srgbClr val="F0F0F0"/>
          </a:solidFill>
          <a:ln/>
        </p:spPr>
      </p:sp>
      <p:sp>
        <p:nvSpPr>
          <p:cNvPr id="58" name="Text 47"/>
          <p:cNvSpPr/>
          <p:nvPr/>
        </p:nvSpPr>
        <p:spPr>
          <a:xfrm>
            <a:off x="5671719" y="5243513"/>
            <a:ext cx="946882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Crypto payments</a:t>
            </a:r>
            <a:endParaRPr lang="en-US" sz="732" dirty="0"/>
          </a:p>
        </p:txBody>
      </p:sp>
      <p:sp>
        <p:nvSpPr>
          <p:cNvPr id="59" name="Shape 48"/>
          <p:cNvSpPr/>
          <p:nvPr/>
        </p:nvSpPr>
        <p:spPr>
          <a:xfrm>
            <a:off x="6675751" y="5243513"/>
            <a:ext cx="849967" cy="221456"/>
          </a:xfrm>
          <a:prstGeom prst="roundRect">
            <a:avLst/>
          </a:prstGeom>
          <a:solidFill>
            <a:srgbClr val="F0F0F0"/>
          </a:solidFill>
          <a:ln/>
        </p:spPr>
      </p:sp>
      <p:sp>
        <p:nvSpPr>
          <p:cNvPr id="60" name="Text 49"/>
          <p:cNvSpPr/>
          <p:nvPr/>
        </p:nvSpPr>
        <p:spPr>
          <a:xfrm>
            <a:off x="6675751" y="5243513"/>
            <a:ext cx="849967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Merchant tools</a:t>
            </a:r>
            <a:endParaRPr lang="en-US" sz="732" dirty="0"/>
          </a:p>
        </p:txBody>
      </p:sp>
      <p:sp>
        <p:nvSpPr>
          <p:cNvPr id="61" name="Shape 50"/>
          <p:cNvSpPr/>
          <p:nvPr/>
        </p:nvSpPr>
        <p:spPr>
          <a:xfrm>
            <a:off x="7582867" y="5243513"/>
            <a:ext cx="925590" cy="221456"/>
          </a:xfrm>
          <a:prstGeom prst="roundRect">
            <a:avLst/>
          </a:prstGeom>
          <a:solidFill>
            <a:srgbClr val="F0F0F0"/>
          </a:solidFill>
          <a:ln/>
        </p:spPr>
      </p:sp>
      <p:sp>
        <p:nvSpPr>
          <p:cNvPr id="62" name="Text 51"/>
          <p:cNvSpPr/>
          <p:nvPr/>
        </p:nvSpPr>
        <p:spPr>
          <a:xfrm>
            <a:off x="7582867" y="5243513"/>
            <a:ext cx="925590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Fraud protection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507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PicPay Digital Assets Solution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957263"/>
            <a:ext cx="828675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Seamless integration of USDC into PicPay's superapp ecosystem</a:t>
            </a:r>
            <a:endParaRPr lang="en-US" sz="1238" dirty="0"/>
          </a:p>
        </p:txBody>
      </p:sp>
      <p:sp>
        <p:nvSpPr>
          <p:cNvPr id="5" name="Shape 2"/>
          <p:cNvSpPr/>
          <p:nvPr/>
        </p:nvSpPr>
        <p:spPr>
          <a:xfrm>
            <a:off x="428625" y="1478756"/>
            <a:ext cx="8286750" cy="2286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4357688" y="1835944"/>
            <a:ext cx="428625" cy="428625"/>
          </a:xfrm>
          <a:prstGeom prst="ellipse">
            <a:avLst/>
          </a:prstGeom>
          <a:solidFill>
            <a:srgbClr val="2775CA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22" y="1964531"/>
            <a:ext cx="107156" cy="171450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642938" y="2336006"/>
            <a:ext cx="1428750" cy="571500"/>
          </a:xfrm>
          <a:prstGeom prst="rect">
            <a:avLst/>
          </a:prstGeom>
          <a:solidFill>
            <a:srgbClr val="21C25E"/>
          </a:solidFill>
          <a:ln/>
        </p:spPr>
      </p:sp>
      <p:sp>
        <p:nvSpPr>
          <p:cNvPr id="9" name="Text 5"/>
          <p:cNvSpPr/>
          <p:nvPr/>
        </p:nvSpPr>
        <p:spPr>
          <a:xfrm>
            <a:off x="642938" y="2336006"/>
            <a:ext cx="142875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PicPay</a:t>
            </a:r>
            <a:endParaRPr lang="en-US" sz="1046" dirty="0"/>
          </a:p>
        </p:txBody>
      </p:sp>
      <p:sp>
        <p:nvSpPr>
          <p:cNvPr id="10" name="Shape 6"/>
          <p:cNvSpPr/>
          <p:nvPr/>
        </p:nvSpPr>
        <p:spPr>
          <a:xfrm>
            <a:off x="7072313" y="2336006"/>
            <a:ext cx="1428750" cy="571500"/>
          </a:xfrm>
          <a:prstGeom prst="rect">
            <a:avLst/>
          </a:prstGeom>
          <a:solidFill>
            <a:srgbClr val="2775CA"/>
          </a:solidFill>
          <a:ln/>
        </p:spPr>
      </p:sp>
      <p:sp>
        <p:nvSpPr>
          <p:cNvPr id="11" name="Text 7"/>
          <p:cNvSpPr/>
          <p:nvPr/>
        </p:nvSpPr>
        <p:spPr>
          <a:xfrm>
            <a:off x="7072313" y="2336006"/>
            <a:ext cx="142875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Circle</a:t>
            </a:r>
            <a:endParaRPr lang="en-US" sz="1046" dirty="0"/>
          </a:p>
        </p:txBody>
      </p:sp>
      <p:sp>
        <p:nvSpPr>
          <p:cNvPr id="12" name="Shape 8"/>
          <p:cNvSpPr/>
          <p:nvPr/>
        </p:nvSpPr>
        <p:spPr>
          <a:xfrm>
            <a:off x="2143125" y="2621756"/>
            <a:ext cx="2143125" cy="14288"/>
          </a:xfrm>
          <a:prstGeom prst="rect">
            <a:avLst/>
          </a:prstGeom>
          <a:solidFill>
            <a:srgbClr val="666666"/>
          </a:solidFill>
          <a:ln/>
        </p:spPr>
      </p:sp>
      <p:sp>
        <p:nvSpPr>
          <p:cNvPr id="13" name="Shape 9"/>
          <p:cNvSpPr/>
          <p:nvPr/>
        </p:nvSpPr>
        <p:spPr>
          <a:xfrm>
            <a:off x="2143125" y="2193131"/>
            <a:ext cx="2143125" cy="14288"/>
          </a:xfrm>
          <a:prstGeom prst="rect">
            <a:avLst/>
          </a:prstGeom>
          <a:solidFill>
            <a:srgbClr val="666666"/>
          </a:solidFill>
          <a:ln/>
        </p:spPr>
      </p:sp>
      <p:sp>
        <p:nvSpPr>
          <p:cNvPr id="14" name="Text 10"/>
          <p:cNvSpPr/>
          <p:nvPr/>
        </p:nvSpPr>
        <p:spPr>
          <a:xfrm>
            <a:off x="2928938" y="2478881"/>
            <a:ext cx="89913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BRL → USDC (mint)</a:t>
            </a:r>
            <a:endParaRPr lang="en-US" sz="732" dirty="0"/>
          </a:p>
        </p:txBody>
      </p:sp>
      <p:sp>
        <p:nvSpPr>
          <p:cNvPr id="15" name="Text 11"/>
          <p:cNvSpPr/>
          <p:nvPr/>
        </p:nvSpPr>
        <p:spPr>
          <a:xfrm>
            <a:off x="2928938" y="2050256"/>
            <a:ext cx="104544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USDC → BRL (redeem)</a:t>
            </a:r>
            <a:endParaRPr lang="en-US" sz="732" dirty="0"/>
          </a:p>
        </p:txBody>
      </p:sp>
      <p:sp>
        <p:nvSpPr>
          <p:cNvPr id="16" name="Shape 12"/>
          <p:cNvSpPr/>
          <p:nvPr/>
        </p:nvSpPr>
        <p:spPr>
          <a:xfrm>
            <a:off x="1257802" y="2971800"/>
            <a:ext cx="357188" cy="357188"/>
          </a:xfrm>
          <a:prstGeom prst="ellipse">
            <a:avLst/>
          </a:prstGeom>
          <a:solidFill>
            <a:srgbClr val="F0F0F0"/>
          </a:solidFill>
          <a:ln/>
        </p:spPr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90" y="3093244"/>
            <a:ext cx="100013" cy="114300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1139121" y="3400425"/>
            <a:ext cx="59457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PicPay Users</a:t>
            </a:r>
            <a:endParaRPr lang="en-US" sz="732" dirty="0"/>
          </a:p>
        </p:txBody>
      </p:sp>
      <p:sp>
        <p:nvSpPr>
          <p:cNvPr id="19" name="Shape 14"/>
          <p:cNvSpPr/>
          <p:nvPr/>
        </p:nvSpPr>
        <p:spPr>
          <a:xfrm>
            <a:off x="3225208" y="2971800"/>
            <a:ext cx="357188" cy="357188"/>
          </a:xfrm>
          <a:prstGeom prst="ellipse">
            <a:avLst/>
          </a:prstGeom>
          <a:solidFill>
            <a:srgbClr val="F0F0F0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508" y="3093244"/>
            <a:ext cx="128588" cy="11430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3154719" y="3400425"/>
            <a:ext cx="49816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Merchants</a:t>
            </a:r>
            <a:endParaRPr lang="en-US" sz="732" dirty="0"/>
          </a:p>
        </p:txBody>
      </p:sp>
      <p:sp>
        <p:nvSpPr>
          <p:cNvPr id="22" name="Shape 16"/>
          <p:cNvSpPr/>
          <p:nvPr/>
        </p:nvSpPr>
        <p:spPr>
          <a:xfrm>
            <a:off x="5260758" y="2971800"/>
            <a:ext cx="357188" cy="357188"/>
          </a:xfrm>
          <a:prstGeom prst="ellipse">
            <a:avLst/>
          </a:prstGeom>
          <a:solidFill>
            <a:srgbClr val="F0F0F0"/>
          </a:solidFill>
          <a:ln/>
        </p:spPr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202" y="3093244"/>
            <a:ext cx="114300" cy="114300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5073904" y="3400425"/>
            <a:ext cx="73089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Network</a:t>
            </a:r>
            <a:endParaRPr lang="en-US" sz="732" dirty="0"/>
          </a:p>
        </p:txBody>
      </p:sp>
      <p:sp>
        <p:nvSpPr>
          <p:cNvPr id="25" name="Shape 18"/>
          <p:cNvSpPr/>
          <p:nvPr/>
        </p:nvSpPr>
        <p:spPr>
          <a:xfrm>
            <a:off x="7436727" y="2971800"/>
            <a:ext cx="357188" cy="357188"/>
          </a:xfrm>
          <a:prstGeom prst="ellipse">
            <a:avLst/>
          </a:prstGeom>
          <a:solidFill>
            <a:srgbClr val="F0F0F0"/>
          </a:solidFill>
          <a:ln/>
        </p:spPr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171" y="3093244"/>
            <a:ext cx="114300" cy="114300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7225819" y="3400425"/>
            <a:ext cx="77900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Financial System</a:t>
            </a:r>
            <a:endParaRPr lang="en-US" sz="732" dirty="0"/>
          </a:p>
        </p:txBody>
      </p:sp>
      <p:sp>
        <p:nvSpPr>
          <p:cNvPr id="28" name="Shape 20"/>
          <p:cNvSpPr/>
          <p:nvPr/>
        </p:nvSpPr>
        <p:spPr>
          <a:xfrm>
            <a:off x="428625" y="4050506"/>
            <a:ext cx="1905930" cy="12715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Shape 21"/>
          <p:cNvSpPr/>
          <p:nvPr/>
        </p:nvSpPr>
        <p:spPr>
          <a:xfrm>
            <a:off x="535781" y="4157663"/>
            <a:ext cx="257175" cy="257175"/>
          </a:xfrm>
          <a:prstGeom prst="ellipse">
            <a:avLst/>
          </a:prstGeom>
          <a:solidFill>
            <a:srgbClr val="2775CA"/>
          </a:solidFill>
          <a:ln/>
        </p:spPr>
      </p:sp>
      <p:pic>
        <p:nvPicPr>
          <p:cNvPr id="3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63" y="4282678"/>
            <a:ext cx="100013" cy="7144"/>
          </a:xfrm>
          <a:prstGeom prst="rect">
            <a:avLst/>
          </a:prstGeom>
        </p:spPr>
      </p:pic>
      <p:sp>
        <p:nvSpPr>
          <p:cNvPr id="31" name="Text 22"/>
          <p:cNvSpPr/>
          <p:nvPr/>
        </p:nvSpPr>
        <p:spPr>
          <a:xfrm>
            <a:off x="864394" y="4189809"/>
            <a:ext cx="124809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Native USDC Wallet</a:t>
            </a:r>
            <a:endParaRPr lang="en-US" sz="942" dirty="0"/>
          </a:p>
        </p:txBody>
      </p:sp>
      <p:sp>
        <p:nvSpPr>
          <p:cNvPr id="32" name="Text 23"/>
          <p:cNvSpPr/>
          <p:nvPr/>
        </p:nvSpPr>
        <p:spPr>
          <a:xfrm>
            <a:off x="535781" y="4486275"/>
            <a:ext cx="169161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Fully integrated USDC wallet within PicPay app, allowing users to hold, send, and receive USDC alongside BRL balances. </a:t>
            </a:r>
            <a:endParaRPr lang="en-US" sz="732" dirty="0"/>
          </a:p>
        </p:txBody>
      </p:sp>
      <p:sp>
        <p:nvSpPr>
          <p:cNvPr id="33" name="Shape 24"/>
          <p:cNvSpPr/>
          <p:nvPr/>
        </p:nvSpPr>
        <p:spPr>
          <a:xfrm>
            <a:off x="2555565" y="4050506"/>
            <a:ext cx="1905930" cy="12715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" name="Shape 25"/>
          <p:cNvSpPr/>
          <p:nvPr/>
        </p:nvSpPr>
        <p:spPr>
          <a:xfrm>
            <a:off x="2662721" y="4157663"/>
            <a:ext cx="257175" cy="257175"/>
          </a:xfrm>
          <a:prstGeom prst="ellipse">
            <a:avLst/>
          </a:prstGeom>
          <a:solidFill>
            <a:srgbClr val="00C454"/>
          </a:solidFill>
          <a:ln/>
        </p:spPr>
      </p:sp>
      <p:pic>
        <p:nvPicPr>
          <p:cNvPr id="3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1302" y="4282678"/>
            <a:ext cx="100013" cy="7144"/>
          </a:xfrm>
          <a:prstGeom prst="rect">
            <a:avLst/>
          </a:prstGeom>
        </p:spPr>
      </p:pic>
      <p:sp>
        <p:nvSpPr>
          <p:cNvPr id="36" name="Text 26"/>
          <p:cNvSpPr/>
          <p:nvPr/>
        </p:nvSpPr>
        <p:spPr>
          <a:xfrm>
            <a:off x="2991334" y="4189809"/>
            <a:ext cx="122635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Instant Conversion</a:t>
            </a:r>
            <a:endParaRPr lang="en-US" sz="942" dirty="0"/>
          </a:p>
        </p:txBody>
      </p:sp>
      <p:sp>
        <p:nvSpPr>
          <p:cNvPr id="37" name="Text 27"/>
          <p:cNvSpPr/>
          <p:nvPr/>
        </p:nvSpPr>
        <p:spPr>
          <a:xfrm>
            <a:off x="2662721" y="4486275"/>
            <a:ext cx="169161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One-click conversion between BRL and USDC with competitive rates and minimal fees using Circle Mint API. </a:t>
            </a:r>
            <a:endParaRPr lang="en-US" sz="732" dirty="0"/>
          </a:p>
        </p:txBody>
      </p:sp>
      <p:sp>
        <p:nvSpPr>
          <p:cNvPr id="38" name="Shape 28"/>
          <p:cNvSpPr/>
          <p:nvPr/>
        </p:nvSpPr>
        <p:spPr>
          <a:xfrm>
            <a:off x="4682505" y="4050506"/>
            <a:ext cx="1905930" cy="12715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9" name="Shape 29"/>
          <p:cNvSpPr/>
          <p:nvPr/>
        </p:nvSpPr>
        <p:spPr>
          <a:xfrm>
            <a:off x="4789661" y="4157663"/>
            <a:ext cx="257175" cy="257175"/>
          </a:xfrm>
          <a:prstGeom prst="ellipse">
            <a:avLst/>
          </a:prstGeom>
          <a:solidFill>
            <a:srgbClr val="8A57DE"/>
          </a:solidFill>
          <a:ln/>
        </p:spPr>
      </p:sp>
      <p:pic>
        <p:nvPicPr>
          <p:cNvPr id="4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8242" y="4282678"/>
            <a:ext cx="100013" cy="7144"/>
          </a:xfrm>
          <a:prstGeom prst="rect">
            <a:avLst/>
          </a:prstGeom>
        </p:spPr>
      </p:pic>
      <p:sp>
        <p:nvSpPr>
          <p:cNvPr id="41" name="Text 30"/>
          <p:cNvSpPr/>
          <p:nvPr/>
        </p:nvSpPr>
        <p:spPr>
          <a:xfrm>
            <a:off x="5118274" y="4189809"/>
            <a:ext cx="104156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Transfers</a:t>
            </a:r>
            <a:endParaRPr lang="en-US" sz="942" dirty="0"/>
          </a:p>
        </p:txBody>
      </p:sp>
      <p:sp>
        <p:nvSpPr>
          <p:cNvPr id="42" name="Text 31"/>
          <p:cNvSpPr/>
          <p:nvPr/>
        </p:nvSpPr>
        <p:spPr>
          <a:xfrm>
            <a:off x="4789661" y="4486275"/>
            <a:ext cx="169161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Send money internationally in minutes instead of days, with up to 50% lower fees than traditional methods. </a:t>
            </a:r>
            <a:endParaRPr lang="en-US" sz="732" dirty="0"/>
          </a:p>
        </p:txBody>
      </p:sp>
      <p:sp>
        <p:nvSpPr>
          <p:cNvPr id="43" name="Shape 32"/>
          <p:cNvSpPr/>
          <p:nvPr/>
        </p:nvSpPr>
        <p:spPr>
          <a:xfrm>
            <a:off x="6809445" y="4050506"/>
            <a:ext cx="1905930" cy="12715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4" name="Shape 33"/>
          <p:cNvSpPr/>
          <p:nvPr/>
        </p:nvSpPr>
        <p:spPr>
          <a:xfrm>
            <a:off x="6916601" y="4221956"/>
            <a:ext cx="257175" cy="257175"/>
          </a:xfrm>
          <a:prstGeom prst="ellipse">
            <a:avLst/>
          </a:prstGeom>
          <a:solidFill>
            <a:srgbClr val="FF9A3C"/>
          </a:solidFill>
          <a:ln/>
        </p:spPr>
      </p:sp>
      <p:pic>
        <p:nvPicPr>
          <p:cNvPr id="45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8932" y="4346972"/>
            <a:ext cx="112514" cy="7144"/>
          </a:xfrm>
          <a:prstGeom prst="rect">
            <a:avLst/>
          </a:prstGeom>
        </p:spPr>
      </p:pic>
      <p:sp>
        <p:nvSpPr>
          <p:cNvPr id="46" name="Text 34"/>
          <p:cNvSpPr/>
          <p:nvPr/>
        </p:nvSpPr>
        <p:spPr>
          <a:xfrm>
            <a:off x="7245214" y="4157663"/>
            <a:ext cx="1363005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International Payments</a:t>
            </a:r>
            <a:endParaRPr lang="en-US" sz="942" dirty="0"/>
          </a:p>
        </p:txBody>
      </p:sp>
      <p:sp>
        <p:nvSpPr>
          <p:cNvPr id="47" name="Text 35"/>
          <p:cNvSpPr/>
          <p:nvPr/>
        </p:nvSpPr>
        <p:spPr>
          <a:xfrm>
            <a:off x="6916601" y="4614863"/>
            <a:ext cx="169161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Pay international merchants directly with USDC or instantly convert to local currency at point of sale. </a:t>
            </a:r>
            <a:endParaRPr lang="en-US" sz="7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Architecture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14388"/>
            <a:ext cx="5572125" cy="25003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428625" y="957263"/>
            <a:ext cx="5286375" cy="428625"/>
          </a:xfrm>
          <a:prstGeom prst="rect">
            <a:avLst/>
          </a:prstGeom>
          <a:solidFill>
            <a:srgbClr val="E1F5FE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957263"/>
            <a:ext cx="5286375" cy="428625"/>
          </a:xfrm>
          <a:prstGeom prst="rect">
            <a:avLst/>
          </a:prstGeom>
          <a:noFill/>
          <a:ln/>
        </p:spPr>
        <p:txBody>
          <a:bodyPr wrap="square" lIns="170053" tIns="0" rIns="170053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288D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PicPay Mobile App Layer</a:t>
            </a:r>
            <a:endParaRPr lang="en-US" sz="837" dirty="0"/>
          </a:p>
        </p:txBody>
      </p:sp>
      <p:sp>
        <p:nvSpPr>
          <p:cNvPr id="7" name="Shape 4"/>
          <p:cNvSpPr/>
          <p:nvPr/>
        </p:nvSpPr>
        <p:spPr>
          <a:xfrm>
            <a:off x="428625" y="1457325"/>
            <a:ext cx="5286375" cy="428625"/>
          </a:xfrm>
          <a:prstGeom prst="rect">
            <a:avLst/>
          </a:prstGeom>
          <a:solidFill>
            <a:srgbClr val="E8F5E9"/>
          </a:solidFill>
          <a:ln/>
        </p:spPr>
      </p:sp>
      <p:sp>
        <p:nvSpPr>
          <p:cNvPr id="8" name="Text 5"/>
          <p:cNvSpPr/>
          <p:nvPr/>
        </p:nvSpPr>
        <p:spPr>
          <a:xfrm>
            <a:off x="428625" y="1457325"/>
            <a:ext cx="5286375" cy="428625"/>
          </a:xfrm>
          <a:prstGeom prst="rect">
            <a:avLst/>
          </a:prstGeom>
          <a:noFill/>
          <a:ln/>
        </p:spPr>
        <p:txBody>
          <a:bodyPr wrap="square" lIns="170053" tIns="0" rIns="170053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88E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PicPay Backend Layer</a:t>
            </a:r>
            <a:endParaRPr lang="en-US" sz="837" dirty="0"/>
          </a:p>
        </p:txBody>
      </p:sp>
      <p:sp>
        <p:nvSpPr>
          <p:cNvPr id="9" name="Shape 6"/>
          <p:cNvSpPr/>
          <p:nvPr/>
        </p:nvSpPr>
        <p:spPr>
          <a:xfrm>
            <a:off x="428625" y="1957388"/>
            <a:ext cx="5286375" cy="428625"/>
          </a:xfrm>
          <a:prstGeom prst="rect">
            <a:avLst/>
          </a:prstGeom>
          <a:solidFill>
            <a:srgbClr val="E3F2FD"/>
          </a:solidFill>
          <a:ln/>
        </p:spPr>
      </p:sp>
      <p:sp>
        <p:nvSpPr>
          <p:cNvPr id="10" name="Text 7"/>
          <p:cNvSpPr/>
          <p:nvPr/>
        </p:nvSpPr>
        <p:spPr>
          <a:xfrm>
            <a:off x="428625" y="1957388"/>
            <a:ext cx="5286375" cy="428625"/>
          </a:xfrm>
          <a:prstGeom prst="rect">
            <a:avLst/>
          </a:prstGeom>
          <a:noFill/>
          <a:ln/>
        </p:spPr>
        <p:txBody>
          <a:bodyPr wrap="square" lIns="170053" tIns="0" rIns="170053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976D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Circle API Layer</a:t>
            </a:r>
            <a:endParaRPr lang="en-US" sz="837" dirty="0"/>
          </a:p>
        </p:txBody>
      </p:sp>
      <p:sp>
        <p:nvSpPr>
          <p:cNvPr id="11" name="Shape 8"/>
          <p:cNvSpPr/>
          <p:nvPr/>
        </p:nvSpPr>
        <p:spPr>
          <a:xfrm>
            <a:off x="428625" y="2457450"/>
            <a:ext cx="5286375" cy="428625"/>
          </a:xfrm>
          <a:prstGeom prst="rect">
            <a:avLst/>
          </a:prstGeom>
          <a:solidFill>
            <a:srgbClr val="F3E5F5"/>
          </a:solidFill>
          <a:ln/>
        </p:spPr>
      </p:sp>
      <p:sp>
        <p:nvSpPr>
          <p:cNvPr id="12" name="Text 9"/>
          <p:cNvSpPr/>
          <p:nvPr/>
        </p:nvSpPr>
        <p:spPr>
          <a:xfrm>
            <a:off x="428625" y="2457450"/>
            <a:ext cx="5286375" cy="428625"/>
          </a:xfrm>
          <a:prstGeom prst="rect">
            <a:avLst/>
          </a:prstGeom>
          <a:noFill/>
          <a:ln/>
        </p:spPr>
        <p:txBody>
          <a:bodyPr wrap="square" lIns="170053" tIns="0" rIns="170053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8E24A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Blockchain Layer</a:t>
            </a:r>
            <a:endParaRPr lang="en-US" sz="837" dirty="0"/>
          </a:p>
        </p:txBody>
      </p:sp>
      <p:sp>
        <p:nvSpPr>
          <p:cNvPr id="13" name="Shape 10"/>
          <p:cNvSpPr/>
          <p:nvPr/>
        </p:nvSpPr>
        <p:spPr>
          <a:xfrm>
            <a:off x="3071813" y="1385888"/>
            <a:ext cx="14288" cy="71438"/>
          </a:xfrm>
          <a:prstGeom prst="rect">
            <a:avLst/>
          </a:prstGeom>
          <a:solidFill>
            <a:srgbClr val="999999"/>
          </a:solidFill>
          <a:ln/>
        </p:spPr>
      </p:sp>
      <p:sp>
        <p:nvSpPr>
          <p:cNvPr id="14" name="Shape 11"/>
          <p:cNvSpPr/>
          <p:nvPr/>
        </p:nvSpPr>
        <p:spPr>
          <a:xfrm>
            <a:off x="3071813" y="1885950"/>
            <a:ext cx="14288" cy="71438"/>
          </a:xfrm>
          <a:prstGeom prst="rect">
            <a:avLst/>
          </a:prstGeom>
          <a:solidFill>
            <a:srgbClr val="999999"/>
          </a:solidFill>
          <a:ln/>
        </p:spPr>
      </p:sp>
      <p:sp>
        <p:nvSpPr>
          <p:cNvPr id="15" name="Shape 12"/>
          <p:cNvSpPr/>
          <p:nvPr/>
        </p:nvSpPr>
        <p:spPr>
          <a:xfrm>
            <a:off x="3071813" y="2386013"/>
            <a:ext cx="14288" cy="71438"/>
          </a:xfrm>
          <a:prstGeom prst="rect">
            <a:avLst/>
          </a:prstGeom>
          <a:solidFill>
            <a:srgbClr val="999999"/>
          </a:solidFill>
          <a:ln/>
        </p:spPr>
      </p:sp>
      <p:sp>
        <p:nvSpPr>
          <p:cNvPr id="16" name="Shape 13"/>
          <p:cNvSpPr/>
          <p:nvPr/>
        </p:nvSpPr>
        <p:spPr>
          <a:xfrm>
            <a:off x="857250" y="1064419"/>
            <a:ext cx="714375" cy="214313"/>
          </a:xfrm>
          <a:prstGeom prst="rect">
            <a:avLst/>
          </a:prstGeom>
          <a:solidFill>
            <a:srgbClr val="BBDEFB"/>
          </a:solidFill>
          <a:ln/>
        </p:spPr>
      </p:sp>
      <p:sp>
        <p:nvSpPr>
          <p:cNvPr id="17" name="Text 14"/>
          <p:cNvSpPr/>
          <p:nvPr/>
        </p:nvSpPr>
        <p:spPr>
          <a:xfrm>
            <a:off x="857250" y="1064419"/>
            <a:ext cx="71437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0D47A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USDC Wallet UI</a:t>
            </a:r>
            <a:endParaRPr lang="en-US" sz="575" dirty="0"/>
          </a:p>
        </p:txBody>
      </p:sp>
      <p:sp>
        <p:nvSpPr>
          <p:cNvPr id="18" name="Shape 15"/>
          <p:cNvSpPr/>
          <p:nvPr/>
        </p:nvSpPr>
        <p:spPr>
          <a:xfrm>
            <a:off x="1857375" y="1064419"/>
            <a:ext cx="714375" cy="214313"/>
          </a:xfrm>
          <a:prstGeom prst="rect">
            <a:avLst/>
          </a:prstGeom>
          <a:solidFill>
            <a:srgbClr val="BBDEFB"/>
          </a:solidFill>
          <a:ln/>
        </p:spPr>
      </p:sp>
      <p:sp>
        <p:nvSpPr>
          <p:cNvPr id="19" name="Text 16"/>
          <p:cNvSpPr/>
          <p:nvPr/>
        </p:nvSpPr>
        <p:spPr>
          <a:xfrm>
            <a:off x="1857375" y="1064419"/>
            <a:ext cx="71437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0D47A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Conversion UI</a:t>
            </a:r>
            <a:endParaRPr lang="en-US" sz="575" dirty="0"/>
          </a:p>
        </p:txBody>
      </p:sp>
      <p:sp>
        <p:nvSpPr>
          <p:cNvPr id="20" name="Shape 17"/>
          <p:cNvSpPr/>
          <p:nvPr/>
        </p:nvSpPr>
        <p:spPr>
          <a:xfrm>
            <a:off x="4572000" y="1064419"/>
            <a:ext cx="714375" cy="214313"/>
          </a:xfrm>
          <a:prstGeom prst="rect">
            <a:avLst/>
          </a:prstGeom>
          <a:solidFill>
            <a:srgbClr val="BBDEFB"/>
          </a:solidFill>
          <a:ln/>
        </p:spPr>
      </p:sp>
      <p:sp>
        <p:nvSpPr>
          <p:cNvPr id="21" name="Text 18"/>
          <p:cNvSpPr/>
          <p:nvPr/>
        </p:nvSpPr>
        <p:spPr>
          <a:xfrm>
            <a:off x="4572000" y="1064419"/>
            <a:ext cx="71437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0D47A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Transfer UI</a:t>
            </a:r>
            <a:endParaRPr lang="en-US" sz="575" dirty="0"/>
          </a:p>
        </p:txBody>
      </p:sp>
      <p:sp>
        <p:nvSpPr>
          <p:cNvPr id="22" name="Shape 19"/>
          <p:cNvSpPr/>
          <p:nvPr/>
        </p:nvSpPr>
        <p:spPr>
          <a:xfrm>
            <a:off x="857250" y="1564481"/>
            <a:ext cx="714375" cy="214313"/>
          </a:xfrm>
          <a:prstGeom prst="rect">
            <a:avLst/>
          </a:prstGeom>
          <a:solidFill>
            <a:srgbClr val="C8E6C9"/>
          </a:solidFill>
          <a:ln/>
        </p:spPr>
      </p:sp>
      <p:sp>
        <p:nvSpPr>
          <p:cNvPr id="23" name="Text 20"/>
          <p:cNvSpPr/>
          <p:nvPr/>
        </p:nvSpPr>
        <p:spPr>
          <a:xfrm>
            <a:off x="857250" y="1564481"/>
            <a:ext cx="71437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B5E2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Service</a:t>
            </a:r>
            <a:endParaRPr lang="en-US" sz="575" dirty="0"/>
          </a:p>
        </p:txBody>
      </p:sp>
      <p:sp>
        <p:nvSpPr>
          <p:cNvPr id="24" name="Shape 21"/>
          <p:cNvSpPr/>
          <p:nvPr/>
        </p:nvSpPr>
        <p:spPr>
          <a:xfrm>
            <a:off x="1857375" y="1564481"/>
            <a:ext cx="714375" cy="214313"/>
          </a:xfrm>
          <a:prstGeom prst="rect">
            <a:avLst/>
          </a:prstGeom>
          <a:solidFill>
            <a:srgbClr val="C8E6C9"/>
          </a:solidFill>
          <a:ln/>
        </p:spPr>
      </p:sp>
      <p:sp>
        <p:nvSpPr>
          <p:cNvPr id="25" name="Text 22"/>
          <p:cNvSpPr/>
          <p:nvPr/>
        </p:nvSpPr>
        <p:spPr>
          <a:xfrm>
            <a:off x="1857375" y="1564481"/>
            <a:ext cx="71437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B5E2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USDC Service</a:t>
            </a:r>
            <a:endParaRPr lang="en-US" sz="575" dirty="0"/>
          </a:p>
        </p:txBody>
      </p:sp>
      <p:sp>
        <p:nvSpPr>
          <p:cNvPr id="26" name="Shape 23"/>
          <p:cNvSpPr/>
          <p:nvPr/>
        </p:nvSpPr>
        <p:spPr>
          <a:xfrm>
            <a:off x="4572000" y="1564481"/>
            <a:ext cx="714375" cy="214313"/>
          </a:xfrm>
          <a:prstGeom prst="rect">
            <a:avLst/>
          </a:prstGeom>
          <a:solidFill>
            <a:srgbClr val="C8E6C9"/>
          </a:solidFill>
          <a:ln/>
        </p:spPr>
      </p:sp>
      <p:sp>
        <p:nvSpPr>
          <p:cNvPr id="27" name="Text 24"/>
          <p:cNvSpPr/>
          <p:nvPr/>
        </p:nvSpPr>
        <p:spPr>
          <a:xfrm>
            <a:off x="4572000" y="1564481"/>
            <a:ext cx="71437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B5E2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Payment Service</a:t>
            </a:r>
            <a:endParaRPr lang="en-US" sz="575" dirty="0"/>
          </a:p>
        </p:txBody>
      </p:sp>
      <p:sp>
        <p:nvSpPr>
          <p:cNvPr id="28" name="Shape 25"/>
          <p:cNvSpPr/>
          <p:nvPr/>
        </p:nvSpPr>
        <p:spPr>
          <a:xfrm>
            <a:off x="1357313" y="2064544"/>
            <a:ext cx="714375" cy="214313"/>
          </a:xfrm>
          <a:prstGeom prst="rect">
            <a:avLst/>
          </a:prstGeom>
          <a:solidFill>
            <a:srgbClr val="BBDEFB"/>
          </a:solidFill>
          <a:ln/>
        </p:spPr>
      </p:sp>
      <p:sp>
        <p:nvSpPr>
          <p:cNvPr id="29" name="Text 26"/>
          <p:cNvSpPr/>
          <p:nvPr/>
        </p:nvSpPr>
        <p:spPr>
          <a:xfrm>
            <a:off x="1357313" y="2064544"/>
            <a:ext cx="71437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0D47A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Circle Mint API</a:t>
            </a:r>
            <a:endParaRPr lang="en-US" sz="575" dirty="0"/>
          </a:p>
        </p:txBody>
      </p:sp>
      <p:sp>
        <p:nvSpPr>
          <p:cNvPr id="30" name="Shape 27"/>
          <p:cNvSpPr/>
          <p:nvPr/>
        </p:nvSpPr>
        <p:spPr>
          <a:xfrm>
            <a:off x="4071938" y="2064544"/>
            <a:ext cx="714375" cy="214313"/>
          </a:xfrm>
          <a:prstGeom prst="rect">
            <a:avLst/>
          </a:prstGeom>
          <a:solidFill>
            <a:srgbClr val="BBDEFB"/>
          </a:solidFill>
          <a:ln/>
        </p:spPr>
      </p:sp>
      <p:sp>
        <p:nvSpPr>
          <p:cNvPr id="31" name="Text 28"/>
          <p:cNvSpPr/>
          <p:nvPr/>
        </p:nvSpPr>
        <p:spPr>
          <a:xfrm>
            <a:off x="4071938" y="2064544"/>
            <a:ext cx="71437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0D47A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Cross-Currency API</a:t>
            </a:r>
            <a:endParaRPr lang="en-US" sz="575" dirty="0"/>
          </a:p>
        </p:txBody>
      </p:sp>
      <p:sp>
        <p:nvSpPr>
          <p:cNvPr id="32" name="Shape 29"/>
          <p:cNvSpPr/>
          <p:nvPr/>
        </p:nvSpPr>
        <p:spPr>
          <a:xfrm>
            <a:off x="1714500" y="2564606"/>
            <a:ext cx="714375" cy="214313"/>
          </a:xfrm>
          <a:prstGeom prst="rect">
            <a:avLst/>
          </a:prstGeom>
          <a:solidFill>
            <a:srgbClr val="E1BEE7"/>
          </a:solidFill>
          <a:ln/>
        </p:spPr>
      </p:sp>
      <p:sp>
        <p:nvSpPr>
          <p:cNvPr id="33" name="Text 30"/>
          <p:cNvSpPr/>
          <p:nvPr/>
        </p:nvSpPr>
        <p:spPr>
          <a:xfrm>
            <a:off x="1714500" y="2564606"/>
            <a:ext cx="71437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4A14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Ethereum</a:t>
            </a:r>
            <a:endParaRPr lang="en-US" sz="575" dirty="0"/>
          </a:p>
        </p:txBody>
      </p:sp>
      <p:sp>
        <p:nvSpPr>
          <p:cNvPr id="34" name="Shape 31"/>
          <p:cNvSpPr/>
          <p:nvPr/>
        </p:nvSpPr>
        <p:spPr>
          <a:xfrm>
            <a:off x="3714750" y="2564606"/>
            <a:ext cx="714375" cy="214313"/>
          </a:xfrm>
          <a:prstGeom prst="rect">
            <a:avLst/>
          </a:prstGeom>
          <a:solidFill>
            <a:srgbClr val="E1BEE7"/>
          </a:solidFill>
          <a:ln/>
        </p:spPr>
      </p:sp>
      <p:sp>
        <p:nvSpPr>
          <p:cNvPr id="35" name="Text 32"/>
          <p:cNvSpPr/>
          <p:nvPr/>
        </p:nvSpPr>
        <p:spPr>
          <a:xfrm>
            <a:off x="3714750" y="2564606"/>
            <a:ext cx="71437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4A14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Polygon</a:t>
            </a:r>
            <a:endParaRPr lang="en-US" sz="575" dirty="0"/>
          </a:p>
        </p:txBody>
      </p:sp>
      <p:sp>
        <p:nvSpPr>
          <p:cNvPr id="36" name="Text 33"/>
          <p:cNvSpPr/>
          <p:nvPr/>
        </p:nvSpPr>
        <p:spPr>
          <a:xfrm>
            <a:off x="428625" y="3125391"/>
            <a:ext cx="5286375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 All communication secured with TLS 1.3 and API key authentication </a:t>
            </a:r>
            <a:endParaRPr lang="en-US" sz="575" dirty="0"/>
          </a:p>
        </p:txBody>
      </p:sp>
      <p:sp>
        <p:nvSpPr>
          <p:cNvPr id="37" name="Text 34"/>
          <p:cNvSpPr/>
          <p:nvPr/>
        </p:nvSpPr>
        <p:spPr>
          <a:xfrm>
            <a:off x="285750" y="3421856"/>
            <a:ext cx="5572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Circle Mint API Integration Example</a:t>
            </a:r>
            <a:endParaRPr lang="en-US" sz="942" dirty="0"/>
          </a:p>
        </p:txBody>
      </p:sp>
      <p:sp>
        <p:nvSpPr>
          <p:cNvPr id="38" name="Shape 35"/>
          <p:cNvSpPr/>
          <p:nvPr/>
        </p:nvSpPr>
        <p:spPr>
          <a:xfrm>
            <a:off x="285750" y="3686175"/>
            <a:ext cx="5572125" cy="1071563"/>
          </a:xfrm>
          <a:prstGeom prst="rect">
            <a:avLst/>
          </a:prstGeom>
          <a:solidFill>
            <a:srgbClr val="1E1E1E"/>
          </a:solidFill>
          <a:ln/>
        </p:spPr>
      </p:sp>
      <p:sp>
        <p:nvSpPr>
          <p:cNvPr id="39" name="Text 36"/>
          <p:cNvSpPr/>
          <p:nvPr/>
        </p:nvSpPr>
        <p:spPr>
          <a:xfrm>
            <a:off x="371475" y="3787973"/>
            <a:ext cx="189485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A9955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Example: Converting BRL to USDC</a:t>
            </a:r>
            <a:endParaRPr lang="en-US" sz="680" dirty="0"/>
          </a:p>
        </p:txBody>
      </p:sp>
      <p:sp>
        <p:nvSpPr>
          <p:cNvPr id="40" name="Text 37"/>
          <p:cNvSpPr/>
          <p:nvPr/>
        </p:nvSpPr>
        <p:spPr>
          <a:xfrm>
            <a:off x="371475" y="3927277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69CD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async</a:t>
            </a:r>
            <a:endParaRPr lang="en-US" sz="680" dirty="0"/>
          </a:p>
        </p:txBody>
      </p:sp>
      <p:sp>
        <p:nvSpPr>
          <p:cNvPr id="41" name="Text 38"/>
          <p:cNvSpPr/>
          <p:nvPr/>
        </p:nvSpPr>
        <p:spPr>
          <a:xfrm>
            <a:off x="705892" y="3927277"/>
            <a:ext cx="4458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DCDCA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function</a:t>
            </a:r>
            <a:endParaRPr lang="en-US" sz="680" dirty="0"/>
          </a:p>
        </p:txBody>
      </p:sp>
      <p:sp>
        <p:nvSpPr>
          <p:cNvPr id="42" name="Text 39"/>
          <p:cNvSpPr/>
          <p:nvPr/>
        </p:nvSpPr>
        <p:spPr>
          <a:xfrm>
            <a:off x="1207489" y="3927277"/>
            <a:ext cx="4458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DCDCA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mintUSDC</a:t>
            </a:r>
            <a:endParaRPr lang="en-US" sz="680" dirty="0"/>
          </a:p>
        </p:txBody>
      </p:sp>
      <p:sp>
        <p:nvSpPr>
          <p:cNvPr id="43" name="Text 40"/>
          <p:cNvSpPr/>
          <p:nvPr/>
        </p:nvSpPr>
        <p:spPr>
          <a:xfrm>
            <a:off x="1653332" y="3927277"/>
            <a:ext cx="117034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(userId, brlAmount) {
</a:t>
            </a:r>
            <a:endParaRPr lang="en-US" sz="680" dirty="0"/>
          </a:p>
        </p:txBody>
      </p:sp>
      <p:sp>
        <p:nvSpPr>
          <p:cNvPr id="44" name="Text 41"/>
          <p:cNvSpPr/>
          <p:nvPr/>
        </p:nvSpPr>
        <p:spPr>
          <a:xfrm>
            <a:off x="371475" y="4066580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</p:txBody>
      </p:sp>
      <p:sp>
        <p:nvSpPr>
          <p:cNvPr id="45" name="Text 42"/>
          <p:cNvSpPr/>
          <p:nvPr/>
        </p:nvSpPr>
        <p:spPr>
          <a:xfrm>
            <a:off x="482957" y="4066580"/>
            <a:ext cx="289799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A9955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1. Convert BRL to USD using current exchange rate</a:t>
            </a:r>
            <a:endParaRPr lang="en-US" sz="680" dirty="0"/>
          </a:p>
        </p:txBody>
      </p:sp>
      <p:sp>
        <p:nvSpPr>
          <p:cNvPr id="46" name="Text 43"/>
          <p:cNvSpPr/>
          <p:nvPr/>
        </p:nvSpPr>
        <p:spPr>
          <a:xfrm>
            <a:off x="482957" y="4205883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69CD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const</a:t>
            </a:r>
            <a:endParaRPr lang="en-US" sz="680" dirty="0"/>
          </a:p>
        </p:txBody>
      </p:sp>
      <p:sp>
        <p:nvSpPr>
          <p:cNvPr id="47" name="Text 44"/>
          <p:cNvSpPr/>
          <p:nvPr/>
        </p:nvSpPr>
        <p:spPr>
          <a:xfrm>
            <a:off x="817373" y="4205883"/>
            <a:ext cx="50159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usdAmount</a:t>
            </a:r>
            <a:endParaRPr lang="en-US" sz="680" dirty="0"/>
          </a:p>
        </p:txBody>
      </p:sp>
      <p:sp>
        <p:nvSpPr>
          <p:cNvPr id="48" name="Text 45"/>
          <p:cNvSpPr/>
          <p:nvPr/>
        </p:nvSpPr>
        <p:spPr>
          <a:xfrm>
            <a:off x="1318971" y="4205883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</a:t>
            </a:r>
            <a:endParaRPr lang="en-US" sz="680" dirty="0"/>
          </a:p>
        </p:txBody>
      </p:sp>
      <p:sp>
        <p:nvSpPr>
          <p:cNvPr id="49" name="Text 46"/>
          <p:cNvSpPr/>
          <p:nvPr/>
        </p:nvSpPr>
        <p:spPr>
          <a:xfrm>
            <a:off x="1486179" y="4205883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69CD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await</a:t>
            </a:r>
            <a:endParaRPr lang="en-US" sz="680" dirty="0"/>
          </a:p>
        </p:txBody>
      </p:sp>
      <p:sp>
        <p:nvSpPr>
          <p:cNvPr id="50" name="Text 47"/>
          <p:cNvSpPr/>
          <p:nvPr/>
        </p:nvSpPr>
        <p:spPr>
          <a:xfrm>
            <a:off x="1820596" y="4205883"/>
            <a:ext cx="83595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DCDCA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convertBRLtoUSD</a:t>
            </a:r>
            <a:endParaRPr lang="en-US" sz="680" dirty="0"/>
          </a:p>
        </p:txBody>
      </p:sp>
      <p:sp>
        <p:nvSpPr>
          <p:cNvPr id="51" name="Text 48"/>
          <p:cNvSpPr/>
          <p:nvPr/>
        </p:nvSpPr>
        <p:spPr>
          <a:xfrm>
            <a:off x="2656554" y="4205883"/>
            <a:ext cx="66877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(brlAmount);
</a:t>
            </a:r>
            <a:endParaRPr lang="en-US" sz="680" dirty="0"/>
          </a:p>
        </p:txBody>
      </p:sp>
      <p:sp>
        <p:nvSpPr>
          <p:cNvPr id="52" name="Text 49"/>
          <p:cNvSpPr/>
          <p:nvPr/>
        </p:nvSpPr>
        <p:spPr>
          <a:xfrm>
            <a:off x="371475" y="4345186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
</a:t>
            </a:r>
            <a:endParaRPr lang="en-US" sz="680" dirty="0"/>
          </a:p>
        </p:txBody>
      </p:sp>
      <p:sp>
        <p:nvSpPr>
          <p:cNvPr id="53" name="Text 50"/>
          <p:cNvSpPr/>
          <p:nvPr/>
        </p:nvSpPr>
        <p:spPr>
          <a:xfrm>
            <a:off x="371475" y="4484489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</p:txBody>
      </p:sp>
      <p:sp>
        <p:nvSpPr>
          <p:cNvPr id="54" name="Text 51"/>
          <p:cNvSpPr/>
          <p:nvPr/>
        </p:nvSpPr>
        <p:spPr>
          <a:xfrm>
            <a:off x="482957" y="4484489"/>
            <a:ext cx="144900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A9955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2. Call Circle Mint API</a:t>
            </a:r>
            <a:endParaRPr lang="en-US" sz="680" dirty="0"/>
          </a:p>
        </p:txBody>
      </p:sp>
      <p:sp>
        <p:nvSpPr>
          <p:cNvPr id="55" name="Text 52"/>
          <p:cNvSpPr/>
          <p:nvPr/>
        </p:nvSpPr>
        <p:spPr>
          <a:xfrm>
            <a:off x="482957" y="4623792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69CD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const</a:t>
            </a:r>
            <a:endParaRPr lang="en-US" sz="680" dirty="0"/>
          </a:p>
        </p:txBody>
      </p:sp>
      <p:sp>
        <p:nvSpPr>
          <p:cNvPr id="56" name="Text 53"/>
          <p:cNvSpPr/>
          <p:nvPr/>
        </p:nvSpPr>
        <p:spPr>
          <a:xfrm>
            <a:off x="817373" y="4623792"/>
            <a:ext cx="4458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response</a:t>
            </a:r>
            <a:endParaRPr lang="en-US" sz="680" dirty="0"/>
          </a:p>
        </p:txBody>
      </p:sp>
      <p:sp>
        <p:nvSpPr>
          <p:cNvPr id="57" name="Text 54"/>
          <p:cNvSpPr/>
          <p:nvPr/>
        </p:nvSpPr>
        <p:spPr>
          <a:xfrm>
            <a:off x="1263216" y="4623792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</a:t>
            </a:r>
            <a:endParaRPr lang="en-US" sz="680" dirty="0"/>
          </a:p>
        </p:txBody>
      </p:sp>
      <p:sp>
        <p:nvSpPr>
          <p:cNvPr id="58" name="Text 55"/>
          <p:cNvSpPr/>
          <p:nvPr/>
        </p:nvSpPr>
        <p:spPr>
          <a:xfrm>
            <a:off x="1430424" y="4623792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69CD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await</a:t>
            </a:r>
            <a:endParaRPr lang="en-US" sz="680" dirty="0"/>
          </a:p>
        </p:txBody>
      </p:sp>
      <p:sp>
        <p:nvSpPr>
          <p:cNvPr id="59" name="Text 56"/>
          <p:cNvSpPr/>
          <p:nvPr/>
        </p:nvSpPr>
        <p:spPr>
          <a:xfrm>
            <a:off x="1764841" y="4623792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DCDCA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fetch</a:t>
            </a:r>
            <a:endParaRPr lang="en-US" sz="680" dirty="0"/>
          </a:p>
        </p:txBody>
      </p:sp>
      <p:sp>
        <p:nvSpPr>
          <p:cNvPr id="60" name="Text 57"/>
          <p:cNvSpPr/>
          <p:nvPr/>
        </p:nvSpPr>
        <p:spPr>
          <a:xfrm>
            <a:off x="2043503" y="4623792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</a:t>
            </a:r>
            <a:endParaRPr lang="en-US" sz="680" dirty="0"/>
          </a:p>
        </p:txBody>
      </p:sp>
      <p:sp>
        <p:nvSpPr>
          <p:cNvPr id="61" name="Text 58"/>
          <p:cNvSpPr/>
          <p:nvPr/>
        </p:nvSpPr>
        <p:spPr>
          <a:xfrm>
            <a:off x="2099258" y="4623792"/>
            <a:ext cx="295371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CE917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'https://api.circle.com/v1/businessAccount/transfers'</a:t>
            </a:r>
            <a:endParaRPr lang="en-US" sz="680" dirty="0"/>
          </a:p>
        </p:txBody>
      </p:sp>
      <p:sp>
        <p:nvSpPr>
          <p:cNvPr id="62" name="Text 59"/>
          <p:cNvSpPr/>
          <p:nvPr/>
        </p:nvSpPr>
        <p:spPr>
          <a:xfrm>
            <a:off x="5052975" y="4623792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{
</a:t>
            </a:r>
            <a:endParaRPr lang="en-US" sz="680" dirty="0"/>
          </a:p>
        </p:txBody>
      </p:sp>
      <p:sp>
        <p:nvSpPr>
          <p:cNvPr id="63" name="Text 60"/>
          <p:cNvSpPr/>
          <p:nvPr/>
        </p:nvSpPr>
        <p:spPr>
          <a:xfrm>
            <a:off x="371475" y="4763095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64" name="Text 61"/>
          <p:cNvSpPr/>
          <p:nvPr/>
        </p:nvSpPr>
        <p:spPr>
          <a:xfrm>
            <a:off x="594410" y="4763095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method</a:t>
            </a:r>
            <a:endParaRPr lang="en-US" sz="680" dirty="0"/>
          </a:p>
        </p:txBody>
      </p:sp>
      <p:sp>
        <p:nvSpPr>
          <p:cNvPr id="65" name="Text 62"/>
          <p:cNvSpPr/>
          <p:nvPr/>
        </p:nvSpPr>
        <p:spPr>
          <a:xfrm>
            <a:off x="928799" y="4763095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680" dirty="0"/>
          </a:p>
        </p:txBody>
      </p:sp>
      <p:sp>
        <p:nvSpPr>
          <p:cNvPr id="66" name="Text 63"/>
          <p:cNvSpPr/>
          <p:nvPr/>
        </p:nvSpPr>
        <p:spPr>
          <a:xfrm>
            <a:off x="1040281" y="4763095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CE917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'POST'</a:t>
            </a:r>
            <a:endParaRPr lang="en-US" sz="680" dirty="0"/>
          </a:p>
        </p:txBody>
      </p:sp>
      <p:sp>
        <p:nvSpPr>
          <p:cNvPr id="67" name="Text 64"/>
          <p:cNvSpPr/>
          <p:nvPr/>
        </p:nvSpPr>
        <p:spPr>
          <a:xfrm>
            <a:off x="1374670" y="4763095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
</a:t>
            </a:r>
            <a:endParaRPr lang="en-US" sz="680" dirty="0"/>
          </a:p>
        </p:txBody>
      </p:sp>
      <p:sp>
        <p:nvSpPr>
          <p:cNvPr id="68" name="Text 65"/>
          <p:cNvSpPr/>
          <p:nvPr/>
        </p:nvSpPr>
        <p:spPr>
          <a:xfrm>
            <a:off x="371475" y="490239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69" name="Text 66"/>
          <p:cNvSpPr/>
          <p:nvPr/>
        </p:nvSpPr>
        <p:spPr>
          <a:xfrm>
            <a:off x="594410" y="4902398"/>
            <a:ext cx="39011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headers</a:t>
            </a:r>
            <a:endParaRPr lang="en-US" sz="680" dirty="0"/>
          </a:p>
        </p:txBody>
      </p:sp>
      <p:sp>
        <p:nvSpPr>
          <p:cNvPr id="70" name="Text 67"/>
          <p:cNvSpPr/>
          <p:nvPr/>
        </p:nvSpPr>
        <p:spPr>
          <a:xfrm>
            <a:off x="984526" y="4902398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{
</a:t>
            </a:r>
            <a:endParaRPr lang="en-US" sz="680" dirty="0"/>
          </a:p>
        </p:txBody>
      </p:sp>
      <p:sp>
        <p:nvSpPr>
          <p:cNvPr id="71" name="Text 68"/>
          <p:cNvSpPr/>
          <p:nvPr/>
        </p:nvSpPr>
        <p:spPr>
          <a:xfrm>
            <a:off x="371475" y="5041702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</a:t>
            </a:r>
            <a:endParaRPr lang="en-US" sz="680" dirty="0"/>
          </a:p>
        </p:txBody>
      </p:sp>
      <p:sp>
        <p:nvSpPr>
          <p:cNvPr id="72" name="Text 69"/>
          <p:cNvSpPr/>
          <p:nvPr/>
        </p:nvSpPr>
        <p:spPr>
          <a:xfrm>
            <a:off x="705864" y="5041702"/>
            <a:ext cx="83595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CE917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'Authorization'</a:t>
            </a:r>
            <a:endParaRPr lang="en-US" sz="680" dirty="0"/>
          </a:p>
        </p:txBody>
      </p:sp>
      <p:sp>
        <p:nvSpPr>
          <p:cNvPr id="73" name="Text 70"/>
          <p:cNvSpPr/>
          <p:nvPr/>
        </p:nvSpPr>
        <p:spPr>
          <a:xfrm>
            <a:off x="1541822" y="5041702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680" dirty="0"/>
          </a:p>
        </p:txBody>
      </p:sp>
      <p:sp>
        <p:nvSpPr>
          <p:cNvPr id="74" name="Text 71"/>
          <p:cNvSpPr/>
          <p:nvPr/>
        </p:nvSpPr>
        <p:spPr>
          <a:xfrm>
            <a:off x="1653304" y="5041702"/>
            <a:ext cx="100316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CE917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`Bearer ${apiKey}`</a:t>
            </a:r>
            <a:endParaRPr lang="en-US" sz="680" dirty="0"/>
          </a:p>
        </p:txBody>
      </p:sp>
      <p:sp>
        <p:nvSpPr>
          <p:cNvPr id="75" name="Text 72"/>
          <p:cNvSpPr/>
          <p:nvPr/>
        </p:nvSpPr>
        <p:spPr>
          <a:xfrm>
            <a:off x="2656470" y="5041702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
</a:t>
            </a:r>
            <a:endParaRPr lang="en-US" sz="680" dirty="0"/>
          </a:p>
        </p:txBody>
      </p:sp>
      <p:sp>
        <p:nvSpPr>
          <p:cNvPr id="76" name="Text 73"/>
          <p:cNvSpPr/>
          <p:nvPr/>
        </p:nvSpPr>
        <p:spPr>
          <a:xfrm>
            <a:off x="371475" y="5181005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</a:t>
            </a:r>
            <a:endParaRPr lang="en-US" sz="680" dirty="0"/>
          </a:p>
        </p:txBody>
      </p:sp>
      <p:sp>
        <p:nvSpPr>
          <p:cNvPr id="77" name="Text 74"/>
          <p:cNvSpPr/>
          <p:nvPr/>
        </p:nvSpPr>
        <p:spPr>
          <a:xfrm>
            <a:off x="705864" y="5181005"/>
            <a:ext cx="78023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CE917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'Content-Type'</a:t>
            </a:r>
            <a:endParaRPr lang="en-US" sz="680" dirty="0"/>
          </a:p>
        </p:txBody>
      </p:sp>
      <p:sp>
        <p:nvSpPr>
          <p:cNvPr id="78" name="Text 75"/>
          <p:cNvSpPr/>
          <p:nvPr/>
        </p:nvSpPr>
        <p:spPr>
          <a:xfrm>
            <a:off x="1486095" y="5181005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680" dirty="0"/>
          </a:p>
        </p:txBody>
      </p:sp>
      <p:sp>
        <p:nvSpPr>
          <p:cNvPr id="79" name="Text 76"/>
          <p:cNvSpPr/>
          <p:nvPr/>
        </p:nvSpPr>
        <p:spPr>
          <a:xfrm>
            <a:off x="1597577" y="5181005"/>
            <a:ext cx="100316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CE917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'application/json'</a:t>
            </a:r>
            <a:endParaRPr lang="en-US" sz="680" dirty="0"/>
          </a:p>
        </p:txBody>
      </p:sp>
      <p:sp>
        <p:nvSpPr>
          <p:cNvPr id="80" name="Text 77"/>
          <p:cNvSpPr/>
          <p:nvPr/>
        </p:nvSpPr>
        <p:spPr>
          <a:xfrm>
            <a:off x="371475" y="5320308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},
</a:t>
            </a:r>
            <a:endParaRPr lang="en-US" sz="680" dirty="0"/>
          </a:p>
        </p:txBody>
      </p:sp>
      <p:sp>
        <p:nvSpPr>
          <p:cNvPr id="81" name="Text 78"/>
          <p:cNvSpPr/>
          <p:nvPr/>
        </p:nvSpPr>
        <p:spPr>
          <a:xfrm>
            <a:off x="371475" y="5459611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82" name="Text 79"/>
          <p:cNvSpPr/>
          <p:nvPr/>
        </p:nvSpPr>
        <p:spPr>
          <a:xfrm>
            <a:off x="594410" y="5459611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body</a:t>
            </a:r>
            <a:endParaRPr lang="en-US" sz="680" dirty="0"/>
          </a:p>
        </p:txBody>
      </p:sp>
      <p:sp>
        <p:nvSpPr>
          <p:cNvPr id="83" name="Text 80"/>
          <p:cNvSpPr/>
          <p:nvPr/>
        </p:nvSpPr>
        <p:spPr>
          <a:xfrm>
            <a:off x="817345" y="5459611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680" dirty="0"/>
          </a:p>
        </p:txBody>
      </p:sp>
      <p:sp>
        <p:nvSpPr>
          <p:cNvPr id="84" name="Text 81"/>
          <p:cNvSpPr/>
          <p:nvPr/>
        </p:nvSpPr>
        <p:spPr>
          <a:xfrm>
            <a:off x="928827" y="5459611"/>
            <a:ext cx="78023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DCDCA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JSON.stringify</a:t>
            </a:r>
            <a:endParaRPr lang="en-US" sz="680" dirty="0"/>
          </a:p>
        </p:txBody>
      </p:sp>
      <p:sp>
        <p:nvSpPr>
          <p:cNvPr id="85" name="Text 82"/>
          <p:cNvSpPr/>
          <p:nvPr/>
        </p:nvSpPr>
        <p:spPr>
          <a:xfrm>
            <a:off x="1709058" y="5459611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({
</a:t>
            </a:r>
            <a:endParaRPr lang="en-US" sz="680" dirty="0"/>
          </a:p>
        </p:txBody>
      </p:sp>
      <p:sp>
        <p:nvSpPr>
          <p:cNvPr id="86" name="Text 83"/>
          <p:cNvSpPr/>
          <p:nvPr/>
        </p:nvSpPr>
        <p:spPr>
          <a:xfrm>
            <a:off x="371475" y="5598914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</a:t>
            </a:r>
            <a:endParaRPr lang="en-US" sz="680" dirty="0"/>
          </a:p>
        </p:txBody>
      </p:sp>
      <p:sp>
        <p:nvSpPr>
          <p:cNvPr id="87" name="Text 84"/>
          <p:cNvSpPr/>
          <p:nvPr/>
        </p:nvSpPr>
        <p:spPr>
          <a:xfrm>
            <a:off x="705864" y="5598914"/>
            <a:ext cx="78023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idempotencyKey</a:t>
            </a:r>
            <a:endParaRPr lang="en-US" sz="680" dirty="0"/>
          </a:p>
        </p:txBody>
      </p:sp>
      <p:sp>
        <p:nvSpPr>
          <p:cNvPr id="88" name="Text 85"/>
          <p:cNvSpPr/>
          <p:nvPr/>
        </p:nvSpPr>
        <p:spPr>
          <a:xfrm>
            <a:off x="1486095" y="5598914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680" dirty="0"/>
          </a:p>
        </p:txBody>
      </p:sp>
      <p:sp>
        <p:nvSpPr>
          <p:cNvPr id="89" name="Text 86"/>
          <p:cNvSpPr/>
          <p:nvPr/>
        </p:nvSpPr>
        <p:spPr>
          <a:xfrm>
            <a:off x="1597577" y="5598914"/>
            <a:ext cx="66877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DCDCA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generateUUID</a:t>
            </a:r>
            <a:endParaRPr lang="en-US" sz="680" dirty="0"/>
          </a:p>
        </p:txBody>
      </p:sp>
      <p:sp>
        <p:nvSpPr>
          <p:cNvPr id="90" name="Text 87"/>
          <p:cNvSpPr/>
          <p:nvPr/>
        </p:nvSpPr>
        <p:spPr>
          <a:xfrm>
            <a:off x="2266355" y="5598914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(),
</a:t>
            </a:r>
            <a:endParaRPr lang="en-US" sz="680" dirty="0"/>
          </a:p>
        </p:txBody>
      </p:sp>
      <p:sp>
        <p:nvSpPr>
          <p:cNvPr id="91" name="Text 88"/>
          <p:cNvSpPr/>
          <p:nvPr/>
        </p:nvSpPr>
        <p:spPr>
          <a:xfrm>
            <a:off x="371475" y="5738217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</a:t>
            </a:r>
            <a:endParaRPr lang="en-US" sz="680" dirty="0"/>
          </a:p>
        </p:txBody>
      </p:sp>
      <p:sp>
        <p:nvSpPr>
          <p:cNvPr id="92" name="Text 89"/>
          <p:cNvSpPr/>
          <p:nvPr/>
        </p:nvSpPr>
        <p:spPr>
          <a:xfrm>
            <a:off x="705864" y="5738217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source</a:t>
            </a:r>
            <a:endParaRPr lang="en-US" sz="680" dirty="0"/>
          </a:p>
        </p:txBody>
      </p:sp>
      <p:sp>
        <p:nvSpPr>
          <p:cNvPr id="93" name="Text 90"/>
          <p:cNvSpPr/>
          <p:nvPr/>
        </p:nvSpPr>
        <p:spPr>
          <a:xfrm>
            <a:off x="1040253" y="5738217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{ </a:t>
            </a:r>
            <a:endParaRPr lang="en-US" sz="680" dirty="0"/>
          </a:p>
        </p:txBody>
      </p:sp>
      <p:sp>
        <p:nvSpPr>
          <p:cNvPr id="94" name="Text 91"/>
          <p:cNvSpPr/>
          <p:nvPr/>
        </p:nvSpPr>
        <p:spPr>
          <a:xfrm>
            <a:off x="1263188" y="5738217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type</a:t>
            </a:r>
            <a:endParaRPr lang="en-US" sz="680" dirty="0"/>
          </a:p>
        </p:txBody>
      </p:sp>
      <p:sp>
        <p:nvSpPr>
          <p:cNvPr id="95" name="Text 92"/>
          <p:cNvSpPr/>
          <p:nvPr/>
        </p:nvSpPr>
        <p:spPr>
          <a:xfrm>
            <a:off x="1486123" y="5738217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680" dirty="0"/>
          </a:p>
        </p:txBody>
      </p:sp>
      <p:sp>
        <p:nvSpPr>
          <p:cNvPr id="96" name="Text 93"/>
          <p:cNvSpPr/>
          <p:nvPr/>
        </p:nvSpPr>
        <p:spPr>
          <a:xfrm>
            <a:off x="1597605" y="5738217"/>
            <a:ext cx="4458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CE917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"wallet"</a:t>
            </a:r>
            <a:endParaRPr lang="en-US" sz="680" dirty="0"/>
          </a:p>
        </p:txBody>
      </p:sp>
      <p:sp>
        <p:nvSpPr>
          <p:cNvPr id="97" name="Text 94"/>
          <p:cNvSpPr/>
          <p:nvPr/>
        </p:nvSpPr>
        <p:spPr>
          <a:xfrm>
            <a:off x="2043447" y="5738217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</a:t>
            </a:r>
            <a:endParaRPr lang="en-US" sz="680" dirty="0"/>
          </a:p>
        </p:txBody>
      </p:sp>
      <p:sp>
        <p:nvSpPr>
          <p:cNvPr id="98" name="Text 95"/>
          <p:cNvSpPr/>
          <p:nvPr/>
        </p:nvSpPr>
        <p:spPr>
          <a:xfrm>
            <a:off x="2154929" y="5738217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id</a:t>
            </a:r>
            <a:endParaRPr lang="en-US" sz="680" dirty="0"/>
          </a:p>
        </p:txBody>
      </p:sp>
      <p:sp>
        <p:nvSpPr>
          <p:cNvPr id="99" name="Text 96"/>
          <p:cNvSpPr/>
          <p:nvPr/>
        </p:nvSpPr>
        <p:spPr>
          <a:xfrm>
            <a:off x="2266410" y="5738217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680" dirty="0"/>
          </a:p>
        </p:txBody>
      </p:sp>
      <p:sp>
        <p:nvSpPr>
          <p:cNvPr id="100" name="Text 97"/>
          <p:cNvSpPr/>
          <p:nvPr/>
        </p:nvSpPr>
        <p:spPr>
          <a:xfrm>
            <a:off x="2377892" y="5738217"/>
            <a:ext cx="105889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CE917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"picpay-usd-wallet"</a:t>
            </a:r>
            <a:endParaRPr lang="en-US" sz="680" dirty="0"/>
          </a:p>
        </p:txBody>
      </p:sp>
      <p:sp>
        <p:nvSpPr>
          <p:cNvPr id="101" name="Text 98"/>
          <p:cNvSpPr/>
          <p:nvPr/>
        </p:nvSpPr>
        <p:spPr>
          <a:xfrm>
            <a:off x="3436786" y="5738217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},
</a:t>
            </a:r>
            <a:endParaRPr lang="en-US" sz="680" dirty="0"/>
          </a:p>
        </p:txBody>
      </p:sp>
      <p:sp>
        <p:nvSpPr>
          <p:cNvPr id="102" name="Text 99"/>
          <p:cNvSpPr/>
          <p:nvPr/>
        </p:nvSpPr>
        <p:spPr>
          <a:xfrm>
            <a:off x="371475" y="5877520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</a:t>
            </a:r>
            <a:endParaRPr lang="en-US" sz="680" dirty="0"/>
          </a:p>
        </p:txBody>
      </p:sp>
      <p:sp>
        <p:nvSpPr>
          <p:cNvPr id="103" name="Text 100"/>
          <p:cNvSpPr/>
          <p:nvPr/>
        </p:nvSpPr>
        <p:spPr>
          <a:xfrm>
            <a:off x="705864" y="5877520"/>
            <a:ext cx="61305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destination</a:t>
            </a:r>
            <a:endParaRPr lang="en-US" sz="680" dirty="0"/>
          </a:p>
        </p:txBody>
      </p:sp>
      <p:sp>
        <p:nvSpPr>
          <p:cNvPr id="104" name="Text 101"/>
          <p:cNvSpPr/>
          <p:nvPr/>
        </p:nvSpPr>
        <p:spPr>
          <a:xfrm>
            <a:off x="1318915" y="5877520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{ </a:t>
            </a:r>
            <a:endParaRPr lang="en-US" sz="680" dirty="0"/>
          </a:p>
        </p:txBody>
      </p:sp>
      <p:sp>
        <p:nvSpPr>
          <p:cNvPr id="105" name="Text 102"/>
          <p:cNvSpPr/>
          <p:nvPr/>
        </p:nvSpPr>
        <p:spPr>
          <a:xfrm>
            <a:off x="1541850" y="5877520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type</a:t>
            </a:r>
            <a:endParaRPr lang="en-US" sz="680" dirty="0"/>
          </a:p>
        </p:txBody>
      </p:sp>
      <p:sp>
        <p:nvSpPr>
          <p:cNvPr id="106" name="Text 103"/>
          <p:cNvSpPr/>
          <p:nvPr/>
        </p:nvSpPr>
        <p:spPr>
          <a:xfrm>
            <a:off x="1764785" y="5877520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680" dirty="0"/>
          </a:p>
        </p:txBody>
      </p:sp>
      <p:sp>
        <p:nvSpPr>
          <p:cNvPr id="107" name="Text 104"/>
          <p:cNvSpPr/>
          <p:nvPr/>
        </p:nvSpPr>
        <p:spPr>
          <a:xfrm>
            <a:off x="1876267" y="5877520"/>
            <a:ext cx="66877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CE917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"blockchain"</a:t>
            </a:r>
            <a:endParaRPr lang="en-US" sz="680" dirty="0"/>
          </a:p>
        </p:txBody>
      </p:sp>
      <p:sp>
        <p:nvSpPr>
          <p:cNvPr id="108" name="Text 105"/>
          <p:cNvSpPr/>
          <p:nvPr/>
        </p:nvSpPr>
        <p:spPr>
          <a:xfrm>
            <a:off x="2545045" y="5877520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</a:t>
            </a:r>
            <a:endParaRPr lang="en-US" sz="680" dirty="0"/>
          </a:p>
        </p:txBody>
      </p:sp>
      <p:sp>
        <p:nvSpPr>
          <p:cNvPr id="109" name="Text 106"/>
          <p:cNvSpPr/>
          <p:nvPr/>
        </p:nvSpPr>
        <p:spPr>
          <a:xfrm>
            <a:off x="2656526" y="5877520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chain</a:t>
            </a:r>
            <a:endParaRPr lang="en-US" sz="680" dirty="0"/>
          </a:p>
        </p:txBody>
      </p:sp>
      <p:sp>
        <p:nvSpPr>
          <p:cNvPr id="110" name="Text 107"/>
          <p:cNvSpPr/>
          <p:nvPr/>
        </p:nvSpPr>
        <p:spPr>
          <a:xfrm>
            <a:off x="2935188" y="5877520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680" dirty="0"/>
          </a:p>
        </p:txBody>
      </p:sp>
      <p:sp>
        <p:nvSpPr>
          <p:cNvPr id="111" name="Text 108"/>
          <p:cNvSpPr/>
          <p:nvPr/>
        </p:nvSpPr>
        <p:spPr>
          <a:xfrm>
            <a:off x="3046670" y="5877520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CE917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"ETH"</a:t>
            </a:r>
            <a:endParaRPr lang="en-US" sz="680" dirty="0"/>
          </a:p>
        </p:txBody>
      </p:sp>
      <p:sp>
        <p:nvSpPr>
          <p:cNvPr id="112" name="Text 109"/>
          <p:cNvSpPr/>
          <p:nvPr/>
        </p:nvSpPr>
        <p:spPr>
          <a:xfrm>
            <a:off x="3325332" y="5877520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},
</a:t>
            </a:r>
            <a:endParaRPr lang="en-US" sz="680" dirty="0"/>
          </a:p>
        </p:txBody>
      </p:sp>
      <p:sp>
        <p:nvSpPr>
          <p:cNvPr id="113" name="Text 110"/>
          <p:cNvSpPr/>
          <p:nvPr/>
        </p:nvSpPr>
        <p:spPr>
          <a:xfrm>
            <a:off x="371475" y="6016823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</a:t>
            </a:r>
            <a:endParaRPr lang="en-US" sz="680" dirty="0"/>
          </a:p>
        </p:txBody>
      </p:sp>
      <p:sp>
        <p:nvSpPr>
          <p:cNvPr id="114" name="Text 111"/>
          <p:cNvSpPr/>
          <p:nvPr/>
        </p:nvSpPr>
        <p:spPr>
          <a:xfrm>
            <a:off x="705864" y="6016823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amount</a:t>
            </a:r>
            <a:endParaRPr lang="en-US" sz="680" dirty="0"/>
          </a:p>
        </p:txBody>
      </p:sp>
      <p:sp>
        <p:nvSpPr>
          <p:cNvPr id="115" name="Text 112"/>
          <p:cNvSpPr/>
          <p:nvPr/>
        </p:nvSpPr>
        <p:spPr>
          <a:xfrm>
            <a:off x="1040253" y="6016823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{ </a:t>
            </a:r>
            <a:endParaRPr lang="en-US" sz="680" dirty="0"/>
          </a:p>
        </p:txBody>
      </p:sp>
      <p:sp>
        <p:nvSpPr>
          <p:cNvPr id="116" name="Text 113"/>
          <p:cNvSpPr/>
          <p:nvPr/>
        </p:nvSpPr>
        <p:spPr>
          <a:xfrm>
            <a:off x="1263188" y="6016823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amount</a:t>
            </a:r>
            <a:endParaRPr lang="en-US" sz="680" dirty="0"/>
          </a:p>
        </p:txBody>
      </p:sp>
      <p:sp>
        <p:nvSpPr>
          <p:cNvPr id="117" name="Text 114"/>
          <p:cNvSpPr/>
          <p:nvPr/>
        </p:nvSpPr>
        <p:spPr>
          <a:xfrm>
            <a:off x="1597577" y="6016823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680" dirty="0"/>
          </a:p>
        </p:txBody>
      </p:sp>
      <p:sp>
        <p:nvSpPr>
          <p:cNvPr id="118" name="Text 115"/>
          <p:cNvSpPr/>
          <p:nvPr/>
        </p:nvSpPr>
        <p:spPr>
          <a:xfrm>
            <a:off x="1709058" y="6016823"/>
            <a:ext cx="50159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usdAmount</a:t>
            </a:r>
            <a:endParaRPr lang="en-US" sz="680" dirty="0"/>
          </a:p>
        </p:txBody>
      </p:sp>
      <p:sp>
        <p:nvSpPr>
          <p:cNvPr id="119" name="Text 116"/>
          <p:cNvSpPr/>
          <p:nvPr/>
        </p:nvSpPr>
        <p:spPr>
          <a:xfrm>
            <a:off x="2210656" y="6016823"/>
            <a:ext cx="72450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.toString(), </a:t>
            </a:r>
            <a:endParaRPr lang="en-US" sz="680" dirty="0"/>
          </a:p>
        </p:txBody>
      </p:sp>
      <p:sp>
        <p:nvSpPr>
          <p:cNvPr id="120" name="Text 117"/>
          <p:cNvSpPr/>
          <p:nvPr/>
        </p:nvSpPr>
        <p:spPr>
          <a:xfrm>
            <a:off x="2935160" y="6016823"/>
            <a:ext cx="4458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currency</a:t>
            </a:r>
            <a:endParaRPr lang="en-US" sz="680" dirty="0"/>
          </a:p>
        </p:txBody>
      </p:sp>
      <p:sp>
        <p:nvSpPr>
          <p:cNvPr id="121" name="Text 118"/>
          <p:cNvSpPr/>
          <p:nvPr/>
        </p:nvSpPr>
        <p:spPr>
          <a:xfrm>
            <a:off x="3381003" y="6016823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680" dirty="0"/>
          </a:p>
        </p:txBody>
      </p:sp>
      <p:sp>
        <p:nvSpPr>
          <p:cNvPr id="122" name="Text 119"/>
          <p:cNvSpPr/>
          <p:nvPr/>
        </p:nvSpPr>
        <p:spPr>
          <a:xfrm>
            <a:off x="3492484" y="6016823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CE917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"USD"</a:t>
            </a:r>
            <a:endParaRPr lang="en-US" sz="680" dirty="0"/>
          </a:p>
        </p:txBody>
      </p:sp>
      <p:sp>
        <p:nvSpPr>
          <p:cNvPr id="123" name="Text 120"/>
          <p:cNvSpPr/>
          <p:nvPr/>
        </p:nvSpPr>
        <p:spPr>
          <a:xfrm>
            <a:off x="3771147" y="6016823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}
</a:t>
            </a:r>
            <a:endParaRPr lang="en-US" sz="680" dirty="0"/>
          </a:p>
        </p:txBody>
      </p:sp>
      <p:sp>
        <p:nvSpPr>
          <p:cNvPr id="124" name="Text 121"/>
          <p:cNvSpPr/>
          <p:nvPr/>
        </p:nvSpPr>
        <p:spPr>
          <a:xfrm>
            <a:off x="371475" y="6156127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})
</a:t>
            </a:r>
            <a:endParaRPr lang="en-US" sz="680" dirty="0"/>
          </a:p>
        </p:txBody>
      </p:sp>
      <p:sp>
        <p:nvSpPr>
          <p:cNvPr id="125" name="Text 122"/>
          <p:cNvSpPr/>
          <p:nvPr/>
        </p:nvSpPr>
        <p:spPr>
          <a:xfrm>
            <a:off x="371475" y="6295430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});
</a:t>
            </a:r>
            <a:endParaRPr lang="en-US" sz="680" dirty="0"/>
          </a:p>
        </p:txBody>
      </p:sp>
      <p:sp>
        <p:nvSpPr>
          <p:cNvPr id="126" name="Text 123"/>
          <p:cNvSpPr/>
          <p:nvPr/>
        </p:nvSpPr>
        <p:spPr>
          <a:xfrm>
            <a:off x="371475" y="6434733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
</a:t>
            </a:r>
            <a:endParaRPr lang="en-US" sz="680" dirty="0"/>
          </a:p>
        </p:txBody>
      </p:sp>
      <p:sp>
        <p:nvSpPr>
          <p:cNvPr id="127" name="Text 124"/>
          <p:cNvSpPr/>
          <p:nvPr/>
        </p:nvSpPr>
        <p:spPr>
          <a:xfrm>
            <a:off x="371475" y="6574036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</p:txBody>
      </p:sp>
      <p:sp>
        <p:nvSpPr>
          <p:cNvPr id="128" name="Text 125"/>
          <p:cNvSpPr/>
          <p:nvPr/>
        </p:nvSpPr>
        <p:spPr>
          <a:xfrm>
            <a:off x="482957" y="6574036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69CD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return</a:t>
            </a:r>
            <a:endParaRPr lang="en-US" sz="680" dirty="0"/>
          </a:p>
        </p:txBody>
      </p:sp>
      <p:sp>
        <p:nvSpPr>
          <p:cNvPr id="129" name="Text 126"/>
          <p:cNvSpPr/>
          <p:nvPr/>
        </p:nvSpPr>
        <p:spPr>
          <a:xfrm>
            <a:off x="873100" y="6574036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69CD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await</a:t>
            </a:r>
            <a:endParaRPr lang="en-US" sz="680" dirty="0"/>
          </a:p>
        </p:txBody>
      </p:sp>
      <p:sp>
        <p:nvSpPr>
          <p:cNvPr id="130" name="Text 127"/>
          <p:cNvSpPr/>
          <p:nvPr/>
        </p:nvSpPr>
        <p:spPr>
          <a:xfrm>
            <a:off x="1207517" y="6574036"/>
            <a:ext cx="4458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9CDCF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response</a:t>
            </a:r>
            <a:endParaRPr lang="en-US" sz="680" dirty="0"/>
          </a:p>
        </p:txBody>
      </p:sp>
      <p:sp>
        <p:nvSpPr>
          <p:cNvPr id="131" name="Text 128"/>
          <p:cNvSpPr/>
          <p:nvPr/>
        </p:nvSpPr>
        <p:spPr>
          <a:xfrm>
            <a:off x="1653360" y="6574036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680" dirty="0"/>
          </a:p>
        </p:txBody>
      </p:sp>
      <p:sp>
        <p:nvSpPr>
          <p:cNvPr id="132" name="Text 129"/>
          <p:cNvSpPr/>
          <p:nvPr/>
        </p:nvSpPr>
        <p:spPr>
          <a:xfrm>
            <a:off x="1709114" y="6574036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DCDCAA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json</a:t>
            </a:r>
            <a:endParaRPr lang="en-US" sz="680" dirty="0"/>
          </a:p>
        </p:txBody>
      </p:sp>
      <p:sp>
        <p:nvSpPr>
          <p:cNvPr id="133" name="Text 130"/>
          <p:cNvSpPr/>
          <p:nvPr/>
        </p:nvSpPr>
        <p:spPr>
          <a:xfrm>
            <a:off x="1932050" y="6574036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();
</a:t>
            </a:r>
            <a:endParaRPr lang="en-US" sz="680" dirty="0"/>
          </a:p>
        </p:txBody>
      </p:sp>
      <p:sp>
        <p:nvSpPr>
          <p:cNvPr id="134" name="Text 131"/>
          <p:cNvSpPr/>
          <p:nvPr/>
        </p:nvSpPr>
        <p:spPr>
          <a:xfrm>
            <a:off x="371475" y="6713339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8F8F8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80" dirty="0"/>
          </a:p>
        </p:txBody>
      </p:sp>
      <p:sp>
        <p:nvSpPr>
          <p:cNvPr id="135" name="Shape 132"/>
          <p:cNvSpPr/>
          <p:nvPr/>
        </p:nvSpPr>
        <p:spPr>
          <a:xfrm>
            <a:off x="6115050" y="814388"/>
            <a:ext cx="2743200" cy="18859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6" name="Text 133"/>
          <p:cNvSpPr/>
          <p:nvPr/>
        </p:nvSpPr>
        <p:spPr>
          <a:xfrm>
            <a:off x="6222206" y="921544"/>
            <a:ext cx="25288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Implementation Steps</a:t>
            </a:r>
            <a:endParaRPr lang="en-US" sz="942" dirty="0"/>
          </a:p>
        </p:txBody>
      </p:sp>
      <p:sp>
        <p:nvSpPr>
          <p:cNvPr id="137" name="Shape 134"/>
          <p:cNvSpPr/>
          <p:nvPr/>
        </p:nvSpPr>
        <p:spPr>
          <a:xfrm>
            <a:off x="6222206" y="1185863"/>
            <a:ext cx="157163" cy="157163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138" name="Text 135"/>
          <p:cNvSpPr/>
          <p:nvPr/>
        </p:nvSpPr>
        <p:spPr>
          <a:xfrm>
            <a:off x="6222206" y="1185863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28" dirty="0"/>
          </a:p>
        </p:txBody>
      </p:sp>
      <p:sp>
        <p:nvSpPr>
          <p:cNvPr id="139" name="Text 136"/>
          <p:cNvSpPr/>
          <p:nvPr/>
        </p:nvSpPr>
        <p:spPr>
          <a:xfrm>
            <a:off x="6436519" y="1185863"/>
            <a:ext cx="220842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Set up Circle Business Account and obtain API keys </a:t>
            </a:r>
            <a:endParaRPr lang="en-US" sz="680" dirty="0"/>
          </a:p>
        </p:txBody>
      </p:sp>
      <p:sp>
        <p:nvSpPr>
          <p:cNvPr id="140" name="Shape 137"/>
          <p:cNvSpPr/>
          <p:nvPr/>
        </p:nvSpPr>
        <p:spPr>
          <a:xfrm>
            <a:off x="6222206" y="1400175"/>
            <a:ext cx="157163" cy="157163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141" name="Text 138"/>
          <p:cNvSpPr/>
          <p:nvPr/>
        </p:nvSpPr>
        <p:spPr>
          <a:xfrm>
            <a:off x="6222206" y="1400175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28" dirty="0"/>
          </a:p>
        </p:txBody>
      </p:sp>
      <p:sp>
        <p:nvSpPr>
          <p:cNvPr id="142" name="Text 139"/>
          <p:cNvSpPr/>
          <p:nvPr/>
        </p:nvSpPr>
        <p:spPr>
          <a:xfrm>
            <a:off x="6436519" y="1400175"/>
            <a:ext cx="216637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 USDC wallet service in PicPay backend </a:t>
            </a:r>
            <a:endParaRPr lang="en-US" sz="680" dirty="0"/>
          </a:p>
        </p:txBody>
      </p:sp>
      <p:sp>
        <p:nvSpPr>
          <p:cNvPr id="143" name="Shape 140"/>
          <p:cNvSpPr/>
          <p:nvPr/>
        </p:nvSpPr>
        <p:spPr>
          <a:xfrm>
            <a:off x="6222206" y="1614488"/>
            <a:ext cx="157163" cy="157163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144" name="Text 141"/>
          <p:cNvSpPr/>
          <p:nvPr/>
        </p:nvSpPr>
        <p:spPr>
          <a:xfrm>
            <a:off x="6222206" y="1614488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28" dirty="0"/>
          </a:p>
        </p:txBody>
      </p:sp>
      <p:sp>
        <p:nvSpPr>
          <p:cNvPr id="145" name="Text 142"/>
          <p:cNvSpPr/>
          <p:nvPr/>
        </p:nvSpPr>
        <p:spPr>
          <a:xfrm>
            <a:off x="6436519" y="1614488"/>
            <a:ext cx="229534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Integrate Circle Mint API for BRL ↔ USDC conversion </a:t>
            </a:r>
            <a:endParaRPr lang="en-US" sz="680" dirty="0"/>
          </a:p>
        </p:txBody>
      </p:sp>
      <p:sp>
        <p:nvSpPr>
          <p:cNvPr id="146" name="Shape 143"/>
          <p:cNvSpPr/>
          <p:nvPr/>
        </p:nvSpPr>
        <p:spPr>
          <a:xfrm>
            <a:off x="6222206" y="1828800"/>
            <a:ext cx="157163" cy="157163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147" name="Text 144"/>
          <p:cNvSpPr/>
          <p:nvPr/>
        </p:nvSpPr>
        <p:spPr>
          <a:xfrm>
            <a:off x="6222206" y="1828800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628" dirty="0"/>
          </a:p>
        </p:txBody>
      </p:sp>
      <p:sp>
        <p:nvSpPr>
          <p:cNvPr id="148" name="Text 145"/>
          <p:cNvSpPr/>
          <p:nvPr/>
        </p:nvSpPr>
        <p:spPr>
          <a:xfrm>
            <a:off x="6436519" y="1828800"/>
            <a:ext cx="2314575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 Cross-Currency API for international transfers </a:t>
            </a:r>
            <a:endParaRPr lang="en-US" sz="680" dirty="0"/>
          </a:p>
        </p:txBody>
      </p:sp>
      <p:sp>
        <p:nvSpPr>
          <p:cNvPr id="149" name="Shape 146"/>
          <p:cNvSpPr/>
          <p:nvPr/>
        </p:nvSpPr>
        <p:spPr>
          <a:xfrm>
            <a:off x="6222206" y="2164556"/>
            <a:ext cx="157163" cy="157163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150" name="Text 147"/>
          <p:cNvSpPr/>
          <p:nvPr/>
        </p:nvSpPr>
        <p:spPr>
          <a:xfrm>
            <a:off x="6222206" y="2164556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628" dirty="0"/>
          </a:p>
        </p:txBody>
      </p:sp>
      <p:sp>
        <p:nvSpPr>
          <p:cNvPr id="151" name="Text 148"/>
          <p:cNvSpPr/>
          <p:nvPr/>
        </p:nvSpPr>
        <p:spPr>
          <a:xfrm>
            <a:off x="6436519" y="2164556"/>
            <a:ext cx="208862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Develop UI components for wallet and transfers </a:t>
            </a:r>
            <a:endParaRPr lang="en-US" sz="680" dirty="0"/>
          </a:p>
        </p:txBody>
      </p:sp>
      <p:sp>
        <p:nvSpPr>
          <p:cNvPr id="152" name="Shape 149"/>
          <p:cNvSpPr/>
          <p:nvPr/>
        </p:nvSpPr>
        <p:spPr>
          <a:xfrm>
            <a:off x="6222206" y="2378869"/>
            <a:ext cx="157163" cy="157163"/>
          </a:xfrm>
          <a:prstGeom prst="ellipse">
            <a:avLst/>
          </a:prstGeom>
          <a:solidFill>
            <a:srgbClr val="2775CA"/>
          </a:solidFill>
          <a:ln/>
        </p:spPr>
      </p:sp>
      <p:sp>
        <p:nvSpPr>
          <p:cNvPr id="153" name="Text 150"/>
          <p:cNvSpPr/>
          <p:nvPr/>
        </p:nvSpPr>
        <p:spPr>
          <a:xfrm>
            <a:off x="6222206" y="2378869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628" dirty="0"/>
          </a:p>
        </p:txBody>
      </p:sp>
      <p:sp>
        <p:nvSpPr>
          <p:cNvPr id="154" name="Text 151"/>
          <p:cNvSpPr/>
          <p:nvPr/>
        </p:nvSpPr>
        <p:spPr>
          <a:xfrm>
            <a:off x="6436519" y="2378869"/>
            <a:ext cx="188226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Set up monitoring and compliance systems </a:t>
            </a:r>
            <a:endParaRPr lang="en-US" sz="680" dirty="0"/>
          </a:p>
        </p:txBody>
      </p:sp>
      <p:sp>
        <p:nvSpPr>
          <p:cNvPr id="155" name="Shape 152"/>
          <p:cNvSpPr/>
          <p:nvPr/>
        </p:nvSpPr>
        <p:spPr>
          <a:xfrm>
            <a:off x="6115050" y="3436144"/>
            <a:ext cx="2743200" cy="142160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56" name="Text 153"/>
          <p:cNvSpPr/>
          <p:nvPr/>
        </p:nvSpPr>
        <p:spPr>
          <a:xfrm>
            <a:off x="6222206" y="3543300"/>
            <a:ext cx="25288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Recommended Tech Stack</a:t>
            </a:r>
            <a:endParaRPr lang="en-US" sz="942" dirty="0"/>
          </a:p>
        </p:txBody>
      </p:sp>
      <p:sp>
        <p:nvSpPr>
          <p:cNvPr id="157" name="Shape 154"/>
          <p:cNvSpPr/>
          <p:nvPr/>
        </p:nvSpPr>
        <p:spPr>
          <a:xfrm>
            <a:off x="6222206" y="3850481"/>
            <a:ext cx="171450" cy="171450"/>
          </a:xfrm>
          <a:prstGeom prst="ellipse">
            <a:avLst/>
          </a:prstGeom>
          <a:solidFill>
            <a:srgbClr val="F0F0F0"/>
          </a:solidFill>
          <a:ln/>
        </p:spPr>
      </p:sp>
      <p:pic>
        <p:nvPicPr>
          <p:cNvPr id="15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3932634"/>
            <a:ext cx="100013" cy="7144"/>
          </a:xfrm>
          <a:prstGeom prst="rect">
            <a:avLst/>
          </a:prstGeom>
        </p:spPr>
      </p:pic>
      <p:sp>
        <p:nvSpPr>
          <p:cNvPr id="159" name="Text 155"/>
          <p:cNvSpPr/>
          <p:nvPr/>
        </p:nvSpPr>
        <p:spPr>
          <a:xfrm>
            <a:off x="6450806" y="3807619"/>
            <a:ext cx="1394985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Backend: Node.js / Java</a:t>
            </a:r>
            <a:endParaRPr lang="en-US" sz="680" dirty="0"/>
          </a:p>
        </p:txBody>
      </p:sp>
      <p:sp>
        <p:nvSpPr>
          <p:cNvPr id="160" name="Text 156"/>
          <p:cNvSpPr/>
          <p:nvPr/>
        </p:nvSpPr>
        <p:spPr>
          <a:xfrm>
            <a:off x="6450806" y="3946922"/>
            <a:ext cx="1394985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API integration and business logic</a:t>
            </a:r>
            <a:endParaRPr lang="en-US" sz="575" dirty="0"/>
          </a:p>
        </p:txBody>
      </p:sp>
      <p:sp>
        <p:nvSpPr>
          <p:cNvPr id="161" name="Shape 157"/>
          <p:cNvSpPr/>
          <p:nvPr/>
        </p:nvSpPr>
        <p:spPr>
          <a:xfrm>
            <a:off x="6222206" y="4164806"/>
            <a:ext cx="171450" cy="171450"/>
          </a:xfrm>
          <a:prstGeom prst="ellipse">
            <a:avLst/>
          </a:prstGeom>
          <a:solidFill>
            <a:srgbClr val="F0F0F0"/>
          </a:solidFill>
          <a:ln/>
        </p:spPr>
      </p:sp>
      <p:pic>
        <p:nvPicPr>
          <p:cNvPr id="16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76" y="4246959"/>
            <a:ext cx="87511" cy="7144"/>
          </a:xfrm>
          <a:prstGeom prst="rect">
            <a:avLst/>
          </a:prstGeom>
        </p:spPr>
      </p:pic>
      <p:sp>
        <p:nvSpPr>
          <p:cNvPr id="163" name="Text 158"/>
          <p:cNvSpPr/>
          <p:nvPr/>
        </p:nvSpPr>
        <p:spPr>
          <a:xfrm>
            <a:off x="6450806" y="4121944"/>
            <a:ext cx="154531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Database: PostgreSQL</a:t>
            </a:r>
            <a:endParaRPr lang="en-US" sz="680" dirty="0"/>
          </a:p>
        </p:txBody>
      </p:sp>
      <p:sp>
        <p:nvSpPr>
          <p:cNvPr id="164" name="Text 159"/>
          <p:cNvSpPr/>
          <p:nvPr/>
        </p:nvSpPr>
        <p:spPr>
          <a:xfrm>
            <a:off x="6450806" y="4261247"/>
            <a:ext cx="154531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transaction records and user balances</a:t>
            </a:r>
            <a:endParaRPr lang="en-US" sz="575" dirty="0"/>
          </a:p>
        </p:txBody>
      </p:sp>
      <p:sp>
        <p:nvSpPr>
          <p:cNvPr id="165" name="Shape 160"/>
          <p:cNvSpPr/>
          <p:nvPr/>
        </p:nvSpPr>
        <p:spPr>
          <a:xfrm>
            <a:off x="6222206" y="4479131"/>
            <a:ext cx="171450" cy="171450"/>
          </a:xfrm>
          <a:prstGeom prst="ellipse">
            <a:avLst/>
          </a:prstGeom>
          <a:solidFill>
            <a:srgbClr val="F0F0F0"/>
          </a:solidFill>
          <a:ln/>
        </p:spPr>
      </p:sp>
      <p:pic>
        <p:nvPicPr>
          <p:cNvPr id="16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4561284"/>
            <a:ext cx="100013" cy="7144"/>
          </a:xfrm>
          <a:prstGeom prst="rect">
            <a:avLst/>
          </a:prstGeom>
        </p:spPr>
      </p:pic>
      <p:sp>
        <p:nvSpPr>
          <p:cNvPr id="167" name="Text 161"/>
          <p:cNvSpPr/>
          <p:nvPr/>
        </p:nvSpPr>
        <p:spPr>
          <a:xfrm>
            <a:off x="6450806" y="4436269"/>
            <a:ext cx="104789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Security: HSM / KMS</a:t>
            </a:r>
            <a:endParaRPr lang="en-US" sz="680" dirty="0"/>
          </a:p>
        </p:txBody>
      </p:sp>
      <p:sp>
        <p:nvSpPr>
          <p:cNvPr id="168" name="Text 162"/>
          <p:cNvSpPr/>
          <p:nvPr/>
        </p:nvSpPr>
        <p:spPr>
          <a:xfrm>
            <a:off x="6450806" y="4575572"/>
            <a:ext cx="1047899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secure key management</a:t>
            </a:r>
            <a:endParaRPr lang="en-US" sz="57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Cases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14388"/>
            <a:ext cx="4214813" cy="195024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392906" y="921544"/>
            <a:ext cx="257175" cy="257175"/>
          </a:xfrm>
          <a:prstGeom prst="ellipse">
            <a:avLst/>
          </a:prstGeom>
          <a:solidFill>
            <a:srgbClr val="00C454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992981"/>
            <a:ext cx="114300" cy="1143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35806" y="942975"/>
            <a:ext cx="145749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Instant Remittances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392906" y="1257300"/>
            <a:ext cx="44776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5A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Problem:</a:t>
            </a:r>
            <a:endParaRPr lang="en-US" sz="732" dirty="0"/>
          </a:p>
        </p:txBody>
      </p:sp>
      <p:sp>
        <p:nvSpPr>
          <p:cNvPr id="9" name="Text 5"/>
          <p:cNvSpPr/>
          <p:nvPr/>
        </p:nvSpPr>
        <p:spPr>
          <a:xfrm>
            <a:off x="840674" y="1257300"/>
            <a:ext cx="172451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5A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Transfers take up to 2 business days 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392906" y="1450181"/>
            <a:ext cx="44327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732" dirty="0"/>
          </a:p>
        </p:txBody>
      </p:sp>
      <p:sp>
        <p:nvSpPr>
          <p:cNvPr id="11" name="Text 7"/>
          <p:cNvSpPr/>
          <p:nvPr/>
        </p:nvSpPr>
        <p:spPr>
          <a:xfrm>
            <a:off x="836182" y="1450181"/>
            <a:ext cx="149890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BRL → USDC → instant transfer </a:t>
            </a:r>
            <a:endParaRPr lang="en-US" sz="732" dirty="0"/>
          </a:p>
        </p:txBody>
      </p:sp>
      <p:sp>
        <p:nvSpPr>
          <p:cNvPr id="12" name="Text 8"/>
          <p:cNvSpPr/>
          <p:nvPr/>
        </p:nvSpPr>
        <p:spPr>
          <a:xfrm>
            <a:off x="392906" y="1643063"/>
            <a:ext cx="3922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Benefit:</a:t>
            </a:r>
            <a:endParaRPr lang="en-US" sz="732" dirty="0"/>
          </a:p>
        </p:txBody>
      </p:sp>
      <p:sp>
        <p:nvSpPr>
          <p:cNvPr id="13" name="Text 9"/>
          <p:cNvSpPr/>
          <p:nvPr/>
        </p:nvSpPr>
        <p:spPr>
          <a:xfrm>
            <a:off x="785171" y="1643063"/>
            <a:ext cx="114166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Minutes instead of days </a:t>
            </a:r>
            <a:endParaRPr lang="en-US" sz="732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878" y="1525191"/>
            <a:ext cx="1524856" cy="857222"/>
          </a:xfrm>
          <a:prstGeom prst="rect">
            <a:avLst/>
          </a:prstGeom>
        </p:spPr>
      </p:pic>
      <p:sp>
        <p:nvSpPr>
          <p:cNvPr id="15" name="Shape 10"/>
          <p:cNvSpPr/>
          <p:nvPr/>
        </p:nvSpPr>
        <p:spPr>
          <a:xfrm>
            <a:off x="4643438" y="814388"/>
            <a:ext cx="4214813" cy="195024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Shape 11"/>
          <p:cNvSpPr/>
          <p:nvPr/>
        </p:nvSpPr>
        <p:spPr>
          <a:xfrm>
            <a:off x="4750594" y="921544"/>
            <a:ext cx="257175" cy="257175"/>
          </a:xfrm>
          <a:prstGeom prst="ellipse">
            <a:avLst/>
          </a:prstGeom>
          <a:solidFill>
            <a:srgbClr val="2775CA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31" y="992981"/>
            <a:ext cx="114300" cy="11430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093494" y="942975"/>
            <a:ext cx="156090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Multi-Currency Wallet</a:t>
            </a:r>
            <a:endParaRPr lang="en-US" sz="1046" dirty="0"/>
          </a:p>
        </p:txBody>
      </p:sp>
      <p:sp>
        <p:nvSpPr>
          <p:cNvPr id="19" name="Text 13"/>
          <p:cNvSpPr/>
          <p:nvPr/>
        </p:nvSpPr>
        <p:spPr>
          <a:xfrm>
            <a:off x="4750594" y="1257300"/>
            <a:ext cx="44776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5A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Problem:</a:t>
            </a:r>
            <a:endParaRPr lang="en-US" sz="732" dirty="0"/>
          </a:p>
        </p:txBody>
      </p:sp>
      <p:sp>
        <p:nvSpPr>
          <p:cNvPr id="20" name="Text 14"/>
          <p:cNvSpPr/>
          <p:nvPr/>
        </p:nvSpPr>
        <p:spPr>
          <a:xfrm>
            <a:off x="5198362" y="1257300"/>
            <a:ext cx="150239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5A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Debit card doesn't work abroad </a:t>
            </a:r>
            <a:endParaRPr lang="en-US" sz="732" dirty="0"/>
          </a:p>
        </p:txBody>
      </p:sp>
      <p:sp>
        <p:nvSpPr>
          <p:cNvPr id="21" name="Text 15"/>
          <p:cNvSpPr/>
          <p:nvPr/>
        </p:nvSpPr>
        <p:spPr>
          <a:xfrm>
            <a:off x="4750594" y="1450181"/>
            <a:ext cx="44327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732" dirty="0"/>
          </a:p>
        </p:txBody>
      </p:sp>
      <p:sp>
        <p:nvSpPr>
          <p:cNvPr id="22" name="Text 16"/>
          <p:cNvSpPr/>
          <p:nvPr/>
        </p:nvSpPr>
        <p:spPr>
          <a:xfrm>
            <a:off x="5193869" y="1450181"/>
            <a:ext cx="16057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BRL, USD, USDC balances in same </a:t>
            </a:r>
            <a:endParaRPr lang="en-US" sz="732" dirty="0"/>
          </a:p>
        </p:txBody>
      </p:sp>
      <p:sp>
        <p:nvSpPr>
          <p:cNvPr id="23" name="Text 17"/>
          <p:cNvSpPr/>
          <p:nvPr/>
        </p:nvSpPr>
        <p:spPr>
          <a:xfrm>
            <a:off x="4750594" y="1600200"/>
            <a:ext cx="27885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wallet </a:t>
            </a:r>
            <a:endParaRPr lang="en-US" sz="732" dirty="0"/>
          </a:p>
        </p:txBody>
      </p:sp>
      <p:sp>
        <p:nvSpPr>
          <p:cNvPr id="24" name="Text 18"/>
          <p:cNvSpPr/>
          <p:nvPr/>
        </p:nvSpPr>
        <p:spPr>
          <a:xfrm>
            <a:off x="4750594" y="1793081"/>
            <a:ext cx="3922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Benefit:</a:t>
            </a:r>
            <a:endParaRPr lang="en-US" sz="732" dirty="0"/>
          </a:p>
        </p:txBody>
      </p:sp>
      <p:sp>
        <p:nvSpPr>
          <p:cNvPr id="25" name="Text 19"/>
          <p:cNvSpPr/>
          <p:nvPr/>
        </p:nvSpPr>
        <p:spPr>
          <a:xfrm>
            <a:off x="5142858" y="1793081"/>
            <a:ext cx="122306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Unified global experience </a:t>
            </a:r>
            <a:endParaRPr lang="en-US" sz="732" dirty="0"/>
          </a:p>
        </p:txBody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923" y="1525191"/>
            <a:ext cx="882114" cy="857222"/>
          </a:xfrm>
          <a:prstGeom prst="rect">
            <a:avLst/>
          </a:prstGeom>
        </p:spPr>
      </p:pic>
      <p:sp>
        <p:nvSpPr>
          <p:cNvPr id="27" name="Shape 20"/>
          <p:cNvSpPr/>
          <p:nvPr/>
        </p:nvSpPr>
        <p:spPr>
          <a:xfrm>
            <a:off x="285750" y="2907506"/>
            <a:ext cx="4214813" cy="195024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1"/>
          <p:cNvSpPr/>
          <p:nvPr/>
        </p:nvSpPr>
        <p:spPr>
          <a:xfrm>
            <a:off x="392906" y="3014663"/>
            <a:ext cx="257175" cy="257175"/>
          </a:xfrm>
          <a:prstGeom prst="ellipse">
            <a:avLst/>
          </a:prstGeom>
          <a:solidFill>
            <a:srgbClr val="8A57DE"/>
          </a:solidFill>
          <a:ln/>
        </p:spPr>
      </p:sp>
      <p:pic>
        <p:nvPicPr>
          <p:cNvPr id="2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086100"/>
            <a:ext cx="128588" cy="114300"/>
          </a:xfrm>
          <a:prstGeom prst="rect">
            <a:avLst/>
          </a:prstGeom>
        </p:spPr>
      </p:pic>
      <p:sp>
        <p:nvSpPr>
          <p:cNvPr id="30" name="Text 22"/>
          <p:cNvSpPr/>
          <p:nvPr/>
        </p:nvSpPr>
        <p:spPr>
          <a:xfrm>
            <a:off x="735806" y="3036094"/>
            <a:ext cx="186867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International E-commerce</a:t>
            </a:r>
            <a:endParaRPr lang="en-US" sz="1046" dirty="0"/>
          </a:p>
        </p:txBody>
      </p:sp>
      <p:sp>
        <p:nvSpPr>
          <p:cNvPr id="31" name="Text 23"/>
          <p:cNvSpPr/>
          <p:nvPr/>
        </p:nvSpPr>
        <p:spPr>
          <a:xfrm>
            <a:off x="392906" y="3350419"/>
            <a:ext cx="44776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5A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Problem:</a:t>
            </a:r>
            <a:endParaRPr lang="en-US" sz="732" dirty="0"/>
          </a:p>
        </p:txBody>
      </p:sp>
      <p:sp>
        <p:nvSpPr>
          <p:cNvPr id="32" name="Text 24"/>
          <p:cNvSpPr/>
          <p:nvPr/>
        </p:nvSpPr>
        <p:spPr>
          <a:xfrm>
            <a:off x="840674" y="3350419"/>
            <a:ext cx="131827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5A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 spread on credit cards </a:t>
            </a:r>
            <a:endParaRPr lang="en-US" sz="732" dirty="0"/>
          </a:p>
        </p:txBody>
      </p:sp>
      <p:sp>
        <p:nvSpPr>
          <p:cNvPr id="33" name="Text 25"/>
          <p:cNvSpPr/>
          <p:nvPr/>
        </p:nvSpPr>
        <p:spPr>
          <a:xfrm>
            <a:off x="392906" y="3543300"/>
            <a:ext cx="44327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732" dirty="0"/>
          </a:p>
        </p:txBody>
      </p:sp>
      <p:sp>
        <p:nvSpPr>
          <p:cNvPr id="34" name="Text 26"/>
          <p:cNvSpPr/>
          <p:nvPr/>
        </p:nvSpPr>
        <p:spPr>
          <a:xfrm>
            <a:off x="836182" y="3543300"/>
            <a:ext cx="119886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Direct payments in USDC </a:t>
            </a:r>
            <a:endParaRPr lang="en-US" sz="732" dirty="0"/>
          </a:p>
        </p:txBody>
      </p:sp>
      <p:sp>
        <p:nvSpPr>
          <p:cNvPr id="35" name="Text 27"/>
          <p:cNvSpPr/>
          <p:nvPr/>
        </p:nvSpPr>
        <p:spPr>
          <a:xfrm>
            <a:off x="392906" y="3736181"/>
            <a:ext cx="3922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Benefit:</a:t>
            </a:r>
            <a:endParaRPr lang="en-US" sz="732" dirty="0"/>
          </a:p>
        </p:txBody>
      </p:sp>
      <p:sp>
        <p:nvSpPr>
          <p:cNvPr id="36" name="Text 28"/>
          <p:cNvSpPr/>
          <p:nvPr/>
        </p:nvSpPr>
        <p:spPr>
          <a:xfrm>
            <a:off x="785171" y="3736181"/>
            <a:ext cx="13102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Lower fees, USDC cashback </a:t>
            </a:r>
            <a:endParaRPr lang="en-US" sz="732" dirty="0"/>
          </a:p>
        </p:txBody>
      </p:sp>
      <p:pic>
        <p:nvPicPr>
          <p:cNvPr id="3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1743" y="3618309"/>
            <a:ext cx="1523126" cy="857222"/>
          </a:xfrm>
          <a:prstGeom prst="rect">
            <a:avLst/>
          </a:prstGeom>
        </p:spPr>
      </p:pic>
      <p:sp>
        <p:nvSpPr>
          <p:cNvPr id="38" name="Shape 29"/>
          <p:cNvSpPr/>
          <p:nvPr/>
        </p:nvSpPr>
        <p:spPr>
          <a:xfrm>
            <a:off x="4643438" y="2907506"/>
            <a:ext cx="4214813" cy="195024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9" name="Shape 30"/>
          <p:cNvSpPr/>
          <p:nvPr/>
        </p:nvSpPr>
        <p:spPr>
          <a:xfrm>
            <a:off x="4750594" y="3014663"/>
            <a:ext cx="257175" cy="257175"/>
          </a:xfrm>
          <a:prstGeom prst="ellipse">
            <a:avLst/>
          </a:prstGeom>
          <a:solidFill>
            <a:srgbClr val="FF9A3C"/>
          </a:solidFill>
          <a:ln/>
        </p:spPr>
      </p:sp>
      <p:pic>
        <p:nvPicPr>
          <p:cNvPr id="4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4888" y="3086100"/>
            <a:ext cx="128588" cy="114300"/>
          </a:xfrm>
          <a:prstGeom prst="rect">
            <a:avLst/>
          </a:prstGeom>
        </p:spPr>
      </p:pic>
      <p:sp>
        <p:nvSpPr>
          <p:cNvPr id="41" name="Text 31"/>
          <p:cNvSpPr/>
          <p:nvPr/>
        </p:nvSpPr>
        <p:spPr>
          <a:xfrm>
            <a:off x="5093494" y="3036094"/>
            <a:ext cx="15272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Digital Dollar Savings</a:t>
            </a:r>
            <a:endParaRPr lang="en-US" sz="1046" dirty="0"/>
          </a:p>
        </p:txBody>
      </p:sp>
      <p:sp>
        <p:nvSpPr>
          <p:cNvPr id="42" name="Text 32"/>
          <p:cNvSpPr/>
          <p:nvPr/>
        </p:nvSpPr>
        <p:spPr>
          <a:xfrm>
            <a:off x="4750594" y="3350419"/>
            <a:ext cx="44776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5A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Problem:</a:t>
            </a:r>
            <a:endParaRPr lang="en-US" sz="732" dirty="0"/>
          </a:p>
        </p:txBody>
      </p:sp>
      <p:sp>
        <p:nvSpPr>
          <p:cNvPr id="43" name="Text 33"/>
          <p:cNvSpPr/>
          <p:nvPr/>
        </p:nvSpPr>
        <p:spPr>
          <a:xfrm>
            <a:off x="5198362" y="3350419"/>
            <a:ext cx="177184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5A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Difficult USD exposure for individuals </a:t>
            </a:r>
            <a:endParaRPr lang="en-US" sz="732" dirty="0"/>
          </a:p>
        </p:txBody>
      </p:sp>
      <p:sp>
        <p:nvSpPr>
          <p:cNvPr id="44" name="Text 34"/>
          <p:cNvSpPr/>
          <p:nvPr/>
        </p:nvSpPr>
        <p:spPr>
          <a:xfrm>
            <a:off x="4750594" y="3543300"/>
            <a:ext cx="44327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732" dirty="0"/>
          </a:p>
        </p:txBody>
      </p:sp>
      <p:sp>
        <p:nvSpPr>
          <p:cNvPr id="45" name="Text 35"/>
          <p:cNvSpPr/>
          <p:nvPr/>
        </p:nvSpPr>
        <p:spPr>
          <a:xfrm>
            <a:off x="5193869" y="3543300"/>
            <a:ext cx="150239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C45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BRL → USDC as "dollar savings" </a:t>
            </a:r>
            <a:endParaRPr lang="en-US" sz="732" dirty="0"/>
          </a:p>
        </p:txBody>
      </p:sp>
      <p:sp>
        <p:nvSpPr>
          <p:cNvPr id="46" name="Text 36"/>
          <p:cNvSpPr/>
          <p:nvPr/>
        </p:nvSpPr>
        <p:spPr>
          <a:xfrm>
            <a:off x="4750594" y="3736181"/>
            <a:ext cx="3922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Benefit:</a:t>
            </a:r>
            <a:endParaRPr lang="en-US" sz="732" dirty="0"/>
          </a:p>
        </p:txBody>
      </p:sp>
      <p:sp>
        <p:nvSpPr>
          <p:cNvPr id="47" name="Text 37"/>
          <p:cNvSpPr/>
          <p:nvPr/>
        </p:nvSpPr>
        <p:spPr>
          <a:xfrm>
            <a:off x="5142858" y="3736181"/>
            <a:ext cx="157581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775C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Currency hedge with full liquidity </a:t>
            </a:r>
            <a:endParaRPr lang="en-US" sz="732" dirty="0"/>
          </a:p>
        </p:txBody>
      </p:sp>
      <p:pic>
        <p:nvPicPr>
          <p:cNvPr id="48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2370" y="3618337"/>
            <a:ext cx="577248" cy="8571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2025-08-02T22:07:05Z</dcterms:created>
  <dcterms:modified xsi:type="dcterms:W3CDTF">2025-08-02T22:07:05Z</dcterms:modified>
</cp:coreProperties>
</file>