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9" r:id="rId2"/>
  </p:sldMasterIdLst>
  <p:notesMasterIdLst>
    <p:notesMasterId r:id="rId21"/>
  </p:notesMasterIdLst>
  <p:handoutMasterIdLst>
    <p:handoutMasterId r:id="rId22"/>
  </p:handoutMasterIdLst>
  <p:sldIdLst>
    <p:sldId id="256" r:id="rId3"/>
    <p:sldId id="291" r:id="rId4"/>
    <p:sldId id="308" r:id="rId5"/>
    <p:sldId id="313" r:id="rId6"/>
    <p:sldId id="315" r:id="rId7"/>
    <p:sldId id="316" r:id="rId8"/>
    <p:sldId id="317" r:id="rId9"/>
    <p:sldId id="319" r:id="rId10"/>
    <p:sldId id="320" r:id="rId11"/>
    <p:sldId id="294" r:id="rId12"/>
    <p:sldId id="295" r:id="rId13"/>
    <p:sldId id="321" r:id="rId14"/>
    <p:sldId id="324" r:id="rId15"/>
    <p:sldId id="322" r:id="rId16"/>
    <p:sldId id="323" r:id="rId17"/>
    <p:sldId id="325" r:id="rId18"/>
    <p:sldId id="318" r:id="rId19"/>
    <p:sldId id="259" r:id="rId2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0CE9014-713A-4A3F-818F-5E98462678C2}">
          <p14:sldIdLst>
            <p14:sldId id="256"/>
            <p14:sldId id="291"/>
            <p14:sldId id="308"/>
            <p14:sldId id="313"/>
            <p14:sldId id="315"/>
            <p14:sldId id="316"/>
            <p14:sldId id="317"/>
            <p14:sldId id="319"/>
            <p14:sldId id="320"/>
            <p14:sldId id="294"/>
            <p14:sldId id="295"/>
            <p14:sldId id="321"/>
            <p14:sldId id="324"/>
            <p14:sldId id="322"/>
            <p14:sldId id="323"/>
            <p14:sldId id="325"/>
            <p14:sldId id="31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  <a:srgbClr val="C00000"/>
    <a:srgbClr val="BA1D22"/>
    <a:srgbClr val="661012"/>
    <a:srgbClr val="D00028"/>
    <a:srgbClr val="FF505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5257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96FCB-75DE-4A2F-AC08-EBA350E03174}" type="datetimeFigureOut">
              <a:rPr lang="es-ES" smtClean="0"/>
              <a:t>14/09/2016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5909F-D9AB-419B-8F49-5D3A60DC332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46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baseline="0" dirty="0"/>
              <a:t>Saludar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Gracias por asistir un sábado en la mañana</a:t>
            </a:r>
          </a:p>
          <a:p>
            <a:pPr marL="171450" indent="-171450">
              <a:buFontTx/>
              <a:buChar char="-"/>
            </a:pPr>
            <a:r>
              <a:rPr lang="es-ES" baseline="0" dirty="0"/>
              <a:t>Explicar el programa del </a:t>
            </a:r>
            <a:r>
              <a:rPr lang="es-ES" baseline="0" dirty="0" err="1"/>
              <a:t>dia</a:t>
            </a:r>
            <a:r>
              <a:rPr lang="es-ES" baseline="0" dirty="0"/>
              <a:t> y estructura de las actividades del </a:t>
            </a:r>
            <a:r>
              <a:rPr lang="es-ES" baseline="0" dirty="0" err="1"/>
              <a:t>dia</a:t>
            </a:r>
            <a:endParaRPr lang="es-ES" baseline="0" dirty="0"/>
          </a:p>
          <a:p>
            <a:pPr marL="628650" lvl="1" indent="-171450">
              <a:buFontTx/>
              <a:buChar char="-"/>
            </a:pPr>
            <a:r>
              <a:rPr lang="es-ES" baseline="0" dirty="0"/>
              <a:t>Presentación plataforma</a:t>
            </a:r>
          </a:p>
          <a:p>
            <a:pPr marL="628650" lvl="1" indent="-171450">
              <a:buFontTx/>
              <a:buChar char="-"/>
            </a:pPr>
            <a:r>
              <a:rPr lang="es-ES" baseline="0" dirty="0" err="1"/>
              <a:t>Coffee</a:t>
            </a:r>
            <a:r>
              <a:rPr lang="es-ES" baseline="0" dirty="0"/>
              <a:t> break</a:t>
            </a:r>
          </a:p>
          <a:p>
            <a:pPr marL="628650" lvl="1" indent="-171450">
              <a:buFontTx/>
              <a:buChar char="-"/>
            </a:pPr>
            <a:r>
              <a:rPr lang="es-ES" baseline="0" dirty="0"/>
              <a:t>Presentación curso</a:t>
            </a:r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909F-D9AB-419B-8F49-5D3A60DC332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91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 Presentación expositor, tutor y ayudantes.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909F-D9AB-419B-8F49-5D3A60DC332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74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Asegurarse que los profesores utilicen un correo al que tienen acceso y reiterar que lo escriban correctamente.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Posiblemente profesores tengan problemas verificando la casilla “No soy un robot”. Guiarlos brevemente en este ítem.</a:t>
            </a:r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909F-D9AB-419B-8F49-5D3A60DC332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4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Asegurarse que los profesores utilicen un correo al que tienen acceso y reiterar que lo escriban correctamente.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Posiblemente profesores tengan problemas verificando la casilla “No soy un robot”. Guiarlos brevemente en este ítem.</a:t>
            </a:r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909F-D9AB-419B-8F49-5D3A60DC332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089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Asegurarse que los profesores utilicen un correo al que tienen acceso y reiterar que lo escriban correctamente.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Posiblemente profesores tengan problemas verificando la casilla “No soy un robot”. Guiarlos brevemente en este ítem.</a:t>
            </a:r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909F-D9AB-419B-8F49-5D3A60DC332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757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Asegurarse que los profesores utilicen un correo al que tienen acceso y reiterar que lo escriban correctamente.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Posiblemente profesores tengan problemas verificando la casilla “No soy un robot”. Guiarlos brevemente en este ítem.</a:t>
            </a:r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909F-D9AB-419B-8F49-5D3A60DC332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009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Asegurarse que los profesores utilicen un correo al que tienen acceso y reiterar que lo escriban correctamente.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Posiblemente profesores tengan problemas verificando la casilla “No soy un robot”. Guiarlos brevemente en este ítem.</a:t>
            </a:r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909F-D9AB-419B-8F49-5D3A60DC332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538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s-ES" dirty="0"/>
              <a:t>Asegurarse que los profesores utilicen un correo al que tienen acceso y reiterar que lo escriban correctamente.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Posiblemente profesores tengan problemas verificando la casilla “No soy un robot”. Guiarlos brevemente en este ítem.</a:t>
            </a:r>
          </a:p>
          <a:p>
            <a:pPr marL="171450" indent="-171450">
              <a:buFontTx/>
              <a:buChar char="-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909F-D9AB-419B-8F49-5D3A60DC332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0403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- Responder encuesta de TICS en foro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909F-D9AB-419B-8F49-5D3A60DC332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10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392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50999" y="365126"/>
            <a:ext cx="6865541" cy="1325563"/>
          </a:xfrm>
        </p:spPr>
        <p:txBody>
          <a:bodyPr/>
          <a:lstStyle>
            <a:lvl1pPr>
              <a:defRPr sz="4000">
                <a:solidFill>
                  <a:srgbClr val="808080"/>
                </a:solidFill>
              </a:defRPr>
            </a:lvl1pPr>
          </a:lstStyle>
          <a:p>
            <a:r>
              <a:rPr lang="es-ES" dirty="0"/>
              <a:t>TITULO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C6E3-35BB-4A8F-B265-D05794917ACF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14-09-2016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C038-4B46-4E6A-B65C-5310C1C93B45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2213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29050" y="2613026"/>
            <a:ext cx="4425950" cy="1325563"/>
          </a:xfrm>
        </p:spPr>
        <p:txBody>
          <a:bodyPr>
            <a:normAutofit/>
          </a:bodyPr>
          <a:lstStyle>
            <a:lvl1pPr>
              <a:defRPr sz="3200" b="0">
                <a:latin typeface="+mj-lt"/>
              </a:defRPr>
            </a:lvl1pPr>
          </a:lstStyle>
          <a:p>
            <a:r>
              <a:rPr lang="es-ES" dirty="0"/>
              <a:t>SEPARADOR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C6E3-35BB-4A8F-B265-D05794917ACF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14-09-2016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C038-4B46-4E6A-B65C-5310C1C93B45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0467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1550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68475" y="736600"/>
            <a:ext cx="5607050" cy="547689"/>
          </a:xfrm>
        </p:spPr>
        <p:txBody>
          <a:bodyPr/>
          <a:lstStyle>
            <a:lvl1pPr>
              <a:defRPr sz="4000">
                <a:solidFill>
                  <a:srgbClr val="808080"/>
                </a:solidFill>
                <a:latin typeface="LubalGraph Bk BT" panose="02060403020205020404" pitchFamily="18" charset="0"/>
                <a:ea typeface="Cambria Math" panose="02040503050406030204" pitchFamily="18" charset="0"/>
              </a:defRPr>
            </a:lvl1pPr>
          </a:lstStyle>
          <a:p>
            <a:r>
              <a:rPr lang="es-ES" dirty="0"/>
              <a:t>TITULO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6067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51000" y="622298"/>
            <a:ext cx="5727700" cy="776289"/>
          </a:xfrm>
        </p:spPr>
        <p:txBody>
          <a:bodyPr/>
          <a:lstStyle>
            <a:lvl1pPr>
              <a:defRPr sz="4000">
                <a:solidFill>
                  <a:srgbClr val="808080"/>
                </a:solidFill>
              </a:defRPr>
            </a:lvl1pPr>
          </a:lstStyle>
          <a:p>
            <a:r>
              <a:rPr lang="es-ES" dirty="0"/>
              <a:t>TITULO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C6E3-35BB-4A8F-B265-D05794917ACF}" type="datetimeFigureOut">
              <a:rPr lang="es-CL" smtClean="0"/>
              <a:t>14-09-2016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C038-4B46-4E6A-B65C-5310C1C93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195631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50999" y="365126"/>
            <a:ext cx="6865541" cy="1325563"/>
          </a:xfrm>
        </p:spPr>
        <p:txBody>
          <a:bodyPr/>
          <a:lstStyle>
            <a:lvl1pPr>
              <a:defRPr sz="4000">
                <a:solidFill>
                  <a:srgbClr val="808080"/>
                </a:solidFill>
              </a:defRPr>
            </a:lvl1pPr>
          </a:lstStyle>
          <a:p>
            <a:r>
              <a:rPr lang="es-ES" dirty="0"/>
              <a:t>TITULO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C6E3-35BB-4A8F-B265-D05794917ACF}" type="datetimeFigureOut">
              <a:rPr lang="es-CL" smtClean="0"/>
              <a:t>14-09-2016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C038-4B46-4E6A-B65C-5310C1C93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489182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29050" y="2613026"/>
            <a:ext cx="4425950" cy="1325563"/>
          </a:xfrm>
        </p:spPr>
        <p:txBody>
          <a:bodyPr>
            <a:normAutofit/>
          </a:bodyPr>
          <a:lstStyle>
            <a:lvl1pPr>
              <a:defRPr sz="3200" b="0">
                <a:latin typeface="+mj-lt"/>
              </a:defRPr>
            </a:lvl1pPr>
          </a:lstStyle>
          <a:p>
            <a:r>
              <a:rPr lang="es-ES" dirty="0"/>
              <a:t>SEPARADOR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C6E3-35BB-4A8F-B265-D05794917ACF}" type="datetimeFigureOut">
              <a:rPr lang="es-CL" smtClean="0"/>
              <a:t>14-09-2016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C038-4B46-4E6A-B65C-5310C1C93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747358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91251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7063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68475" y="736600"/>
            <a:ext cx="5607050" cy="547689"/>
          </a:xfrm>
        </p:spPr>
        <p:txBody>
          <a:bodyPr/>
          <a:lstStyle>
            <a:lvl1pPr>
              <a:defRPr sz="4000">
                <a:solidFill>
                  <a:srgbClr val="808080"/>
                </a:solidFill>
                <a:latin typeface="LubalGraph Bk BT" panose="02060403020205020404" pitchFamily="18" charset="0"/>
                <a:ea typeface="Cambria Math" panose="02040503050406030204" pitchFamily="18" charset="0"/>
              </a:defRPr>
            </a:lvl1pPr>
          </a:lstStyle>
          <a:p>
            <a:r>
              <a:rPr lang="es-ES" dirty="0"/>
              <a:t>TITULO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7805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51000" y="622298"/>
            <a:ext cx="5727700" cy="776289"/>
          </a:xfrm>
        </p:spPr>
        <p:txBody>
          <a:bodyPr/>
          <a:lstStyle>
            <a:lvl1pPr>
              <a:defRPr sz="4000">
                <a:solidFill>
                  <a:srgbClr val="808080"/>
                </a:solidFill>
              </a:defRPr>
            </a:lvl1pPr>
          </a:lstStyle>
          <a:p>
            <a:r>
              <a:rPr lang="es-ES" dirty="0"/>
              <a:t>TITULO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BC6E3-35BB-4A8F-B265-D05794917ACF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14-09-2016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AC038-4B46-4E6A-B65C-5310C1C93B45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0976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C6E3-35BB-4A8F-B265-D05794917ACF}" type="datetimeFigureOut">
              <a:rPr lang="es-CL" smtClean="0"/>
              <a:t>14-09-2016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C038-4B46-4E6A-B65C-5310C1C93B4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697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C6E3-35BB-4A8F-B265-D05794917ACF}" type="datetimeFigureOut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14-09-2016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AC038-4B46-4E6A-B65C-5310C1C93B45}" type="slidenum">
              <a:rPr lang="es-C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C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9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hrome.google.com/webstore/detail/chrono-download-manager/mciiogijehkdemklbdcbfkefimifhecn?hl=es-419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56808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31997" y="668741"/>
            <a:ext cx="6556659" cy="724732"/>
          </a:xfrm>
        </p:spPr>
        <p:txBody>
          <a:bodyPr>
            <a:noAutofit/>
          </a:bodyPr>
          <a:lstStyle/>
          <a:p>
            <a:r>
              <a:rPr lang="es-CL" sz="2600" dirty="0"/>
              <a:t>Herramienta para Tutores: Llenado de planilla de revisión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5" t="34084" r="19852" b="39149"/>
          <a:stretch/>
        </p:blipFill>
        <p:spPr>
          <a:xfrm>
            <a:off x="421105" y="3031957"/>
            <a:ext cx="8325854" cy="21416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3" y="1603191"/>
            <a:ext cx="1066667" cy="12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Flecha doblada 8"/>
          <p:cNvSpPr/>
          <p:nvPr/>
        </p:nvSpPr>
        <p:spPr>
          <a:xfrm rot="5400000">
            <a:off x="2970346" y="1689818"/>
            <a:ext cx="744819" cy="1520022"/>
          </a:xfrm>
          <a:prstGeom prst="ben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4343400" y="3429000"/>
            <a:ext cx="3934326" cy="3031958"/>
            <a:chOff x="4343400" y="3429000"/>
            <a:chExt cx="3934326" cy="3031958"/>
          </a:xfrm>
        </p:grpSpPr>
        <p:sp>
          <p:nvSpPr>
            <p:cNvPr id="12" name="Llamada rectangular 11"/>
            <p:cNvSpPr/>
            <p:nvPr/>
          </p:nvSpPr>
          <p:spPr>
            <a:xfrm>
              <a:off x="4343400" y="3429000"/>
              <a:ext cx="3934326" cy="3031958"/>
            </a:xfrm>
            <a:prstGeom prst="wedgeRectCallout">
              <a:avLst>
                <a:gd name="adj1" fmla="val -74628"/>
                <a:gd name="adj2" fmla="val -37672"/>
              </a:avLst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7516" y="3528244"/>
              <a:ext cx="3731140" cy="2846582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4495800" y="3581400"/>
            <a:ext cx="3934326" cy="3031958"/>
            <a:chOff x="4343400" y="3429000"/>
            <a:chExt cx="3934326" cy="3031958"/>
          </a:xfrm>
        </p:grpSpPr>
        <p:sp>
          <p:nvSpPr>
            <p:cNvPr id="15" name="Llamada rectangular 14"/>
            <p:cNvSpPr/>
            <p:nvPr/>
          </p:nvSpPr>
          <p:spPr>
            <a:xfrm>
              <a:off x="4343400" y="3429000"/>
              <a:ext cx="3934326" cy="3031958"/>
            </a:xfrm>
            <a:prstGeom prst="wedgeRectCallout">
              <a:avLst>
                <a:gd name="adj1" fmla="val -77992"/>
                <a:gd name="adj2" fmla="val -26164"/>
              </a:avLst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7516" y="3528244"/>
              <a:ext cx="3731140" cy="2846582"/>
            </a:xfrm>
            <a:prstGeom prst="rect">
              <a:avLst/>
            </a:prstGeom>
          </p:spPr>
        </p:pic>
      </p:grpSp>
      <p:sp>
        <p:nvSpPr>
          <p:cNvPr id="18" name="Rectángulo 17"/>
          <p:cNvSpPr/>
          <p:nvPr/>
        </p:nvSpPr>
        <p:spPr>
          <a:xfrm>
            <a:off x="497085" y="4700335"/>
            <a:ext cx="1239253" cy="336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42" t="33852" r="12237" b="38532"/>
          <a:stretch/>
        </p:blipFill>
        <p:spPr>
          <a:xfrm>
            <a:off x="423113" y="3031956"/>
            <a:ext cx="8323846" cy="22121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4406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631997" y="668741"/>
            <a:ext cx="6556659" cy="724732"/>
          </a:xfrm>
        </p:spPr>
        <p:txBody>
          <a:bodyPr>
            <a:noAutofit/>
          </a:bodyPr>
          <a:lstStyle/>
          <a:p>
            <a:r>
              <a:rPr lang="es-CL" sz="2600" dirty="0"/>
              <a:t>Herramienta para Tutores: Configuración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2" t="20980" r="14605" b="20044"/>
          <a:stretch/>
        </p:blipFill>
        <p:spPr>
          <a:xfrm>
            <a:off x="782053" y="1684420"/>
            <a:ext cx="7232809" cy="367473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3" t="20512" r="14737" b="21214"/>
          <a:stretch/>
        </p:blipFill>
        <p:spPr>
          <a:xfrm>
            <a:off x="1215188" y="2011463"/>
            <a:ext cx="7203643" cy="363098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3" t="20512" r="14737" b="20980"/>
          <a:stretch/>
        </p:blipFill>
        <p:spPr>
          <a:xfrm>
            <a:off x="1732547" y="2502568"/>
            <a:ext cx="7203644" cy="364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71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31997" y="668741"/>
            <a:ext cx="6556659" cy="724732"/>
          </a:xfrm>
        </p:spPr>
        <p:txBody>
          <a:bodyPr>
            <a:noAutofit/>
          </a:bodyPr>
          <a:lstStyle/>
          <a:p>
            <a:r>
              <a:rPr lang="es-CL" sz="2600" dirty="0"/>
              <a:t>Herramienta para Tutores: ¿Qué hace?</a:t>
            </a:r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1375639" y="1850775"/>
            <a:ext cx="7238971" cy="412891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CL" sz="3600" dirty="0"/>
              <a:t>Condensa la información de .</a:t>
            </a:r>
            <a:r>
              <a:rPr lang="es-CL" sz="3600" dirty="0" err="1"/>
              <a:t>xls</a:t>
            </a:r>
            <a:r>
              <a:rPr lang="es-CL" sz="3600" dirty="0"/>
              <a:t> en una sola planilla Excel.</a:t>
            </a:r>
          </a:p>
          <a:p>
            <a:pPr>
              <a:buFontTx/>
              <a:buChar char="-"/>
            </a:pPr>
            <a:r>
              <a:rPr lang="es-CL" sz="3600" dirty="0"/>
              <a:t>Informa sobre última entrada por persona en el final de la planilla.</a:t>
            </a:r>
          </a:p>
        </p:txBody>
      </p:sp>
    </p:spTree>
    <p:extLst>
      <p:ext uri="{BB962C8B-B14F-4D97-AF65-F5344CB8AC3E}">
        <p14:creationId xmlns:p14="http://schemas.microsoft.com/office/powerpoint/2010/main" val="294305214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31997" y="668741"/>
            <a:ext cx="6556659" cy="724732"/>
          </a:xfrm>
        </p:spPr>
        <p:txBody>
          <a:bodyPr>
            <a:noAutofit/>
          </a:bodyPr>
          <a:lstStyle/>
          <a:p>
            <a:r>
              <a:rPr lang="es-CL" sz="2600" dirty="0"/>
              <a:t>Herramienta para Tutores: Restricciones</a:t>
            </a:r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1375639" y="1850775"/>
            <a:ext cx="7238971" cy="412891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CL" sz="3600" dirty="0"/>
              <a:t>Ver configuración</a:t>
            </a:r>
          </a:p>
          <a:p>
            <a:pPr>
              <a:buFontTx/>
              <a:buChar char="-"/>
            </a:pPr>
            <a:r>
              <a:rPr lang="es-CL" sz="3600" dirty="0"/>
              <a:t>La planilla de Revisión debe seguir las siguientes reglas:</a:t>
            </a:r>
          </a:p>
          <a:p>
            <a:pPr lvl="1"/>
            <a:r>
              <a:rPr lang="es-ES" dirty="0"/>
              <a:t>Taller: Texto, Alfanumérico</a:t>
            </a:r>
          </a:p>
          <a:p>
            <a:pPr lvl="1"/>
            <a:r>
              <a:rPr lang="es-ES" dirty="0"/>
              <a:t>Actividad: Texto, Alfanumérico</a:t>
            </a:r>
          </a:p>
          <a:p>
            <a:pPr lvl="1"/>
            <a:r>
              <a:rPr lang="es-ES" dirty="0"/>
              <a:t>Página: Número</a:t>
            </a:r>
          </a:p>
          <a:p>
            <a:pPr lvl="1"/>
            <a:r>
              <a:rPr lang="es-ES" dirty="0"/>
              <a:t>Pregunta: Admite numero o numero + letras o “-”. EJ: 1, 2, 3a , 3b, 4(A), -</a:t>
            </a:r>
          </a:p>
        </p:txBody>
      </p:sp>
    </p:spTree>
    <p:extLst>
      <p:ext uri="{BB962C8B-B14F-4D97-AF65-F5344CB8AC3E}">
        <p14:creationId xmlns:p14="http://schemas.microsoft.com/office/powerpoint/2010/main" val="118589079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31997" y="668741"/>
            <a:ext cx="6556659" cy="724732"/>
          </a:xfrm>
        </p:spPr>
        <p:txBody>
          <a:bodyPr>
            <a:noAutofit/>
          </a:bodyPr>
          <a:lstStyle/>
          <a:p>
            <a:r>
              <a:rPr lang="es-CL" sz="2600" dirty="0"/>
              <a:t>Herramienta para Tutores: Ventajas</a:t>
            </a:r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1375639" y="1850775"/>
            <a:ext cx="7238971" cy="4128919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s-CL" sz="3600" dirty="0"/>
              <a:t>Minimiza el tiempo de llenado de planillas (&gt;3 </a:t>
            </a:r>
            <a:r>
              <a:rPr lang="es-CL" sz="3600" dirty="0" err="1"/>
              <a:t>hrs</a:t>
            </a:r>
            <a:r>
              <a:rPr lang="es-CL" sz="3600" dirty="0"/>
              <a:t> a 1-2 minutos).</a:t>
            </a:r>
          </a:p>
          <a:p>
            <a:pPr>
              <a:buFontTx/>
              <a:buChar char="-"/>
            </a:pPr>
            <a:r>
              <a:rPr lang="es-CL" sz="3600" dirty="0"/>
              <a:t>Permite evitar errores humanos de transcripción.</a:t>
            </a:r>
          </a:p>
          <a:p>
            <a:pPr>
              <a:buFontTx/>
              <a:buChar char="-"/>
            </a:pPr>
            <a:r>
              <a:rPr lang="es-CL" sz="3600" dirty="0"/>
              <a:t>Informa sobre entradas sin </a:t>
            </a:r>
            <a:r>
              <a:rPr lang="es-CL" sz="3600" dirty="0" err="1"/>
              <a:t>rut</a:t>
            </a:r>
            <a:r>
              <a:rPr lang="es-CL" sz="3600" dirty="0"/>
              <a:t> asociado.</a:t>
            </a:r>
          </a:p>
          <a:p>
            <a:pPr>
              <a:buFontTx/>
              <a:buChar char="-"/>
            </a:pPr>
            <a:r>
              <a:rPr lang="es-CL" sz="3600" dirty="0"/>
              <a:t>Informa sobre preguntas que no se responden.</a:t>
            </a:r>
          </a:p>
          <a:p>
            <a:pPr>
              <a:buFontTx/>
              <a:buChar char="-"/>
            </a:pPr>
            <a:r>
              <a:rPr lang="es-CL" sz="3600" dirty="0"/>
              <a:t>Reporta la última entrada por persona.</a:t>
            </a:r>
          </a:p>
          <a:p>
            <a:pPr>
              <a:buFontTx/>
              <a:buChar char="-"/>
            </a:pP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230555946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31997" y="668741"/>
            <a:ext cx="6556659" cy="724732"/>
          </a:xfrm>
        </p:spPr>
        <p:txBody>
          <a:bodyPr>
            <a:noAutofit/>
          </a:bodyPr>
          <a:lstStyle/>
          <a:p>
            <a:r>
              <a:rPr lang="es-CL" sz="2600" dirty="0"/>
              <a:t>Herramienta para Tutores: Desventajas</a:t>
            </a:r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1375639" y="1850775"/>
            <a:ext cx="7238971" cy="4128919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s-CL" sz="3600" dirty="0"/>
              <a:t>Puede contener errores en su funcionamiento (bugs, fallos, </a:t>
            </a:r>
            <a:r>
              <a:rPr lang="es-CL" sz="3600" dirty="0" err="1"/>
              <a:t>etc</a:t>
            </a:r>
            <a:r>
              <a:rPr lang="es-CL" sz="3600" dirty="0"/>
              <a:t>).</a:t>
            </a:r>
          </a:p>
          <a:p>
            <a:pPr>
              <a:buFontTx/>
              <a:buChar char="-"/>
            </a:pPr>
            <a:r>
              <a:rPr lang="es-CL" sz="3600" dirty="0"/>
              <a:t>Puede que no funcione en todos los sistemas (MATLAB, </a:t>
            </a:r>
            <a:r>
              <a:rPr lang="es-CL" sz="3600" dirty="0" err="1"/>
              <a:t>Sist</a:t>
            </a:r>
            <a:r>
              <a:rPr lang="es-CL" sz="3600" dirty="0"/>
              <a:t>. Operativo, </a:t>
            </a:r>
            <a:r>
              <a:rPr lang="es-CL" sz="3600" dirty="0" err="1"/>
              <a:t>etc</a:t>
            </a:r>
            <a:r>
              <a:rPr lang="es-CL" sz="3600" dirty="0"/>
              <a:t>).</a:t>
            </a:r>
          </a:p>
          <a:p>
            <a:pPr>
              <a:buFontTx/>
              <a:buChar char="-"/>
            </a:pPr>
            <a:r>
              <a:rPr lang="es-CL" sz="3600" dirty="0"/>
              <a:t>Puede que falle con algunas planillas (pensado para SND, mejorara…)</a:t>
            </a:r>
          </a:p>
          <a:p>
            <a:pPr>
              <a:buFontTx/>
              <a:buChar char="-"/>
            </a:pPr>
            <a:r>
              <a:rPr lang="es-CL" sz="3600" dirty="0"/>
              <a:t>Fase “Beta”</a:t>
            </a:r>
          </a:p>
        </p:txBody>
      </p:sp>
    </p:spTree>
    <p:extLst>
      <p:ext uri="{BB962C8B-B14F-4D97-AF65-F5344CB8AC3E}">
        <p14:creationId xmlns:p14="http://schemas.microsoft.com/office/powerpoint/2010/main" val="64009909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31997" y="668741"/>
            <a:ext cx="6556659" cy="724732"/>
          </a:xfrm>
        </p:spPr>
        <p:txBody>
          <a:bodyPr>
            <a:noAutofit/>
          </a:bodyPr>
          <a:lstStyle/>
          <a:p>
            <a:r>
              <a:rPr lang="es-CL" sz="2600" dirty="0"/>
              <a:t>Herramienta para Tutores: Programadores</a:t>
            </a:r>
          </a:p>
        </p:txBody>
      </p:sp>
      <p:sp>
        <p:nvSpPr>
          <p:cNvPr id="17" name="Marcador de contenido 2"/>
          <p:cNvSpPr>
            <a:spLocks noGrp="1"/>
          </p:cNvSpPr>
          <p:nvPr>
            <p:ph idx="1"/>
          </p:nvPr>
        </p:nvSpPr>
        <p:spPr>
          <a:xfrm>
            <a:off x="1375639" y="1850775"/>
            <a:ext cx="7238971" cy="412891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CL" sz="3600" dirty="0"/>
              <a:t>Si alguien está interesado en aportar al programa (compilarlo en otro sistema operativo, agregar alguna función, </a:t>
            </a:r>
            <a:r>
              <a:rPr lang="es-CL" sz="3600" dirty="0" err="1"/>
              <a:t>etc</a:t>
            </a:r>
            <a:r>
              <a:rPr lang="es-CL" sz="3600" dirty="0"/>
              <a:t>), puede acceder al código a través del siguiente enlace:</a:t>
            </a:r>
          </a:p>
          <a:p>
            <a:pPr>
              <a:buFontTx/>
              <a:buChar char="-"/>
            </a:pP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412623047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5639" y="1850776"/>
            <a:ext cx="7238971" cy="258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3600" dirty="0"/>
              <a:t>Ante cualquier falla del programa contactarse conmigo a:</a:t>
            </a:r>
          </a:p>
          <a:p>
            <a:pPr marL="0" indent="0">
              <a:buNone/>
            </a:pPr>
            <a:endParaRPr lang="es-CL" sz="3600" dirty="0"/>
          </a:p>
          <a:p>
            <a:pPr marL="0" indent="0">
              <a:buNone/>
            </a:pPr>
            <a:r>
              <a:rPr lang="es-CL" sz="3600" dirty="0"/>
              <a:t>- tomaspemora@ug.uchile.cl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Contacto por fallas	</a:t>
            </a:r>
          </a:p>
        </p:txBody>
      </p:sp>
    </p:spTree>
    <p:extLst>
      <p:ext uri="{BB962C8B-B14F-4D97-AF65-F5344CB8AC3E}">
        <p14:creationId xmlns:p14="http://schemas.microsoft.com/office/powerpoint/2010/main" val="258021339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2393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20813" y="2702010"/>
            <a:ext cx="4425950" cy="1128583"/>
          </a:xfrm>
        </p:spPr>
        <p:txBody>
          <a:bodyPr>
            <a:noAutofit/>
          </a:bodyPr>
          <a:lstStyle/>
          <a:p>
            <a:r>
              <a:rPr lang="es-CL" dirty="0">
                <a:latin typeface="LubalGraph Bd BT" panose="02060803020205020404" pitchFamily="18" charset="0"/>
              </a:rPr>
              <a:t>HERRAMIENTA PARA TUTORES</a:t>
            </a:r>
            <a:br>
              <a:rPr lang="es-CL" sz="2800" dirty="0">
                <a:latin typeface="LubalGraph Bd BT" panose="02060803020205020404" pitchFamily="18" charset="0"/>
              </a:rPr>
            </a:br>
            <a:r>
              <a:rPr lang="es-CL" sz="2400" dirty="0"/>
              <a:t>Suma y Sigue</a:t>
            </a:r>
            <a:br>
              <a:rPr lang="es-CL" sz="2400" dirty="0"/>
            </a:br>
            <a:endParaRPr lang="es-CL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3763147" y="4802660"/>
            <a:ext cx="481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+mj-lt"/>
              </a:rPr>
              <a:t>Thomas Peet Moraga</a:t>
            </a:r>
          </a:p>
        </p:txBody>
      </p:sp>
    </p:spTree>
    <p:extLst>
      <p:ext uri="{BB962C8B-B14F-4D97-AF65-F5344CB8AC3E}">
        <p14:creationId xmlns:p14="http://schemas.microsoft.com/office/powerpoint/2010/main" val="12165415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t="29030" r="30444" b="8107"/>
          <a:stretch/>
        </p:blipFill>
        <p:spPr>
          <a:xfrm>
            <a:off x="553744" y="1603512"/>
            <a:ext cx="8058926" cy="4094923"/>
          </a:xfrm>
          <a:prstGeom prst="rect">
            <a:avLst/>
          </a:prstGeom>
        </p:spPr>
      </p:pic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1631997" y="668741"/>
            <a:ext cx="6556659" cy="724732"/>
          </a:xfrm>
        </p:spPr>
        <p:txBody>
          <a:bodyPr>
            <a:noAutofit/>
          </a:bodyPr>
          <a:lstStyle/>
          <a:p>
            <a:r>
              <a:rPr lang="es-CL" sz="2600" dirty="0"/>
              <a:t>Llenando planilla de revisión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47" r="61925" b="8107"/>
          <a:stretch/>
        </p:blipFill>
        <p:spPr>
          <a:xfrm>
            <a:off x="1240562" y="1393473"/>
            <a:ext cx="5040254" cy="4722125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0" r="2537" b="8123"/>
          <a:stretch/>
        </p:blipFill>
        <p:spPr>
          <a:xfrm>
            <a:off x="990473" y="1810635"/>
            <a:ext cx="10152286" cy="4304963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5943600" y="1810634"/>
            <a:ext cx="1939413" cy="40949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816100"/>
            <a:ext cx="66167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529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t="29030" r="30444" b="8107"/>
          <a:stretch/>
        </p:blipFill>
        <p:spPr>
          <a:xfrm>
            <a:off x="553744" y="1603512"/>
            <a:ext cx="8058926" cy="4094923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3326295" y="3372678"/>
            <a:ext cx="967409" cy="5565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6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…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099502" y="3372678"/>
            <a:ext cx="967409" cy="5565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6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…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4872709" y="3372678"/>
            <a:ext cx="967409" cy="5565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6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…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5645916" y="3372678"/>
            <a:ext cx="967409" cy="5565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6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…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445872" y="3372678"/>
            <a:ext cx="967409" cy="5565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6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…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7232454" y="3372678"/>
            <a:ext cx="967409" cy="5565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66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…</a:t>
            </a:r>
          </a:p>
        </p:txBody>
      </p:sp>
      <p:sp>
        <p:nvSpPr>
          <p:cNvPr id="19" name="Título 1"/>
          <p:cNvSpPr>
            <a:spLocks noGrp="1"/>
          </p:cNvSpPr>
          <p:nvPr>
            <p:ph type="title"/>
          </p:nvPr>
        </p:nvSpPr>
        <p:spPr>
          <a:xfrm>
            <a:off x="1631997" y="668741"/>
            <a:ext cx="6556659" cy="724732"/>
          </a:xfrm>
        </p:spPr>
        <p:txBody>
          <a:bodyPr>
            <a:noAutofit/>
          </a:bodyPr>
          <a:lstStyle/>
          <a:p>
            <a:r>
              <a:rPr lang="es-CL" sz="2600" dirty="0"/>
              <a:t>Llenando planilla de revisión</a:t>
            </a:r>
          </a:p>
        </p:txBody>
      </p:sp>
    </p:spTree>
    <p:extLst>
      <p:ext uri="{BB962C8B-B14F-4D97-AF65-F5344CB8AC3E}">
        <p14:creationId xmlns:p14="http://schemas.microsoft.com/office/powerpoint/2010/main" val="743914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600" dirty="0"/>
              <a:t>Instalación: Usuarios con MATLAB y Windows 64 bit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Simplemente abrir archivo SumaySigue.exe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44" y="2480766"/>
            <a:ext cx="5894912" cy="335931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116179" y="3645568"/>
            <a:ext cx="890337" cy="9625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2467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600" dirty="0"/>
              <a:t>Instalación: Usuarios sin MATLAB y Windows 64 bit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512804"/>
            <a:ext cx="7886700" cy="4351338"/>
          </a:xfrm>
        </p:spPr>
        <p:txBody>
          <a:bodyPr/>
          <a:lstStyle/>
          <a:p>
            <a:r>
              <a:rPr lang="es-ES" dirty="0"/>
              <a:t>Instalación completa incluida MATLAB </a:t>
            </a:r>
            <a:r>
              <a:rPr lang="es-ES" dirty="0" err="1"/>
              <a:t>Runtime</a:t>
            </a:r>
            <a:r>
              <a:rPr lang="es-ES" dirty="0"/>
              <a:t> (~600MB)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38" y="2401050"/>
            <a:ext cx="6609524" cy="39809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38" y="2401050"/>
            <a:ext cx="6609524" cy="398095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38" y="2401050"/>
            <a:ext cx="6609524" cy="398095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38" y="2401050"/>
            <a:ext cx="6609524" cy="398095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38" y="2401050"/>
            <a:ext cx="6609524" cy="398095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38" y="2401050"/>
            <a:ext cx="6609524" cy="398095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38" y="2401050"/>
            <a:ext cx="6609524" cy="398095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10" b="44977"/>
          <a:stretch/>
        </p:blipFill>
        <p:spPr>
          <a:xfrm>
            <a:off x="1799013" y="2832021"/>
            <a:ext cx="5576512" cy="29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5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2600" dirty="0"/>
              <a:t>Instalación: Usuarios con MATLAB y Linux u OS X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Correr el código desde MATLAB o MATLAB App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47" y="2426826"/>
            <a:ext cx="7279105" cy="385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270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sz="2600" dirty="0"/>
              <a:t>Herramienta para Tutores: Archivos necesarios</a:t>
            </a:r>
            <a:endParaRPr lang="es-ES" sz="2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Primero necesitamos bajar el archivo de revisión desde Google Drive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" t="15831" r="20395" b="10215"/>
          <a:stretch/>
        </p:blipFill>
        <p:spPr>
          <a:xfrm>
            <a:off x="998620" y="2695073"/>
            <a:ext cx="7146759" cy="38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09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sz="2600" dirty="0"/>
              <a:t>Herramienta para Tutores: Archivos necesarios</a:t>
            </a:r>
            <a:endParaRPr lang="es-ES" sz="2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Luego necesitamos los archivos con las respuestas de los profesores (alternativa rápida: </a:t>
            </a:r>
            <a:r>
              <a:rPr lang="es-ES" dirty="0" err="1">
                <a:hlinkClick r:id="rId2"/>
              </a:rPr>
              <a:t>Chrono</a:t>
            </a:r>
            <a:r>
              <a:rPr lang="es-ES" dirty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95" y="2670869"/>
            <a:ext cx="6328610" cy="360644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50" y="2601020"/>
            <a:ext cx="6373299" cy="37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25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umaySigu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sonalizado 1">
      <a:majorFont>
        <a:latin typeface="LubalGraph Bk BT"/>
        <a:ea typeface=""/>
        <a:cs typeface=""/>
      </a:majorFont>
      <a:minorFont>
        <a:latin typeface="Calibri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maySigue.potx" id="{E1C988D0-8B64-4F0A-B771-44525E524C4F}" vid="{1345DF6C-DA2F-452D-98B9-89AEED264FF1}"/>
    </a:ext>
  </a:extLst>
</a:theme>
</file>

<file path=ppt/theme/theme2.xml><?xml version="1.0" encoding="utf-8"?>
<a:theme xmlns:a="http://schemas.openxmlformats.org/drawingml/2006/main" name="1_SumaySigue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sonalizado 1">
      <a:majorFont>
        <a:latin typeface="LubalGraph Bk BT"/>
        <a:ea typeface=""/>
        <a:cs typeface=""/>
      </a:majorFont>
      <a:minorFont>
        <a:latin typeface="Calibri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maySigue.potx" id="{E1C988D0-8B64-4F0A-B771-44525E524C4F}" vid="{1345DF6C-DA2F-452D-98B9-89AEED264FF1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SumaySigue</Template>
  <TotalTime>4454</TotalTime>
  <Words>629</Words>
  <Application>Microsoft Office PowerPoint</Application>
  <PresentationFormat>Presentación en pantalla (4:3)</PresentationFormat>
  <Paragraphs>78</Paragraphs>
  <Slides>18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Adobe Devanagari</vt:lpstr>
      <vt:lpstr>Arial</vt:lpstr>
      <vt:lpstr>Calibri</vt:lpstr>
      <vt:lpstr>Cambria Math</vt:lpstr>
      <vt:lpstr>LubalGraph Bd BT</vt:lpstr>
      <vt:lpstr>LubalGraph Bk BT</vt:lpstr>
      <vt:lpstr>SumaySigue</vt:lpstr>
      <vt:lpstr>1_SumaySigue</vt:lpstr>
      <vt:lpstr>Presentación de PowerPoint</vt:lpstr>
      <vt:lpstr>HERRAMIENTA PARA TUTORES Suma y Sigue </vt:lpstr>
      <vt:lpstr>Llenando planilla de revisión</vt:lpstr>
      <vt:lpstr>Llenando planilla de revisión</vt:lpstr>
      <vt:lpstr>Instalación: Usuarios con MATLAB y Windows 64 bit</vt:lpstr>
      <vt:lpstr>Instalación: Usuarios sin MATLAB y Windows 64 bit</vt:lpstr>
      <vt:lpstr>Instalación: Usuarios con MATLAB y Linux u OS X</vt:lpstr>
      <vt:lpstr>Herramienta para Tutores: Archivos necesarios</vt:lpstr>
      <vt:lpstr>Herramienta para Tutores: Archivos necesarios</vt:lpstr>
      <vt:lpstr>Herramienta para Tutores: Llenado de planilla de revisión</vt:lpstr>
      <vt:lpstr>Herramienta para Tutores: Configuración</vt:lpstr>
      <vt:lpstr>Herramienta para Tutores: ¿Qué hace?</vt:lpstr>
      <vt:lpstr>Herramienta para Tutores: Restricciones</vt:lpstr>
      <vt:lpstr>Herramienta para Tutores: Ventajas</vt:lpstr>
      <vt:lpstr>Herramienta para Tutores: Desventajas</vt:lpstr>
      <vt:lpstr>Herramienta para Tutores: Programadores</vt:lpstr>
      <vt:lpstr>Contacto por fallas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becky rodriguez carreño</dc:creator>
  <cp:lastModifiedBy>Thomas Peet</cp:lastModifiedBy>
  <cp:revision>106</cp:revision>
  <cp:lastPrinted>2016-05-13T14:24:19Z</cp:lastPrinted>
  <dcterms:created xsi:type="dcterms:W3CDTF">2016-05-10T14:22:48Z</dcterms:created>
  <dcterms:modified xsi:type="dcterms:W3CDTF">2016-09-14T06:50:23Z</dcterms:modified>
</cp:coreProperties>
</file>