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e9d4f6bd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e9d4f6bd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ee9d4f6b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ee9d4f6b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e9d4f6b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e9d4f6b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chemeClr val="dk1"/>
                </a:solidFill>
                <a:highlight>
                  <a:srgbClr val="FFFFFE"/>
                </a:highlight>
                <a:latin typeface="Courier New"/>
                <a:ea typeface="Courier New"/>
                <a:cs typeface="Courier New"/>
                <a:sym typeface="Courier New"/>
              </a:rPr>
              <a:t>We use Random Forest, Logistic Regression and </a:t>
            </a:r>
            <a:r>
              <a:rPr lang="es" sz="1050">
                <a:solidFill>
                  <a:schemeClr val="dk1"/>
                </a:solidFill>
                <a:highlight>
                  <a:srgbClr val="FFFFFE"/>
                </a:highlight>
                <a:latin typeface="Courier New"/>
                <a:ea typeface="Courier New"/>
                <a:cs typeface="Courier New"/>
                <a:sym typeface="Courier New"/>
              </a:rPr>
              <a:t>Gradient Boosting</a:t>
            </a:r>
            <a:r>
              <a:rPr lang="es" sz="1050">
                <a:solidFill>
                  <a:schemeClr val="dk1"/>
                </a:solidFill>
                <a:highlight>
                  <a:srgbClr val="FFFFFE"/>
                </a:highlight>
                <a:latin typeface="Courier New"/>
                <a:ea typeface="Courier New"/>
                <a:cs typeface="Courier New"/>
                <a:sym typeface="Courier New"/>
              </a:rPr>
              <a:t> Classifierbecause all of them have good performance and they are very useful on </a:t>
            </a:r>
            <a:r>
              <a:rPr lang="es" sz="1050">
                <a:solidFill>
                  <a:schemeClr val="dk1"/>
                </a:solidFill>
                <a:highlight>
                  <a:srgbClr val="FFFFFE"/>
                </a:highlight>
                <a:latin typeface="Courier New"/>
                <a:ea typeface="Courier New"/>
                <a:cs typeface="Courier New"/>
                <a:sym typeface="Courier New"/>
              </a:rPr>
              <a:t>classification</a:t>
            </a:r>
            <a:r>
              <a:rPr lang="es" sz="1050">
                <a:solidFill>
                  <a:schemeClr val="dk1"/>
                </a:solidFill>
                <a:highlight>
                  <a:srgbClr val="FFFFFE"/>
                </a:highlight>
                <a:latin typeface="Courier New"/>
                <a:ea typeface="Courier New"/>
                <a:cs typeface="Courier New"/>
                <a:sym typeface="Courier New"/>
              </a:rPr>
              <a:t> models. Random forest and Logistic </a:t>
            </a:r>
            <a:r>
              <a:rPr lang="es" sz="1050">
                <a:solidFill>
                  <a:schemeClr val="dk1"/>
                </a:solidFill>
                <a:highlight>
                  <a:srgbClr val="FFFFFE"/>
                </a:highlight>
                <a:latin typeface="Courier New"/>
                <a:ea typeface="Courier New"/>
                <a:cs typeface="Courier New"/>
                <a:sym typeface="Courier New"/>
              </a:rPr>
              <a:t>Regression</a:t>
            </a:r>
            <a:r>
              <a:rPr lang="es" sz="1050">
                <a:solidFill>
                  <a:schemeClr val="dk1"/>
                </a:solidFill>
                <a:highlight>
                  <a:srgbClr val="FFFFFE"/>
                </a:highlight>
                <a:latin typeface="Courier New"/>
                <a:ea typeface="Courier New"/>
                <a:cs typeface="Courier New"/>
                <a:sym typeface="Courier New"/>
              </a:rPr>
              <a:t> has better F1 score . F1 score is a measure of a test's accuracy. It is calculated from the precision and recall of the test and it is very accurate on the result.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chemeClr val="dk1"/>
                </a:solidFill>
                <a:highlight>
                  <a:srgbClr val="FFFFFE"/>
                </a:highlight>
                <a:latin typeface="Courier New"/>
                <a:ea typeface="Courier New"/>
                <a:cs typeface="Courier New"/>
                <a:sym typeface="Courier New"/>
              </a:rPr>
              <a:t>we did not determined the max depth of the forest, therefore using that methodology we might risk to </a:t>
            </a:r>
            <a:r>
              <a:rPr lang="es" sz="1050">
                <a:solidFill>
                  <a:schemeClr val="dk1"/>
                </a:solidFill>
                <a:highlight>
                  <a:srgbClr val="FFFFFE"/>
                </a:highlight>
                <a:latin typeface="Courier New"/>
                <a:ea typeface="Courier New"/>
                <a:cs typeface="Courier New"/>
                <a:sym typeface="Courier New"/>
              </a:rPr>
              <a:t>over adjust</a:t>
            </a:r>
            <a:r>
              <a:rPr lang="es" sz="1050">
                <a:solidFill>
                  <a:schemeClr val="dk1"/>
                </a:solidFill>
                <a:highlight>
                  <a:srgbClr val="FFFFFE"/>
                </a:highlight>
                <a:latin typeface="Courier New"/>
                <a:ea typeface="Courier New"/>
                <a:cs typeface="Courier New"/>
                <a:sym typeface="Courier New"/>
              </a:rPr>
              <a:t> the model and make wrong predictions</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E"/>
                </a:highlight>
                <a:latin typeface="Courier New"/>
                <a:ea typeface="Courier New"/>
                <a:cs typeface="Courier New"/>
                <a:sym typeface="Courier New"/>
              </a:rPr>
              <a:t>Random_state = 42 defined for reproducibility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e9d4f6b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e9d4f6b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ee9d4f6b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ee9d4f6b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595959"/>
                </a:solidFill>
              </a:rPr>
              <a:t>As we live in a emerging economy resources are limited, this is also true for funds dedicated to alleviate the economic crisis caused by Covid-19 quarantine measures, resources should be optimized in order to grant money either to those in greater need or those that would be more prone to reactivate the economy.</a:t>
            </a:r>
            <a:endParaRPr sz="18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s" sz="1800">
                <a:solidFill>
                  <a:srgbClr val="595959"/>
                </a:solidFill>
              </a:rPr>
              <a:t>Thus, this project offers a glimpse of a possible automated system that grants unemployement subsidies powered by previous and actual user data, also reducing costs of location and agents to the family compensation fund</a:t>
            </a:r>
            <a:endParaRPr sz="18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481d291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481d291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ee9d4f6b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ee9d4f6b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750">
                <a:solidFill>
                  <a:srgbClr val="1D1C1D"/>
                </a:solidFill>
                <a:highlight>
                  <a:srgbClr val="FFFFFF"/>
                </a:highlight>
              </a:rPr>
              <a:t>Due to the economic distress caused by the sudden decision to start a strict quarantine in the state of Antioquia, the unemployment rate soared to levels unseen since the last decade. The Colombian government has several regionalized programs to handout subsidies to the population. As the funds for the financial aids are limited, it often happens that the subsidies are distributed in order of arrival, whereas further analysis should be made to determine whether it should be given or not. On the other hand, the process is vulnerable to conscious and unconscious biases by the agents. </a:t>
            </a:r>
            <a:endParaRPr sz="2400">
              <a:solidFill>
                <a:srgbClr val="595959"/>
              </a:solidFill>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ee9d4f6b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ee9d4f6b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solidFill>
                  <a:srgbClr val="1D1C1D"/>
                </a:solidFill>
                <a:highlight>
                  <a:schemeClr val="lt1"/>
                </a:highlight>
              </a:rPr>
              <a:t>A possible solution to such issues is to develop a data driven solution that based on different characteristics of the individual asking for financial aid determines whether or not it is granted.</a:t>
            </a:r>
            <a:endParaRPr sz="1050">
              <a:solidFill>
                <a:srgbClr val="1D1C1D"/>
              </a:solidFill>
              <a:highlight>
                <a:schemeClr val="lt1"/>
              </a:highlight>
            </a:endParaRPr>
          </a:p>
          <a:p>
            <a:pPr indent="0" lvl="0" marL="0" rtl="0" algn="l">
              <a:lnSpc>
                <a:spcPct val="115000"/>
              </a:lnSpc>
              <a:spcBef>
                <a:spcPts val="1600"/>
              </a:spcBef>
              <a:spcAft>
                <a:spcPts val="0"/>
              </a:spcAft>
              <a:buClr>
                <a:schemeClr val="dk1"/>
              </a:buClr>
              <a:buSzPts val="1100"/>
              <a:buFont typeface="Arial"/>
              <a:buNone/>
            </a:pPr>
            <a:r>
              <a:rPr lang="es" sz="1050">
                <a:solidFill>
                  <a:srgbClr val="1D1C1D"/>
                </a:solidFill>
                <a:highlight>
                  <a:schemeClr val="lt1"/>
                </a:highlight>
              </a:rPr>
              <a:t>Valuable Data selection: To build such prototype we took a dataset from applications to a unemployment subsidy granted by a family compensation fund in the region of Antioquia</a:t>
            </a:r>
            <a:endParaRPr sz="1050">
              <a:solidFill>
                <a:srgbClr val="1D1C1D"/>
              </a:solidFill>
              <a:highlight>
                <a:schemeClr val="lt1"/>
              </a:highlight>
            </a:endParaRPr>
          </a:p>
          <a:p>
            <a:pPr indent="0" lvl="0" marL="0" rtl="0" algn="l">
              <a:lnSpc>
                <a:spcPct val="115000"/>
              </a:lnSpc>
              <a:spcBef>
                <a:spcPts val="1600"/>
              </a:spcBef>
              <a:spcAft>
                <a:spcPts val="0"/>
              </a:spcAft>
              <a:buNone/>
            </a:pPr>
            <a:r>
              <a:rPr lang="es" sz="1050">
                <a:solidFill>
                  <a:srgbClr val="1D1C1D"/>
                </a:solidFill>
                <a:highlight>
                  <a:schemeClr val="lt1"/>
                </a:highlight>
              </a:rPr>
              <a:t>Data exploration and identification through an EDA we identified the fields that the data had, and started to gain insights on which could be useful </a:t>
            </a:r>
            <a:endParaRPr sz="1050">
              <a:solidFill>
                <a:srgbClr val="1D1C1D"/>
              </a:solidFill>
              <a:highlight>
                <a:schemeClr val="lt1"/>
              </a:highlight>
            </a:endParaRPr>
          </a:p>
          <a:p>
            <a:pPr indent="0" lvl="0" marL="0" rtl="0" algn="l">
              <a:lnSpc>
                <a:spcPct val="115000"/>
              </a:lnSpc>
              <a:spcBef>
                <a:spcPts val="1600"/>
              </a:spcBef>
              <a:spcAft>
                <a:spcPts val="1600"/>
              </a:spcAft>
              <a:buClr>
                <a:schemeClr val="dk1"/>
              </a:buClr>
              <a:buSzPts val="1100"/>
              <a:buFont typeface="Arial"/>
              <a:buNone/>
            </a:pPr>
            <a:r>
              <a:rPr lang="es" sz="1050">
                <a:solidFill>
                  <a:srgbClr val="1D1C1D"/>
                </a:solidFill>
                <a:highlight>
                  <a:schemeClr val="lt1"/>
                </a:highlight>
              </a:rPr>
              <a:t>We made an EDA, data cleaning and a predictive model which would qualify if an applicant is eligible or not using a logistic regression</a:t>
            </a:r>
            <a:endParaRPr sz="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ee9d4f6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ee9d4f6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rgbClr val="595959"/>
                </a:solidFill>
              </a:rPr>
              <a:t>At first the raw data included a great amount of data which had no use:</a:t>
            </a:r>
            <a:endParaRPr sz="1800">
              <a:solidFill>
                <a:srgbClr val="595959"/>
              </a:solidFill>
            </a:endParaRPr>
          </a:p>
          <a:p>
            <a:pPr indent="0" lvl="0" marL="0" rtl="0" algn="l">
              <a:lnSpc>
                <a:spcPct val="115000"/>
              </a:lnSpc>
              <a:spcBef>
                <a:spcPts val="1600"/>
              </a:spcBef>
              <a:spcAft>
                <a:spcPts val="0"/>
              </a:spcAft>
              <a:buNone/>
            </a:pPr>
            <a:r>
              <a:rPr lang="es" sz="1800">
                <a:solidFill>
                  <a:srgbClr val="595959"/>
                </a:solidFill>
              </a:rPr>
              <a:t>Loading the data into data frames and recognizing the type of data that each column included was crucial to determine the variables that had to stay in the model and those to be discarded</a:t>
            </a:r>
            <a:endParaRPr sz="18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s" sz="1800">
                <a:solidFill>
                  <a:srgbClr val="595959"/>
                </a:solidFill>
              </a:rPr>
              <a:t>We decided to drop fields such as id. number since it was not valuable for predictions, also as the metro area of medellín concentrates most of the population of Antioquia, and most applicants came from here, thos colomn were dropped</a:t>
            </a:r>
            <a:endParaRPr sz="18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60f0f3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660f0f3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660f0f3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660f0f3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ee9d4f6b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ee9d4f6b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chemeClr val="dk1"/>
                </a:solidFill>
                <a:highlight>
                  <a:srgbClr val="FFFFFE"/>
                </a:highlight>
                <a:latin typeface="Courier New"/>
                <a:ea typeface="Courier New"/>
                <a:cs typeface="Courier New"/>
                <a:sym typeface="Courier New"/>
              </a:rPr>
              <a:t>The more important fields found in the data source are the following, here we will explain why we took some decisions on data cleaning or dropping certain fields</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 Document type**</a:t>
            </a:r>
            <a:r>
              <a:rPr lang="es" sz="1050">
                <a:solidFill>
                  <a:schemeClr val="dk1"/>
                </a:solidFill>
                <a:highlight>
                  <a:srgbClr val="FFFFFE"/>
                </a:highlight>
                <a:latin typeface="Courier New"/>
                <a:ea typeface="Courier New"/>
                <a:cs typeface="Courier New"/>
                <a:sym typeface="Courier New"/>
              </a:rPr>
              <a:t>: Represents the type of document used by the users to apply for the subsidies, this field does is mostly registers of the national identity card, therefore, this field will be droped as it is not useful for further modeling or analysis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**2. Id number**</a:t>
            </a:r>
            <a:r>
              <a:rPr lang="es" sz="1050">
                <a:solidFill>
                  <a:schemeClr val="dk1"/>
                </a:solidFill>
                <a:highlight>
                  <a:srgbClr val="FFFFFE"/>
                </a:highlight>
                <a:latin typeface="Courier New"/>
                <a:ea typeface="Courier New"/>
                <a:cs typeface="Courier New"/>
                <a:sym typeface="Courier New"/>
              </a:rPr>
              <a:t>: Representing the id number of those applying for the subsidy, once again this field does not give us valuable information to predict whether someone is going to be elegible for a subsidy or not. Also, due to the right of privacy of the information this field should be discarted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**3. Gender:**</a:t>
            </a:r>
            <a:r>
              <a:rPr lang="es" sz="1050">
                <a:solidFill>
                  <a:schemeClr val="dk1"/>
                </a:solidFill>
                <a:highlight>
                  <a:srgbClr val="FFFFFE"/>
                </a:highlight>
                <a:latin typeface="Courier New"/>
                <a:ea typeface="Courier New"/>
                <a:cs typeface="Courier New"/>
                <a:sym typeface="Courier New"/>
              </a:rPr>
              <a:t> This field was filled either masculine or femenine in the documents to apply for the subsidies, in this case we have opted to convert the field in a binary field with one hot encoding, because gender could be a valuable demographic to collect in order to predict wheteher someone is more likely to receive goverment handouts</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**5. Civil Status:**</a:t>
            </a:r>
            <a:r>
              <a:rPr lang="es" sz="1050">
                <a:solidFill>
                  <a:schemeClr val="dk1"/>
                </a:solidFill>
                <a:highlight>
                  <a:srgbClr val="FFFFFE"/>
                </a:highlight>
                <a:latin typeface="Courier New"/>
                <a:ea typeface="Courier New"/>
                <a:cs typeface="Courier New"/>
                <a:sym typeface="Courier New"/>
              </a:rPr>
              <a:t> We decided to keep this field as sometimes subsidies are more accesible to single moms and dads, thus it may be useful for predicting the likelyhood of receiving the subsidy, we decided to convert this field which was a string into multiple columns with one hot encoding</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**6. Municipality:**</a:t>
            </a:r>
            <a:r>
              <a:rPr lang="es" sz="1050">
                <a:solidFill>
                  <a:schemeClr val="dk1"/>
                </a:solidFill>
                <a:highlight>
                  <a:srgbClr val="FFFFFE"/>
                </a:highlight>
                <a:latin typeface="Courier New"/>
                <a:ea typeface="Courier New"/>
                <a:cs typeface="Courier New"/>
                <a:sym typeface="Courier New"/>
              </a:rPr>
              <a:t> This field described in which town of Antioquia the applicant lived, however, most of the applicants came from the Medellin Metropolitan region, thus we took the decision to delete the field as it might bias the predictions towards population in cities rather than rural areas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**7. Ethnicity:**</a:t>
            </a:r>
            <a:r>
              <a:rPr lang="es" sz="1050">
                <a:solidFill>
                  <a:schemeClr val="dk1"/>
                </a:solidFill>
                <a:highlight>
                  <a:srgbClr val="FFFFFE"/>
                </a:highlight>
                <a:latin typeface="Courier New"/>
                <a:ea typeface="Courier New"/>
                <a:cs typeface="Courier New"/>
                <a:sym typeface="Courier New"/>
              </a:rPr>
              <a:t> This column represented if the applicant belong to a indigenous etnicity or afro community. We decided to keep this field but we will unify this field in the following fashion: instead of specifying ethnicity we will place a 1 (true if it belongs to any ethnicity) or 0 if they don't. Also we will combine the field with the next field (type of population) which will be described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**8. Type of population:**</a:t>
            </a:r>
            <a:r>
              <a:rPr lang="es" sz="1050">
                <a:solidFill>
                  <a:schemeClr val="dk1"/>
                </a:solidFill>
                <a:highlight>
                  <a:srgbClr val="FFFFFE"/>
                </a:highlight>
                <a:latin typeface="Courier New"/>
                <a:ea typeface="Courier New"/>
                <a:cs typeface="Courier New"/>
                <a:sym typeface="Courier New"/>
              </a:rPr>
              <a:t> This field describe if the applicant belongs to a vulnerable population such as victim of the conflict, ex combatants from the internal conflict. Again, this field will be encoded in a binary fashion, with a 1 representing belonging to a vulnerable group and 0, otherwise. As indicated before, this field and the Ethnicity will be merged following a logical operator OR, thus if its true in at least one case it will be true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**9. Last Salary:**</a:t>
            </a:r>
            <a:r>
              <a:rPr lang="es" sz="1050">
                <a:solidFill>
                  <a:schemeClr val="dk1"/>
                </a:solidFill>
                <a:highlight>
                  <a:srgbClr val="FFFFFE"/>
                </a:highlight>
                <a:latin typeface="Courier New"/>
                <a:ea typeface="Courier New"/>
                <a:cs typeface="Courier New"/>
                <a:sym typeface="Courier New"/>
              </a:rPr>
              <a:t> The amount earned in the applicant last salary, we kept the field however, we encoded, giving it a weight, the lower the salary, the greater weight it had. we decided to divide the salary in several categories, starting in 1 with less weight.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**10. Status of the resquest:**</a:t>
            </a:r>
            <a:r>
              <a:rPr lang="es" sz="1050">
                <a:solidFill>
                  <a:schemeClr val="dk1"/>
                </a:solidFill>
                <a:highlight>
                  <a:srgbClr val="FFFFFE"/>
                </a:highlight>
                <a:latin typeface="Courier New"/>
                <a:ea typeface="Courier New"/>
                <a:cs typeface="Courier New"/>
                <a:sym typeface="Courier New"/>
              </a:rPr>
              <a:t> This field had several statuses, Analysis Pending, Approved, Denied, Voluntary retirement, Right loss or data not available.  We decided to delete this field, as the vast majority of the data was pending analysis.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**11. Last type of laboral contract:**</a:t>
            </a:r>
            <a:r>
              <a:rPr lang="es" sz="1050">
                <a:solidFill>
                  <a:schemeClr val="dk1"/>
                </a:solidFill>
                <a:highlight>
                  <a:srgbClr val="FFFFFE"/>
                </a:highlight>
                <a:latin typeface="Courier New"/>
                <a:ea typeface="Courier New"/>
                <a:cs typeface="Courier New"/>
                <a:sym typeface="Courier New"/>
              </a:rPr>
              <a:t> This field represented the last type of laboral contract the applicant had, this field was deleted, as the salary has a considerable weight on the decision and it is already an indicator of the wealth of the individual applying for the subsidy.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**12. Previous unemployement subsidy:**</a:t>
            </a:r>
            <a:r>
              <a:rPr lang="es" sz="1050">
                <a:solidFill>
                  <a:schemeClr val="dk1"/>
                </a:solidFill>
                <a:highlight>
                  <a:srgbClr val="FFFFFE"/>
                </a:highlight>
                <a:latin typeface="Courier New"/>
                <a:ea typeface="Courier New"/>
                <a:cs typeface="Courier New"/>
                <a:sym typeface="Courier New"/>
              </a:rPr>
              <a:t> In this column we have if the applicant had beeen selected for unemployement subsidies before applying to this one. The column was binarized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**13. In charge of # of persons:**</a:t>
            </a:r>
            <a:r>
              <a:rPr lang="es" sz="1050">
                <a:solidFill>
                  <a:schemeClr val="dk1"/>
                </a:solidFill>
                <a:highlight>
                  <a:srgbClr val="FFFFFE"/>
                </a:highlight>
                <a:latin typeface="Courier New"/>
                <a:ea typeface="Courier New"/>
                <a:cs typeface="Courier New"/>
                <a:sym typeface="Courier New"/>
              </a:rPr>
              <a:t> This column had the number of persons the applicant was in charge of, we decided that we would group them in 2 categories, no persons in charge 0, and 1 in the other case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s" sz="1050">
                <a:solidFill>
                  <a:schemeClr val="dk1"/>
                </a:solidFill>
                <a:highlight>
                  <a:srgbClr val="FFFFFE"/>
                </a:highlight>
                <a:latin typeface="Courier New"/>
                <a:ea typeface="Courier New"/>
                <a:cs typeface="Courier New"/>
                <a:sym typeface="Courier New"/>
              </a:rPr>
              <a:t>**14. Complies with the requirements for subsidy:**</a:t>
            </a:r>
            <a:r>
              <a:rPr lang="es" sz="1050">
                <a:solidFill>
                  <a:schemeClr val="dk1"/>
                </a:solidFill>
                <a:highlight>
                  <a:srgbClr val="FFFFFE"/>
                </a:highlight>
                <a:latin typeface="Courier New"/>
                <a:ea typeface="Courier New"/>
                <a:cs typeface="Courier New"/>
                <a:sym typeface="Courier New"/>
              </a:rPr>
              <a:t> This column indicates if the solicitant complies with the requirements to have access to the subsidy. This field will be the one that we'll try to predict in our model. (The field was changed from Yes and no to 1 and 0) </a:t>
            </a:r>
            <a:endParaRPr sz="1050">
              <a:solidFill>
                <a:schemeClr val="dk1"/>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1600"/>
              </a:spcAft>
              <a:buNone/>
            </a:pPr>
            <a:r>
              <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e9d4f6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e9d4f6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22150" y="835400"/>
            <a:ext cx="6822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300"/>
              <a:t>Prototype of a Data driven system to pick best suited candidates for unemployment subsidies in a Covid-19 crisis scenario</a:t>
            </a:r>
            <a:endParaRPr sz="3200"/>
          </a:p>
        </p:txBody>
      </p:sp>
      <p:sp>
        <p:nvSpPr>
          <p:cNvPr id="55" name="Google Shape;55;p13"/>
          <p:cNvSpPr txBox="1"/>
          <p:nvPr>
            <p:ph idx="1" type="subTitle"/>
          </p:nvPr>
        </p:nvSpPr>
        <p:spPr>
          <a:xfrm>
            <a:off x="81300" y="3457075"/>
            <a:ext cx="898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Daniel Osorio, Laura Bermudez, Tomás S. Gómez</a:t>
            </a:r>
            <a:endParaRPr/>
          </a:p>
        </p:txBody>
      </p:sp>
      <p:pic>
        <p:nvPicPr>
          <p:cNvPr id="56" name="Google Shape;56;p13"/>
          <p:cNvPicPr preferRelativeResize="0"/>
          <p:nvPr/>
        </p:nvPicPr>
        <p:blipFill>
          <a:blip r:embed="rId3">
            <a:alphaModFix/>
          </a:blip>
          <a:stretch>
            <a:fillRect/>
          </a:stretch>
        </p:blipFill>
        <p:spPr>
          <a:xfrm>
            <a:off x="0" y="0"/>
            <a:ext cx="2466699" cy="2466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Variable coding, from categorical to numerical</a:t>
            </a:r>
            <a:endParaRPr/>
          </a:p>
        </p:txBody>
      </p:sp>
      <p:sp>
        <p:nvSpPr>
          <p:cNvPr id="117" name="Google Shape;117;p22"/>
          <p:cNvSpPr txBox="1"/>
          <p:nvPr>
            <p:ph idx="1" type="body"/>
          </p:nvPr>
        </p:nvSpPr>
        <p:spPr>
          <a:xfrm>
            <a:off x="311700" y="1628600"/>
            <a:ext cx="8520600" cy="342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Several if not all fields had categorical data in them: </a:t>
            </a:r>
            <a:endParaRPr sz="1700"/>
          </a:p>
          <a:p>
            <a:pPr indent="0" lvl="0" marL="0" rtl="0" algn="just">
              <a:spcBef>
                <a:spcPts val="1600"/>
              </a:spcBef>
              <a:spcAft>
                <a:spcPts val="0"/>
              </a:spcAft>
              <a:buNone/>
            </a:pPr>
            <a:r>
              <a:rPr lang="es" sz="1700"/>
              <a:t>The process in which they were encoded is the following</a:t>
            </a:r>
            <a:endParaRPr sz="1700"/>
          </a:p>
          <a:p>
            <a:pPr indent="0" lvl="0" marL="0" rtl="0" algn="just">
              <a:spcBef>
                <a:spcPts val="1600"/>
              </a:spcBef>
              <a:spcAft>
                <a:spcPts val="0"/>
              </a:spcAft>
              <a:buNone/>
            </a:pPr>
            <a:r>
              <a:rPr b="1" lang="es" sz="1700"/>
              <a:t>In charge of people, population, ethnicity, previous un-employement subsidy request: </a:t>
            </a:r>
            <a:r>
              <a:rPr lang="es" sz="1700"/>
              <a:t>In all of these cases, when the fields had more than 1 options, all those representing affirmative values where replaced by 1 and 0 when representing negative values </a:t>
            </a:r>
            <a:endParaRPr sz="1700"/>
          </a:p>
          <a:p>
            <a:pPr indent="0" lvl="0" marL="0" rtl="0" algn="just">
              <a:spcBef>
                <a:spcPts val="1600"/>
              </a:spcBef>
              <a:spcAft>
                <a:spcPts val="1600"/>
              </a:spcAft>
              <a:buNone/>
            </a:pPr>
            <a:r>
              <a:rPr lang="es" sz="1700"/>
              <a:t>(e.g. does not belong to ethnic group or vulnerable population =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Prediction variable selection</a:t>
            </a:r>
            <a:endParaRPr/>
          </a:p>
        </p:txBody>
      </p:sp>
      <p:sp>
        <p:nvSpPr>
          <p:cNvPr id="123" name="Google Shape;123;p23"/>
          <p:cNvSpPr txBox="1"/>
          <p:nvPr>
            <p:ph idx="1" type="body"/>
          </p:nvPr>
        </p:nvSpPr>
        <p:spPr>
          <a:xfrm>
            <a:off x="4572000" y="1170125"/>
            <a:ext cx="4260300" cy="3612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700"/>
              <a:t>As we wish to determine the </a:t>
            </a:r>
            <a:r>
              <a:rPr lang="es" sz="1700"/>
              <a:t>eligibility</a:t>
            </a:r>
            <a:r>
              <a:rPr lang="es" sz="1700"/>
              <a:t> of our applicants for a grant, the logical step in choosing a prediction variables from the ones mentioned before would be:</a:t>
            </a:r>
            <a:endParaRPr sz="1700"/>
          </a:p>
          <a:p>
            <a:pPr indent="0" lvl="0" marL="0" rtl="0" algn="just">
              <a:lnSpc>
                <a:spcPct val="100000"/>
              </a:lnSpc>
              <a:spcBef>
                <a:spcPts val="1600"/>
              </a:spcBef>
              <a:spcAft>
                <a:spcPts val="0"/>
              </a:spcAft>
              <a:buNone/>
            </a:pPr>
            <a:r>
              <a:t/>
            </a:r>
            <a:endParaRPr sz="1700"/>
          </a:p>
          <a:p>
            <a:pPr indent="0" lvl="0" marL="0" rtl="0" algn="just">
              <a:lnSpc>
                <a:spcPct val="100000"/>
              </a:lnSpc>
              <a:spcBef>
                <a:spcPts val="1600"/>
              </a:spcBef>
              <a:spcAft>
                <a:spcPts val="0"/>
              </a:spcAft>
              <a:buNone/>
            </a:pPr>
            <a:r>
              <a:rPr lang="es" sz="1700"/>
              <a:t>13. complies with the requirements for the subsidy</a:t>
            </a:r>
            <a:endParaRPr sz="1700"/>
          </a:p>
          <a:p>
            <a:pPr indent="0" lvl="0" marL="0" rtl="0" algn="just">
              <a:lnSpc>
                <a:spcPct val="100000"/>
              </a:lnSpc>
              <a:spcBef>
                <a:spcPts val="1600"/>
              </a:spcBef>
              <a:spcAft>
                <a:spcPts val="0"/>
              </a:spcAft>
              <a:buNone/>
            </a:pPr>
            <a:r>
              <a:t/>
            </a:r>
            <a:endParaRPr sz="1700"/>
          </a:p>
          <a:p>
            <a:pPr indent="0" lvl="0" marL="0" rtl="0" algn="just">
              <a:lnSpc>
                <a:spcPct val="100000"/>
              </a:lnSpc>
              <a:spcBef>
                <a:spcPts val="1600"/>
              </a:spcBef>
              <a:spcAft>
                <a:spcPts val="1600"/>
              </a:spcAft>
              <a:buNone/>
            </a:pPr>
            <a:r>
              <a:rPr lang="es" sz="1700"/>
              <a:t>Most of the data in this column is null, but there is a sample sizable enough to split into test and training sets</a:t>
            </a:r>
            <a:endParaRPr/>
          </a:p>
        </p:txBody>
      </p:sp>
      <p:pic>
        <p:nvPicPr>
          <p:cNvPr id="124" name="Google Shape;124;p23"/>
          <p:cNvPicPr preferRelativeResize="0"/>
          <p:nvPr/>
        </p:nvPicPr>
        <p:blipFill rotWithShape="1">
          <a:blip r:embed="rId3">
            <a:alphaModFix/>
          </a:blip>
          <a:srcRect b="1361" l="21552" r="21925" t="1352"/>
          <a:stretch/>
        </p:blipFill>
        <p:spPr>
          <a:xfrm>
            <a:off x="311700" y="1216300"/>
            <a:ext cx="3395325" cy="332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Model exploration </a:t>
            </a:r>
            <a:endParaRPr/>
          </a:p>
        </p:txBody>
      </p:sp>
      <p:pic>
        <p:nvPicPr>
          <p:cNvPr id="130" name="Google Shape;130;p24"/>
          <p:cNvPicPr preferRelativeResize="0"/>
          <p:nvPr/>
        </p:nvPicPr>
        <p:blipFill>
          <a:blip r:embed="rId3">
            <a:alphaModFix/>
          </a:blip>
          <a:stretch>
            <a:fillRect/>
          </a:stretch>
        </p:blipFill>
        <p:spPr>
          <a:xfrm>
            <a:off x="706154" y="2571750"/>
            <a:ext cx="3737972" cy="2162375"/>
          </a:xfrm>
          <a:prstGeom prst="rect">
            <a:avLst/>
          </a:prstGeom>
          <a:noFill/>
          <a:ln>
            <a:noFill/>
          </a:ln>
        </p:spPr>
      </p:pic>
      <p:pic>
        <p:nvPicPr>
          <p:cNvPr id="131" name="Google Shape;131;p24"/>
          <p:cNvPicPr preferRelativeResize="0"/>
          <p:nvPr/>
        </p:nvPicPr>
        <p:blipFill rotWithShape="1">
          <a:blip r:embed="rId4">
            <a:alphaModFix/>
          </a:blip>
          <a:srcRect b="12722" l="8803" r="16524" t="8207"/>
          <a:stretch/>
        </p:blipFill>
        <p:spPr>
          <a:xfrm>
            <a:off x="5739625" y="2571750"/>
            <a:ext cx="2604101" cy="2162375"/>
          </a:xfrm>
          <a:prstGeom prst="rect">
            <a:avLst/>
          </a:prstGeom>
          <a:noFill/>
          <a:ln>
            <a:noFill/>
          </a:ln>
        </p:spPr>
      </p:pic>
      <p:sp>
        <p:nvSpPr>
          <p:cNvPr id="132" name="Google Shape;132;p24"/>
          <p:cNvSpPr txBox="1"/>
          <p:nvPr/>
        </p:nvSpPr>
        <p:spPr>
          <a:xfrm>
            <a:off x="311825" y="1267850"/>
            <a:ext cx="6240000" cy="126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700">
                <a:solidFill>
                  <a:schemeClr val="dk2"/>
                </a:solidFill>
              </a:rPr>
              <a:t>Two types of models were implemented and compared: Random forest and logistic regression, the precision of both methods was very similar, therefore, we opted to use the logistic regression as it is a simpler model for categorization</a:t>
            </a:r>
            <a:endParaRPr sz="1700">
              <a:solidFill>
                <a:schemeClr val="dk2"/>
              </a:solidFill>
            </a:endParaRPr>
          </a:p>
          <a:p>
            <a:pPr indent="0" lvl="0" marL="0" rtl="0" algn="l">
              <a:lnSpc>
                <a:spcPct val="115000"/>
              </a:lnSpc>
              <a:spcBef>
                <a:spcPts val="1600"/>
              </a:spcBef>
              <a:spcAft>
                <a:spcPts val="1600"/>
              </a:spcAft>
              <a:buNone/>
            </a:pPr>
            <a:r>
              <a:t/>
            </a:r>
            <a:endParaRPr sz="1700">
              <a:solidFill>
                <a:schemeClr val="dk2"/>
              </a:solidFill>
            </a:endParaRPr>
          </a:p>
        </p:txBody>
      </p:sp>
      <p:sp>
        <p:nvSpPr>
          <p:cNvPr id="133" name="Google Shape;133;p24"/>
          <p:cNvSpPr txBox="1"/>
          <p:nvPr/>
        </p:nvSpPr>
        <p:spPr>
          <a:xfrm flipH="1">
            <a:off x="6864000" y="1017725"/>
            <a:ext cx="1968300" cy="14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700">
                <a:solidFill>
                  <a:schemeClr val="dk2"/>
                </a:solidFill>
              </a:rPr>
              <a:t>33% Test</a:t>
            </a:r>
            <a:endParaRPr sz="1700">
              <a:solidFill>
                <a:schemeClr val="dk2"/>
              </a:solidFill>
            </a:endParaRPr>
          </a:p>
          <a:p>
            <a:pPr indent="0" lvl="0" marL="0" rtl="0" algn="l">
              <a:lnSpc>
                <a:spcPct val="115000"/>
              </a:lnSpc>
              <a:spcBef>
                <a:spcPts val="1600"/>
              </a:spcBef>
              <a:spcAft>
                <a:spcPts val="0"/>
              </a:spcAft>
              <a:buNone/>
            </a:pPr>
            <a:r>
              <a:rPr lang="es" sz="1700">
                <a:solidFill>
                  <a:schemeClr val="dk2"/>
                </a:solidFill>
              </a:rPr>
              <a:t>67% Training </a:t>
            </a:r>
            <a:endParaRPr sz="1700">
              <a:solidFill>
                <a:schemeClr val="dk2"/>
              </a:solidFill>
            </a:endParaRPr>
          </a:p>
          <a:p>
            <a:pPr indent="0" lvl="0" marL="0" rtl="0" algn="l">
              <a:lnSpc>
                <a:spcPct val="115000"/>
              </a:lnSpc>
              <a:spcBef>
                <a:spcPts val="1600"/>
              </a:spcBef>
              <a:spcAft>
                <a:spcPts val="1600"/>
              </a:spcAft>
              <a:buNone/>
            </a:pPr>
            <a:r>
              <a:rPr lang="es" sz="1700">
                <a:solidFill>
                  <a:schemeClr val="dk2"/>
                </a:solidFill>
              </a:rPr>
              <a:t>86554 registers</a:t>
            </a:r>
            <a:endParaRPr sz="17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469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Results </a:t>
            </a:r>
            <a:endParaRPr/>
          </a:p>
        </p:txBody>
      </p:sp>
      <p:sp>
        <p:nvSpPr>
          <p:cNvPr id="139" name="Google Shape;139;p25"/>
          <p:cNvSpPr txBox="1"/>
          <p:nvPr>
            <p:ph idx="1" type="body"/>
          </p:nvPr>
        </p:nvSpPr>
        <p:spPr>
          <a:xfrm>
            <a:off x="311700" y="1152475"/>
            <a:ext cx="4831800" cy="36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M</a:t>
            </a:r>
            <a:r>
              <a:rPr b="1" lang="es" sz="1600"/>
              <a:t>odel precision  88.1% </a:t>
            </a:r>
            <a:endParaRPr b="1" sz="1600"/>
          </a:p>
          <a:p>
            <a:pPr indent="0" lvl="0" marL="0" rtl="0" algn="l">
              <a:spcBef>
                <a:spcPts val="1600"/>
              </a:spcBef>
              <a:spcAft>
                <a:spcPts val="0"/>
              </a:spcAft>
              <a:buNone/>
            </a:pPr>
            <a:r>
              <a:rPr lang="es" sz="1600"/>
              <a:t>Should be granted / granted (Positive) </a:t>
            </a:r>
            <a:endParaRPr sz="1600"/>
          </a:p>
          <a:p>
            <a:pPr indent="0" lvl="0" marL="0" rtl="0" algn="l">
              <a:spcBef>
                <a:spcPts val="1600"/>
              </a:spcBef>
              <a:spcAft>
                <a:spcPts val="0"/>
              </a:spcAft>
              <a:buNone/>
            </a:pPr>
            <a:r>
              <a:rPr b="1" lang="es" sz="1600"/>
              <a:t>4119 </a:t>
            </a:r>
            <a:r>
              <a:rPr lang="es" sz="1600"/>
              <a:t> </a:t>
            </a:r>
            <a:endParaRPr sz="1600"/>
          </a:p>
          <a:p>
            <a:pPr indent="0" lvl="0" marL="0" rtl="0" algn="l">
              <a:spcBef>
                <a:spcPts val="1600"/>
              </a:spcBef>
              <a:spcAft>
                <a:spcPts val="0"/>
              </a:spcAft>
              <a:buNone/>
            </a:pPr>
            <a:r>
              <a:rPr lang="es" sz="1600"/>
              <a:t>Should not be granted / granted (False Positive) </a:t>
            </a:r>
            <a:r>
              <a:rPr b="1" lang="es" sz="1600"/>
              <a:t>4013</a:t>
            </a:r>
            <a:endParaRPr b="1" sz="1600"/>
          </a:p>
          <a:p>
            <a:pPr indent="0" lvl="0" marL="0" rtl="0" algn="l">
              <a:spcBef>
                <a:spcPts val="1600"/>
              </a:spcBef>
              <a:spcAft>
                <a:spcPts val="0"/>
              </a:spcAft>
              <a:buNone/>
            </a:pPr>
            <a:r>
              <a:rPr lang="es" sz="1600"/>
              <a:t> Should be granted/ Not granted (False Negative) </a:t>
            </a:r>
            <a:r>
              <a:rPr b="1" lang="es" sz="1600"/>
              <a:t>1219 </a:t>
            </a:r>
            <a:endParaRPr b="1" sz="1600"/>
          </a:p>
          <a:p>
            <a:pPr indent="0" lvl="0" marL="0" rtl="0" algn="l">
              <a:spcBef>
                <a:spcPts val="1600"/>
              </a:spcBef>
              <a:spcAft>
                <a:spcPts val="1600"/>
              </a:spcAft>
              <a:buNone/>
            </a:pPr>
            <a:r>
              <a:rPr lang="es" sz="1600"/>
              <a:t>Should not be granted/ Not granted (Negative) </a:t>
            </a:r>
            <a:r>
              <a:rPr b="1" lang="es" sz="1600"/>
              <a:t>19212</a:t>
            </a:r>
            <a:endParaRPr b="1" sz="1600"/>
          </a:p>
        </p:txBody>
      </p:sp>
      <p:pic>
        <p:nvPicPr>
          <p:cNvPr id="140" name="Google Shape;140;p25"/>
          <p:cNvPicPr preferRelativeResize="0"/>
          <p:nvPr/>
        </p:nvPicPr>
        <p:blipFill>
          <a:blip r:embed="rId3">
            <a:alphaModFix/>
          </a:blip>
          <a:stretch>
            <a:fillRect/>
          </a:stretch>
        </p:blipFill>
        <p:spPr>
          <a:xfrm>
            <a:off x="5256950" y="832225"/>
            <a:ext cx="350119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65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Conclusio</a:t>
            </a:r>
            <a:r>
              <a:rPr lang="es" sz="2600"/>
              <a:t>ns: i</a:t>
            </a:r>
            <a:r>
              <a:rPr lang="es" sz="2600"/>
              <a:t>mplications of this project in a new normal</a:t>
            </a:r>
            <a:endParaRPr sz="1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es"/>
              <a:t>As we live in a emerging economy resources are limited, this is also true for funds dedicated to </a:t>
            </a:r>
            <a:r>
              <a:rPr lang="es"/>
              <a:t>alleviate</a:t>
            </a:r>
            <a:r>
              <a:rPr lang="es"/>
              <a:t> the economic crisis caused by Covid-19 </a:t>
            </a:r>
            <a:r>
              <a:rPr lang="es"/>
              <a:t>quarantine</a:t>
            </a:r>
            <a:r>
              <a:rPr lang="es"/>
              <a:t> measures, resources should be optimized in order to grant money either to those in greater need or those that would be more prone to reactivate the economy.</a:t>
            </a:r>
            <a:endParaRPr/>
          </a:p>
          <a:p>
            <a:pPr indent="0" lvl="0" marL="0" rtl="0" algn="just">
              <a:spcBef>
                <a:spcPts val="1600"/>
              </a:spcBef>
              <a:spcAft>
                <a:spcPts val="1600"/>
              </a:spcAft>
              <a:buNone/>
            </a:pPr>
            <a:r>
              <a:rPr lang="es"/>
              <a:t>Thus, this project offers a glimpse of a possible automated system that grants unemployement subsidies powered by previous and actual user data, also reducing costs of location and agents to the family compensation fund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 of contents</a:t>
            </a:r>
            <a:endParaRPr/>
          </a:p>
        </p:txBody>
      </p:sp>
      <p:sp>
        <p:nvSpPr>
          <p:cNvPr id="62" name="Google Shape;62;p14"/>
          <p:cNvSpPr txBox="1"/>
          <p:nvPr/>
        </p:nvSpPr>
        <p:spPr>
          <a:xfrm>
            <a:off x="167125" y="962575"/>
            <a:ext cx="4859700" cy="369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AutoNum type="arabicPeriod"/>
            </a:pPr>
            <a:r>
              <a:rPr lang="es" sz="1800">
                <a:solidFill>
                  <a:schemeClr val="dk1"/>
                </a:solidFill>
              </a:rPr>
              <a:t>Introduction and problem statement</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s" sz="1800">
                <a:solidFill>
                  <a:schemeClr val="dk1"/>
                </a:solidFill>
              </a:rPr>
              <a:t>Solution pitch</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s" sz="1800">
                <a:solidFill>
                  <a:schemeClr val="dk1"/>
                </a:solidFill>
              </a:rPr>
              <a:t>Solution Description</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s" sz="1800">
                <a:solidFill>
                  <a:schemeClr val="dk1"/>
                </a:solidFill>
              </a:rPr>
              <a:t>Exploratory Data Analysis (EDA)</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s" sz="1800">
                <a:solidFill>
                  <a:schemeClr val="dk1"/>
                </a:solidFill>
              </a:rPr>
              <a:t>Data cleaning</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s" sz="1800">
                <a:solidFill>
                  <a:schemeClr val="dk1"/>
                </a:solidFill>
              </a:rPr>
              <a:t>Model trial </a:t>
            </a:r>
            <a:endParaRPr sz="1800">
              <a:solidFill>
                <a:schemeClr val="dk1"/>
              </a:solidFill>
            </a:endParaRPr>
          </a:p>
          <a:p>
            <a:pPr indent="-342900" lvl="1" marL="914400" rtl="0" algn="l">
              <a:lnSpc>
                <a:spcPct val="115000"/>
              </a:lnSpc>
              <a:spcBef>
                <a:spcPts val="0"/>
              </a:spcBef>
              <a:spcAft>
                <a:spcPts val="0"/>
              </a:spcAft>
              <a:buClr>
                <a:schemeClr val="dk1"/>
              </a:buClr>
              <a:buSzPts val="1800"/>
              <a:buAutoNum type="alphaLcPeriod"/>
            </a:pPr>
            <a:r>
              <a:rPr lang="es" sz="1800">
                <a:solidFill>
                  <a:schemeClr val="dk1"/>
                </a:solidFill>
              </a:rPr>
              <a:t>Model prediction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s" sz="1800">
                <a:solidFill>
                  <a:schemeClr val="dk1"/>
                </a:solidFill>
              </a:rPr>
              <a:t>Conclusions: Implications of this project in a new normal</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pic>
        <p:nvPicPr>
          <p:cNvPr id="63" name="Google Shape;63;p14"/>
          <p:cNvPicPr preferRelativeResize="0"/>
          <p:nvPr/>
        </p:nvPicPr>
        <p:blipFill>
          <a:blip r:embed="rId3">
            <a:alphaModFix/>
          </a:blip>
          <a:stretch>
            <a:fillRect/>
          </a:stretch>
        </p:blipFill>
        <p:spPr>
          <a:xfrm>
            <a:off x="4933500" y="1506088"/>
            <a:ext cx="4002700" cy="21313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5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Business understanding - Problem Statement Antioquia </a:t>
            </a:r>
            <a:endParaRPr sz="2600"/>
          </a:p>
        </p:txBody>
      </p:sp>
      <p:sp>
        <p:nvSpPr>
          <p:cNvPr id="69" name="Google Shape;69;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Economic Distress </a:t>
            </a:r>
            <a:endParaRPr sz="1750">
              <a:solidFill>
                <a:srgbClr val="1D1C1D"/>
              </a:solidFill>
              <a:highlight>
                <a:srgbClr val="FFFFFF"/>
              </a:highlight>
            </a:endParaRPr>
          </a:p>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Strict Quarantine in the state of Antioquia</a:t>
            </a:r>
            <a:endParaRPr sz="1750">
              <a:solidFill>
                <a:srgbClr val="1D1C1D"/>
              </a:solidFill>
              <a:highlight>
                <a:srgbClr val="FFFFFF"/>
              </a:highlight>
            </a:endParaRPr>
          </a:p>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Regionalized programs for subsidies </a:t>
            </a:r>
            <a:endParaRPr sz="1750">
              <a:solidFill>
                <a:srgbClr val="1D1C1D"/>
              </a:solidFill>
              <a:highlight>
                <a:srgbClr val="FFFFFF"/>
              </a:highlight>
            </a:endParaRPr>
          </a:p>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Limited resources </a:t>
            </a:r>
            <a:endParaRPr sz="1750">
              <a:solidFill>
                <a:srgbClr val="1D1C1D"/>
              </a:solidFill>
              <a:highlight>
                <a:srgbClr val="FFFFFF"/>
              </a:highlight>
            </a:endParaRPr>
          </a:p>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Order or arrival handouts</a:t>
            </a:r>
            <a:endParaRPr sz="1750">
              <a:solidFill>
                <a:srgbClr val="1D1C1D"/>
              </a:solidFill>
              <a:highlight>
                <a:srgbClr val="FFFFFF"/>
              </a:highlight>
            </a:endParaRPr>
          </a:p>
          <a:p>
            <a:pPr indent="-339725" lvl="0" marL="457200" rtl="0" algn="l">
              <a:lnSpc>
                <a:spcPct val="150000"/>
              </a:lnSpc>
              <a:spcBef>
                <a:spcPts val="0"/>
              </a:spcBef>
              <a:spcAft>
                <a:spcPts val="0"/>
              </a:spcAft>
              <a:buClr>
                <a:srgbClr val="1D1C1D"/>
              </a:buClr>
              <a:buSzPts val="1750"/>
              <a:buChar char="●"/>
            </a:pPr>
            <a:r>
              <a:rPr lang="es" sz="1750">
                <a:solidFill>
                  <a:srgbClr val="1D1C1D"/>
                </a:solidFill>
                <a:highlight>
                  <a:srgbClr val="FFFFFF"/>
                </a:highlight>
              </a:rPr>
              <a:t>Vulnerable to conscious or unconscious biases</a:t>
            </a:r>
            <a:endParaRPr sz="2400"/>
          </a:p>
        </p:txBody>
      </p:sp>
      <p:pic>
        <p:nvPicPr>
          <p:cNvPr id="70" name="Google Shape;70;p15"/>
          <p:cNvPicPr preferRelativeResize="0"/>
          <p:nvPr/>
        </p:nvPicPr>
        <p:blipFill rotWithShape="1">
          <a:blip r:embed="rId3">
            <a:alphaModFix/>
          </a:blip>
          <a:srcRect b="5489" l="10863" r="17477" t="14260"/>
          <a:stretch/>
        </p:blipFill>
        <p:spPr>
          <a:xfrm>
            <a:off x="4933800" y="1017713"/>
            <a:ext cx="3819000" cy="2715525"/>
          </a:xfrm>
          <a:prstGeom prst="rect">
            <a:avLst/>
          </a:prstGeom>
          <a:noFill/>
          <a:ln>
            <a:noFill/>
          </a:ln>
        </p:spPr>
      </p:pic>
      <p:sp>
        <p:nvSpPr>
          <p:cNvPr id="71" name="Google Shape;71;p15"/>
          <p:cNvSpPr txBox="1"/>
          <p:nvPr/>
        </p:nvSpPr>
        <p:spPr>
          <a:xfrm>
            <a:off x="5213525" y="3984550"/>
            <a:ext cx="35394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t>Antioquia’s estimated population: 6.5 M </a:t>
            </a:r>
            <a:endParaRPr b="1"/>
          </a:p>
          <a:p>
            <a:pPr indent="0" lvl="0" marL="0" rtl="0" algn="l">
              <a:spcBef>
                <a:spcPts val="0"/>
              </a:spcBef>
              <a:spcAft>
                <a:spcPts val="0"/>
              </a:spcAft>
              <a:buNone/>
            </a:pPr>
            <a:r>
              <a:rPr b="1" lang="es"/>
              <a:t>National u</a:t>
            </a:r>
            <a:r>
              <a:rPr b="1" lang="es"/>
              <a:t>nemployment</a:t>
            </a:r>
            <a:r>
              <a:rPr b="1" lang="es"/>
              <a:t> rate: 20.2% </a:t>
            </a:r>
            <a:endParaRPr b="1"/>
          </a:p>
          <a:p>
            <a:pPr indent="0" lvl="0" marL="0" rtl="0" algn="l">
              <a:spcBef>
                <a:spcPts val="0"/>
              </a:spcBef>
              <a:spcAft>
                <a:spcPts val="0"/>
              </a:spcAft>
              <a:buNone/>
            </a:pPr>
            <a:r>
              <a:rPr b="1" lang="es"/>
              <a:t>National minimum wage: 229.22 USD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9625" y="13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Pitch</a:t>
            </a:r>
            <a:endParaRPr/>
          </a:p>
        </p:txBody>
      </p:sp>
      <p:sp>
        <p:nvSpPr>
          <p:cNvPr id="77" name="Google Shape;77;p16"/>
          <p:cNvSpPr txBox="1"/>
          <p:nvPr>
            <p:ph idx="1" type="body"/>
          </p:nvPr>
        </p:nvSpPr>
        <p:spPr>
          <a:xfrm>
            <a:off x="146300" y="1046725"/>
            <a:ext cx="8919600" cy="352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750">
                <a:solidFill>
                  <a:srgbClr val="1D1C1D"/>
                </a:solidFill>
                <a:highlight>
                  <a:srgbClr val="FFFFFF"/>
                </a:highlight>
              </a:rPr>
              <a:t>A possible solution to such issues is to develop a data driven solution that based on different characteristics of the individual asking for financial aid determines whether or not it is granted.</a:t>
            </a:r>
            <a:endParaRPr sz="1750">
              <a:solidFill>
                <a:srgbClr val="1D1C1D"/>
              </a:solidFill>
              <a:highlight>
                <a:srgbClr val="FFFFFF"/>
              </a:highlight>
            </a:endParaRPr>
          </a:p>
          <a:p>
            <a:pPr indent="0" lvl="0" marL="0" rtl="0" algn="just">
              <a:spcBef>
                <a:spcPts val="1600"/>
              </a:spcBef>
              <a:spcAft>
                <a:spcPts val="0"/>
              </a:spcAft>
              <a:buClr>
                <a:schemeClr val="dk1"/>
              </a:buClr>
              <a:buSzPts val="1100"/>
              <a:buFont typeface="Arial"/>
              <a:buNone/>
            </a:pPr>
            <a:r>
              <a:rPr lang="es" sz="1750">
                <a:solidFill>
                  <a:srgbClr val="1D1C1D"/>
                </a:solidFill>
                <a:highlight>
                  <a:srgbClr val="FFFFFF"/>
                </a:highlight>
              </a:rPr>
              <a:t>Data exploration and identification by visualization </a:t>
            </a:r>
            <a:endParaRPr sz="1750">
              <a:solidFill>
                <a:srgbClr val="1D1C1D"/>
              </a:solidFill>
              <a:highlight>
                <a:srgbClr val="FFFFFF"/>
              </a:highlight>
            </a:endParaRPr>
          </a:p>
          <a:p>
            <a:pPr indent="0" lvl="0" marL="0" rtl="0" algn="just">
              <a:spcBef>
                <a:spcPts val="1600"/>
              </a:spcBef>
              <a:spcAft>
                <a:spcPts val="0"/>
              </a:spcAft>
              <a:buClr>
                <a:schemeClr val="dk1"/>
              </a:buClr>
              <a:buSzPts val="1100"/>
              <a:buFont typeface="Arial"/>
              <a:buNone/>
            </a:pPr>
            <a:r>
              <a:rPr lang="es" sz="1750">
                <a:solidFill>
                  <a:srgbClr val="1D1C1D"/>
                </a:solidFill>
                <a:highlight>
                  <a:srgbClr val="FFFFFF"/>
                </a:highlight>
              </a:rPr>
              <a:t>Data cleaning and codification of categorical data into numerical using one hot encoding and binary logic</a:t>
            </a:r>
            <a:endParaRPr sz="1750">
              <a:solidFill>
                <a:srgbClr val="1D1C1D"/>
              </a:solidFill>
              <a:highlight>
                <a:srgbClr val="FFFFFF"/>
              </a:highlight>
            </a:endParaRPr>
          </a:p>
          <a:p>
            <a:pPr indent="0" lvl="0" marL="0" rtl="0" algn="just">
              <a:spcBef>
                <a:spcPts val="1600"/>
              </a:spcBef>
              <a:spcAft>
                <a:spcPts val="0"/>
              </a:spcAft>
              <a:buClr>
                <a:schemeClr val="dk1"/>
              </a:buClr>
              <a:buSzPts val="1100"/>
              <a:buFont typeface="Arial"/>
              <a:buNone/>
            </a:pPr>
            <a:r>
              <a:rPr lang="es" sz="1750">
                <a:solidFill>
                  <a:srgbClr val="1D1C1D"/>
                </a:solidFill>
                <a:highlight>
                  <a:srgbClr val="FFFFFF"/>
                </a:highlight>
              </a:rPr>
              <a:t>Prediction variable selection, model selection from model exploration results.</a:t>
            </a:r>
            <a:endParaRPr sz="1750">
              <a:solidFill>
                <a:srgbClr val="1D1C1D"/>
              </a:solidFill>
              <a:highlight>
                <a:srgbClr val="FFFFFF"/>
              </a:highlight>
            </a:endParaRPr>
          </a:p>
          <a:p>
            <a:pPr indent="0" lvl="0" marL="0" rtl="0" algn="just">
              <a:spcBef>
                <a:spcPts val="1600"/>
              </a:spcBef>
              <a:spcAft>
                <a:spcPts val="0"/>
              </a:spcAft>
              <a:buClr>
                <a:schemeClr val="dk1"/>
              </a:buClr>
              <a:buSzPts val="1100"/>
              <a:buFont typeface="Arial"/>
              <a:buNone/>
            </a:pPr>
            <a:r>
              <a:rPr lang="es" sz="1750">
                <a:solidFill>
                  <a:srgbClr val="1D1C1D"/>
                </a:solidFill>
                <a:highlight>
                  <a:srgbClr val="FFFFFF"/>
                </a:highlight>
              </a:rPr>
              <a:t>Model implementation, prediction and metric development.</a:t>
            </a:r>
            <a:endParaRPr sz="1750">
              <a:solidFill>
                <a:srgbClr val="1D1C1D"/>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Data exploration and Id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At first the raw data included a great amount of data which had no use:</a:t>
            </a:r>
            <a:endParaRPr/>
          </a:p>
          <a:p>
            <a:pPr indent="0" lvl="0" marL="0" rtl="0" algn="just">
              <a:lnSpc>
                <a:spcPct val="150000"/>
              </a:lnSpc>
              <a:spcBef>
                <a:spcPts val="1600"/>
              </a:spcBef>
              <a:spcAft>
                <a:spcPts val="0"/>
              </a:spcAft>
              <a:buNone/>
            </a:pPr>
            <a:r>
              <a:rPr lang="es"/>
              <a:t>Loading the data and recognizing what each column contained was crucial to determine the variables that had to stay in the model and those to be </a:t>
            </a:r>
            <a:r>
              <a:rPr lang="es"/>
              <a:t>discarded</a:t>
            </a:r>
            <a:r>
              <a:rPr lang="es"/>
              <a:t> </a:t>
            </a:r>
            <a:endParaRPr/>
          </a:p>
          <a:p>
            <a:pPr indent="0" lvl="0" marL="0" rtl="0" algn="just">
              <a:lnSpc>
                <a:spcPct val="150000"/>
              </a:lnSpc>
              <a:spcBef>
                <a:spcPts val="1600"/>
              </a:spcBef>
              <a:spcAft>
                <a:spcPts val="0"/>
              </a:spcAft>
              <a:buNone/>
            </a:pPr>
            <a:r>
              <a:rPr lang="es"/>
              <a:t>Plotting to explore data </a:t>
            </a:r>
            <a:r>
              <a:rPr lang="es"/>
              <a:t>distribution</a:t>
            </a:r>
            <a:endParaRPr/>
          </a:p>
          <a:p>
            <a:pPr indent="0" lvl="0" marL="0" rtl="0" algn="just">
              <a:lnSpc>
                <a:spcPct val="150000"/>
              </a:lnSpc>
              <a:spcBef>
                <a:spcPts val="1600"/>
              </a:spcBef>
              <a:spcAft>
                <a:spcPts val="1600"/>
              </a:spcAft>
              <a:buNone/>
            </a:pPr>
            <a:r>
              <a:rPr lang="es"/>
              <a:t>After performing a first round of cleaning and dropping fields that were not useful for analytics purposes the fields that remained were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Solution Description - Data exploration and Id</a:t>
            </a:r>
            <a:endParaRPr/>
          </a:p>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256650" y="1362200"/>
            <a:ext cx="4260300" cy="3239000"/>
          </a:xfrm>
          <a:prstGeom prst="rect">
            <a:avLst/>
          </a:prstGeom>
          <a:noFill/>
          <a:ln>
            <a:noFill/>
          </a:ln>
        </p:spPr>
      </p:pic>
      <p:pic>
        <p:nvPicPr>
          <p:cNvPr id="90" name="Google Shape;90;p18"/>
          <p:cNvPicPr preferRelativeResize="0"/>
          <p:nvPr/>
        </p:nvPicPr>
        <p:blipFill rotWithShape="1">
          <a:blip r:embed="rId4">
            <a:alphaModFix/>
          </a:blip>
          <a:srcRect b="5195" l="0" r="10466" t="0"/>
          <a:stretch/>
        </p:blipFill>
        <p:spPr>
          <a:xfrm>
            <a:off x="4572000" y="1351425"/>
            <a:ext cx="4260300" cy="32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Data exploration and Id</a:t>
            </a:r>
            <a:endParaRPr/>
          </a:p>
          <a:p>
            <a:pPr indent="0" lvl="0" marL="0" rtl="0" algn="l">
              <a:spcBef>
                <a:spcPts val="0"/>
              </a:spcBef>
              <a:spcAft>
                <a:spcPts val="0"/>
              </a:spcAft>
              <a:buNone/>
            </a:pPr>
            <a:r>
              <a:t/>
            </a:r>
            <a:endParaRPr/>
          </a:p>
        </p:txBody>
      </p:sp>
      <p:pic>
        <p:nvPicPr>
          <p:cNvPr id="96" name="Google Shape;96;p19"/>
          <p:cNvPicPr preferRelativeResize="0"/>
          <p:nvPr/>
        </p:nvPicPr>
        <p:blipFill rotWithShape="1">
          <a:blip r:embed="rId3">
            <a:alphaModFix/>
          </a:blip>
          <a:srcRect b="4294" l="0" r="9535" t="5866"/>
          <a:stretch/>
        </p:blipFill>
        <p:spPr>
          <a:xfrm>
            <a:off x="223575" y="1340425"/>
            <a:ext cx="4421742" cy="3155850"/>
          </a:xfrm>
          <a:prstGeom prst="rect">
            <a:avLst/>
          </a:prstGeom>
          <a:noFill/>
          <a:ln>
            <a:noFill/>
          </a:ln>
        </p:spPr>
      </p:pic>
      <p:pic>
        <p:nvPicPr>
          <p:cNvPr id="97" name="Google Shape;97;p19"/>
          <p:cNvPicPr preferRelativeResize="0"/>
          <p:nvPr/>
        </p:nvPicPr>
        <p:blipFill>
          <a:blip r:embed="rId4">
            <a:alphaModFix/>
          </a:blip>
          <a:stretch>
            <a:fillRect/>
          </a:stretch>
        </p:blipFill>
        <p:spPr>
          <a:xfrm>
            <a:off x="4727425" y="1340416"/>
            <a:ext cx="4104875" cy="31558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Data exploration and id</a:t>
            </a:r>
            <a:endParaRPr/>
          </a:p>
        </p:txBody>
      </p:sp>
      <p:sp>
        <p:nvSpPr>
          <p:cNvPr id="103" name="Google Shape;103;p20"/>
          <p:cNvSpPr txBox="1"/>
          <p:nvPr>
            <p:ph idx="1" type="body"/>
          </p:nvPr>
        </p:nvSpPr>
        <p:spPr>
          <a:xfrm>
            <a:off x="311700" y="1080325"/>
            <a:ext cx="8520600" cy="3733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s" sz="1700">
                <a:solidFill>
                  <a:srgbClr val="595959"/>
                </a:solidFill>
              </a:rPr>
              <a:t>Document type</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Id number</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Gender</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Civil status</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Municipality</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Ethnicity</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type of population</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Last salary</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Status of request</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last type of laboral contract</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Previous un</a:t>
            </a:r>
            <a:r>
              <a:rPr lang="es" sz="1700">
                <a:solidFill>
                  <a:srgbClr val="595959"/>
                </a:solidFill>
              </a:rPr>
              <a:t>employment</a:t>
            </a:r>
            <a:r>
              <a:rPr lang="es" sz="1700">
                <a:solidFill>
                  <a:srgbClr val="595959"/>
                </a:solidFill>
              </a:rPr>
              <a:t> subsidy</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in charge of persons</a:t>
            </a:r>
            <a:endParaRPr sz="1700">
              <a:solidFill>
                <a:srgbClr val="595959"/>
              </a:solidFill>
            </a:endParaRPr>
          </a:p>
          <a:p>
            <a:pPr indent="-336550" lvl="0" marL="457200" rtl="0" algn="l">
              <a:spcBef>
                <a:spcPts val="0"/>
              </a:spcBef>
              <a:spcAft>
                <a:spcPts val="0"/>
              </a:spcAft>
              <a:buClr>
                <a:srgbClr val="595959"/>
              </a:buClr>
              <a:buSzPts val="1700"/>
              <a:buAutoNum type="arabicPeriod"/>
            </a:pPr>
            <a:r>
              <a:rPr lang="es" sz="1700">
                <a:solidFill>
                  <a:srgbClr val="595959"/>
                </a:solidFill>
              </a:rPr>
              <a:t>Complies with requirements for subsidy </a:t>
            </a:r>
            <a:r>
              <a:rPr b="1" lang="es" sz="1700">
                <a:solidFill>
                  <a:srgbClr val="595959"/>
                </a:solidFill>
              </a:rPr>
              <a:t>(This will be our prediction variable)</a:t>
            </a:r>
            <a:endParaRPr b="1" sz="1700">
              <a:solidFill>
                <a:srgbClr val="595959"/>
              </a:solidFill>
            </a:endParaRPr>
          </a:p>
        </p:txBody>
      </p:sp>
      <p:sp>
        <p:nvSpPr>
          <p:cNvPr id="104" name="Google Shape;104;p20"/>
          <p:cNvSpPr/>
          <p:nvPr/>
        </p:nvSpPr>
        <p:spPr>
          <a:xfrm>
            <a:off x="4921200" y="1281750"/>
            <a:ext cx="3911100" cy="94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800"/>
              <a:t>Delete:</a:t>
            </a:r>
            <a:r>
              <a:rPr lang="es" sz="1800"/>
              <a:t> Id number, Municipality, last type of laboral contract, Status of request</a:t>
            </a:r>
            <a:endParaRPr sz="1800"/>
          </a:p>
        </p:txBody>
      </p:sp>
      <p:sp>
        <p:nvSpPr>
          <p:cNvPr id="105" name="Google Shape;105;p20"/>
          <p:cNvSpPr/>
          <p:nvPr/>
        </p:nvSpPr>
        <p:spPr>
          <a:xfrm>
            <a:off x="4921200" y="2392550"/>
            <a:ext cx="3911100" cy="171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600"/>
              <a:t>Keep binarize / one hot encoding: </a:t>
            </a:r>
            <a:r>
              <a:rPr lang="es" sz="1600"/>
              <a:t>Gender, civil status (one hot encoding), ethnicity type of population(Merge and binarize), previous unemployement subsidy, in charge of persons</a:t>
            </a:r>
            <a:endParaRPr sz="16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 Description - Variable coding, from </a:t>
            </a:r>
            <a:r>
              <a:rPr lang="es"/>
              <a:t>categorical</a:t>
            </a:r>
            <a:r>
              <a:rPr lang="es"/>
              <a:t> to numerical</a:t>
            </a:r>
            <a:endParaRPr/>
          </a:p>
        </p:txBody>
      </p:sp>
      <p:sp>
        <p:nvSpPr>
          <p:cNvPr id="111" name="Google Shape;111;p21"/>
          <p:cNvSpPr txBox="1"/>
          <p:nvPr>
            <p:ph idx="1" type="body"/>
          </p:nvPr>
        </p:nvSpPr>
        <p:spPr>
          <a:xfrm>
            <a:off x="311700" y="1628600"/>
            <a:ext cx="8520600" cy="342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Several if not all fields had categorical data in them: </a:t>
            </a:r>
            <a:endParaRPr sz="1700"/>
          </a:p>
          <a:p>
            <a:pPr indent="0" lvl="0" marL="0" rtl="0" algn="just">
              <a:spcBef>
                <a:spcPts val="1600"/>
              </a:spcBef>
              <a:spcAft>
                <a:spcPts val="0"/>
              </a:spcAft>
              <a:buNone/>
            </a:pPr>
            <a:r>
              <a:rPr lang="es" sz="1700"/>
              <a:t>The process in which they were encoded is the following</a:t>
            </a:r>
            <a:endParaRPr sz="1700"/>
          </a:p>
          <a:p>
            <a:pPr indent="0" lvl="0" marL="0" rtl="0" algn="just">
              <a:spcBef>
                <a:spcPts val="1600"/>
              </a:spcBef>
              <a:spcAft>
                <a:spcPts val="0"/>
              </a:spcAft>
              <a:buNone/>
            </a:pPr>
            <a:r>
              <a:rPr b="1" lang="es" sz="1700"/>
              <a:t>Last Salary</a:t>
            </a:r>
            <a:r>
              <a:rPr lang="es" sz="1700"/>
              <a:t>: it was converted from a string that stated the range from 1 to &gt;4 minimum wages per month to a numerical value, with greater value as the salary was lower, in order to give greater weight to such population </a:t>
            </a:r>
            <a:endParaRPr sz="1700"/>
          </a:p>
          <a:p>
            <a:pPr indent="0" lvl="0" marL="0" rtl="0" algn="just">
              <a:spcBef>
                <a:spcPts val="1600"/>
              </a:spcBef>
              <a:spcAft>
                <a:spcPts val="0"/>
              </a:spcAft>
              <a:buNone/>
            </a:pPr>
            <a:r>
              <a:t/>
            </a:r>
            <a:endParaRPr sz="1700"/>
          </a:p>
          <a:p>
            <a:pPr indent="0" lvl="0" marL="0" rtl="0" algn="just">
              <a:spcBef>
                <a:spcPts val="1600"/>
              </a:spcBef>
              <a:spcAft>
                <a:spcPts val="1600"/>
              </a:spcAft>
              <a:buNone/>
            </a:pPr>
            <a:r>
              <a:rPr b="1" lang="es" sz="1700"/>
              <a:t>Civil status: </a:t>
            </a:r>
            <a:r>
              <a:rPr lang="es" sz="1700"/>
              <a:t>From a string stating the civil status to 1 or 0 depending the category in independent columns ir order to avoid bias by giving weight to the different statuse</a:t>
            </a:r>
            <a:r>
              <a:rPr lang="es"/>
              <a: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