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83" r:id="rId5"/>
    <p:sldId id="285" r:id="rId6"/>
    <p:sldId id="286" r:id="rId7"/>
    <p:sldId id="287" r:id="rId8"/>
    <p:sldId id="260" r:id="rId9"/>
    <p:sldId id="259" r:id="rId10"/>
    <p:sldId id="263" r:id="rId11"/>
    <p:sldId id="265" r:id="rId12"/>
    <p:sldId id="266" r:id="rId13"/>
    <p:sldId id="267" r:id="rId14"/>
    <p:sldId id="268" r:id="rId15"/>
    <p:sldId id="264" r:id="rId16"/>
    <p:sldId id="274" r:id="rId17"/>
    <p:sldId id="275" r:id="rId18"/>
    <p:sldId id="279" r:id="rId19"/>
    <p:sldId id="276" r:id="rId20"/>
    <p:sldId id="282" r:id="rId21"/>
    <p:sldId id="281" r:id="rId22"/>
    <p:sldId id="280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52B16CF-314E-408C-8F27-F79EA7E70CB4}">
          <p14:sldIdLst>
            <p14:sldId id="256"/>
            <p14:sldId id="258"/>
            <p14:sldId id="257"/>
          </p14:sldIdLst>
        </p14:section>
        <p14:section name="Konzept / Grundlegende Begriffe" id="{10B06991-BFE3-4063-A1C3-FFCE56B408AF}">
          <p14:sldIdLst>
            <p14:sldId id="283"/>
            <p14:sldId id="285"/>
            <p14:sldId id="286"/>
            <p14:sldId id="287"/>
            <p14:sldId id="260"/>
            <p14:sldId id="259"/>
          </p14:sldIdLst>
        </p14:section>
        <p14:section name="Zentrale Systeme / verteilte Systeme" id="{D1D7EA7A-F37B-4C9B-882F-81EC221BD4ED}">
          <p14:sldIdLst>
            <p14:sldId id="263"/>
            <p14:sldId id="265"/>
            <p14:sldId id="266"/>
            <p14:sldId id="267"/>
            <p14:sldId id="268"/>
            <p14:sldId id="264"/>
            <p14:sldId id="274"/>
            <p14:sldId id="275"/>
            <p14:sldId id="279"/>
            <p14:sldId id="276"/>
            <p14:sldId id="282"/>
            <p14:sldId id="281"/>
            <p14:sldId id="28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 autoAdjust="0"/>
    <p:restoredTop sz="80830" autoAdjust="0"/>
  </p:normalViewPr>
  <p:slideViewPr>
    <p:cSldViewPr snapToGrid="0">
      <p:cViewPr varScale="1">
        <p:scale>
          <a:sx n="77" d="100"/>
          <a:sy n="77" d="100"/>
        </p:scale>
        <p:origin x="369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7E687-5A8B-4BE7-BCD6-633DC135A504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7A50-7C5D-43F6-8D6F-00BDD06D6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Grundlagen,</a:t>
            </a:r>
            <a:r>
              <a:rPr lang="de-DE" baseline="0" dirty="0"/>
              <a:t> Unterschiede und praktische </a:t>
            </a:r>
            <a:r>
              <a:rPr lang="de-DE" baseline="0" dirty="0" err="1"/>
              <a:t>Verwndung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pessimistische Versionsverwaltung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40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optimistische Versionsverwaltung</a:t>
            </a:r>
          </a:p>
          <a:p>
            <a:r>
              <a:rPr lang="de-DE" dirty="0"/>
              <a:t>Wird von den meisten modernen SCMs eingesetzt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30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 wird ein </a:t>
            </a:r>
            <a:r>
              <a:rPr lang="de-DE" dirty="0" err="1"/>
              <a:t>Merge</a:t>
            </a:r>
            <a:r>
              <a:rPr lang="de-DE" baseline="0" dirty="0"/>
              <a:t> </a:t>
            </a:r>
            <a:r>
              <a:rPr lang="de-DE" baseline="0" dirty="0" err="1"/>
              <a:t>schweirig</a:t>
            </a:r>
            <a:r>
              <a:rPr lang="de-DE" baseline="0" dirty="0"/>
              <a:t>? -&gt; bei Binärdateien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digital verwaltetes Projektarchiv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Directory: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lokales Arbeitsverzeichnis eines Benutzers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Revision: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Definierter Entwicklungsstand einer Software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Commit/Check-In: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Übertragung der Daten aus dem Working-Directory in das Repository (erzeugt eine neue Revision)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Übertragung der Daten aus dem Repository in das Working-Directory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6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Aufspaltung des Hauptprojekts in mehrere Entwicklungszweige, die später wieder zusammengeführt werden oder unabhängig voneinander weiterentwickelt werden. </a:t>
            </a:r>
          </a:p>
          <a:p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Entwicklungszweig einer Version, der es ermöglicht unterschiedliche Versionen einer Software parallel zu entwickeln. Der Hauptentwicklungszwei wird als Trunk/Master bezeichnet. </a:t>
            </a:r>
          </a:p>
          <a:p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Vereinigung von Entwicklungszweigen zu einem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fei wählbarer Bezeichner, der eine bestimmte Revision kennzeichnet (z.B. Versionsnummer)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Set: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Menge an Änderungen z.B. zwischen zwei Revisionen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7A50-7C5D-43F6-8D6F-00BDD06D6C9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0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5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DA5E-B778-4798-B676-10FDFA56071D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F33A-661F-404B-8BBF-C48546046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05183" y="2294985"/>
            <a:ext cx="6335352" cy="996765"/>
          </a:xfrm>
        </p:spPr>
        <p:txBody>
          <a:bodyPr>
            <a:normAutofit/>
          </a:bodyPr>
          <a:lstStyle/>
          <a:p>
            <a:r>
              <a:rPr lang="de-DE" sz="4800" dirty="0"/>
              <a:t>Versionsmanagement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46446" y="3619438"/>
            <a:ext cx="5652825" cy="554266"/>
          </a:xfrm>
        </p:spPr>
        <p:txBody>
          <a:bodyPr/>
          <a:lstStyle/>
          <a:p>
            <a:r>
              <a:rPr lang="de-DE" dirty="0"/>
              <a:t>mit SVN, </a:t>
            </a:r>
            <a:r>
              <a:rPr lang="de-DE" dirty="0" err="1"/>
              <a:t>Mercurial</a:t>
            </a:r>
            <a:r>
              <a:rPr lang="de-DE" dirty="0"/>
              <a:t> und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1028" name="Picture 4" descr="https://git-scm.com/images/branching-illustration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1607757"/>
            <a:ext cx="74104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7616486" y="3413520"/>
            <a:ext cx="2537281" cy="283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meistens nur eine Datei</a:t>
            </a:r>
          </a:p>
          <a:p>
            <a:r>
              <a:rPr lang="de-DE" dirty="0"/>
              <a:t>Verwendung in Büroanwendungen:</a:t>
            </a:r>
          </a:p>
          <a:p>
            <a:r>
              <a:rPr lang="de-DE" dirty="0"/>
              <a:t>speichert Versionen in der Datei des Dokuments</a:t>
            </a:r>
          </a:p>
          <a:p>
            <a:endParaRPr lang="de-DE" dirty="0"/>
          </a:p>
        </p:txBody>
      </p:sp>
      <p:pic>
        <p:nvPicPr>
          <p:cNvPr id="4" name="Bild 6" descr="Lokale Versverw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73" y="4208463"/>
            <a:ext cx="508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Zentrale 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Client-Server-System</a:t>
            </a:r>
          </a:p>
          <a:p>
            <a:r>
              <a:rPr lang="de-DE" dirty="0"/>
              <a:t>zentrales Repository</a:t>
            </a:r>
          </a:p>
          <a:p>
            <a:r>
              <a:rPr lang="de-DE" dirty="0"/>
              <a:t>Zugriff auf Repository über Netzwerk möglich</a:t>
            </a:r>
          </a:p>
          <a:p>
            <a:r>
              <a:rPr lang="de-DE" dirty="0"/>
              <a:t>Rechteverwaltung</a:t>
            </a:r>
          </a:p>
          <a:p>
            <a:r>
              <a:rPr lang="de-DE" dirty="0"/>
              <a:t>Änderungen zwischen den Versionen werden</a:t>
            </a:r>
          </a:p>
          <a:p>
            <a:r>
              <a:rPr lang="de-DE" dirty="0"/>
              <a:t>gespeichert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Bild 7" descr="Zentrale Versionsverwaltu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3" y="1504043"/>
            <a:ext cx="3165484" cy="38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Subversion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Versionierung auf zentralem Repository</a:t>
            </a:r>
          </a:p>
          <a:p>
            <a:r>
              <a:rPr lang="de-DE" dirty="0"/>
              <a:t>exakte Angabe der Version über Revisionsnummer</a:t>
            </a:r>
          </a:p>
          <a:p>
            <a:r>
              <a:rPr lang="de-DE" dirty="0"/>
              <a:t>weiteres Tool: CVS</a:t>
            </a:r>
          </a:p>
          <a:p>
            <a:endParaRPr lang="de-DE" dirty="0"/>
          </a:p>
        </p:txBody>
      </p:sp>
      <p:pic>
        <p:nvPicPr>
          <p:cNvPr id="4" name="Bild 2" descr="Subvers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71" y="3583480"/>
            <a:ext cx="5495599" cy="2998856"/>
          </a:xfrm>
          <a:prstGeom prst="rect">
            <a:avLst/>
          </a:prstGeom>
        </p:spPr>
      </p:pic>
      <p:pic>
        <p:nvPicPr>
          <p:cNvPr id="1026" name="Picture 2" descr="https://www.karim-geiger.de/wp-content/uploads/2012/10/subversi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070" y="365125"/>
            <a:ext cx="2844845" cy="245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Projektteilnehmer hat eigenes Repository</a:t>
            </a:r>
          </a:p>
          <a:p>
            <a:r>
              <a:rPr lang="de-DE" dirty="0"/>
              <a:t>Repository kann mit anderen abgeglichen werden</a:t>
            </a:r>
          </a:p>
          <a:p>
            <a:r>
              <a:rPr lang="de-DE" dirty="0"/>
              <a:t>Änderungen können lokal verfolgt werden</a:t>
            </a:r>
          </a:p>
          <a:p>
            <a:pPr marL="457200" lvl="1" indent="0">
              <a:buNone/>
            </a:pPr>
            <a:r>
              <a:rPr lang="de-DE" dirty="0"/>
              <a:t>-&gt; keine Netzwerkverbindung nötig</a:t>
            </a:r>
          </a:p>
          <a:p>
            <a:r>
              <a:rPr lang="de-DE" dirty="0"/>
              <a:t>zentrales Repository möglich</a:t>
            </a:r>
          </a:p>
          <a:p>
            <a:endParaRPr lang="de-DE" dirty="0"/>
          </a:p>
        </p:txBody>
      </p:sp>
      <p:pic>
        <p:nvPicPr>
          <p:cNvPr id="4" name="Bild 13" descr="verteilte Versverw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21" y="1630181"/>
            <a:ext cx="2832179" cy="3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353217"/>
            <a:ext cx="10515600" cy="1823746"/>
          </a:xfrm>
        </p:spPr>
        <p:txBody>
          <a:bodyPr/>
          <a:lstStyle/>
          <a:p>
            <a:r>
              <a:rPr lang="de-DE" dirty="0"/>
              <a:t>„Blödmann“</a:t>
            </a:r>
          </a:p>
          <a:p>
            <a:r>
              <a:rPr lang="de-DE" dirty="0"/>
              <a:t>freie Software zur verteilten Versionsverwaltung </a:t>
            </a:r>
          </a:p>
          <a:p>
            <a:r>
              <a:rPr lang="de-DE" dirty="0" err="1"/>
              <a:t>Copy</a:t>
            </a:r>
            <a:r>
              <a:rPr lang="de-DE" dirty="0"/>
              <a:t> Modify </a:t>
            </a:r>
            <a:r>
              <a:rPr lang="de-DE" dirty="0" err="1"/>
              <a:t>Merge</a:t>
            </a:r>
            <a:r>
              <a:rPr lang="de-DE" dirty="0"/>
              <a:t>-Prinzip</a:t>
            </a:r>
          </a:p>
        </p:txBody>
      </p:sp>
      <p:pic>
        <p:nvPicPr>
          <p:cNvPr id="4" name="Bild 2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61" y="1999313"/>
            <a:ext cx="3467970" cy="1448163"/>
          </a:xfrm>
          <a:prstGeom prst="rect">
            <a:avLst/>
          </a:prstGeom>
        </p:spPr>
      </p:pic>
      <p:pic>
        <p:nvPicPr>
          <p:cNvPr id="5" name="Bild 11" descr="Mercur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9" y="1417673"/>
            <a:ext cx="1998148" cy="2397778"/>
          </a:xfrm>
          <a:prstGeom prst="rect">
            <a:avLst/>
          </a:prstGeom>
        </p:spPr>
      </p:pic>
      <p:sp>
        <p:nvSpPr>
          <p:cNvPr id="6" name="Rahmen 5"/>
          <p:cNvSpPr/>
          <p:nvPr/>
        </p:nvSpPr>
        <p:spPr>
          <a:xfrm>
            <a:off x="2206059" y="1690688"/>
            <a:ext cx="4228191" cy="1970451"/>
          </a:xfrm>
          <a:prstGeom prst="frame">
            <a:avLst>
              <a:gd name="adj1" fmla="val 4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Pfeil nach unten 14"/>
          <p:cNvSpPr/>
          <p:nvPr/>
        </p:nvSpPr>
        <p:spPr>
          <a:xfrm>
            <a:off x="4048473" y="3815451"/>
            <a:ext cx="356086" cy="629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60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1. Snapshots</a:t>
            </a:r>
          </a:p>
          <a:p>
            <a:r>
              <a:rPr lang="de-DE" sz="2400" dirty="0"/>
              <a:t>Hauptunterschied zu anderen Systemen: Betrachtung der Daten</a:t>
            </a:r>
          </a:p>
          <a:p>
            <a:r>
              <a:rPr lang="de-DE" sz="2400" dirty="0"/>
              <a:t>Andere Systeme: speichern Information als fortlaufende Liste von Änderungen </a:t>
            </a:r>
          </a:p>
          <a:p>
            <a:r>
              <a:rPr lang="de-DE" sz="2400" dirty="0" err="1"/>
              <a:t>git</a:t>
            </a:r>
            <a:r>
              <a:rPr lang="de-DE" sz="2400" dirty="0"/>
              <a:t> nutzt Snapshots: sichert bei jedem </a:t>
            </a:r>
            <a:r>
              <a:rPr lang="de-DE" sz="2400" dirty="0" err="1"/>
              <a:t>commit</a:t>
            </a:r>
            <a:r>
              <a:rPr lang="de-DE" sz="2400" dirty="0"/>
              <a:t> den Zustand aller Dateien in Snapshot</a:t>
            </a:r>
          </a:p>
          <a:p>
            <a:r>
              <a:rPr lang="de-DE" sz="2400" dirty="0"/>
              <a:t>bei unveränderten Dateien: Verknüpfung zur vorherigen Version</a:t>
            </a:r>
          </a:p>
          <a:p>
            <a:endParaRPr lang="de-DE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  <p:pic>
        <p:nvPicPr>
          <p:cNvPr id="5" name="Bild 16" descr="git Snapsho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2" y="4092728"/>
            <a:ext cx="6228089" cy="27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2. Lokalität</a:t>
            </a:r>
          </a:p>
          <a:p>
            <a:r>
              <a:rPr lang="de-DE" sz="2400" dirty="0"/>
              <a:t>die meisten Operationen: brauchen nur lokale Dateien auf eigenem Rechner</a:t>
            </a:r>
          </a:p>
          <a:p>
            <a:r>
              <a:rPr lang="de-DE" sz="2400" dirty="0"/>
              <a:t>sehr schnell, da keine Dateien aus dem Netzwerk benötigt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3200" dirty="0"/>
              <a:t>3. Integrität</a:t>
            </a:r>
          </a:p>
          <a:p>
            <a:r>
              <a:rPr lang="de-DE" sz="2400" dirty="0"/>
              <a:t>vor dem Speichern: Änderungen in Checksummen umrechnen</a:t>
            </a:r>
          </a:p>
          <a:p>
            <a:r>
              <a:rPr lang="de-DE" sz="2400" dirty="0"/>
              <a:t>Dadurch bekommt </a:t>
            </a:r>
            <a:r>
              <a:rPr lang="de-DE" sz="2400" dirty="0" err="1"/>
              <a:t>Git</a:t>
            </a:r>
            <a:r>
              <a:rPr lang="de-DE" sz="2400" dirty="0"/>
              <a:t> jede Änderung an Dateien mit</a:t>
            </a:r>
          </a:p>
          <a:p>
            <a:r>
              <a:rPr lang="de-DE" sz="2400" dirty="0"/>
              <a:t>Mechanismus: SHA-1 Hash</a:t>
            </a:r>
          </a:p>
          <a:p>
            <a:r>
              <a:rPr lang="de-DE" sz="2400" dirty="0"/>
              <a:t>Checksumme = Zeichenkette mit 40 Stellen aus hexadezimalen Zeichen 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4. Zustände</a:t>
            </a:r>
          </a:p>
          <a:p>
            <a:r>
              <a:rPr lang="de-DE" sz="2400" dirty="0" err="1"/>
              <a:t>committed</a:t>
            </a:r>
            <a:r>
              <a:rPr lang="de-DE" sz="2400" dirty="0"/>
              <a:t>: Datei ist in lokaler Datenbank gesichert</a:t>
            </a:r>
          </a:p>
          <a:p>
            <a:r>
              <a:rPr lang="de-DE" sz="2400" dirty="0" err="1"/>
              <a:t>modified</a:t>
            </a:r>
            <a:r>
              <a:rPr lang="de-DE" sz="2400" dirty="0"/>
              <a:t>: Datei wurde geändert, aber noch nicht </a:t>
            </a:r>
            <a:r>
              <a:rPr lang="de-DE" sz="2400" dirty="0" err="1"/>
              <a:t>committed</a:t>
            </a:r>
            <a:endParaRPr lang="de-DE" sz="2400" dirty="0"/>
          </a:p>
          <a:p>
            <a:r>
              <a:rPr lang="de-DE" sz="2400" dirty="0" err="1"/>
              <a:t>staged</a:t>
            </a:r>
            <a:r>
              <a:rPr lang="de-DE" sz="2400" dirty="0"/>
              <a:t>: geänderte Datei in gegenwärtigem Zustand für den nächsten Commit vorgemerkt </a:t>
            </a:r>
          </a:p>
          <a:p>
            <a:endParaRPr lang="de-DE" sz="2400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4. Zustände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  <p:pic>
        <p:nvPicPr>
          <p:cNvPr id="5" name="Bild 2" descr="Git Zustän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62" y="2216952"/>
            <a:ext cx="4838875" cy="44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-Repository erstellen: 			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init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dirty="0"/>
              <a:t>existierendes Repository kopieren: 		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clone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Datei zum </a:t>
            </a:r>
            <a:r>
              <a:rPr lang="de-DE" dirty="0" err="1"/>
              <a:t>Git</a:t>
            </a:r>
            <a:r>
              <a:rPr lang="de-DE" dirty="0"/>
              <a:t>-Repository hinzufügen: 	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add</a:t>
            </a:r>
            <a:r>
              <a:rPr lang="de-DE" dirty="0">
                <a:latin typeface="Consolas" panose="020B0609020204030204" pitchFamily="49" charset="0"/>
              </a:rPr>
              <a:t>  </a:t>
            </a:r>
          </a:p>
          <a:p>
            <a:r>
              <a:rPr lang="de-DE" dirty="0"/>
              <a:t>Änderungen committen: 			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Verbindung zu anderen </a:t>
            </a:r>
            <a:r>
              <a:rPr lang="de-DE" dirty="0" err="1"/>
              <a:t>Repositories</a:t>
            </a:r>
            <a:r>
              <a:rPr lang="de-DE" dirty="0"/>
              <a:t>: 	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remote</a:t>
            </a:r>
          </a:p>
          <a:p>
            <a:r>
              <a:rPr lang="de-DE" dirty="0" err="1"/>
              <a:t>Commits</a:t>
            </a:r>
            <a:r>
              <a:rPr lang="de-DE" dirty="0"/>
              <a:t> von anderen </a:t>
            </a:r>
            <a:r>
              <a:rPr lang="de-DE" dirty="0" err="1"/>
              <a:t>Repositories</a:t>
            </a:r>
            <a:r>
              <a:rPr lang="de-DE" dirty="0"/>
              <a:t> einbinden: 	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fetch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ein Versionsmanagement?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Protokollierung von Änderungen</a:t>
            </a:r>
          </a:p>
          <a:p>
            <a:endParaRPr lang="de-DE" dirty="0"/>
          </a:p>
          <a:p>
            <a:r>
              <a:rPr lang="de-DE" dirty="0"/>
              <a:t>Archivierung einzelner Stände</a:t>
            </a:r>
          </a:p>
          <a:p>
            <a:endParaRPr lang="de-DE" dirty="0"/>
          </a:p>
          <a:p>
            <a:r>
              <a:rPr lang="de-DE" dirty="0"/>
              <a:t>Wiederherstellung alter Stände</a:t>
            </a:r>
          </a:p>
          <a:p>
            <a:endParaRPr lang="de-DE" dirty="0"/>
          </a:p>
          <a:p>
            <a:r>
              <a:rPr lang="de-DE" dirty="0"/>
              <a:t>Koordinierung des Zugriffs von mehreren Entwicklern</a:t>
            </a:r>
          </a:p>
        </p:txBody>
      </p:sp>
    </p:spTree>
    <p:extLst>
      <p:ext uri="{BB962C8B-B14F-4D97-AF65-F5344CB8AC3E}">
        <p14:creationId xmlns:p14="http://schemas.microsoft.com/office/powerpoint/2010/main" val="15525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neuen Entwicklungszweig erstellen: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  <p:pic>
        <p:nvPicPr>
          <p:cNvPr id="5" name="Bild 8" descr="git branch und m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93" y="2605481"/>
            <a:ext cx="5752845" cy="3052530"/>
          </a:xfrm>
          <a:prstGeom prst="rect">
            <a:avLst/>
          </a:prstGeom>
        </p:spPr>
      </p:pic>
      <p:sp>
        <p:nvSpPr>
          <p:cNvPr id="6" name="Rahmen 5"/>
          <p:cNvSpPr/>
          <p:nvPr/>
        </p:nvSpPr>
        <p:spPr>
          <a:xfrm>
            <a:off x="6778159" y="3292883"/>
            <a:ext cx="1642948" cy="1712680"/>
          </a:xfrm>
          <a:prstGeom prst="frame">
            <a:avLst>
              <a:gd name="adj1" fmla="val 54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wieder zusammenführen: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  <p:pic>
        <p:nvPicPr>
          <p:cNvPr id="5" name="Bild 8" descr="git branch und m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2" y="2605481"/>
            <a:ext cx="5752845" cy="3052530"/>
          </a:xfrm>
          <a:prstGeom prst="rect">
            <a:avLst/>
          </a:prstGeom>
        </p:spPr>
      </p:pic>
      <p:sp>
        <p:nvSpPr>
          <p:cNvPr id="6" name="Rahmen 5"/>
          <p:cNvSpPr/>
          <p:nvPr/>
        </p:nvSpPr>
        <p:spPr>
          <a:xfrm>
            <a:off x="4993914" y="3304534"/>
            <a:ext cx="1935913" cy="1607822"/>
          </a:xfrm>
          <a:prstGeom prst="frame">
            <a:avLst>
              <a:gd name="adj1" fmla="val 54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neuste Änderungen herunterladen: </a:t>
            </a:r>
            <a:r>
              <a:rPr lang="de-DE" dirty="0" err="1"/>
              <a:t>git</a:t>
            </a:r>
            <a:r>
              <a:rPr lang="de-DE" dirty="0"/>
              <a:t> pull</a:t>
            </a:r>
          </a:p>
          <a:p>
            <a:r>
              <a:rPr lang="de-DE" dirty="0" err="1"/>
              <a:t>commits</a:t>
            </a:r>
            <a:r>
              <a:rPr lang="de-DE" dirty="0"/>
              <a:t> hochladen: </a:t>
            </a:r>
            <a:r>
              <a:rPr lang="de-DE" dirty="0" err="1"/>
              <a:t>git</a:t>
            </a:r>
            <a:r>
              <a:rPr lang="de-DE" dirty="0"/>
              <a:t> push</a:t>
            </a:r>
          </a:p>
          <a:p>
            <a:endParaRPr lang="de-DE" dirty="0"/>
          </a:p>
        </p:txBody>
      </p:sp>
      <p:pic>
        <p:nvPicPr>
          <p:cNvPr id="4" name="Bild 10" descr="Git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3" y="503874"/>
            <a:ext cx="2509837" cy="1048064"/>
          </a:xfrm>
          <a:prstGeom prst="rect">
            <a:avLst/>
          </a:prstGeom>
        </p:spPr>
      </p:pic>
      <p:pic>
        <p:nvPicPr>
          <p:cNvPr id="5" name="Bild 2" descr="git push pul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90" y="3057696"/>
            <a:ext cx="67691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56152"/>
              </p:ext>
            </p:extLst>
          </p:nvPr>
        </p:nvGraphicFramePr>
        <p:xfrm>
          <a:off x="838200" y="1818877"/>
          <a:ext cx="10515600" cy="4343691"/>
        </p:xfrm>
        <a:graphic>
          <a:graphicData uri="http://schemas.openxmlformats.org/drawingml/2006/table">
            <a:tbl>
              <a:tblPr firstRow="1" bandRow="1"/>
              <a:tblGrid>
                <a:gridCol w="505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Zentrale Systeme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Verteilte Systeme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zentrales Repository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zentrales Repository möglich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Rechteverwaltung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keine Rechteverwaltung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beide Prinzipien nutzbar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 err="1"/>
                        <a:t>Copy</a:t>
                      </a:r>
                      <a:r>
                        <a:rPr lang="de-DE" sz="2800" dirty="0"/>
                        <a:t> Modify </a:t>
                      </a:r>
                      <a:r>
                        <a:rPr lang="de-DE" sz="2800" dirty="0" err="1"/>
                        <a:t>Merge</a:t>
                      </a:r>
                      <a:r>
                        <a:rPr lang="de-DE" sz="2800" dirty="0"/>
                        <a:t>-Prinzip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0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Änderungen zwischen den Versionen werden gespeichert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Daten werden als Snapshots gespeichert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95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Server notwendig (da Client-Server-System)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2800" dirty="0"/>
                        <a:t>Server nicht notwendig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 / Grundlegende Begriffe</a:t>
            </a:r>
          </a:p>
          <a:p>
            <a:endParaRPr lang="de-DE" dirty="0"/>
          </a:p>
          <a:p>
            <a:r>
              <a:rPr lang="de-DE" dirty="0"/>
              <a:t>Zentrale Systeme / verteilte Systeme</a:t>
            </a:r>
          </a:p>
          <a:p>
            <a:endParaRPr lang="de-DE" dirty="0"/>
          </a:p>
          <a:p>
            <a:r>
              <a:rPr lang="de-DE" dirty="0"/>
              <a:t>Praxisbeispiel</a:t>
            </a:r>
          </a:p>
        </p:txBody>
      </p:sp>
    </p:spTree>
    <p:extLst>
      <p:ext uri="{BB962C8B-B14F-4D97-AF65-F5344CB8AC3E}">
        <p14:creationId xmlns:p14="http://schemas.microsoft.com/office/powerpoint/2010/main" val="39450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8127" y="2710029"/>
            <a:ext cx="4510292" cy="1325563"/>
          </a:xfrm>
        </p:spPr>
        <p:txBody>
          <a:bodyPr/>
          <a:lstStyle/>
          <a:p>
            <a:r>
              <a:rPr lang="de-DE" dirty="0"/>
              <a:t>klassischer Austauschordner</a:t>
            </a:r>
          </a:p>
        </p:txBody>
      </p:sp>
      <p:pic>
        <p:nvPicPr>
          <p:cNvPr id="1026" name="Picture 2" descr="The modified version File’ of File is overwritten by the modified version File’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7" y="25402"/>
            <a:ext cx="6859928" cy="68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ter2 will not overwrite changes of Tester 1 as the file is lock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6" y="25401"/>
            <a:ext cx="6859929" cy="68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88126" y="2710029"/>
            <a:ext cx="4678587" cy="1325563"/>
          </a:xfrm>
        </p:spPr>
        <p:txBody>
          <a:bodyPr/>
          <a:lstStyle/>
          <a:p>
            <a:r>
              <a:rPr lang="de-DE" dirty="0"/>
              <a:t>Lock-Modify-</a:t>
            </a:r>
            <a:r>
              <a:rPr lang="de-DE" dirty="0" err="1"/>
              <a:t>Unlock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py-Modify-Mer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5" y="25400"/>
            <a:ext cx="6859929" cy="68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75932" y="2710029"/>
            <a:ext cx="4790782" cy="1325563"/>
          </a:xfrm>
        </p:spPr>
        <p:txBody>
          <a:bodyPr/>
          <a:lstStyle/>
          <a:p>
            <a:r>
              <a:rPr lang="de-DE" dirty="0" err="1"/>
              <a:t>Copy</a:t>
            </a:r>
            <a:r>
              <a:rPr lang="de-DE" dirty="0"/>
              <a:t>-Modify-</a:t>
            </a:r>
            <a:r>
              <a:rPr lang="de-DE" dirty="0" err="1"/>
              <a:t>Merge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ster1 merges his changes with the changes of Test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4" y="25399"/>
            <a:ext cx="6859929" cy="68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75932" y="2710029"/>
            <a:ext cx="4790782" cy="1325563"/>
          </a:xfrm>
        </p:spPr>
        <p:txBody>
          <a:bodyPr/>
          <a:lstStyle/>
          <a:p>
            <a:r>
              <a:rPr lang="de-DE" dirty="0" err="1"/>
              <a:t>Copy</a:t>
            </a:r>
            <a:r>
              <a:rPr lang="de-DE" dirty="0"/>
              <a:t>-Modify-</a:t>
            </a:r>
            <a:r>
              <a:rPr lang="de-DE" dirty="0" err="1"/>
              <a:t>Merge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Begriffe</a:t>
            </a:r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6938290" y="2594919"/>
            <a:ext cx="2015545" cy="222990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88900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</p:txBody>
      </p:sp>
      <p:pic>
        <p:nvPicPr>
          <p:cNvPr id="2050" name="Picture 2" descr="https://image.freepik.com/free-icon/male-user-shadow_318-3404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48" y="1575701"/>
            <a:ext cx="1918558" cy="191855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1674398" y="3494259"/>
            <a:ext cx="2280858" cy="43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latin typeface="+mn-lt"/>
              </a:rPr>
              <a:t>Working </a:t>
            </a:r>
            <a:r>
              <a:rPr lang="de-DE" sz="2800" dirty="0" err="1">
                <a:latin typeface="+mn-lt"/>
              </a:rPr>
              <a:t>Copy</a:t>
            </a:r>
            <a:endParaRPr lang="de-DE" sz="2800" dirty="0">
              <a:latin typeface="+mn-lt"/>
            </a:endParaRPr>
          </a:p>
        </p:txBody>
      </p:sp>
      <p:pic>
        <p:nvPicPr>
          <p:cNvPr id="7" name="Picture 2" descr="https://image.freepik.com/free-icon/male-user-shadow_318-3404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48" y="4072069"/>
            <a:ext cx="1918558" cy="191855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1674398" y="5990627"/>
            <a:ext cx="2280858" cy="43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latin typeface="+mn-lt"/>
              </a:rPr>
              <a:t>Working </a:t>
            </a:r>
            <a:r>
              <a:rPr lang="de-DE" sz="2800" dirty="0" err="1">
                <a:latin typeface="+mn-lt"/>
              </a:rPr>
              <a:t>Copy</a:t>
            </a:r>
            <a:endParaRPr lang="de-DE" sz="2800" dirty="0">
              <a:latin typeface="+mn-lt"/>
            </a:endParaRPr>
          </a:p>
        </p:txBody>
      </p:sp>
      <p:sp>
        <p:nvSpPr>
          <p:cNvPr id="9" name="Pfeil: nach rechts 8"/>
          <p:cNvSpPr/>
          <p:nvPr/>
        </p:nvSpPr>
        <p:spPr>
          <a:xfrm rot="1190205">
            <a:off x="3574023" y="2404898"/>
            <a:ext cx="3214424" cy="793362"/>
          </a:xfrm>
          <a:prstGeom prst="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Commit/Check-In</a:t>
            </a:r>
          </a:p>
        </p:txBody>
      </p:sp>
      <p:sp>
        <p:nvSpPr>
          <p:cNvPr id="10" name="Pfeil: nach links 9"/>
          <p:cNvSpPr/>
          <p:nvPr/>
        </p:nvSpPr>
        <p:spPr>
          <a:xfrm rot="20281601">
            <a:off x="3567232" y="4257850"/>
            <a:ext cx="3121886" cy="733423"/>
          </a:xfrm>
          <a:prstGeom prst="lef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Update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579232" y="3216257"/>
            <a:ext cx="1336418" cy="1711623"/>
            <a:chOff x="9350632" y="1944368"/>
            <a:chExt cx="1336418" cy="171162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2" name="Picture 2" descr="https://d30y9cdsu7xlg0.cloudfront.net/png/159810-200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3" t="5001" r="14824" b="5149"/>
            <a:stretch/>
          </p:blipFill>
          <p:spPr bwMode="auto">
            <a:xfrm>
              <a:off x="9350632" y="1944368"/>
              <a:ext cx="1336418" cy="1711623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3" name="Textfeld 12"/>
            <p:cNvSpPr txBox="1"/>
            <p:nvPr/>
          </p:nvSpPr>
          <p:spPr>
            <a:xfrm>
              <a:off x="9351168" y="3286659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V0.0.1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9849506" y="2837304"/>
            <a:ext cx="1342791" cy="1721244"/>
            <a:chOff x="9351168" y="1934747"/>
            <a:chExt cx="1342791" cy="17212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7" name="Picture 2" descr="https://d30y9cdsu7xlg0.cloudfront.net/png/159810-200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2" t="4497" r="14461" b="5149"/>
            <a:stretch/>
          </p:blipFill>
          <p:spPr bwMode="auto">
            <a:xfrm>
              <a:off x="9351168" y="1934747"/>
              <a:ext cx="1342791" cy="1721244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8" name="Textfeld 17"/>
            <p:cNvSpPr txBox="1"/>
            <p:nvPr/>
          </p:nvSpPr>
          <p:spPr>
            <a:xfrm>
              <a:off x="9351168" y="3286659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V0.0.2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0240799" y="2433065"/>
            <a:ext cx="1342858" cy="1732198"/>
            <a:chOff x="9351168" y="1923793"/>
            <a:chExt cx="1342858" cy="1732198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20" name="Picture 2" descr="https://d30y9cdsu7xlg0.cloudfront.net/png/159810-200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3" t="3921" r="14456" b="5348"/>
            <a:stretch/>
          </p:blipFill>
          <p:spPr bwMode="auto">
            <a:xfrm>
              <a:off x="9351168" y="1923793"/>
              <a:ext cx="1342858" cy="1728414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21" name="Textfeld 20"/>
            <p:cNvSpPr txBox="1"/>
            <p:nvPr/>
          </p:nvSpPr>
          <p:spPr>
            <a:xfrm>
              <a:off x="9351168" y="3286659"/>
              <a:ext cx="7825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V0.0.3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7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>
            <a:stCxn id="5" idx="3"/>
          </p:cNvCxnSpPr>
          <p:nvPr/>
        </p:nvCxnSpPr>
        <p:spPr>
          <a:xfrm flipV="1">
            <a:off x="2293144" y="3944097"/>
            <a:ext cx="9344025" cy="3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4" idx="3"/>
          </p:cNvCxnSpPr>
          <p:nvPr/>
        </p:nvCxnSpPr>
        <p:spPr>
          <a:xfrm>
            <a:off x="2293146" y="2145358"/>
            <a:ext cx="9344023" cy="66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6" idx="3"/>
          </p:cNvCxnSpPr>
          <p:nvPr/>
        </p:nvCxnSpPr>
        <p:spPr>
          <a:xfrm flipV="1">
            <a:off x="2293145" y="4837054"/>
            <a:ext cx="9344024" cy="847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7" idx="3"/>
          </p:cNvCxnSpPr>
          <p:nvPr/>
        </p:nvCxnSpPr>
        <p:spPr>
          <a:xfrm>
            <a:off x="2293144" y="5752730"/>
            <a:ext cx="9344025" cy="48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4" idx="3"/>
          </p:cNvCxnSpPr>
          <p:nvPr/>
        </p:nvCxnSpPr>
        <p:spPr>
          <a:xfrm flipV="1">
            <a:off x="2293144" y="3033856"/>
            <a:ext cx="9344025" cy="3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18" idx="2"/>
          </p:cNvCxnSpPr>
          <p:nvPr/>
        </p:nvCxnSpPr>
        <p:spPr>
          <a:xfrm flipV="1">
            <a:off x="3330941" y="2145021"/>
            <a:ext cx="1560358" cy="337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8" idx="6"/>
            <a:endCxn id="24" idx="2"/>
          </p:cNvCxnSpPr>
          <p:nvPr/>
        </p:nvCxnSpPr>
        <p:spPr>
          <a:xfrm>
            <a:off x="5400666" y="2145021"/>
            <a:ext cx="4408668" cy="0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6" idx="6"/>
            <a:endCxn id="27" idx="2"/>
          </p:cNvCxnSpPr>
          <p:nvPr/>
        </p:nvCxnSpPr>
        <p:spPr>
          <a:xfrm flipV="1">
            <a:off x="4364826" y="3935620"/>
            <a:ext cx="526473" cy="1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8" idx="6"/>
            <a:endCxn id="30" idx="2"/>
          </p:cNvCxnSpPr>
          <p:nvPr/>
        </p:nvCxnSpPr>
        <p:spPr>
          <a:xfrm>
            <a:off x="6436506" y="3922523"/>
            <a:ext cx="1481354" cy="13097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6"/>
            <a:endCxn id="33" idx="2"/>
          </p:cNvCxnSpPr>
          <p:nvPr/>
        </p:nvCxnSpPr>
        <p:spPr>
          <a:xfrm>
            <a:off x="8427227" y="3935620"/>
            <a:ext cx="2339369" cy="0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7" idx="6"/>
            <a:endCxn id="28" idx="2"/>
          </p:cNvCxnSpPr>
          <p:nvPr/>
        </p:nvCxnSpPr>
        <p:spPr>
          <a:xfrm flipV="1">
            <a:off x="5400666" y="3922523"/>
            <a:ext cx="526473" cy="13097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5" idx="6"/>
            <a:endCxn id="46" idx="2"/>
          </p:cNvCxnSpPr>
          <p:nvPr/>
        </p:nvCxnSpPr>
        <p:spPr>
          <a:xfrm flipV="1">
            <a:off x="5400666" y="5763416"/>
            <a:ext cx="526473" cy="13097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26" idx="4"/>
            <a:endCxn id="44" idx="0"/>
          </p:cNvCxnSpPr>
          <p:nvPr/>
        </p:nvCxnSpPr>
        <p:spPr>
          <a:xfrm>
            <a:off x="4110143" y="4190304"/>
            <a:ext cx="0" cy="1331526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6" idx="6"/>
            <a:endCxn id="47" idx="2"/>
          </p:cNvCxnSpPr>
          <p:nvPr/>
        </p:nvCxnSpPr>
        <p:spPr>
          <a:xfrm flipV="1">
            <a:off x="6436506" y="5757463"/>
            <a:ext cx="526473" cy="5953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4" idx="6"/>
            <a:endCxn id="45" idx="2"/>
          </p:cNvCxnSpPr>
          <p:nvPr/>
        </p:nvCxnSpPr>
        <p:spPr>
          <a:xfrm flipV="1">
            <a:off x="4364826" y="5776513"/>
            <a:ext cx="526473" cy="1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7" idx="6"/>
            <a:endCxn id="38" idx="2"/>
          </p:cNvCxnSpPr>
          <p:nvPr/>
        </p:nvCxnSpPr>
        <p:spPr>
          <a:xfrm flipV="1">
            <a:off x="6436506" y="4849925"/>
            <a:ext cx="526473" cy="5953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27" idx="5"/>
            <a:endCxn id="37" idx="2"/>
          </p:cNvCxnSpPr>
          <p:nvPr/>
        </p:nvCxnSpPr>
        <p:spPr>
          <a:xfrm>
            <a:off x="5326071" y="4115708"/>
            <a:ext cx="601068" cy="740170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8" idx="6"/>
            <a:endCxn id="30" idx="3"/>
          </p:cNvCxnSpPr>
          <p:nvPr/>
        </p:nvCxnSpPr>
        <p:spPr>
          <a:xfrm flipV="1">
            <a:off x="7472346" y="4115708"/>
            <a:ext cx="520109" cy="734217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30" idx="6"/>
            <a:endCxn id="90" idx="3"/>
          </p:cNvCxnSpPr>
          <p:nvPr/>
        </p:nvCxnSpPr>
        <p:spPr>
          <a:xfrm flipV="1">
            <a:off x="8427227" y="3183812"/>
            <a:ext cx="491534" cy="751808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90" idx="6"/>
            <a:endCxn id="91" idx="2"/>
          </p:cNvCxnSpPr>
          <p:nvPr/>
        </p:nvCxnSpPr>
        <p:spPr>
          <a:xfrm>
            <a:off x="9353533" y="3003724"/>
            <a:ext cx="455800" cy="8558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91" idx="5"/>
            <a:endCxn id="33" idx="2"/>
          </p:cNvCxnSpPr>
          <p:nvPr/>
        </p:nvCxnSpPr>
        <p:spPr>
          <a:xfrm>
            <a:off x="10244105" y="3192370"/>
            <a:ext cx="522491" cy="743250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1" idx="0"/>
            <a:endCxn id="24" idx="4"/>
          </p:cNvCxnSpPr>
          <p:nvPr/>
        </p:nvCxnSpPr>
        <p:spPr>
          <a:xfrm flipV="1">
            <a:off x="10064017" y="2399704"/>
            <a:ext cx="1" cy="357894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92686" y="1890507"/>
            <a:ext cx="1900460" cy="50970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Trunk/Master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92684" y="3689581"/>
            <a:ext cx="1900460" cy="50970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</a:t>
            </a:r>
            <a:endParaRPr lang="de-DE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2685" y="4590676"/>
            <a:ext cx="1900460" cy="50970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cxnSp>
        <p:nvCxnSpPr>
          <p:cNvPr id="53" name="Gerade Verbindung mit Pfeil 52"/>
          <p:cNvCxnSpPr>
            <a:stCxn id="16" idx="4"/>
            <a:endCxn id="26" idx="1"/>
          </p:cNvCxnSpPr>
          <p:nvPr/>
        </p:nvCxnSpPr>
        <p:spPr>
          <a:xfrm>
            <a:off x="3074303" y="2399706"/>
            <a:ext cx="855751" cy="1355826"/>
          </a:xfrm>
          <a:prstGeom prst="straightConnector1">
            <a:avLst/>
          </a:prstGeom>
          <a:ln w="63500" cap="rnd">
            <a:solidFill>
              <a:schemeClr val="bg1">
                <a:lumMod val="50000"/>
              </a:schemeClr>
            </a:solidFill>
            <a:round/>
            <a:tailEnd type="arrow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92684" y="5497879"/>
            <a:ext cx="1900460" cy="50970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16" name="Ellipse 15"/>
          <p:cNvSpPr/>
          <p:nvPr/>
        </p:nvSpPr>
        <p:spPr>
          <a:xfrm>
            <a:off x="2819619" y="1890339"/>
            <a:ext cx="509367" cy="50936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891299" y="1890337"/>
            <a:ext cx="509367" cy="50936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9809334" y="1890337"/>
            <a:ext cx="509367" cy="50936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855459" y="3680937"/>
            <a:ext cx="509367" cy="509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891299" y="3680936"/>
            <a:ext cx="509367" cy="509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927139" y="3667839"/>
            <a:ext cx="509367" cy="509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7917860" y="3680936"/>
            <a:ext cx="509367" cy="509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0766596" y="3680936"/>
            <a:ext cx="509367" cy="509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927139" y="4601194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6962979" y="4595241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855459" y="5521830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4891299" y="5521829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5927139" y="5508732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6962979" y="5502779"/>
            <a:ext cx="509367" cy="50936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392684" y="2779340"/>
            <a:ext cx="1900460" cy="50970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</p:txBody>
      </p:sp>
      <p:sp>
        <p:nvSpPr>
          <p:cNvPr id="90" name="Ellipse 89"/>
          <p:cNvSpPr/>
          <p:nvPr/>
        </p:nvSpPr>
        <p:spPr>
          <a:xfrm>
            <a:off x="8844166" y="2749040"/>
            <a:ext cx="509367" cy="5093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9809333" y="2757598"/>
            <a:ext cx="509367" cy="5093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Abgerundetes Rechteck 3"/>
          <p:cNvSpPr/>
          <p:nvPr/>
        </p:nvSpPr>
        <p:spPr>
          <a:xfrm>
            <a:off x="2712970" y="1440041"/>
            <a:ext cx="722664" cy="375064"/>
          </a:xfrm>
          <a:prstGeom prst="roundRect">
            <a:avLst/>
          </a:prstGeom>
          <a:solidFill>
            <a:schemeClr val="accent6"/>
          </a:solidFill>
          <a:ln w="4762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v0.1</a:t>
            </a:r>
          </a:p>
        </p:txBody>
      </p:sp>
      <p:sp>
        <p:nvSpPr>
          <p:cNvPr id="55" name="Abgerundetes Rechteck 3"/>
          <p:cNvSpPr/>
          <p:nvPr/>
        </p:nvSpPr>
        <p:spPr>
          <a:xfrm>
            <a:off x="4784650" y="1440041"/>
            <a:ext cx="722664" cy="375064"/>
          </a:xfrm>
          <a:prstGeom prst="roundRect">
            <a:avLst/>
          </a:prstGeom>
          <a:solidFill>
            <a:schemeClr val="accent6"/>
          </a:solidFill>
          <a:ln w="4762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v0.2</a:t>
            </a:r>
          </a:p>
        </p:txBody>
      </p:sp>
      <p:sp>
        <p:nvSpPr>
          <p:cNvPr id="56" name="Abgerundetes Rechteck 3"/>
          <p:cNvSpPr/>
          <p:nvPr/>
        </p:nvSpPr>
        <p:spPr>
          <a:xfrm>
            <a:off x="9702684" y="1440041"/>
            <a:ext cx="722664" cy="375064"/>
          </a:xfrm>
          <a:prstGeom prst="roundRect">
            <a:avLst/>
          </a:prstGeom>
          <a:solidFill>
            <a:schemeClr val="accent6"/>
          </a:solidFill>
          <a:ln w="4762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676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Breitbild</PresentationFormat>
  <Paragraphs>134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</vt:lpstr>
      <vt:lpstr>Versionsmanagement</vt:lpstr>
      <vt:lpstr>Wozu ein Versionsmanagement?</vt:lpstr>
      <vt:lpstr>Übersicht</vt:lpstr>
      <vt:lpstr>klassischer Austauschordner</vt:lpstr>
      <vt:lpstr>Lock-Modify-Unlock</vt:lpstr>
      <vt:lpstr>Copy-Modify-Merge</vt:lpstr>
      <vt:lpstr>Copy-Modify-Merge</vt:lpstr>
      <vt:lpstr>Grundlegende Begriffe</vt:lpstr>
      <vt:lpstr>Terminologie</vt:lpstr>
      <vt:lpstr>Lokale Systeme</vt:lpstr>
      <vt:lpstr>Zentrale Systeme</vt:lpstr>
      <vt:lpstr>Subversion</vt:lpstr>
      <vt:lpstr>Verteilte Systeme</vt:lpstr>
      <vt:lpstr>Verteilte Systeme</vt:lpstr>
      <vt:lpstr>Grundlagen</vt:lpstr>
      <vt:lpstr>Grundlagen</vt:lpstr>
      <vt:lpstr>Grundlagen</vt:lpstr>
      <vt:lpstr>Grundlagen</vt:lpstr>
      <vt:lpstr>Befehle</vt:lpstr>
      <vt:lpstr>Befehle</vt:lpstr>
      <vt:lpstr>Befehle</vt:lpstr>
      <vt:lpstr>Befehle</vt:lpstr>
      <vt:lpstr>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Versionsmanagement</dc:title>
  <dc:creator>Tobias P.</dc:creator>
  <cp:lastModifiedBy>Tobias P.</cp:lastModifiedBy>
  <cp:revision>38</cp:revision>
  <dcterms:created xsi:type="dcterms:W3CDTF">2016-10-12T07:25:24Z</dcterms:created>
  <dcterms:modified xsi:type="dcterms:W3CDTF">2016-11-02T12:21:09Z</dcterms:modified>
</cp:coreProperties>
</file>