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710" r:id="rId2"/>
  </p:sldMasterIdLst>
  <p:notesMasterIdLst>
    <p:notesMasterId r:id="rId19"/>
  </p:notesMasterIdLst>
  <p:handoutMasterIdLst>
    <p:handoutMasterId r:id="rId20"/>
  </p:handoutMasterIdLst>
  <p:sldIdLst>
    <p:sldId id="256" r:id="rId3"/>
    <p:sldId id="298" r:id="rId4"/>
    <p:sldId id="259" r:id="rId5"/>
    <p:sldId id="258" r:id="rId6"/>
    <p:sldId id="297" r:id="rId7"/>
    <p:sldId id="260" r:id="rId8"/>
    <p:sldId id="301" r:id="rId9"/>
    <p:sldId id="300" r:id="rId10"/>
    <p:sldId id="302" r:id="rId11"/>
    <p:sldId id="303" r:id="rId12"/>
    <p:sldId id="309" r:id="rId13"/>
    <p:sldId id="310" r:id="rId14"/>
    <p:sldId id="299" r:id="rId15"/>
    <p:sldId id="305" r:id="rId16"/>
    <p:sldId id="311" r:id="rId17"/>
    <p:sldId id="306" r:id="rId18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2453" autoAdjust="0"/>
  </p:normalViewPr>
  <p:slideViewPr>
    <p:cSldViewPr snapToGrid="0">
      <p:cViewPr varScale="1">
        <p:scale>
          <a:sx n="135" d="100"/>
          <a:sy n="135" d="100"/>
        </p:scale>
        <p:origin x="1128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434BA51C-9971-893A-13A1-4C70E5833FB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C2982AC-2679-8B3D-73AB-EBC5C210B4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997FA3-874D-44BE-AF26-C9252F74D03D}" type="datetimeFigureOut">
              <a:rPr lang="cs-CZ" smtClean="0"/>
              <a:t>04.12.2024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5D3C200C-33BC-3327-F251-6D1735756D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3A65415-D74C-8702-FD45-969F3486A64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0CC89-C186-4854-8458-D97A9A5DC3F9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77851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040c97f12b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040c97f12b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040c97f12b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040c97f12b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040c97f12b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040c97f12b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367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06c954850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06c954850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79" name="Google Shape;279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0" name="Google Shape;28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5" name="Google Shape;31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82138"/>
            <a:ext cx="6726063" cy="206957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3182884"/>
            <a:ext cx="2307831" cy="20770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1942559"/>
            <a:ext cx="6726064" cy="12452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1942559"/>
            <a:ext cx="2307832" cy="12452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1" y="2050282"/>
            <a:ext cx="6108101" cy="1029803"/>
          </a:xfrm>
        </p:spPr>
        <p:txBody>
          <a:bodyPr anchor="b">
            <a:noAutofit/>
          </a:bodyPr>
          <a:lstStyle>
            <a:lvl1pPr algn="r">
              <a:defRPr sz="405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3295530"/>
            <a:ext cx="6108101" cy="838265"/>
          </a:xfrm>
        </p:spPr>
        <p:txBody>
          <a:bodyPr>
            <a:normAutofit/>
          </a:bodyPr>
          <a:lstStyle>
            <a:lvl1pPr marL="0" indent="0" algn="r">
              <a:buNone/>
              <a:defRPr sz="15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1510" y="2062753"/>
            <a:ext cx="878916" cy="101733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405747510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39695455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0651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68" y="3065926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0447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69" y="20447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2152421"/>
            <a:ext cx="7210395" cy="818091"/>
          </a:xfrm>
        </p:spPr>
        <p:txBody>
          <a:bodyPr anchor="ctr">
            <a:normAutofit/>
          </a:bodyPr>
          <a:lstStyle>
            <a:lvl1pPr algn="r">
              <a:defRPr sz="27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2" y="3174129"/>
            <a:ext cx="7210395" cy="1278013"/>
          </a:xfrm>
        </p:spPr>
        <p:txBody>
          <a:bodyPr>
            <a:normAutofit/>
          </a:bodyPr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7092" y="215242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61454672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0240" y="1752655"/>
            <a:ext cx="3523769" cy="269948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95592" y="1752655"/>
            <a:ext cx="3525044" cy="269948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119883958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564922"/>
            <a:ext cx="7210397" cy="81070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9763" y="1752655"/>
            <a:ext cx="3354245" cy="51985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242" y="2272507"/>
            <a:ext cx="3523766" cy="217963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5116" y="1752655"/>
            <a:ext cx="3355521" cy="519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95593" y="2272507"/>
            <a:ext cx="3525044" cy="2179634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25753104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173495027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3324721110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564920"/>
            <a:ext cx="7210394" cy="810705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1752655"/>
            <a:ext cx="4206252" cy="269948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1" y="1752654"/>
            <a:ext cx="2842559" cy="2699488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10310835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83" name="Google Shape;28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3" y="564921"/>
            <a:ext cx="7210393" cy="810704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51250" y="1752656"/>
            <a:ext cx="4069387" cy="2699484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1752655"/>
            <a:ext cx="2907192" cy="269948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2373058320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2" y="3533713"/>
            <a:ext cx="7210394" cy="339788"/>
          </a:xfrm>
        </p:spPr>
        <p:txBody>
          <a:bodyPr anchor="b">
            <a:normAutofit/>
          </a:bodyPr>
          <a:lstStyle>
            <a:lvl1pPr>
              <a:defRPr sz="1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0242" y="457198"/>
            <a:ext cx="7210394" cy="2692181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39" y="3877188"/>
            <a:ext cx="7210397" cy="46722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48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4008118116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1" y="457198"/>
            <a:ext cx="7210394" cy="2694563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3712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237950338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92" y="457199"/>
            <a:ext cx="6539158" cy="2277046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051717" y="2740034"/>
            <a:ext cx="611743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2" y="3533712"/>
            <a:ext cx="7210394" cy="8180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  <p:sp>
        <p:nvSpPr>
          <p:cNvPr id="16" name="TextBox 15"/>
          <p:cNvSpPr txBox="1"/>
          <p:nvPr/>
        </p:nvSpPr>
        <p:spPr>
          <a:xfrm>
            <a:off x="437679" y="56108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54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47107" y="227514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54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01621998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446471"/>
            <a:ext cx="7828359" cy="240873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4447216"/>
            <a:ext cx="1202248" cy="10820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3425991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7939371" y="3425991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39" y="3533712"/>
            <a:ext cx="7210397" cy="44140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0240" y="3975112"/>
            <a:ext cx="7210397" cy="37669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7092" y="3532444"/>
            <a:ext cx="865613" cy="818092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904685565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01917" y="564921"/>
            <a:ext cx="7218720" cy="81070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495709" y="1752655"/>
            <a:ext cx="2302526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0241" y="2267005"/>
            <a:ext cx="2287277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67019" y="1752655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59103" y="2267005"/>
            <a:ext cx="2297430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18117" y="1752655"/>
            <a:ext cx="230251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418117" y="2267005"/>
            <a:ext cx="2302519" cy="2185135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3254827383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0242" y="564921"/>
            <a:ext cx="7210395" cy="810704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0239" y="3223127"/>
            <a:ext cx="228727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0239" y="1752655"/>
            <a:ext cx="228727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0239" y="3655324"/>
            <a:ext cx="2287279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59103" y="3223127"/>
            <a:ext cx="2297430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59103" y="1752655"/>
            <a:ext cx="2297430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58088" y="3655323"/>
            <a:ext cx="2300473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423009" y="3223127"/>
            <a:ext cx="22976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423008" y="1752655"/>
            <a:ext cx="2297629" cy="1143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422915" y="3655321"/>
            <a:ext cx="2300672" cy="79681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3138780616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77680"/>
            <a:ext cx="7828359" cy="240873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370" y="1478425"/>
            <a:ext cx="1202248" cy="10820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457200"/>
            <a:ext cx="7828359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39371" y="457200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3673754540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6087155" y="1402046"/>
            <a:ext cx="3830241" cy="1026149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7401152" y="4029302"/>
            <a:ext cx="1202248" cy="10261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96923" y="457198"/>
            <a:ext cx="805352" cy="326532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457198"/>
            <a:ext cx="6652503" cy="3994942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105344" y="4452141"/>
            <a:ext cx="2057400" cy="27384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4452141"/>
            <a:ext cx="4595104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73163" y="4048975"/>
            <a:ext cx="865613" cy="818092"/>
          </a:xfrm>
        </p:spPr>
        <p:txBody>
          <a:bodyPr anchor="t"/>
          <a:lstStyle>
            <a:lvl1pPr algn="ctr">
              <a:defRPr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262216758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7" name="Google Shape;28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1" name="Google Shape;291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2" name="Google Shape;29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8" name="Google Shape;298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9" name="Google Shape;29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02" name="Google Shape;30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6" name="Google Shape;306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7" name="Google Shape;307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8" name="Google Shape;30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11" name="Google Shape;31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241" y="564921"/>
            <a:ext cx="7210396" cy="810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0241" y="1752655"/>
            <a:ext cx="7210396" cy="2699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3236" y="4452141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F52CC-F3D9-41D4-BCE4-C208E61A3F31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0241" y="4452141"/>
            <a:ext cx="515299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47092" y="564921"/>
            <a:ext cx="865613" cy="8180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 smtClean="0"/>
              <a:t>‹#›</a:t>
            </a:fld>
            <a:endParaRPr lang="cs"/>
          </a:p>
        </p:txBody>
      </p:sp>
    </p:spTree>
    <p:extLst>
      <p:ext uri="{BB962C8B-B14F-4D97-AF65-F5344CB8AC3E}">
        <p14:creationId xmlns:p14="http://schemas.microsoft.com/office/powerpoint/2010/main" val="340890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mmons.wikimedia.org/wiki/File:SAP-Logo.svg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>
            <a:spLocks noGrp="1"/>
          </p:cNvSpPr>
          <p:nvPr>
            <p:ph type="ctrTitle"/>
          </p:nvPr>
        </p:nvSpPr>
        <p:spPr>
          <a:xfrm>
            <a:off x="169950" y="1363147"/>
            <a:ext cx="7791082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 dirty="0"/>
              <a:t>Semestrální práce – Softwarové inženýrství</a:t>
            </a:r>
            <a:endParaRPr sz="2400" dirty="0"/>
          </a:p>
        </p:txBody>
      </p:sp>
      <p:sp>
        <p:nvSpPr>
          <p:cNvPr id="323" name="Google Shape;323;p25"/>
          <p:cNvSpPr txBox="1">
            <a:spLocks noGrp="1"/>
          </p:cNvSpPr>
          <p:nvPr>
            <p:ph type="subTitle" idx="1"/>
          </p:nvPr>
        </p:nvSpPr>
        <p:spPr>
          <a:xfrm>
            <a:off x="169950" y="2571750"/>
            <a:ext cx="6320871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200" dirty="0"/>
              <a:t>S</a:t>
            </a:r>
            <a:r>
              <a:rPr lang="cs" sz="1200" dirty="0">
                <a:solidFill>
                  <a:schemeClr val="tx1"/>
                </a:solidFill>
              </a:rPr>
              <a:t>chvalování objednávek pro fakultní nemocnici v informačním systému SAP R/3</a:t>
            </a:r>
            <a:endParaRPr sz="1200" dirty="0">
              <a:solidFill>
                <a:schemeClr val="tx1"/>
              </a:solidFill>
            </a:endParaRPr>
          </a:p>
        </p:txBody>
      </p:sp>
      <p:sp>
        <p:nvSpPr>
          <p:cNvPr id="2" name="Google Shape;323;p25">
            <a:extLst>
              <a:ext uri="{FF2B5EF4-FFF2-40B4-BE49-F238E27FC236}">
                <a16:creationId xmlns:a16="http://schemas.microsoft.com/office/drawing/2014/main" id="{082A2BAA-7754-0A58-A5FE-47A01099049F}"/>
              </a:ext>
            </a:extLst>
          </p:cNvPr>
          <p:cNvSpPr txBox="1">
            <a:spLocks/>
          </p:cNvSpPr>
          <p:nvPr/>
        </p:nvSpPr>
        <p:spPr>
          <a:xfrm>
            <a:off x="823999" y="4803006"/>
            <a:ext cx="8320001" cy="34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cs-CZ" sz="1000" dirty="0"/>
              <a:t>Autor: Tomáš Vrba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 descr="Obsah obrázku diagram, kresba, skica, text&#10;&#10;Popis byl vytvořen automaticky">
            <a:extLst>
              <a:ext uri="{FF2B5EF4-FFF2-40B4-BE49-F238E27FC236}">
                <a16:creationId xmlns:a16="http://schemas.microsoft.com/office/drawing/2014/main" id="{A0285035-AC1A-7626-9944-574737A52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0" y="535582"/>
            <a:ext cx="6987438" cy="4441539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83646381-117A-C396-BCFC-85342A00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1739"/>
            <a:ext cx="8520600" cy="572700"/>
          </a:xfrm>
        </p:spPr>
        <p:txBody>
          <a:bodyPr/>
          <a:lstStyle/>
          <a:p>
            <a:r>
              <a:rPr lang="cs-CZ" sz="1600" dirty="0"/>
              <a:t>Diagram využití v systému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71ADF64-FC1C-2F8F-7D52-5A58F384D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06517" y="681306"/>
            <a:ext cx="2337483" cy="3680749"/>
          </a:xfrm>
        </p:spPr>
        <p:txBody>
          <a:bodyPr/>
          <a:lstStyle/>
          <a:p>
            <a:pPr marL="114300" indent="0">
              <a:buNone/>
            </a:pPr>
            <a:r>
              <a:rPr lang="cs-CZ" sz="1200" dirty="0">
                <a:solidFill>
                  <a:schemeClr val="tx1"/>
                </a:solidFill>
              </a:rPr>
              <a:t>Diagram popisuje, jak fungují jednotliví aktéři od požadavku až po dodání dodavatelem. </a:t>
            </a:r>
          </a:p>
          <a:p>
            <a:pPr marL="114300" indent="0">
              <a:buNone/>
            </a:pPr>
            <a:endParaRPr lang="cs-CZ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cs-CZ" sz="1200" dirty="0">
                <a:solidFill>
                  <a:schemeClr val="tx1"/>
                </a:solidFill>
              </a:rPr>
              <a:t>Grafické znázornění zobrazuje kompletní funkcionalitu systému z pohledu uživatele.  </a:t>
            </a:r>
          </a:p>
        </p:txBody>
      </p:sp>
    </p:spTree>
    <p:extLst>
      <p:ext uri="{BB962C8B-B14F-4D97-AF65-F5344CB8AC3E}">
        <p14:creationId xmlns:p14="http://schemas.microsoft.com/office/powerpoint/2010/main" val="170756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4;p27">
            <a:extLst>
              <a:ext uri="{FF2B5EF4-FFF2-40B4-BE49-F238E27FC236}">
                <a16:creationId xmlns:a16="http://schemas.microsoft.com/office/drawing/2014/main" id="{C97C8699-08A3-8AC0-010A-8E7ABFE547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338081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cs-CZ" sz="1800" dirty="0"/>
              <a:t>Založení objednávky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01019467-9924-C7D9-E0D1-C2D030F95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872791"/>
            <a:ext cx="4132323" cy="3759081"/>
          </a:xfrm>
          <a:prstGeom prst="rect">
            <a:avLst/>
          </a:prstGeom>
        </p:spPr>
      </p:pic>
      <p:cxnSp>
        <p:nvCxnSpPr>
          <p:cNvPr id="7" name="Přímá spojnice 6">
            <a:extLst>
              <a:ext uri="{FF2B5EF4-FFF2-40B4-BE49-F238E27FC236}">
                <a16:creationId xmlns:a16="http://schemas.microsoft.com/office/drawing/2014/main" id="{EBD180CF-6FC2-8017-276B-75A2F7C21779}"/>
              </a:ext>
            </a:extLst>
          </p:cNvPr>
          <p:cNvCxnSpPr>
            <a:cxnSpLocks/>
          </p:cNvCxnSpPr>
          <p:nvPr/>
        </p:nvCxnSpPr>
        <p:spPr>
          <a:xfrm>
            <a:off x="134471" y="4790306"/>
            <a:ext cx="86978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ovéPole 7">
            <a:extLst>
              <a:ext uri="{FF2B5EF4-FFF2-40B4-BE49-F238E27FC236}">
                <a16:creationId xmlns:a16="http://schemas.microsoft.com/office/drawing/2014/main" id="{1BC4CE36-9169-A0AF-B842-B153783920FB}"/>
              </a:ext>
            </a:extLst>
          </p:cNvPr>
          <p:cNvSpPr txBox="1"/>
          <p:nvPr/>
        </p:nvSpPr>
        <p:spPr>
          <a:xfrm>
            <a:off x="134471" y="4824972"/>
            <a:ext cx="3321743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500" dirty="0"/>
              <a:t>Zdroj </a:t>
            </a:r>
            <a:r>
              <a:rPr lang="cs-CZ" sz="500" b="1" dirty="0"/>
              <a:t>„Transakce ME21“ založení objednávky: </a:t>
            </a:r>
            <a:r>
              <a:rPr lang="cs-CZ" sz="500" dirty="0"/>
              <a:t>vlastní zdroj, testovací systém společnosti </a:t>
            </a:r>
            <a:r>
              <a:rPr lang="cs-CZ" sz="500" dirty="0" err="1"/>
              <a:t>Lasselsberger</a:t>
            </a:r>
            <a:r>
              <a:rPr lang="cs-CZ" sz="500" dirty="0"/>
              <a:t> </a:t>
            </a:r>
            <a:r>
              <a:rPr lang="cs-CZ" sz="500" dirty="0" err="1"/>
              <a:t>s.r.o</a:t>
            </a:r>
            <a:endParaRPr lang="cs-CZ" sz="500" dirty="0"/>
          </a:p>
        </p:txBody>
      </p:sp>
      <p:sp>
        <p:nvSpPr>
          <p:cNvPr id="9" name="Zástupný text 2">
            <a:extLst>
              <a:ext uri="{FF2B5EF4-FFF2-40B4-BE49-F238E27FC236}">
                <a16:creationId xmlns:a16="http://schemas.microsoft.com/office/drawing/2014/main" id="{AAED226D-44F3-A5CD-DDCD-DA640077F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11283" y="838126"/>
            <a:ext cx="4021017" cy="3680749"/>
          </a:xfrm>
        </p:spPr>
        <p:txBody>
          <a:bodyPr/>
          <a:lstStyle/>
          <a:p>
            <a:pPr marL="114300" indent="0">
              <a:buNone/>
            </a:pPr>
            <a:r>
              <a:rPr lang="cs-CZ" sz="1200" dirty="0">
                <a:solidFill>
                  <a:schemeClr val="tx1"/>
                </a:solidFill>
              </a:rPr>
              <a:t>Referent správy budov dostane požadavek na objednávku od sestry z oddělení. Jeho úkolem je požadavek zkontrolovat a založit v systému objednávku, kterou následně pošle ke schválení. </a:t>
            </a:r>
          </a:p>
          <a:p>
            <a:pPr marL="114300" indent="0">
              <a:buNone/>
            </a:pPr>
            <a:endParaRPr lang="cs-CZ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cs-CZ" sz="1200" dirty="0">
                <a:solidFill>
                  <a:schemeClr val="tx1"/>
                </a:solidFill>
              </a:rPr>
              <a:t>Při zakládání musí referent vyplnit dodavatele, druh objednávky a požadovaný datum dodání. </a:t>
            </a:r>
          </a:p>
          <a:p>
            <a:pPr marL="114300" indent="0">
              <a:buNone/>
            </a:pPr>
            <a:endParaRPr lang="cs-CZ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cs-CZ" sz="1200" dirty="0">
                <a:solidFill>
                  <a:schemeClr val="tx1"/>
                </a:solidFill>
              </a:rPr>
              <a:t>Objednávané položky se automaticky dotáhnou do objednávky, jelikož musíme vycházet z požadavku. </a:t>
            </a:r>
            <a:br>
              <a:rPr lang="cs-CZ" sz="1200" dirty="0">
                <a:solidFill>
                  <a:schemeClr val="tx1"/>
                </a:solidFill>
              </a:rPr>
            </a:br>
            <a:br>
              <a:rPr lang="cs-CZ" sz="1200" dirty="0">
                <a:solidFill>
                  <a:schemeClr val="tx1"/>
                </a:solidFill>
              </a:rPr>
            </a:br>
            <a:r>
              <a:rPr lang="cs-CZ" sz="1200" dirty="0">
                <a:solidFill>
                  <a:schemeClr val="tx1"/>
                </a:solidFill>
              </a:rPr>
              <a:t>Objednávka se vždy zakládá s referencí na požadavek. </a:t>
            </a:r>
          </a:p>
        </p:txBody>
      </p:sp>
    </p:spTree>
    <p:extLst>
      <p:ext uri="{BB962C8B-B14F-4D97-AF65-F5344CB8AC3E}">
        <p14:creationId xmlns:p14="http://schemas.microsoft.com/office/powerpoint/2010/main" val="1612028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4;p27">
            <a:extLst>
              <a:ext uri="{FF2B5EF4-FFF2-40B4-BE49-F238E27FC236}">
                <a16:creationId xmlns:a16="http://schemas.microsoft.com/office/drawing/2014/main" id="{1DBD6B06-34AC-497D-DBEF-83751E7753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509588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cs-CZ" sz="1800" dirty="0"/>
              <a:t>Schválení objednávky</a:t>
            </a:r>
          </a:p>
        </p:txBody>
      </p:sp>
      <p:sp>
        <p:nvSpPr>
          <p:cNvPr id="7" name="Google Shape;341;p28">
            <a:extLst>
              <a:ext uri="{FF2B5EF4-FFF2-40B4-BE49-F238E27FC236}">
                <a16:creationId xmlns:a16="http://schemas.microsoft.com/office/drawing/2014/main" id="{53629113-649E-DC4F-9AB6-451E55DADA8C}"/>
              </a:ext>
            </a:extLst>
          </p:cNvPr>
          <p:cNvSpPr txBox="1">
            <a:spLocks/>
          </p:cNvSpPr>
          <p:nvPr/>
        </p:nvSpPr>
        <p:spPr>
          <a:xfrm>
            <a:off x="311150" y="108267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cs-CZ" sz="1200" dirty="0">
                <a:solidFill>
                  <a:schemeClr val="tx1"/>
                </a:solidFill>
              </a:rPr>
              <a:t>Po založení objednávky přijde dle matice požadavek na schválení k uživateli. Schvalovatel má za úkol objednávku posoudit a rozhodnout, zda bude schválena nebo zamítnuta. </a:t>
            </a:r>
          </a:p>
          <a:p>
            <a:pPr marL="114300" indent="0">
              <a:buFont typeface="Arial"/>
              <a:buNone/>
            </a:pPr>
            <a:endParaRPr lang="cs-CZ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14300" indent="0">
              <a:buFont typeface="Arial"/>
              <a:buNone/>
            </a:pPr>
            <a:r>
              <a:rPr lang="cs-CZ" sz="1200" dirty="0">
                <a:solidFill>
                  <a:srgbClr val="202122"/>
                </a:solidFill>
                <a:latin typeface="Arial" panose="020B0604020202020204" pitchFamily="34" charset="0"/>
              </a:rPr>
              <a:t>V případě, že objednávku neschválí, tak se workflow ukončí a objednávka bude ve statusu „neschváleno“.  </a:t>
            </a:r>
          </a:p>
          <a:p>
            <a:pPr marL="114300" indent="0">
              <a:buFont typeface="Arial"/>
              <a:buNone/>
            </a:pPr>
            <a:endParaRPr lang="cs-CZ" sz="12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14300" indent="0">
              <a:buFont typeface="Arial"/>
              <a:buNone/>
            </a:pPr>
            <a:endParaRPr lang="cs-CZ" sz="12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14300" indent="0">
              <a:buFont typeface="Arial"/>
              <a:buNone/>
            </a:pPr>
            <a:endParaRPr lang="cs-CZ" sz="1200" dirty="0">
              <a:solidFill>
                <a:schemeClr val="tx1"/>
              </a:solidFill>
            </a:endParaRP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8F7F15A3-1F65-4007-8628-7E13027D8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54" y="2101818"/>
            <a:ext cx="7313146" cy="2462339"/>
          </a:xfrm>
          <a:prstGeom prst="rect">
            <a:avLst/>
          </a:prstGeom>
        </p:spPr>
      </p:pic>
      <p:cxnSp>
        <p:nvCxnSpPr>
          <p:cNvPr id="10" name="Přímá spojnice 9">
            <a:extLst>
              <a:ext uri="{FF2B5EF4-FFF2-40B4-BE49-F238E27FC236}">
                <a16:creationId xmlns:a16="http://schemas.microsoft.com/office/drawing/2014/main" id="{23958DB7-B7AE-8918-ECCA-12C253AB7453}"/>
              </a:ext>
            </a:extLst>
          </p:cNvPr>
          <p:cNvCxnSpPr>
            <a:cxnSpLocks/>
          </p:cNvCxnSpPr>
          <p:nvPr/>
        </p:nvCxnSpPr>
        <p:spPr>
          <a:xfrm>
            <a:off x="134471" y="4790306"/>
            <a:ext cx="86978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34487287-567D-DC83-9030-848EC71598DC}"/>
              </a:ext>
            </a:extLst>
          </p:cNvPr>
          <p:cNvSpPr txBox="1"/>
          <p:nvPr/>
        </p:nvSpPr>
        <p:spPr>
          <a:xfrm>
            <a:off x="134471" y="4824972"/>
            <a:ext cx="329128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500" dirty="0"/>
              <a:t>Zdroj </a:t>
            </a:r>
            <a:r>
              <a:rPr lang="cs-CZ" sz="500" b="1" dirty="0"/>
              <a:t>„Transakce ME22“ změna objednávky: </a:t>
            </a:r>
            <a:r>
              <a:rPr lang="cs-CZ" sz="500" dirty="0"/>
              <a:t>vlastní zdroj, testovací systém společnosti </a:t>
            </a:r>
            <a:r>
              <a:rPr lang="cs-CZ" sz="500" dirty="0" err="1"/>
              <a:t>Lasselsberger</a:t>
            </a:r>
            <a:r>
              <a:rPr lang="cs-CZ" sz="500" dirty="0"/>
              <a:t> </a:t>
            </a:r>
            <a:r>
              <a:rPr lang="cs-CZ" sz="500" dirty="0" err="1"/>
              <a:t>s.r.o</a:t>
            </a:r>
            <a:endParaRPr lang="cs-CZ" sz="500" dirty="0"/>
          </a:p>
        </p:txBody>
      </p:sp>
    </p:spTree>
    <p:extLst>
      <p:ext uri="{BB962C8B-B14F-4D97-AF65-F5344CB8AC3E}">
        <p14:creationId xmlns:p14="http://schemas.microsoft.com/office/powerpoint/2010/main" val="135573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4;p27">
            <a:extLst>
              <a:ext uri="{FF2B5EF4-FFF2-40B4-BE49-F238E27FC236}">
                <a16:creationId xmlns:a16="http://schemas.microsoft.com/office/drawing/2014/main" id="{2EC70ECC-676F-2ECD-9B8B-4539E4A03C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600" y="254367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cs-CZ" sz="1800" dirty="0"/>
              <a:t>Matice schvalovatele</a:t>
            </a:r>
          </a:p>
        </p:txBody>
      </p:sp>
      <p:graphicFrame>
        <p:nvGraphicFramePr>
          <p:cNvPr id="7" name="Tabulka 6">
            <a:extLst>
              <a:ext uri="{FF2B5EF4-FFF2-40B4-BE49-F238E27FC236}">
                <a16:creationId xmlns:a16="http://schemas.microsoft.com/office/drawing/2014/main" id="{E67DE7C4-02F2-4927-35C7-B597B277C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325320"/>
              </p:ext>
            </p:extLst>
          </p:nvPr>
        </p:nvGraphicFramePr>
        <p:xfrm>
          <a:off x="366344" y="933246"/>
          <a:ext cx="3433481" cy="1524000"/>
        </p:xfrm>
        <a:graphic>
          <a:graphicData uri="http://schemas.openxmlformats.org/drawingml/2006/table">
            <a:tbl>
              <a:tblPr/>
              <a:tblGrid>
                <a:gridCol w="865991">
                  <a:extLst>
                    <a:ext uri="{9D8B030D-6E8A-4147-A177-3AD203B41FA5}">
                      <a16:colId xmlns:a16="http://schemas.microsoft.com/office/drawing/2014/main" val="1652207662"/>
                    </a:ext>
                  </a:extLst>
                </a:gridCol>
                <a:gridCol w="1586063">
                  <a:extLst>
                    <a:ext uri="{9D8B030D-6E8A-4147-A177-3AD203B41FA5}">
                      <a16:colId xmlns:a16="http://schemas.microsoft.com/office/drawing/2014/main" val="3941614022"/>
                    </a:ext>
                  </a:extLst>
                </a:gridCol>
                <a:gridCol w="981427">
                  <a:extLst>
                    <a:ext uri="{9D8B030D-6E8A-4147-A177-3AD203B41FA5}">
                      <a16:colId xmlns:a16="http://schemas.microsoft.com/office/drawing/2014/main" val="226132983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Kód uvolnění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Název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Schvalovatel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3625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Obvazové materiály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Tomáš Vrba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51237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Léky, analgetika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 Novák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48576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Diagnostické přístroje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František Nezval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2306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Ochranné prostředky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Lukáš První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3072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Kancelářské potřeby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Tomáš Marný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9656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Chirurgické nástroje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 Veliký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6685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Hygienické potřeby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Jiří Maxim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492863"/>
                  </a:ext>
                </a:extLst>
              </a:tr>
            </a:tbl>
          </a:graphicData>
        </a:graphic>
      </p:graphicFrame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32F09F81-18E3-EA1A-3A38-6F0F262E7469}"/>
              </a:ext>
            </a:extLst>
          </p:cNvPr>
          <p:cNvCxnSpPr>
            <a:cxnSpLocks/>
          </p:cNvCxnSpPr>
          <p:nvPr/>
        </p:nvCxnSpPr>
        <p:spPr>
          <a:xfrm>
            <a:off x="134471" y="4790306"/>
            <a:ext cx="86978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0C4D9586-F1F0-9FDD-3FD4-E5AA78823F5D}"/>
              </a:ext>
            </a:extLst>
          </p:cNvPr>
          <p:cNvSpPr txBox="1"/>
          <p:nvPr/>
        </p:nvSpPr>
        <p:spPr>
          <a:xfrm>
            <a:off x="134471" y="4824972"/>
            <a:ext cx="13933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500" dirty="0"/>
              <a:t>Zdroj „</a:t>
            </a:r>
            <a:r>
              <a:rPr lang="cs-CZ" sz="500" b="1" dirty="0"/>
              <a:t>Matice schvalovatele</a:t>
            </a:r>
            <a:r>
              <a:rPr lang="cs-CZ" sz="500" dirty="0"/>
              <a:t>“: vlastní zdroj</a:t>
            </a:r>
          </a:p>
          <a:p>
            <a:r>
              <a:rPr lang="cs-CZ" sz="500" dirty="0"/>
              <a:t>POBJ = požadavek na objednávku</a:t>
            </a:r>
          </a:p>
        </p:txBody>
      </p:sp>
      <p:sp>
        <p:nvSpPr>
          <p:cNvPr id="2" name="Google Shape;341;p28">
            <a:extLst>
              <a:ext uri="{FF2B5EF4-FFF2-40B4-BE49-F238E27FC236}">
                <a16:creationId xmlns:a16="http://schemas.microsoft.com/office/drawing/2014/main" id="{94F669D1-62AB-F9C4-5D2C-669D2ED6A4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4285" y="644520"/>
            <a:ext cx="4623371" cy="24708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cs-CZ" sz="1200" dirty="0">
                <a:solidFill>
                  <a:schemeClr val="tx1"/>
                </a:solidFill>
              </a:rPr>
              <a:t>Matice schvalování je součást nastavení, které spravují IT administrátoři. Pro jednotlivé kódy je vždy definován název a osoba, která je zodpovědná za schvalování objednávek v systému. </a:t>
            </a:r>
            <a:br>
              <a:rPr lang="cs-CZ" sz="1200" dirty="0">
                <a:solidFill>
                  <a:schemeClr val="tx1"/>
                </a:solidFill>
              </a:rPr>
            </a:br>
            <a:br>
              <a:rPr lang="cs-CZ" sz="1200" dirty="0">
                <a:solidFill>
                  <a:schemeClr val="tx1"/>
                </a:solidFill>
              </a:rPr>
            </a:br>
            <a:r>
              <a:rPr lang="cs-CZ" sz="1200" b="1" dirty="0">
                <a:solidFill>
                  <a:schemeClr val="tx1"/>
                </a:solidFill>
              </a:rPr>
              <a:t>Příklad: </a:t>
            </a:r>
            <a:br>
              <a:rPr lang="cs-CZ" sz="1200" dirty="0">
                <a:solidFill>
                  <a:schemeClr val="tx1"/>
                </a:solidFill>
              </a:rPr>
            </a:br>
            <a:r>
              <a:rPr lang="cs-CZ" sz="1200" dirty="0">
                <a:solidFill>
                  <a:schemeClr val="tx1"/>
                </a:solidFill>
              </a:rPr>
              <a:t>Všechny objednávky založené na materiály ze skupiny 1D bude schvalovat pan Lukáš První. 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6FDF5831-63FD-ABAC-C3DF-032CE72BC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703" y="3059480"/>
            <a:ext cx="3382776" cy="1184927"/>
          </a:xfrm>
          <a:prstGeom prst="rect">
            <a:avLst/>
          </a:prstGeom>
        </p:spPr>
      </p:pic>
      <p:sp>
        <p:nvSpPr>
          <p:cNvPr id="8" name="Vývojový diagram: postup 7">
            <a:extLst>
              <a:ext uri="{FF2B5EF4-FFF2-40B4-BE49-F238E27FC236}">
                <a16:creationId xmlns:a16="http://schemas.microsoft.com/office/drawing/2014/main" id="{BA87A9AB-BACE-3B2D-1F5E-98028BAC4373}"/>
              </a:ext>
            </a:extLst>
          </p:cNvPr>
          <p:cNvSpPr/>
          <p:nvPr/>
        </p:nvSpPr>
        <p:spPr>
          <a:xfrm>
            <a:off x="366342" y="3169420"/>
            <a:ext cx="1566583" cy="965049"/>
          </a:xfrm>
          <a:prstGeom prst="flowChartProcess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A9381CE2-53CC-21DC-9D55-EFA09508D373}"/>
              </a:ext>
            </a:extLst>
          </p:cNvPr>
          <p:cNvSpPr txBox="1"/>
          <p:nvPr/>
        </p:nvSpPr>
        <p:spPr>
          <a:xfrm>
            <a:off x="366343" y="3241917"/>
            <a:ext cx="156658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solidFill>
                  <a:schemeClr val="bg1"/>
                </a:solidFill>
              </a:rPr>
              <a:t>POBJ č. 234569</a:t>
            </a:r>
            <a:br>
              <a:rPr lang="cs-CZ" sz="1000" b="1" dirty="0">
                <a:solidFill>
                  <a:schemeClr val="bg1"/>
                </a:solidFill>
              </a:rPr>
            </a:br>
            <a:endParaRPr lang="cs-CZ" sz="1000" b="1" dirty="0">
              <a:solidFill>
                <a:schemeClr val="bg1"/>
              </a:solidFill>
            </a:endParaRPr>
          </a:p>
          <a:p>
            <a:r>
              <a:rPr lang="cs-CZ" sz="800" dirty="0">
                <a:solidFill>
                  <a:schemeClr val="bg1"/>
                </a:solidFill>
              </a:rPr>
              <a:t>Materiál: A.AAA.1245B</a:t>
            </a:r>
          </a:p>
          <a:p>
            <a:r>
              <a:rPr lang="cs-CZ" sz="800" dirty="0">
                <a:solidFill>
                  <a:schemeClr val="bg1"/>
                </a:solidFill>
              </a:rPr>
              <a:t>Požadované množství: 185 ks</a:t>
            </a:r>
          </a:p>
          <a:p>
            <a:r>
              <a:rPr lang="cs-CZ" sz="800" dirty="0">
                <a:solidFill>
                  <a:schemeClr val="bg1"/>
                </a:solidFill>
              </a:rPr>
              <a:t>Zadavatel: Tomáš Vrba</a:t>
            </a:r>
          </a:p>
          <a:p>
            <a:endParaRPr lang="cs-CZ" sz="800" dirty="0">
              <a:solidFill>
                <a:schemeClr val="bg1"/>
              </a:solidFill>
            </a:endParaRPr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3AE061F4-2742-DD09-E110-60F694951AEF}"/>
              </a:ext>
            </a:extLst>
          </p:cNvPr>
          <p:cNvCxnSpPr>
            <a:cxnSpLocks/>
          </p:cNvCxnSpPr>
          <p:nvPr/>
        </p:nvCxnSpPr>
        <p:spPr>
          <a:xfrm>
            <a:off x="2003612" y="3651944"/>
            <a:ext cx="638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Vývojový diagram: postup 13">
            <a:extLst>
              <a:ext uri="{FF2B5EF4-FFF2-40B4-BE49-F238E27FC236}">
                <a16:creationId xmlns:a16="http://schemas.microsoft.com/office/drawing/2014/main" id="{7341C710-7305-06CF-AC8B-FDCF351AFB87}"/>
              </a:ext>
            </a:extLst>
          </p:cNvPr>
          <p:cNvSpPr/>
          <p:nvPr/>
        </p:nvSpPr>
        <p:spPr>
          <a:xfrm>
            <a:off x="7025713" y="3150468"/>
            <a:ext cx="1566583" cy="965049"/>
          </a:xfrm>
          <a:prstGeom prst="flowChartProcess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C28C2E88-7E82-A0C5-E3FD-103FCF798EFD}"/>
              </a:ext>
            </a:extLst>
          </p:cNvPr>
          <p:cNvSpPr txBox="1"/>
          <p:nvPr/>
        </p:nvSpPr>
        <p:spPr>
          <a:xfrm>
            <a:off x="7080907" y="3241758"/>
            <a:ext cx="1566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00" b="1" dirty="0">
                <a:solidFill>
                  <a:schemeClr val="bg1"/>
                </a:solidFill>
              </a:rPr>
              <a:t>Matice schvalování</a:t>
            </a:r>
          </a:p>
          <a:p>
            <a:endParaRPr lang="cs-CZ" sz="1000" b="1" dirty="0">
              <a:solidFill>
                <a:schemeClr val="bg1"/>
              </a:solidFill>
            </a:endParaRPr>
          </a:p>
          <a:p>
            <a:r>
              <a:rPr lang="cs-CZ" sz="800" dirty="0">
                <a:solidFill>
                  <a:schemeClr val="bg1"/>
                </a:solidFill>
              </a:rPr>
              <a:t>1D = </a:t>
            </a:r>
            <a:r>
              <a:rPr lang="cs-CZ" sz="800" b="1" dirty="0">
                <a:solidFill>
                  <a:schemeClr val="bg1"/>
                </a:solidFill>
              </a:rPr>
              <a:t>Lukáš První</a:t>
            </a:r>
          </a:p>
          <a:p>
            <a:endParaRPr lang="cs-CZ" sz="800" dirty="0">
              <a:solidFill>
                <a:schemeClr val="bg1"/>
              </a:solidFill>
            </a:endParaRPr>
          </a:p>
        </p:txBody>
      </p:sp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83743FBE-2680-F0E8-5A2B-6ABBF72C47EE}"/>
              </a:ext>
            </a:extLst>
          </p:cNvPr>
          <p:cNvCxnSpPr>
            <a:cxnSpLocks/>
          </p:cNvCxnSpPr>
          <p:nvPr/>
        </p:nvCxnSpPr>
        <p:spPr>
          <a:xfrm>
            <a:off x="6212166" y="3598773"/>
            <a:ext cx="6387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231E7151-C682-0256-AF4A-D20C9746FA9B}"/>
              </a:ext>
            </a:extLst>
          </p:cNvPr>
          <p:cNvSpPr txBox="1"/>
          <p:nvPr/>
        </p:nvSpPr>
        <p:spPr>
          <a:xfrm>
            <a:off x="610062" y="4177484"/>
            <a:ext cx="107914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600" dirty="0"/>
              <a:t>Uživatel založí požadavek</a:t>
            </a: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BBBA7524-883F-A332-DF3E-AB8B9C8338D0}"/>
              </a:ext>
            </a:extLst>
          </p:cNvPr>
          <p:cNvSpPr txBox="1"/>
          <p:nvPr/>
        </p:nvSpPr>
        <p:spPr>
          <a:xfrm>
            <a:off x="3460508" y="4253684"/>
            <a:ext cx="204575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600" dirty="0"/>
              <a:t>Program najde v kmenových datech skupinu materiálů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A4C28B1-4ECA-2E89-5A72-92F2C898C301}"/>
              </a:ext>
            </a:extLst>
          </p:cNvPr>
          <p:cNvSpPr txBox="1"/>
          <p:nvPr/>
        </p:nvSpPr>
        <p:spPr>
          <a:xfrm>
            <a:off x="6967256" y="4171134"/>
            <a:ext cx="170110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600" dirty="0"/>
              <a:t>Program vyhodnotí schvalovatele dle matice</a:t>
            </a:r>
          </a:p>
        </p:txBody>
      </p:sp>
      <p:sp>
        <p:nvSpPr>
          <p:cNvPr id="23" name="TextovéPole 22">
            <a:extLst>
              <a:ext uri="{FF2B5EF4-FFF2-40B4-BE49-F238E27FC236}">
                <a16:creationId xmlns:a16="http://schemas.microsoft.com/office/drawing/2014/main" id="{A81E7A7E-2D23-A551-5245-9E1004C78BE6}"/>
              </a:ext>
            </a:extLst>
          </p:cNvPr>
          <p:cNvSpPr txBox="1"/>
          <p:nvPr/>
        </p:nvSpPr>
        <p:spPr>
          <a:xfrm>
            <a:off x="311150" y="2461485"/>
            <a:ext cx="90281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600" dirty="0"/>
              <a:t>Matice schvalovatele</a:t>
            </a:r>
          </a:p>
        </p:txBody>
      </p:sp>
    </p:spTree>
    <p:extLst>
      <p:ext uri="{BB962C8B-B14F-4D97-AF65-F5344CB8AC3E}">
        <p14:creationId xmlns:p14="http://schemas.microsoft.com/office/powerpoint/2010/main" val="2957247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ázek 8" descr="Obsah obrázku text, diagram, snímek obrazovky, Písmo&#10;&#10;Popis byl vytvořen automaticky">
            <a:extLst>
              <a:ext uri="{FF2B5EF4-FFF2-40B4-BE49-F238E27FC236}">
                <a16:creationId xmlns:a16="http://schemas.microsoft.com/office/drawing/2014/main" id="{15B7C4AC-B553-014C-C967-079BC8D25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15" y="172042"/>
            <a:ext cx="6429986" cy="479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499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34;p27">
            <a:extLst>
              <a:ext uri="{FF2B5EF4-FFF2-40B4-BE49-F238E27FC236}">
                <a16:creationId xmlns:a16="http://schemas.microsoft.com/office/drawing/2014/main" id="{1DBD6B06-34AC-497D-DBEF-83751E7753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050" y="509588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cs-CZ" sz="1800" dirty="0"/>
              <a:t>Dodávka </a:t>
            </a:r>
          </a:p>
        </p:txBody>
      </p:sp>
      <p:sp>
        <p:nvSpPr>
          <p:cNvPr id="7" name="Google Shape;341;p28">
            <a:extLst>
              <a:ext uri="{FF2B5EF4-FFF2-40B4-BE49-F238E27FC236}">
                <a16:creationId xmlns:a16="http://schemas.microsoft.com/office/drawing/2014/main" id="{53629113-649E-DC4F-9AB6-451E55DADA8C}"/>
              </a:ext>
            </a:extLst>
          </p:cNvPr>
          <p:cNvSpPr txBox="1">
            <a:spLocks/>
          </p:cNvSpPr>
          <p:nvPr/>
        </p:nvSpPr>
        <p:spPr>
          <a:xfrm>
            <a:off x="311150" y="1082676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Font typeface="Arial"/>
              <a:buNone/>
            </a:pPr>
            <a:r>
              <a:rPr lang="cs-CZ" sz="1200" dirty="0">
                <a:solidFill>
                  <a:schemeClr val="tx1"/>
                </a:solidFill>
              </a:rPr>
              <a:t>Po zpracování ze strany nemocnice je objednávka odeslána k příslušnému dodavateli. </a:t>
            </a:r>
          </a:p>
          <a:p>
            <a:pPr marL="114300" indent="0">
              <a:buFont typeface="Arial"/>
              <a:buNone/>
            </a:pPr>
            <a:r>
              <a:rPr lang="cs-CZ" sz="1200" dirty="0">
                <a:solidFill>
                  <a:schemeClr val="tx1"/>
                </a:solidFill>
              </a:rPr>
              <a:t>Dodavatel objednávku přijme a provede přípravu zboží. </a:t>
            </a:r>
            <a:br>
              <a:rPr lang="cs-CZ" sz="1200" dirty="0">
                <a:solidFill>
                  <a:schemeClr val="tx1"/>
                </a:solidFill>
              </a:rPr>
            </a:br>
            <a:br>
              <a:rPr lang="cs-CZ" sz="1200" dirty="0">
                <a:solidFill>
                  <a:schemeClr val="tx1"/>
                </a:solidFill>
              </a:rPr>
            </a:br>
            <a:r>
              <a:rPr lang="cs-CZ" sz="1200" dirty="0">
                <a:solidFill>
                  <a:schemeClr val="tx1"/>
                </a:solidFill>
              </a:rPr>
              <a:t>V případě, že zboží není skladem, vyrozumí nemocnici a objednávku zruší. </a:t>
            </a:r>
          </a:p>
          <a:p>
            <a:pPr marL="114300" indent="0">
              <a:buFont typeface="Arial"/>
              <a:buNone/>
            </a:pPr>
            <a:r>
              <a:rPr lang="cs-CZ" sz="1200" dirty="0">
                <a:solidFill>
                  <a:schemeClr val="tx1"/>
                </a:solidFill>
              </a:rPr>
              <a:t>Zboží zabalí a připraví k expedici. Společně s expedicí vystaví fakturu a odešle zákazníkovi zboží. </a:t>
            </a:r>
          </a:p>
          <a:p>
            <a:pPr marL="114300" indent="0">
              <a:buFont typeface="Arial"/>
              <a:buNone/>
            </a:pPr>
            <a:endParaRPr lang="cs-CZ" sz="1200" dirty="0">
              <a:solidFill>
                <a:schemeClr val="tx1"/>
              </a:solidFill>
            </a:endParaRPr>
          </a:p>
          <a:p>
            <a:pPr marL="114300" indent="0">
              <a:buFont typeface="Arial"/>
              <a:buNone/>
            </a:pPr>
            <a:r>
              <a:rPr lang="cs-CZ" sz="1200" dirty="0">
                <a:solidFill>
                  <a:schemeClr val="tx1"/>
                </a:solidFill>
              </a:rPr>
              <a:t>Nemocnice provede příjem zboží a následně předá fakturu účetní, která ji zaúčtuje a vyrovná vůči dodavateli. </a:t>
            </a:r>
          </a:p>
          <a:p>
            <a:pPr marL="114300" indent="0">
              <a:buFont typeface="Arial"/>
              <a:buNone/>
            </a:pPr>
            <a:endParaRPr lang="cs-CZ" sz="1200" dirty="0">
              <a:solidFill>
                <a:schemeClr val="tx1"/>
              </a:solidFill>
            </a:endParaRPr>
          </a:p>
          <a:p>
            <a:pPr marL="114300" indent="0">
              <a:buFont typeface="Arial"/>
              <a:buNone/>
            </a:pPr>
            <a:endParaRPr lang="cs-CZ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14300" indent="0">
              <a:buFont typeface="Arial"/>
              <a:buNone/>
            </a:pPr>
            <a:endParaRPr lang="cs-CZ" sz="12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14300" indent="0">
              <a:buFont typeface="Arial"/>
              <a:buNone/>
            </a:pPr>
            <a:endParaRPr lang="cs-CZ" sz="12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14300" indent="0">
              <a:buFont typeface="Arial"/>
              <a:buNone/>
            </a:pPr>
            <a:endParaRPr lang="cs-CZ" sz="12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114300" indent="0">
              <a:buFont typeface="Arial"/>
              <a:buNone/>
            </a:pPr>
            <a:endParaRPr lang="cs-CZ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539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diagram, Technický výkres, Plán, Paralelní&#10;&#10;Popis byl vytvořen automaticky">
            <a:extLst>
              <a:ext uri="{FF2B5EF4-FFF2-40B4-BE49-F238E27FC236}">
                <a16:creationId xmlns:a16="http://schemas.microsoft.com/office/drawing/2014/main" id="{015A1CA1-1F17-F470-B55D-81F2AF482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55" y="129043"/>
            <a:ext cx="6985745" cy="488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9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29;p26">
            <a:extLst>
              <a:ext uri="{FF2B5EF4-FFF2-40B4-BE49-F238E27FC236}">
                <a16:creationId xmlns:a16="http://schemas.microsoft.com/office/drawing/2014/main" id="{C526F9F1-C4EB-327F-1F91-5EA5BF9882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152525"/>
            <a:ext cx="8521700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cs-CZ" sz="1400" dirty="0">
                <a:solidFill>
                  <a:schemeClr val="tx1"/>
                </a:solidFill>
              </a:rPr>
              <a:t>Požadavky nemocnice na implementaci IS</a:t>
            </a:r>
          </a:p>
          <a:p>
            <a:r>
              <a:rPr lang="cs-CZ" sz="1400" dirty="0">
                <a:solidFill>
                  <a:schemeClr val="tx1"/>
                </a:solidFill>
              </a:rPr>
              <a:t>Cíle projektu</a:t>
            </a:r>
          </a:p>
          <a:p>
            <a:r>
              <a:rPr lang="cs-CZ" sz="1400" dirty="0">
                <a:solidFill>
                  <a:schemeClr val="tx1"/>
                </a:solidFill>
              </a:rPr>
              <a:t>Popis produktu SAP R/3</a:t>
            </a:r>
            <a:endParaRPr sz="1400" dirty="0">
              <a:solidFill>
                <a:schemeClr val="tx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-CZ" sz="1400" dirty="0">
                <a:solidFill>
                  <a:schemeClr val="tx1"/>
                </a:solidFill>
              </a:rPr>
              <a:t>Diagram tříd</a:t>
            </a:r>
          </a:p>
          <a:p>
            <a:pPr indent="-311150">
              <a:buSzPts val="1300"/>
            </a:pPr>
            <a:r>
              <a:rPr lang="cs" sz="1400" dirty="0">
                <a:solidFill>
                  <a:schemeClr val="tx1"/>
                </a:solidFill>
              </a:rPr>
              <a:t>Diagram stavů</a:t>
            </a:r>
            <a:endParaRPr lang="cs-CZ" sz="1400" dirty="0">
              <a:solidFill>
                <a:schemeClr val="tx1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-CZ" sz="1400" dirty="0">
                <a:solidFill>
                  <a:schemeClr val="tx1"/>
                </a:solidFill>
              </a:rPr>
              <a:t>Kmenový záznam materiálu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-CZ" sz="1400" dirty="0">
                <a:solidFill>
                  <a:schemeClr val="tx1"/>
                </a:solidFill>
              </a:rPr>
              <a:t>Založení požadavku na objednávku - </a:t>
            </a:r>
            <a:r>
              <a:rPr lang="cs" sz="1400" dirty="0">
                <a:solidFill>
                  <a:schemeClr val="tx1"/>
                </a:solidFill>
              </a:rPr>
              <a:t>diagram využití (use case)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 sz="1400" dirty="0">
                <a:solidFill>
                  <a:schemeClr val="tx1"/>
                </a:solidFill>
              </a:rPr>
              <a:t>Workflow schválení objednávky - diagram aktivity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cs" sz="1400" dirty="0">
                <a:solidFill>
                  <a:schemeClr val="tx1"/>
                </a:solidFill>
              </a:rPr>
              <a:t>Schválení a dodání objednávky - sekvenční diagram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9" name="Google Shape;340;p28">
            <a:extLst>
              <a:ext uri="{FF2B5EF4-FFF2-40B4-BE49-F238E27FC236}">
                <a16:creationId xmlns:a16="http://schemas.microsoft.com/office/drawing/2014/main" id="{3764FEF9-A3EC-8ABE-62B8-EBA1314060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 dirty="0"/>
              <a:t>Obsah práce</a:t>
            </a: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10338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 dirty="0"/>
              <a:t>Požadavky nemocnice</a:t>
            </a:r>
            <a:endParaRPr sz="1800" dirty="0"/>
          </a:p>
        </p:txBody>
      </p:sp>
      <p:sp>
        <p:nvSpPr>
          <p:cNvPr id="341" name="Google Shape;341;p28"/>
          <p:cNvSpPr txBox="1">
            <a:spLocks noGrp="1"/>
          </p:cNvSpPr>
          <p:nvPr>
            <p:ph type="body" idx="1"/>
          </p:nvPr>
        </p:nvSpPr>
        <p:spPr>
          <a:xfrm>
            <a:off x="311700" y="1134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-CZ" sz="1600" dirty="0">
                <a:solidFill>
                  <a:schemeClr val="tx1"/>
                </a:solidFill>
              </a:rPr>
              <a:t>Funkce</a:t>
            </a:r>
            <a:endParaRPr sz="1600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-CZ" sz="1200" dirty="0">
                <a:solidFill>
                  <a:schemeClr val="tx1"/>
                </a:solidFill>
              </a:rPr>
              <a:t>Systém schvalování objednávek na zdravotnický materiál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-CZ" sz="1200" dirty="0">
                <a:solidFill>
                  <a:schemeClr val="tx1"/>
                </a:solidFill>
              </a:rPr>
              <a:t>Matice schvalování (schvalovatelé dle druhu materiálu)</a:t>
            </a:r>
            <a:endParaRPr sz="1200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-CZ" sz="1200" dirty="0">
                <a:solidFill>
                  <a:schemeClr val="tx1"/>
                </a:solidFill>
              </a:rPr>
              <a:t>Schvalovací workflow objednávky</a:t>
            </a:r>
            <a:endParaRPr sz="1200" dirty="0">
              <a:solidFill>
                <a:schemeClr val="tx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-CZ" sz="1200" dirty="0">
                <a:solidFill>
                  <a:schemeClr val="tx1"/>
                </a:solidFill>
              </a:rPr>
              <a:t>Kvartální reporting objednávek pro Ministerstvo zdravotnictví a kontrolní úřady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cs-CZ" sz="1600" dirty="0">
                <a:solidFill>
                  <a:schemeClr val="tx1"/>
                </a:solidFill>
              </a:rPr>
              <a:t>Bázové a bezpečnostní požadavky IS</a:t>
            </a:r>
            <a:endParaRPr lang="en-US" sz="1600" dirty="0">
              <a:solidFill>
                <a:schemeClr val="tx1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-CZ" sz="1200" dirty="0">
                <a:solidFill>
                  <a:schemeClr val="tx1"/>
                </a:solidFill>
              </a:rPr>
              <a:t>Umístění databáze na cloudovém uložišti (nechtějí on-premise řešení)</a:t>
            </a:r>
            <a:endParaRPr lang="en-US" sz="1200" dirty="0">
              <a:solidFill>
                <a:schemeClr val="tx1"/>
              </a:solidFill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-CZ" sz="1200" dirty="0">
                <a:solidFill>
                  <a:schemeClr val="tx1"/>
                </a:solidFill>
              </a:rPr>
              <a:t>Pravidelné zálohování databází 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-CZ" sz="1200" dirty="0">
                <a:solidFill>
                  <a:schemeClr val="tx1"/>
                </a:solidFill>
              </a:rPr>
              <a:t>Přihlašování do systému pomocí uživatelského jména a hesla (zrušit fyzické tokeny)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cs-CZ" sz="1200" dirty="0">
                <a:solidFill>
                  <a:schemeClr val="tx1"/>
                </a:solidFill>
              </a:rPr>
              <a:t>Uživatelská a administrátorská podpora 24/7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2" name="Google Shape;323;p25">
            <a:extLst>
              <a:ext uri="{FF2B5EF4-FFF2-40B4-BE49-F238E27FC236}">
                <a16:creationId xmlns:a16="http://schemas.microsoft.com/office/drawing/2014/main" id="{D0C3A57F-457D-56F1-DB74-44C6507FE9B1}"/>
              </a:ext>
            </a:extLst>
          </p:cNvPr>
          <p:cNvSpPr txBox="1">
            <a:spLocks/>
          </p:cNvSpPr>
          <p:nvPr/>
        </p:nvSpPr>
        <p:spPr>
          <a:xfrm>
            <a:off x="311701" y="4803006"/>
            <a:ext cx="8832300" cy="34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cs-CZ" sz="900" dirty="0">
                <a:solidFill>
                  <a:schemeClr val="tx1"/>
                </a:solidFill>
              </a:rPr>
              <a:t>IS = informační systém</a:t>
            </a:r>
          </a:p>
        </p:txBody>
      </p:sp>
      <p:cxnSp>
        <p:nvCxnSpPr>
          <p:cNvPr id="3" name="Přímá spojnice 2">
            <a:extLst>
              <a:ext uri="{FF2B5EF4-FFF2-40B4-BE49-F238E27FC236}">
                <a16:creationId xmlns:a16="http://schemas.microsoft.com/office/drawing/2014/main" id="{42DBA31E-321C-D61D-F710-B357CBCA10D6}"/>
              </a:ext>
            </a:extLst>
          </p:cNvPr>
          <p:cNvCxnSpPr/>
          <p:nvPr/>
        </p:nvCxnSpPr>
        <p:spPr>
          <a:xfrm>
            <a:off x="311700" y="4790306"/>
            <a:ext cx="8520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 dirty="0"/>
              <a:t>Cíle projektu</a:t>
            </a:r>
            <a:endParaRPr sz="1800" dirty="0"/>
          </a:p>
        </p:txBody>
      </p:sp>
      <p:sp>
        <p:nvSpPr>
          <p:cNvPr id="2" name="Google Shape;341;p28">
            <a:extLst>
              <a:ext uri="{FF2B5EF4-FFF2-40B4-BE49-F238E27FC236}">
                <a16:creationId xmlns:a16="http://schemas.microsoft.com/office/drawing/2014/main" id="{6F1FE607-CF74-0A39-457E-8BD0D3C659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346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cs-CZ" sz="1200" dirty="0">
                <a:solidFill>
                  <a:schemeClr val="tx1"/>
                </a:solidFill>
              </a:rPr>
              <a:t>Fakultní nemocnice oslovila IT firmu s požadavkem na implementaci procesu schvalování objednávek v informačním systému SAP. Cílem celého projektu je převést agendu schvalování objednávek zdravotnického materiálu z papírové formy do informačního systému a vytvořit schvalovací workflow. Proces schvalování bude připraven na základě podkladů projektového manažera. PM nemocnice dodá kompletně zpracované materiály, jak doposud probíhá schvalování nákupu nového materiálu. Následně IT konzultant provede analýzu a po diskusi s PM opraví případné technické nedostatky.</a:t>
            </a:r>
            <a:br>
              <a:rPr lang="cs-CZ" sz="1200" dirty="0">
                <a:solidFill>
                  <a:schemeClr val="tx1"/>
                </a:solidFill>
              </a:rPr>
            </a:br>
            <a:br>
              <a:rPr lang="cs-CZ" sz="1200" dirty="0">
                <a:solidFill>
                  <a:schemeClr val="tx1"/>
                </a:solidFill>
              </a:rPr>
            </a:br>
            <a:r>
              <a:rPr lang="cs-CZ" sz="1200" dirty="0">
                <a:solidFill>
                  <a:schemeClr val="tx1"/>
                </a:solidFill>
              </a:rPr>
              <a:t>Důležitým bodem je nastavit matici schvalovatelů a vyvinout schvalovací workflow, které bude automaticky zajišťovat schvalování. Hlavním cílem je dostat data do elektronické podoby a mít kompletní historii o schvalování včetně kompletního protokolu o schválení, uloženou v informačním systému. Podklady můžou sloužit i jako důkazní materiál v případě soudního sporu. </a:t>
            </a:r>
            <a:br>
              <a:rPr lang="cs-CZ" sz="1200" dirty="0">
                <a:solidFill>
                  <a:schemeClr val="tx1"/>
                </a:solidFill>
              </a:rPr>
            </a:br>
            <a:br>
              <a:rPr lang="cs-CZ" sz="1200" dirty="0">
                <a:solidFill>
                  <a:schemeClr val="tx1"/>
                </a:solidFill>
              </a:rPr>
            </a:br>
            <a:r>
              <a:rPr lang="cs-CZ" sz="1200" dirty="0">
                <a:solidFill>
                  <a:schemeClr val="tx1"/>
                </a:solidFill>
              </a:rPr>
              <a:t>Efektivním a užitečným výsledkem pro vedení nemocnice bude kontrola počtu objednávek, objednávaného množství a spotřeba na jednotlivých střediscích (odděleních) za určité období. K workflow procesu bude paralelně vypracováno kompletní reportování, které bude sloužit jako výstup pro vedení nemocnice a hlášení pro Ministerstvo zdravotnictví, či jiné kontrolní orgány. </a:t>
            </a:r>
            <a:br>
              <a:rPr lang="cs-CZ" sz="1200" dirty="0">
                <a:solidFill>
                  <a:schemeClr val="tx1"/>
                </a:solidFill>
              </a:rPr>
            </a:br>
            <a:endParaRPr lang="cs-CZ" sz="1200" dirty="0">
              <a:solidFill>
                <a:schemeClr val="tx1"/>
              </a:solidFill>
            </a:endParaRPr>
          </a:p>
        </p:txBody>
      </p:sp>
      <p:sp>
        <p:nvSpPr>
          <p:cNvPr id="3" name="Google Shape;323;p25">
            <a:extLst>
              <a:ext uri="{FF2B5EF4-FFF2-40B4-BE49-F238E27FC236}">
                <a16:creationId xmlns:a16="http://schemas.microsoft.com/office/drawing/2014/main" id="{83BF72CC-5592-0A56-EC04-B415221A4F03}"/>
              </a:ext>
            </a:extLst>
          </p:cNvPr>
          <p:cNvSpPr txBox="1">
            <a:spLocks/>
          </p:cNvSpPr>
          <p:nvPr/>
        </p:nvSpPr>
        <p:spPr>
          <a:xfrm>
            <a:off x="311701" y="4803006"/>
            <a:ext cx="8832300" cy="34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cs-CZ" sz="900" dirty="0">
                <a:solidFill>
                  <a:schemeClr val="tx1"/>
                </a:solidFill>
              </a:rPr>
              <a:t>PM = produkt management 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A7FCF410-6420-C46B-8C8F-DA21EACF27F9}"/>
              </a:ext>
            </a:extLst>
          </p:cNvPr>
          <p:cNvCxnSpPr/>
          <p:nvPr/>
        </p:nvCxnSpPr>
        <p:spPr>
          <a:xfrm>
            <a:off x="311700" y="4790306"/>
            <a:ext cx="8520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cs-CZ" sz="1800" dirty="0"/>
              <a:t>Popis produktu SAP R/3 </a:t>
            </a:r>
          </a:p>
        </p:txBody>
      </p:sp>
      <p:sp>
        <p:nvSpPr>
          <p:cNvPr id="2" name="Google Shape;341;p28">
            <a:extLst>
              <a:ext uri="{FF2B5EF4-FFF2-40B4-BE49-F238E27FC236}">
                <a16:creationId xmlns:a16="http://schemas.microsoft.com/office/drawing/2014/main" id="{6F1FE607-CF74-0A39-457E-8BD0D3C659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956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cs-CZ" sz="1200" dirty="0">
                <a:solidFill>
                  <a:schemeClr val="tx1"/>
                </a:solidFill>
              </a:rPr>
              <a:t>SAP R/3 je softwarový produkt od německé společnosti SAP, který slouží jako informační systém pro řízení středních a velkých firem. Lze se setkat i s označením ERP nebo také podnikový informační systém. </a:t>
            </a:r>
            <a:br>
              <a:rPr lang="cs-CZ" sz="1200" dirty="0">
                <a:solidFill>
                  <a:schemeClr val="tx1"/>
                </a:solidFill>
              </a:rPr>
            </a:br>
            <a:br>
              <a:rPr lang="cs-CZ" sz="1200" dirty="0">
                <a:solidFill>
                  <a:schemeClr val="tx1"/>
                </a:solidFill>
              </a:rPr>
            </a:br>
            <a:r>
              <a:rPr lang="cs-CZ" sz="1200" dirty="0">
                <a:solidFill>
                  <a:schemeClr val="tx1"/>
                </a:solidFill>
              </a:rPr>
              <a:t>Produkt se dělí na několik modulů. Každý z modulů poskytuje určitou funkcionalitu, které firmy vyžadují pro svůj provoz. </a:t>
            </a:r>
            <a:br>
              <a:rPr lang="cs-CZ" sz="1200" dirty="0">
                <a:solidFill>
                  <a:schemeClr val="tx1"/>
                </a:solidFill>
              </a:rPr>
            </a:br>
            <a:r>
              <a:rPr lang="cs-CZ" sz="1200" dirty="0">
                <a:solidFill>
                  <a:schemeClr val="tx1"/>
                </a:solidFill>
              </a:rPr>
              <a:t>Pro náš projekt budeme používat objekty z modulů: </a:t>
            </a:r>
            <a:br>
              <a:rPr lang="cs-CZ" sz="1200" dirty="0">
                <a:solidFill>
                  <a:schemeClr val="tx1"/>
                </a:solidFill>
              </a:rPr>
            </a:br>
            <a:br>
              <a:rPr lang="cs-CZ" sz="1200" dirty="0">
                <a:solidFill>
                  <a:schemeClr val="tx1"/>
                </a:solidFill>
              </a:rPr>
            </a:br>
            <a:r>
              <a:rPr lang="cs-CZ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 MM (Materials Management) – Materiálové hospodářství a logistika</a:t>
            </a:r>
            <a:br>
              <a:rPr lang="cs-CZ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cs-CZ" sz="1200" dirty="0">
                <a:solidFill>
                  <a:schemeClr val="tx1"/>
                </a:solidFill>
              </a:rPr>
              <a:t>- </a:t>
            </a:r>
            <a:r>
              <a:rPr lang="cs-CZ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WF (Workflow) - Řízení oběhu dokumentů</a:t>
            </a:r>
          </a:p>
          <a:p>
            <a:pPr marL="114300" indent="0">
              <a:buNone/>
            </a:pPr>
            <a:endParaRPr lang="cs-CZ" sz="1200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marL="114300" indent="0" algn="l">
              <a:buNone/>
            </a:pPr>
            <a:endParaRPr lang="cs-CZ" sz="1200" dirty="0">
              <a:solidFill>
                <a:schemeClr val="tx1"/>
              </a:solidFill>
            </a:endParaRPr>
          </a:p>
        </p:txBody>
      </p:sp>
      <p:sp>
        <p:nvSpPr>
          <p:cNvPr id="3" name="Google Shape;323;p25">
            <a:extLst>
              <a:ext uri="{FF2B5EF4-FFF2-40B4-BE49-F238E27FC236}">
                <a16:creationId xmlns:a16="http://schemas.microsoft.com/office/drawing/2014/main" id="{83BF72CC-5592-0A56-EC04-B415221A4F03}"/>
              </a:ext>
            </a:extLst>
          </p:cNvPr>
          <p:cNvSpPr txBox="1">
            <a:spLocks/>
          </p:cNvSpPr>
          <p:nvPr/>
        </p:nvSpPr>
        <p:spPr>
          <a:xfrm>
            <a:off x="311701" y="4803006"/>
            <a:ext cx="8832300" cy="340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cs-CZ" sz="900" dirty="0">
                <a:solidFill>
                  <a:schemeClr val="tx1"/>
                </a:solidFill>
              </a:rPr>
              <a:t>ERP = enterprise resource planning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A7FCF410-6420-C46B-8C8F-DA21EACF27F9}"/>
              </a:ext>
            </a:extLst>
          </p:cNvPr>
          <p:cNvCxnSpPr/>
          <p:nvPr/>
        </p:nvCxnSpPr>
        <p:spPr>
          <a:xfrm>
            <a:off x="311700" y="4790306"/>
            <a:ext cx="85206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Obrázek 4">
            <a:extLst>
              <a:ext uri="{FF2B5EF4-FFF2-40B4-BE49-F238E27FC236}">
                <a16:creationId xmlns:a16="http://schemas.microsoft.com/office/drawing/2014/main" id="{ADB6954E-0AE2-D6A2-4D29-DEB3CA08C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666" y="3175520"/>
            <a:ext cx="1247775" cy="1038225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8E53DE5-AD54-B471-3525-CCC2A1FCEF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3175520"/>
            <a:ext cx="1455737" cy="721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B80056C1-87D0-4E3B-EA16-E9C4D5A0188B}"/>
              </a:ext>
            </a:extLst>
          </p:cNvPr>
          <p:cNvSpPr txBox="1"/>
          <p:nvPr/>
        </p:nvSpPr>
        <p:spPr>
          <a:xfrm>
            <a:off x="536851" y="3921133"/>
            <a:ext cx="12442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dirty="0"/>
              <a:t>Logo společnosti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038D7556-8DCE-C43D-061C-E3303A8BF68C}"/>
              </a:ext>
            </a:extLst>
          </p:cNvPr>
          <p:cNvSpPr txBox="1"/>
          <p:nvPr/>
        </p:nvSpPr>
        <p:spPr>
          <a:xfrm>
            <a:off x="2289451" y="4199012"/>
            <a:ext cx="11224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1050" dirty="0"/>
              <a:t>Ikona aplikace  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847CC00E-A8DA-5D28-B82E-759809C4D90B}"/>
              </a:ext>
            </a:extLst>
          </p:cNvPr>
          <p:cNvSpPr txBox="1"/>
          <p:nvPr/>
        </p:nvSpPr>
        <p:spPr>
          <a:xfrm>
            <a:off x="6165298" y="4909242"/>
            <a:ext cx="119616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500" dirty="0"/>
              <a:t>Zdroj „</a:t>
            </a:r>
            <a:r>
              <a:rPr lang="cs-CZ" sz="500" b="1" dirty="0"/>
              <a:t>Ikona aplikace</a:t>
            </a:r>
            <a:r>
              <a:rPr lang="cs-CZ" sz="500" dirty="0"/>
              <a:t>“: vlastní zdroj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B5C82B8A-ACAA-1499-82B3-5B204D3E5CCE}"/>
              </a:ext>
            </a:extLst>
          </p:cNvPr>
          <p:cNvSpPr txBox="1"/>
          <p:nvPr/>
        </p:nvSpPr>
        <p:spPr>
          <a:xfrm>
            <a:off x="6165299" y="4803006"/>
            <a:ext cx="2491388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sz="500" dirty="0"/>
              <a:t>Zdroj „</a:t>
            </a:r>
            <a:r>
              <a:rPr lang="cs-CZ" sz="500" b="1" dirty="0"/>
              <a:t>Logo společnosti</a:t>
            </a:r>
            <a:r>
              <a:rPr lang="cs-CZ" sz="500" dirty="0"/>
              <a:t>“: </a:t>
            </a:r>
            <a:r>
              <a:rPr lang="cs-CZ" sz="500" dirty="0">
                <a:hlinkClick r:id="rId5"/>
              </a:rPr>
              <a:t>https://commons.wikimedia.org/wiki/File:SAP-Logo.svg</a:t>
            </a:r>
            <a:endParaRPr lang="cs-CZ" sz="500" dirty="0"/>
          </a:p>
        </p:txBody>
      </p:sp>
    </p:spTree>
    <p:extLst>
      <p:ext uri="{BB962C8B-B14F-4D97-AF65-F5344CB8AC3E}">
        <p14:creationId xmlns:p14="http://schemas.microsoft.com/office/powerpoint/2010/main" val="168975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 descr="Obsah obrázku text, diagram, Plán, Technický výkres&#10;&#10;Popis byl vytvořen automaticky">
            <a:extLst>
              <a:ext uri="{FF2B5EF4-FFF2-40B4-BE49-F238E27FC236}">
                <a16:creationId xmlns:a16="http://schemas.microsoft.com/office/drawing/2014/main" id="{4FB9F295-F8D7-3A54-A532-F152F9971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54" y="0"/>
            <a:ext cx="728227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text, diagram, řada/pruh, snímek obrazovky&#10;&#10;Popis byl vytvořen automaticky">
            <a:extLst>
              <a:ext uri="{FF2B5EF4-FFF2-40B4-BE49-F238E27FC236}">
                <a16:creationId xmlns:a16="http://schemas.microsoft.com/office/drawing/2014/main" id="{C7463CA3-28D5-4B2F-683C-2062C0190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22" y="194502"/>
            <a:ext cx="5542878" cy="494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5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 descr="Obsah obrázku text, snímek obrazovky, software, číslo&#10;&#10;Popis byl vytvořen automaticky">
            <a:extLst>
              <a:ext uri="{FF2B5EF4-FFF2-40B4-BE49-F238E27FC236}">
                <a16:creationId xmlns:a16="http://schemas.microsoft.com/office/drawing/2014/main" id="{E084600C-E750-04A7-F6A7-0204531A7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50" y="782265"/>
            <a:ext cx="3578061" cy="4249271"/>
          </a:xfrm>
          <a:prstGeom prst="rect">
            <a:avLst/>
          </a:prstGeom>
        </p:spPr>
      </p:pic>
      <p:sp>
        <p:nvSpPr>
          <p:cNvPr id="6" name="Google Shape;334;p27">
            <a:extLst>
              <a:ext uri="{FF2B5EF4-FFF2-40B4-BE49-F238E27FC236}">
                <a16:creationId xmlns:a16="http://schemas.microsoft.com/office/drawing/2014/main" id="{38C851E9-A29B-FF6B-CD3A-A606ED36F6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209177"/>
            <a:ext cx="8521700" cy="5730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cs-CZ" sz="1800" dirty="0"/>
              <a:t>Kmenový záznam materiálu v IS</a:t>
            </a:r>
          </a:p>
        </p:txBody>
      </p:sp>
      <p:sp>
        <p:nvSpPr>
          <p:cNvPr id="7" name="Google Shape;341;p28">
            <a:extLst>
              <a:ext uri="{FF2B5EF4-FFF2-40B4-BE49-F238E27FC236}">
                <a16:creationId xmlns:a16="http://schemas.microsoft.com/office/drawing/2014/main" id="{E1FA226D-7D77-83BD-1F5D-BA6999CEA6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68587" y="721440"/>
            <a:ext cx="4623371" cy="4316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cs-CZ" sz="1100" dirty="0">
                <a:solidFill>
                  <a:schemeClr val="tx1"/>
                </a:solidFill>
              </a:rPr>
              <a:t>Kmenový záznam materiálu slouží jako jedinečný identifikátor pro nakupované zboží, které je používáno v rámci provozu nemocnice. Každý lék nebo ochranná pomůcka, která je na pracovištích využívána, musí mít kmenový záznam v informačním systému. </a:t>
            </a:r>
            <a:br>
              <a:rPr lang="cs-CZ" sz="1100" dirty="0">
                <a:solidFill>
                  <a:schemeClr val="tx1"/>
                </a:solidFill>
              </a:rPr>
            </a:br>
            <a:br>
              <a:rPr lang="cs-CZ" sz="1100" dirty="0">
                <a:solidFill>
                  <a:schemeClr val="tx1"/>
                </a:solidFill>
              </a:rPr>
            </a:br>
            <a:r>
              <a:rPr lang="cs-CZ" sz="1100" dirty="0">
                <a:solidFill>
                  <a:schemeClr val="tx1"/>
                </a:solidFill>
              </a:rPr>
              <a:t>Důležité jsou tzv. </a:t>
            </a:r>
            <a:r>
              <a:rPr lang="cs-CZ" sz="1100" b="1" dirty="0">
                <a:solidFill>
                  <a:schemeClr val="tx1"/>
                </a:solidFill>
              </a:rPr>
              <a:t>skupiny materiálů</a:t>
            </a:r>
            <a:r>
              <a:rPr lang="cs-CZ" sz="1100" dirty="0">
                <a:solidFill>
                  <a:schemeClr val="tx1"/>
                </a:solidFill>
              </a:rPr>
              <a:t>. Jedná se pomyslné hierarchii o vyšší řád, který určuje, do které kategorie materiál patří. </a:t>
            </a:r>
            <a:br>
              <a:rPr lang="cs-CZ" sz="1100" dirty="0">
                <a:solidFill>
                  <a:schemeClr val="tx1"/>
                </a:solidFill>
              </a:rPr>
            </a:br>
            <a:br>
              <a:rPr lang="cs-CZ" sz="1100" dirty="0">
                <a:solidFill>
                  <a:schemeClr val="tx1"/>
                </a:solidFill>
              </a:rPr>
            </a:br>
            <a:r>
              <a:rPr lang="cs-CZ" sz="1100" dirty="0">
                <a:solidFill>
                  <a:schemeClr val="tx1"/>
                </a:solidFill>
              </a:rPr>
              <a:t>Např. 1D = </a:t>
            </a:r>
            <a:r>
              <a:rPr lang="cs-CZ" sz="1100" b="0" i="0" u="none" strike="noStrike" dirty="0">
                <a:solidFill>
                  <a:srgbClr val="000000"/>
                </a:solidFill>
                <a:effectLst/>
                <a:latin typeface="+mj-lt"/>
              </a:rPr>
              <a:t>Ochranné prostředky</a:t>
            </a:r>
            <a:br>
              <a:rPr lang="cs-CZ" sz="1100" dirty="0">
                <a:solidFill>
                  <a:schemeClr val="tx1"/>
                </a:solidFill>
              </a:rPr>
            </a:br>
            <a:br>
              <a:rPr lang="cs-CZ" sz="1100" dirty="0">
                <a:solidFill>
                  <a:schemeClr val="tx1"/>
                </a:solidFill>
              </a:rPr>
            </a:br>
            <a:r>
              <a:rPr lang="cs-CZ" sz="1100" dirty="0">
                <a:solidFill>
                  <a:schemeClr val="tx1"/>
                </a:solidFill>
              </a:rPr>
              <a:t>Maska materiálů: </a:t>
            </a:r>
            <a:br>
              <a:rPr lang="cs-CZ" sz="1100" dirty="0">
                <a:solidFill>
                  <a:schemeClr val="tx1"/>
                </a:solidFill>
              </a:rPr>
            </a:br>
            <a:r>
              <a:rPr lang="cs-CZ" sz="1100" b="1" dirty="0">
                <a:solidFill>
                  <a:schemeClr val="tx1"/>
                </a:solidFill>
              </a:rPr>
              <a:t>A.AXX.XXXXY</a:t>
            </a:r>
            <a:br>
              <a:rPr lang="cs-CZ" sz="1100" dirty="0">
                <a:solidFill>
                  <a:schemeClr val="tx1"/>
                </a:solidFill>
              </a:rPr>
            </a:br>
            <a:br>
              <a:rPr lang="cs-CZ" sz="1100" dirty="0">
                <a:solidFill>
                  <a:schemeClr val="tx1"/>
                </a:solidFill>
              </a:rPr>
            </a:br>
            <a:r>
              <a:rPr lang="cs-CZ" sz="1100" dirty="0">
                <a:solidFill>
                  <a:schemeClr val="tx1"/>
                </a:solidFill>
              </a:rPr>
              <a:t>Příklady materiálů: </a:t>
            </a:r>
            <a:br>
              <a:rPr lang="cs-CZ" sz="1100" dirty="0">
                <a:solidFill>
                  <a:schemeClr val="tx1"/>
                </a:solidFill>
              </a:rPr>
            </a:br>
            <a:r>
              <a:rPr lang="cs-CZ" sz="1100" b="1" dirty="0">
                <a:solidFill>
                  <a:schemeClr val="tx1"/>
                </a:solidFill>
              </a:rPr>
              <a:t>A.AAA.1245A </a:t>
            </a:r>
            <a:r>
              <a:rPr lang="cs-CZ" sz="1100" dirty="0">
                <a:solidFill>
                  <a:schemeClr val="tx1"/>
                </a:solidFill>
              </a:rPr>
              <a:t>– Sterilní chirurgické rukavice – vel. 8</a:t>
            </a:r>
            <a:br>
              <a:rPr lang="cs-CZ" sz="1100" dirty="0">
                <a:solidFill>
                  <a:schemeClr val="tx1"/>
                </a:solidFill>
              </a:rPr>
            </a:br>
            <a:r>
              <a:rPr lang="cs-CZ" sz="1100" b="1" dirty="0">
                <a:solidFill>
                  <a:schemeClr val="tx1"/>
                </a:solidFill>
              </a:rPr>
              <a:t>A.AAA.1245B </a:t>
            </a:r>
            <a:r>
              <a:rPr lang="cs-CZ" sz="1100" dirty="0">
                <a:solidFill>
                  <a:schemeClr val="tx1"/>
                </a:solidFill>
              </a:rPr>
              <a:t>– Sterilní chirurgické rukavice – vel. 9</a:t>
            </a:r>
            <a:br>
              <a:rPr lang="cs-CZ" sz="1100" dirty="0">
                <a:solidFill>
                  <a:schemeClr val="tx1"/>
                </a:solidFill>
              </a:rPr>
            </a:br>
            <a:r>
              <a:rPr lang="cs-CZ" sz="1100" b="1" dirty="0">
                <a:solidFill>
                  <a:schemeClr val="tx1"/>
                </a:solidFill>
              </a:rPr>
              <a:t>A.ABV.8145A </a:t>
            </a:r>
            <a:r>
              <a:rPr lang="cs-CZ" sz="1100" dirty="0">
                <a:solidFill>
                  <a:schemeClr val="tx1"/>
                </a:solidFill>
              </a:rPr>
              <a:t>– Paralen 500 mg 12 tablet</a:t>
            </a:r>
            <a:br>
              <a:rPr lang="cs-CZ" sz="1100" dirty="0">
                <a:solidFill>
                  <a:schemeClr val="tx1"/>
                </a:solidFill>
              </a:rPr>
            </a:br>
            <a:r>
              <a:rPr lang="cs-CZ" sz="1100" b="1" dirty="0">
                <a:solidFill>
                  <a:schemeClr val="tx1"/>
                </a:solidFill>
              </a:rPr>
              <a:t>A.ATS.4416Z </a:t>
            </a:r>
            <a:r>
              <a:rPr lang="cs-CZ" sz="1100" dirty="0">
                <a:solidFill>
                  <a:schemeClr val="tx1"/>
                </a:solidFill>
              </a:rPr>
              <a:t>– NaCl – chlorid sodný</a:t>
            </a:r>
            <a:endParaRPr lang="cs-CZ" sz="1100" b="1" dirty="0">
              <a:solidFill>
                <a:schemeClr val="tx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cs-CZ" sz="1200" dirty="0">
              <a:solidFill>
                <a:schemeClr val="tx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cs-CZ" sz="1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cs-CZ" sz="1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cs-CZ" sz="1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cs-CZ" sz="1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cs-CZ" sz="1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cs-CZ" sz="1200" dirty="0">
              <a:solidFill>
                <a:schemeClr val="tx1"/>
              </a:solidFill>
            </a:endParaRP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42035F6D-A1B1-A1DE-F8D0-19B9D8DDAF4D}"/>
              </a:ext>
            </a:extLst>
          </p:cNvPr>
          <p:cNvCxnSpPr>
            <a:cxnSpLocks/>
          </p:cNvCxnSpPr>
          <p:nvPr/>
        </p:nvCxnSpPr>
        <p:spPr>
          <a:xfrm>
            <a:off x="4128247" y="4729791"/>
            <a:ext cx="470405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ovéPole 8">
            <a:extLst>
              <a:ext uri="{FF2B5EF4-FFF2-40B4-BE49-F238E27FC236}">
                <a16:creationId xmlns:a16="http://schemas.microsoft.com/office/drawing/2014/main" id="{F37DB2DA-7364-A500-83C6-3FD5C424CC26}"/>
              </a:ext>
            </a:extLst>
          </p:cNvPr>
          <p:cNvSpPr txBox="1"/>
          <p:nvPr/>
        </p:nvSpPr>
        <p:spPr>
          <a:xfrm>
            <a:off x="4128247" y="4744284"/>
            <a:ext cx="47040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00" dirty="0"/>
              <a:t>Zdroj „</a:t>
            </a:r>
            <a:r>
              <a:rPr lang="cs-CZ" sz="500" b="1" dirty="0"/>
              <a:t>Zobrazení materiálu</a:t>
            </a:r>
            <a:r>
              <a:rPr lang="cs-CZ" sz="500" dirty="0"/>
              <a:t>“: vlastní zdroj, fotomontáž, testovací systém společnosti Lasselsberger s.r.o</a:t>
            </a:r>
          </a:p>
          <a:p>
            <a:r>
              <a:rPr lang="cs-CZ" sz="500" dirty="0"/>
              <a:t>IS = informační systém</a:t>
            </a:r>
          </a:p>
        </p:txBody>
      </p:sp>
    </p:spTree>
    <p:extLst>
      <p:ext uri="{BB962C8B-B14F-4D97-AF65-F5344CB8AC3E}">
        <p14:creationId xmlns:p14="http://schemas.microsoft.com/office/powerpoint/2010/main" val="3508081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BC79E1E-3835-AF5E-701E-65CF40B2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275747"/>
            <a:ext cx="8520600" cy="572700"/>
          </a:xfrm>
        </p:spPr>
        <p:txBody>
          <a:bodyPr/>
          <a:lstStyle/>
          <a:p>
            <a:r>
              <a:rPr lang="cs-CZ" sz="1800" dirty="0"/>
              <a:t>Založení požadavku na objednávku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6BA5FE4-A89D-5A24-A40B-3236EB5DC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80262" y="1017723"/>
            <a:ext cx="2337483" cy="3680749"/>
          </a:xfrm>
        </p:spPr>
        <p:txBody>
          <a:bodyPr/>
          <a:lstStyle/>
          <a:p>
            <a:pPr marL="114300" indent="0">
              <a:buNone/>
            </a:pPr>
            <a:r>
              <a:rPr lang="cs-CZ" sz="1200" dirty="0">
                <a:solidFill>
                  <a:schemeClr val="tx1"/>
                </a:solidFill>
              </a:rPr>
              <a:t>Hlavní bod, který proces spouští je potřeba zaměstnance. Operatér pro výkon svého povolání potřebuje např. sterilní rukavice nebo dezinfekci. </a:t>
            </a:r>
          </a:p>
          <a:p>
            <a:pPr marL="114300" indent="0">
              <a:buNone/>
            </a:pPr>
            <a:endParaRPr lang="cs-CZ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cs-CZ" sz="1200" dirty="0">
                <a:solidFill>
                  <a:schemeClr val="tx1"/>
                </a:solidFill>
              </a:rPr>
              <a:t>Tyto pomůcky objednává sestra, která pracuje na oddělení. </a:t>
            </a:r>
          </a:p>
          <a:p>
            <a:pPr marL="114300" indent="0">
              <a:buNone/>
            </a:pPr>
            <a:endParaRPr lang="cs-CZ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cs-CZ" sz="1200" dirty="0">
                <a:solidFill>
                  <a:schemeClr val="tx1"/>
                </a:solidFill>
              </a:rPr>
              <a:t>Aktér pro spuštění workflow je tedy zaměstnanec. </a:t>
            </a:r>
          </a:p>
          <a:p>
            <a:pPr marL="114300" indent="0">
              <a:buNone/>
            </a:pPr>
            <a:br>
              <a:rPr lang="cs-CZ" sz="1200" dirty="0">
                <a:solidFill>
                  <a:schemeClr val="tx1"/>
                </a:solidFill>
              </a:rPr>
            </a:br>
            <a:r>
              <a:rPr lang="cs-CZ" sz="1200" dirty="0">
                <a:solidFill>
                  <a:schemeClr val="tx1"/>
                </a:solidFill>
              </a:rPr>
              <a:t>Proces se spustí po uložení požadavku na objednávku.</a:t>
            </a:r>
          </a:p>
        </p:txBody>
      </p:sp>
      <p:cxnSp>
        <p:nvCxnSpPr>
          <p:cNvPr id="8" name="Přímá spojnice 7">
            <a:extLst>
              <a:ext uri="{FF2B5EF4-FFF2-40B4-BE49-F238E27FC236}">
                <a16:creationId xmlns:a16="http://schemas.microsoft.com/office/drawing/2014/main" id="{23A07E59-479C-3292-BACD-AA94ADC8D309}"/>
              </a:ext>
            </a:extLst>
          </p:cNvPr>
          <p:cNvCxnSpPr>
            <a:cxnSpLocks/>
          </p:cNvCxnSpPr>
          <p:nvPr/>
        </p:nvCxnSpPr>
        <p:spPr>
          <a:xfrm>
            <a:off x="116682" y="4790306"/>
            <a:ext cx="8697829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ovéPole 8">
            <a:extLst>
              <a:ext uri="{FF2B5EF4-FFF2-40B4-BE49-F238E27FC236}">
                <a16:creationId xmlns:a16="http://schemas.microsoft.com/office/drawing/2014/main" id="{601CEE5F-57F1-0123-0E2D-4677AE4AD5EB}"/>
              </a:ext>
            </a:extLst>
          </p:cNvPr>
          <p:cNvSpPr txBox="1"/>
          <p:nvPr/>
        </p:nvSpPr>
        <p:spPr>
          <a:xfrm>
            <a:off x="127398" y="4790306"/>
            <a:ext cx="8704902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500" dirty="0"/>
              <a:t>Zdroj </a:t>
            </a:r>
            <a:r>
              <a:rPr lang="cs-CZ" sz="500" b="1" dirty="0"/>
              <a:t>„Transakce ME51“ založení POBJ: </a:t>
            </a:r>
            <a:r>
              <a:rPr lang="cs-CZ" sz="500" dirty="0"/>
              <a:t>vlastní zdroj, testovací systém společnosti Lasselsberger s.r.o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CE675C8-6C8B-2D3D-FC0C-C932168AB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255" y="1017725"/>
            <a:ext cx="6490726" cy="368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1438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1218</TotalTime>
  <Words>1116</Words>
  <Application>Microsoft Office PowerPoint</Application>
  <PresentationFormat>Předvádění na obrazovce (16:9)</PresentationFormat>
  <Paragraphs>119</Paragraphs>
  <Slides>16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16</vt:i4>
      </vt:variant>
    </vt:vector>
  </HeadingPairs>
  <TitlesOfParts>
    <vt:vector size="21" baseType="lpstr">
      <vt:lpstr>Trebuchet MS</vt:lpstr>
      <vt:lpstr>Arial</vt:lpstr>
      <vt:lpstr>Calibri</vt:lpstr>
      <vt:lpstr>Simple Light</vt:lpstr>
      <vt:lpstr>Berlín</vt:lpstr>
      <vt:lpstr>Semestrální práce – Softwarové inženýrství</vt:lpstr>
      <vt:lpstr>Obsah práce</vt:lpstr>
      <vt:lpstr>Požadavky nemocnice</vt:lpstr>
      <vt:lpstr>Cíle projektu</vt:lpstr>
      <vt:lpstr>Popis produktu SAP R/3 </vt:lpstr>
      <vt:lpstr>Prezentace aplikace PowerPoint</vt:lpstr>
      <vt:lpstr>Prezentace aplikace PowerPoint</vt:lpstr>
      <vt:lpstr>Kmenový záznam materiálu v IS</vt:lpstr>
      <vt:lpstr>Založení požadavku na objednávku</vt:lpstr>
      <vt:lpstr>Diagram využití v systému</vt:lpstr>
      <vt:lpstr>Založení objednávky</vt:lpstr>
      <vt:lpstr>Schválení objednávky</vt:lpstr>
      <vt:lpstr>Matice schvalovatele</vt:lpstr>
      <vt:lpstr>Prezentace aplikace PowerPoint</vt:lpstr>
      <vt:lpstr>Dodávka 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Semestrální práce – Softwarové inženýrství</dc:title>
  <cp:lastModifiedBy>Vrba Tomáš</cp:lastModifiedBy>
  <cp:revision>94</cp:revision>
  <dcterms:modified xsi:type="dcterms:W3CDTF">2024-12-04T19:39:32Z</dcterms:modified>
</cp:coreProperties>
</file>