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71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98" r:id="rId4"/>
    <p:sldId id="259" r:id="rId5"/>
    <p:sldId id="258" r:id="rId6"/>
    <p:sldId id="297" r:id="rId7"/>
    <p:sldId id="260" r:id="rId8"/>
    <p:sldId id="301" r:id="rId9"/>
    <p:sldId id="300" r:id="rId10"/>
    <p:sldId id="302" r:id="rId11"/>
    <p:sldId id="303" r:id="rId12"/>
    <p:sldId id="309" r:id="rId13"/>
    <p:sldId id="310" r:id="rId14"/>
    <p:sldId id="299" r:id="rId15"/>
    <p:sldId id="305" r:id="rId16"/>
    <p:sldId id="311" r:id="rId17"/>
    <p:sldId id="306" r:id="rId18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2453" autoAdjust="0"/>
  </p:normalViewPr>
  <p:slideViewPr>
    <p:cSldViewPr snapToGrid="0">
      <p:cViewPr varScale="1">
        <p:scale>
          <a:sx n="139" d="100"/>
          <a:sy n="139" d="100"/>
        </p:scale>
        <p:origin x="100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434BA51C-9971-893A-13A1-4C70E5833F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C2982AC-2679-8B3D-73AB-EBC5C210B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97FA3-874D-44BE-AF26-C9252F74D03D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D3C200C-33BC-3327-F251-6D1735756D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3A65415-D74C-8702-FD45-969F3486A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0CC89-C186-4854-8458-D97A9A5DC3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785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40c97f12b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040c97f12b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040c97f12b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040c97f12b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040c97f12b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040c97f12b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36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6c954850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06c954850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405747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969545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6145467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11988395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25753104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17349502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32472111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10310835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237305832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400811811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237950338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62199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90468556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25482738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13878061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67375454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26221675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8" name="Google Shape;29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40890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wikimedia.org/wiki/File:SAP-Logo.svg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>
            <a:spLocks noGrp="1"/>
          </p:cNvSpPr>
          <p:nvPr>
            <p:ph type="ctrTitle"/>
          </p:nvPr>
        </p:nvSpPr>
        <p:spPr>
          <a:xfrm>
            <a:off x="169950" y="1363147"/>
            <a:ext cx="7791082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dirty="0"/>
              <a:t>Semestrální práce – Softwarové inženýrství</a:t>
            </a:r>
            <a:endParaRPr sz="2400" dirty="0"/>
          </a:p>
        </p:txBody>
      </p:sp>
      <p:sp>
        <p:nvSpPr>
          <p:cNvPr id="323" name="Google Shape;323;p25"/>
          <p:cNvSpPr txBox="1">
            <a:spLocks noGrp="1"/>
          </p:cNvSpPr>
          <p:nvPr>
            <p:ph type="subTitle" idx="1"/>
          </p:nvPr>
        </p:nvSpPr>
        <p:spPr>
          <a:xfrm>
            <a:off x="169950" y="2571750"/>
            <a:ext cx="6320871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dirty="0"/>
              <a:t>S</a:t>
            </a:r>
            <a:r>
              <a:rPr lang="cs" sz="1200" dirty="0">
                <a:solidFill>
                  <a:schemeClr val="tx1"/>
                </a:solidFill>
              </a:rPr>
              <a:t>chvalování objednávek pro fakultní nemocnici v informačním systému SAP R/3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" name="Google Shape;323;p25">
            <a:extLst>
              <a:ext uri="{FF2B5EF4-FFF2-40B4-BE49-F238E27FC236}">
                <a16:creationId xmlns:a16="http://schemas.microsoft.com/office/drawing/2014/main" id="{082A2BAA-7754-0A58-A5FE-47A01099049F}"/>
              </a:ext>
            </a:extLst>
          </p:cNvPr>
          <p:cNvSpPr txBox="1">
            <a:spLocks/>
          </p:cNvSpPr>
          <p:nvPr/>
        </p:nvSpPr>
        <p:spPr>
          <a:xfrm>
            <a:off x="823999" y="4803006"/>
            <a:ext cx="8320001" cy="34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cs-CZ" sz="1000" dirty="0"/>
              <a:t>Autor: Tomáš Vrba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diagram, kresba, skica, text&#10;&#10;Popis byl vytvořen automaticky">
            <a:extLst>
              <a:ext uri="{FF2B5EF4-FFF2-40B4-BE49-F238E27FC236}">
                <a16:creationId xmlns:a16="http://schemas.microsoft.com/office/drawing/2014/main" id="{C276D601-AF01-ABD1-2AC9-C490D344A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235"/>
            <a:ext cx="7058261" cy="4369166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3646381-117A-C396-BCFC-85342A00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1739"/>
            <a:ext cx="8520600" cy="572700"/>
          </a:xfrm>
        </p:spPr>
        <p:txBody>
          <a:bodyPr/>
          <a:lstStyle/>
          <a:p>
            <a:r>
              <a:rPr lang="cs-CZ" sz="1600" dirty="0"/>
              <a:t>Diagram využití v systému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71ADF64-FC1C-2F8F-7D52-5A58F384D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6517" y="681306"/>
            <a:ext cx="2337483" cy="3680749"/>
          </a:xfrm>
        </p:spPr>
        <p:txBody>
          <a:bodyPr/>
          <a:lstStyle/>
          <a:p>
            <a:pPr marL="114300" indent="0">
              <a:buNone/>
            </a:pPr>
            <a:r>
              <a:rPr lang="cs-CZ" sz="1100" dirty="0">
                <a:solidFill>
                  <a:schemeClr val="tx1"/>
                </a:solidFill>
              </a:rPr>
              <a:t>Diagram popisuje, jak fungují jednotliví aktéři od požadavku až po dodání dodavatelem. </a:t>
            </a:r>
          </a:p>
          <a:p>
            <a:pPr marL="114300" indent="0">
              <a:buNone/>
            </a:pPr>
            <a:endParaRPr lang="cs-CZ" sz="11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cs-CZ" sz="1100" dirty="0">
                <a:solidFill>
                  <a:schemeClr val="tx1"/>
                </a:solidFill>
              </a:rPr>
              <a:t>Grafické znázornění zobrazuje kompletní funkcionalitu systému z pohledu uživatele.  </a:t>
            </a:r>
          </a:p>
        </p:txBody>
      </p:sp>
    </p:spTree>
    <p:extLst>
      <p:ext uri="{BB962C8B-B14F-4D97-AF65-F5344CB8AC3E}">
        <p14:creationId xmlns:p14="http://schemas.microsoft.com/office/powerpoint/2010/main" val="170756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4;p27">
            <a:extLst>
              <a:ext uri="{FF2B5EF4-FFF2-40B4-BE49-F238E27FC236}">
                <a16:creationId xmlns:a16="http://schemas.microsoft.com/office/drawing/2014/main" id="{C97C8699-08A3-8AC0-010A-8E7ABFE547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338081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Založení objednávky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01019467-9924-C7D9-E0D1-C2D030F9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872791"/>
            <a:ext cx="4132323" cy="3759081"/>
          </a:xfrm>
          <a:prstGeom prst="rect">
            <a:avLst/>
          </a:prstGeom>
        </p:spPr>
      </p:pic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EBD180CF-6FC2-8017-276B-75A2F7C21779}"/>
              </a:ext>
            </a:extLst>
          </p:cNvPr>
          <p:cNvCxnSpPr>
            <a:cxnSpLocks/>
          </p:cNvCxnSpPr>
          <p:nvPr/>
        </p:nvCxnSpPr>
        <p:spPr>
          <a:xfrm>
            <a:off x="134471" y="4790306"/>
            <a:ext cx="86978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1BC4CE36-9169-A0AF-B842-B153783920FB}"/>
              </a:ext>
            </a:extLst>
          </p:cNvPr>
          <p:cNvSpPr txBox="1"/>
          <p:nvPr/>
        </p:nvSpPr>
        <p:spPr>
          <a:xfrm>
            <a:off x="134471" y="4824972"/>
            <a:ext cx="33217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00" dirty="0"/>
              <a:t>Zdroj </a:t>
            </a:r>
            <a:r>
              <a:rPr lang="cs-CZ" sz="500" b="1" dirty="0"/>
              <a:t>„Transakce ME21“ založení objednávky: </a:t>
            </a:r>
            <a:r>
              <a:rPr lang="cs-CZ" sz="500" dirty="0"/>
              <a:t>vlastní zdroj, testovací systém společnosti </a:t>
            </a:r>
            <a:r>
              <a:rPr lang="cs-CZ" sz="500" dirty="0" err="1"/>
              <a:t>Lasselsberger</a:t>
            </a:r>
            <a:r>
              <a:rPr lang="cs-CZ" sz="500" dirty="0"/>
              <a:t> </a:t>
            </a:r>
            <a:r>
              <a:rPr lang="cs-CZ" sz="500" dirty="0" err="1"/>
              <a:t>s.r.o</a:t>
            </a:r>
            <a:endParaRPr lang="cs-CZ" sz="500" dirty="0"/>
          </a:p>
        </p:txBody>
      </p:sp>
      <p:sp>
        <p:nvSpPr>
          <p:cNvPr id="9" name="Zástupný text 2">
            <a:extLst>
              <a:ext uri="{FF2B5EF4-FFF2-40B4-BE49-F238E27FC236}">
                <a16:creationId xmlns:a16="http://schemas.microsoft.com/office/drawing/2014/main" id="{AAED226D-44F3-A5CD-DDCD-DA640077F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1283" y="838126"/>
            <a:ext cx="4021017" cy="3680749"/>
          </a:xfrm>
        </p:spPr>
        <p:txBody>
          <a:bodyPr/>
          <a:lstStyle/>
          <a:p>
            <a:pPr marL="114300" indent="0">
              <a:buNone/>
            </a:pPr>
            <a:r>
              <a:rPr lang="cs-CZ" sz="1100" dirty="0">
                <a:solidFill>
                  <a:schemeClr val="tx1"/>
                </a:solidFill>
              </a:rPr>
              <a:t>Referent správy budov dostane požadavek na objednávku od sestry z oddělení. Jeho úkolem je požadavek zkontrolovat a založit v systému objednávku, kterou následně pošle ke schválení. </a:t>
            </a:r>
          </a:p>
          <a:p>
            <a:pPr marL="114300" indent="0">
              <a:buNone/>
            </a:pPr>
            <a:endParaRPr lang="cs-CZ" sz="11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cs-CZ" sz="1100" dirty="0">
                <a:solidFill>
                  <a:schemeClr val="tx1"/>
                </a:solidFill>
              </a:rPr>
              <a:t>Při zakládání musí referent vyplnit dodavatele, druh objednávky a požadovaný datum dodání. </a:t>
            </a:r>
          </a:p>
          <a:p>
            <a:pPr marL="114300" indent="0">
              <a:buNone/>
            </a:pPr>
            <a:endParaRPr lang="cs-CZ" sz="11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cs-CZ" sz="1100" dirty="0">
                <a:solidFill>
                  <a:schemeClr val="tx1"/>
                </a:solidFill>
              </a:rPr>
              <a:t>Objednávané položky se automaticky přetáhnou do objednávky.</a:t>
            </a:r>
            <a:br>
              <a:rPr lang="cs-CZ" sz="1100" dirty="0">
                <a:solidFill>
                  <a:schemeClr val="tx1"/>
                </a:solidFill>
              </a:rPr>
            </a:b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dirty="0">
                <a:solidFill>
                  <a:schemeClr val="tx1"/>
                </a:solidFill>
              </a:rPr>
              <a:t>Objednávka se vždy zakládá s referencí na požadavek. </a:t>
            </a:r>
          </a:p>
        </p:txBody>
      </p:sp>
    </p:spTree>
    <p:extLst>
      <p:ext uri="{BB962C8B-B14F-4D97-AF65-F5344CB8AC3E}">
        <p14:creationId xmlns:p14="http://schemas.microsoft.com/office/powerpoint/2010/main" val="161202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4;p27">
            <a:extLst>
              <a:ext uri="{FF2B5EF4-FFF2-40B4-BE49-F238E27FC236}">
                <a16:creationId xmlns:a16="http://schemas.microsoft.com/office/drawing/2014/main" id="{1DBD6B06-34AC-497D-DBEF-83751E775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09588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Schválení objednávky</a:t>
            </a:r>
          </a:p>
        </p:txBody>
      </p:sp>
      <p:sp>
        <p:nvSpPr>
          <p:cNvPr id="7" name="Google Shape;341;p28">
            <a:extLst>
              <a:ext uri="{FF2B5EF4-FFF2-40B4-BE49-F238E27FC236}">
                <a16:creationId xmlns:a16="http://schemas.microsoft.com/office/drawing/2014/main" id="{53629113-649E-DC4F-9AB6-451E55DADA8C}"/>
              </a:ext>
            </a:extLst>
          </p:cNvPr>
          <p:cNvSpPr txBox="1">
            <a:spLocks/>
          </p:cNvSpPr>
          <p:nvPr/>
        </p:nvSpPr>
        <p:spPr>
          <a:xfrm>
            <a:off x="311150" y="108267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cs-CZ" sz="1100" dirty="0">
                <a:solidFill>
                  <a:schemeClr val="tx1"/>
                </a:solidFill>
              </a:rPr>
              <a:t>Po založení objednávky přijde dle matice požadavek na schválení k uživateli. Schvalovatel má za úkol objednávku posoudit a rozhodnout, zda bude schválena nebo zamítnuta. </a:t>
            </a:r>
          </a:p>
          <a:p>
            <a:pPr marL="114300" indent="0">
              <a:buFont typeface="Arial"/>
              <a:buNone/>
            </a:pPr>
            <a:endParaRPr lang="cs-CZ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r>
              <a:rPr lang="cs-CZ" sz="1100" dirty="0">
                <a:solidFill>
                  <a:srgbClr val="202122"/>
                </a:solidFill>
                <a:latin typeface="Arial" panose="020B0604020202020204" pitchFamily="34" charset="0"/>
              </a:rPr>
              <a:t>V případě, že objednávku neschválí, tak se workflow ukončí a objednávka bude ve statusu „neschváleno“.  </a:t>
            </a:r>
          </a:p>
          <a:p>
            <a:pPr marL="114300" indent="0">
              <a:buFont typeface="Arial"/>
              <a:buNone/>
            </a:pPr>
            <a:endParaRPr lang="cs-CZ" sz="11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1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100" dirty="0">
              <a:solidFill>
                <a:schemeClr val="tx1"/>
              </a:solidFill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8F7F15A3-1F65-4007-8628-7E13027D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54" y="2101818"/>
            <a:ext cx="7313146" cy="2462339"/>
          </a:xfrm>
          <a:prstGeom prst="rect">
            <a:avLst/>
          </a:prstGeom>
        </p:spPr>
      </p:pic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23958DB7-B7AE-8918-ECCA-12C253AB7453}"/>
              </a:ext>
            </a:extLst>
          </p:cNvPr>
          <p:cNvCxnSpPr>
            <a:cxnSpLocks/>
          </p:cNvCxnSpPr>
          <p:nvPr/>
        </p:nvCxnSpPr>
        <p:spPr>
          <a:xfrm>
            <a:off x="134471" y="4790306"/>
            <a:ext cx="86978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4487287-567D-DC83-9030-848EC71598DC}"/>
              </a:ext>
            </a:extLst>
          </p:cNvPr>
          <p:cNvSpPr txBox="1"/>
          <p:nvPr/>
        </p:nvSpPr>
        <p:spPr>
          <a:xfrm>
            <a:off x="134471" y="4824972"/>
            <a:ext cx="32912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00" dirty="0"/>
              <a:t>Zdroj </a:t>
            </a:r>
            <a:r>
              <a:rPr lang="cs-CZ" sz="500" b="1" dirty="0"/>
              <a:t>„Transakce ME22“ změna objednávky: </a:t>
            </a:r>
            <a:r>
              <a:rPr lang="cs-CZ" sz="500" dirty="0"/>
              <a:t>vlastní zdroj, testovací systém společnosti </a:t>
            </a:r>
            <a:r>
              <a:rPr lang="cs-CZ" sz="500" dirty="0" err="1"/>
              <a:t>Lasselsberger</a:t>
            </a:r>
            <a:r>
              <a:rPr lang="cs-CZ" sz="500" dirty="0"/>
              <a:t> </a:t>
            </a:r>
            <a:r>
              <a:rPr lang="cs-CZ" sz="500" dirty="0" err="1"/>
              <a:t>s.r.o</a:t>
            </a:r>
            <a:endParaRPr lang="cs-CZ" sz="500" dirty="0"/>
          </a:p>
        </p:txBody>
      </p:sp>
    </p:spTree>
    <p:extLst>
      <p:ext uri="{BB962C8B-B14F-4D97-AF65-F5344CB8AC3E}">
        <p14:creationId xmlns:p14="http://schemas.microsoft.com/office/powerpoint/2010/main" val="135573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4;p27">
            <a:extLst>
              <a:ext uri="{FF2B5EF4-FFF2-40B4-BE49-F238E27FC236}">
                <a16:creationId xmlns:a16="http://schemas.microsoft.com/office/drawing/2014/main" id="{2EC70ECC-676F-2ECD-9B8B-4539E4A03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600" y="254367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Matice schvalovatele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67DE7C4-02F2-4927-35C7-B597B277C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25320"/>
              </p:ext>
            </p:extLst>
          </p:nvPr>
        </p:nvGraphicFramePr>
        <p:xfrm>
          <a:off x="366344" y="933246"/>
          <a:ext cx="3433481" cy="1524000"/>
        </p:xfrm>
        <a:graphic>
          <a:graphicData uri="http://schemas.openxmlformats.org/drawingml/2006/table">
            <a:tbl>
              <a:tblPr/>
              <a:tblGrid>
                <a:gridCol w="865991">
                  <a:extLst>
                    <a:ext uri="{9D8B030D-6E8A-4147-A177-3AD203B41FA5}">
                      <a16:colId xmlns:a16="http://schemas.microsoft.com/office/drawing/2014/main" val="1652207662"/>
                    </a:ext>
                  </a:extLst>
                </a:gridCol>
                <a:gridCol w="1586063">
                  <a:extLst>
                    <a:ext uri="{9D8B030D-6E8A-4147-A177-3AD203B41FA5}">
                      <a16:colId xmlns:a16="http://schemas.microsoft.com/office/drawing/2014/main" val="3941614022"/>
                    </a:ext>
                  </a:extLst>
                </a:gridCol>
                <a:gridCol w="981427">
                  <a:extLst>
                    <a:ext uri="{9D8B030D-6E8A-4147-A177-3AD203B41FA5}">
                      <a16:colId xmlns:a16="http://schemas.microsoft.com/office/drawing/2014/main" val="22613298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Kód uvolnění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Název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Schvalovatel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62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Obvazové materiály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Tomáš Vrba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12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Léky, analgetika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 Novák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57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Diagnostické přístroje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František Nezval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306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Ochranné prostředky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Lukáš První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07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Kancelářské potřeby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Tomáš Marný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965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Chirurgické nástroje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 Veliký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668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Hygienické potřeby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Jiří Maxim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92863"/>
                  </a:ext>
                </a:extLst>
              </a:tr>
            </a:tbl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32F09F81-18E3-EA1A-3A38-6F0F262E7469}"/>
              </a:ext>
            </a:extLst>
          </p:cNvPr>
          <p:cNvCxnSpPr>
            <a:cxnSpLocks/>
          </p:cNvCxnSpPr>
          <p:nvPr/>
        </p:nvCxnSpPr>
        <p:spPr>
          <a:xfrm>
            <a:off x="134471" y="4790306"/>
            <a:ext cx="86978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0C4D9586-F1F0-9FDD-3FD4-E5AA78823F5D}"/>
              </a:ext>
            </a:extLst>
          </p:cNvPr>
          <p:cNvSpPr txBox="1"/>
          <p:nvPr/>
        </p:nvSpPr>
        <p:spPr>
          <a:xfrm>
            <a:off x="134471" y="4824972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00" dirty="0"/>
              <a:t>Zdroj „</a:t>
            </a:r>
            <a:r>
              <a:rPr lang="cs-CZ" sz="500" b="1" dirty="0"/>
              <a:t>Matice schvalovatele</a:t>
            </a:r>
            <a:r>
              <a:rPr lang="cs-CZ" sz="500" dirty="0"/>
              <a:t>“: vlastní zdroj</a:t>
            </a:r>
          </a:p>
          <a:p>
            <a:r>
              <a:rPr lang="cs-CZ" sz="500" dirty="0"/>
              <a:t>POBJ = požadavek na objednávku</a:t>
            </a:r>
          </a:p>
        </p:txBody>
      </p:sp>
      <p:sp>
        <p:nvSpPr>
          <p:cNvPr id="2" name="Google Shape;341;p28">
            <a:extLst>
              <a:ext uri="{FF2B5EF4-FFF2-40B4-BE49-F238E27FC236}">
                <a16:creationId xmlns:a16="http://schemas.microsoft.com/office/drawing/2014/main" id="{94F669D1-62AB-F9C4-5D2C-669D2ED6A4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4285" y="644520"/>
            <a:ext cx="4623371" cy="2470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cs-CZ" sz="1100" dirty="0">
                <a:solidFill>
                  <a:schemeClr val="tx1"/>
                </a:solidFill>
              </a:rPr>
              <a:t>Matice schvalování je součást nastavení, které spravují IT administrátoři. Pro jednotlivé kódy je vždy definován název a osoba, která je zodpovědná za schvalování objednávek v systému. </a:t>
            </a:r>
            <a:br>
              <a:rPr lang="cs-CZ" sz="1100" dirty="0">
                <a:solidFill>
                  <a:schemeClr val="tx1"/>
                </a:solidFill>
              </a:rPr>
            </a:b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b="1" dirty="0">
                <a:solidFill>
                  <a:schemeClr val="tx1"/>
                </a:solidFill>
              </a:rPr>
              <a:t>Příklad: </a:t>
            </a: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dirty="0">
                <a:solidFill>
                  <a:schemeClr val="tx1"/>
                </a:solidFill>
              </a:rPr>
              <a:t>Všechny objednávky založené na materiály ze skupiny 1D bude schvalovat pan Lukáš První. 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FDF5831-63FD-ABAC-C3DF-032CE72B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703" y="3059480"/>
            <a:ext cx="3382776" cy="1184927"/>
          </a:xfrm>
          <a:prstGeom prst="rect">
            <a:avLst/>
          </a:prstGeom>
        </p:spPr>
      </p:pic>
      <p:sp>
        <p:nvSpPr>
          <p:cNvPr id="8" name="Vývojový diagram: postup 7">
            <a:extLst>
              <a:ext uri="{FF2B5EF4-FFF2-40B4-BE49-F238E27FC236}">
                <a16:creationId xmlns:a16="http://schemas.microsoft.com/office/drawing/2014/main" id="{BA87A9AB-BACE-3B2D-1F5E-98028BAC4373}"/>
              </a:ext>
            </a:extLst>
          </p:cNvPr>
          <p:cNvSpPr/>
          <p:nvPr/>
        </p:nvSpPr>
        <p:spPr>
          <a:xfrm>
            <a:off x="366342" y="3169420"/>
            <a:ext cx="1566583" cy="965049"/>
          </a:xfrm>
          <a:prstGeom prst="flowChartProcess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9381CE2-53CC-21DC-9D55-EFA09508D373}"/>
              </a:ext>
            </a:extLst>
          </p:cNvPr>
          <p:cNvSpPr txBox="1"/>
          <p:nvPr/>
        </p:nvSpPr>
        <p:spPr>
          <a:xfrm>
            <a:off x="366343" y="3241917"/>
            <a:ext cx="15665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solidFill>
                  <a:schemeClr val="bg1"/>
                </a:solidFill>
              </a:rPr>
              <a:t>POBJ č. 234569</a:t>
            </a:r>
            <a:br>
              <a:rPr lang="cs-CZ" sz="1000" b="1" dirty="0">
                <a:solidFill>
                  <a:schemeClr val="bg1"/>
                </a:solidFill>
              </a:rPr>
            </a:br>
            <a:endParaRPr lang="cs-CZ" sz="1000" b="1" dirty="0">
              <a:solidFill>
                <a:schemeClr val="bg1"/>
              </a:solidFill>
            </a:endParaRPr>
          </a:p>
          <a:p>
            <a:r>
              <a:rPr lang="cs-CZ" sz="800" dirty="0">
                <a:solidFill>
                  <a:schemeClr val="bg1"/>
                </a:solidFill>
              </a:rPr>
              <a:t>Materiál: A.AAA.1245B</a:t>
            </a:r>
          </a:p>
          <a:p>
            <a:r>
              <a:rPr lang="cs-CZ" sz="800" dirty="0">
                <a:solidFill>
                  <a:schemeClr val="bg1"/>
                </a:solidFill>
              </a:rPr>
              <a:t>Požadované množství: 185 ks</a:t>
            </a:r>
          </a:p>
          <a:p>
            <a:r>
              <a:rPr lang="cs-CZ" sz="800" dirty="0">
                <a:solidFill>
                  <a:schemeClr val="bg1"/>
                </a:solidFill>
              </a:rPr>
              <a:t>Zadavatel: Tomáš Vrba</a:t>
            </a:r>
          </a:p>
          <a:p>
            <a:endParaRPr lang="cs-CZ" sz="800" dirty="0">
              <a:solidFill>
                <a:schemeClr val="bg1"/>
              </a:solidFill>
            </a:endParaRP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3AE061F4-2742-DD09-E110-60F694951AEF}"/>
              </a:ext>
            </a:extLst>
          </p:cNvPr>
          <p:cNvCxnSpPr>
            <a:cxnSpLocks/>
          </p:cNvCxnSpPr>
          <p:nvPr/>
        </p:nvCxnSpPr>
        <p:spPr>
          <a:xfrm>
            <a:off x="2003612" y="3651944"/>
            <a:ext cx="638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Vývojový diagram: postup 13">
            <a:extLst>
              <a:ext uri="{FF2B5EF4-FFF2-40B4-BE49-F238E27FC236}">
                <a16:creationId xmlns:a16="http://schemas.microsoft.com/office/drawing/2014/main" id="{7341C710-7305-06CF-AC8B-FDCF351AFB87}"/>
              </a:ext>
            </a:extLst>
          </p:cNvPr>
          <p:cNvSpPr/>
          <p:nvPr/>
        </p:nvSpPr>
        <p:spPr>
          <a:xfrm>
            <a:off x="7025713" y="3150468"/>
            <a:ext cx="1566583" cy="965049"/>
          </a:xfrm>
          <a:prstGeom prst="flowChartProcess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C28C2E88-7E82-A0C5-E3FD-103FCF798EFD}"/>
              </a:ext>
            </a:extLst>
          </p:cNvPr>
          <p:cNvSpPr txBox="1"/>
          <p:nvPr/>
        </p:nvSpPr>
        <p:spPr>
          <a:xfrm>
            <a:off x="7080907" y="3241758"/>
            <a:ext cx="156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solidFill>
                  <a:schemeClr val="bg1"/>
                </a:solidFill>
              </a:rPr>
              <a:t>Matice schvalování</a:t>
            </a:r>
          </a:p>
          <a:p>
            <a:endParaRPr lang="cs-CZ" sz="1000" b="1" dirty="0">
              <a:solidFill>
                <a:schemeClr val="bg1"/>
              </a:solidFill>
            </a:endParaRPr>
          </a:p>
          <a:p>
            <a:r>
              <a:rPr lang="cs-CZ" sz="800" dirty="0">
                <a:solidFill>
                  <a:schemeClr val="bg1"/>
                </a:solidFill>
              </a:rPr>
              <a:t>1D = </a:t>
            </a:r>
            <a:r>
              <a:rPr lang="cs-CZ" sz="800" b="1" dirty="0">
                <a:solidFill>
                  <a:schemeClr val="bg1"/>
                </a:solidFill>
              </a:rPr>
              <a:t>Lukáš První</a:t>
            </a:r>
          </a:p>
          <a:p>
            <a:endParaRPr lang="cs-CZ" sz="800" dirty="0">
              <a:solidFill>
                <a:schemeClr val="bg1"/>
              </a:solidFill>
            </a:endParaRP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83743FBE-2680-F0E8-5A2B-6ABBF72C47EE}"/>
              </a:ext>
            </a:extLst>
          </p:cNvPr>
          <p:cNvCxnSpPr>
            <a:cxnSpLocks/>
          </p:cNvCxnSpPr>
          <p:nvPr/>
        </p:nvCxnSpPr>
        <p:spPr>
          <a:xfrm>
            <a:off x="6212166" y="3598773"/>
            <a:ext cx="638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231E7151-C682-0256-AF4A-D20C9746FA9B}"/>
              </a:ext>
            </a:extLst>
          </p:cNvPr>
          <p:cNvSpPr txBox="1"/>
          <p:nvPr/>
        </p:nvSpPr>
        <p:spPr>
          <a:xfrm>
            <a:off x="610062" y="4177484"/>
            <a:ext cx="1079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" dirty="0"/>
              <a:t>Uživatel založí požadavek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BBBA7524-883F-A332-DF3E-AB8B9C8338D0}"/>
              </a:ext>
            </a:extLst>
          </p:cNvPr>
          <p:cNvSpPr txBox="1"/>
          <p:nvPr/>
        </p:nvSpPr>
        <p:spPr>
          <a:xfrm>
            <a:off x="3460508" y="4253684"/>
            <a:ext cx="20457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" dirty="0"/>
              <a:t>Program najde v kmenových datech skupinu materiálů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A4C28B1-4ECA-2E89-5A72-92F2C898C301}"/>
              </a:ext>
            </a:extLst>
          </p:cNvPr>
          <p:cNvSpPr txBox="1"/>
          <p:nvPr/>
        </p:nvSpPr>
        <p:spPr>
          <a:xfrm>
            <a:off x="6967256" y="4171134"/>
            <a:ext cx="1701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" dirty="0"/>
              <a:t>Program vyhodnotí schvalovatele dle matice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A81E7A7E-2D23-A551-5245-9E1004C78BE6}"/>
              </a:ext>
            </a:extLst>
          </p:cNvPr>
          <p:cNvSpPr txBox="1"/>
          <p:nvPr/>
        </p:nvSpPr>
        <p:spPr>
          <a:xfrm>
            <a:off x="311150" y="2461485"/>
            <a:ext cx="9028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" dirty="0"/>
              <a:t>Matice schvalovatele</a:t>
            </a:r>
          </a:p>
        </p:txBody>
      </p:sp>
    </p:spTree>
    <p:extLst>
      <p:ext uri="{BB962C8B-B14F-4D97-AF65-F5344CB8AC3E}">
        <p14:creationId xmlns:p14="http://schemas.microsoft.com/office/powerpoint/2010/main" val="295724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diagram, Plán, Paralelní&#10;&#10;Popis byl vytvořen automaticky">
            <a:extLst>
              <a:ext uri="{FF2B5EF4-FFF2-40B4-BE49-F238E27FC236}">
                <a16:creationId xmlns:a16="http://schemas.microsoft.com/office/drawing/2014/main" id="{F6592F9A-3D12-BBFB-4FE7-51F33605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33" y="97537"/>
            <a:ext cx="5535459" cy="50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9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4;p27">
            <a:extLst>
              <a:ext uri="{FF2B5EF4-FFF2-40B4-BE49-F238E27FC236}">
                <a16:creationId xmlns:a16="http://schemas.microsoft.com/office/drawing/2014/main" id="{1DBD6B06-34AC-497D-DBEF-83751E775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050" y="509588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Dodávka </a:t>
            </a:r>
          </a:p>
        </p:txBody>
      </p:sp>
      <p:sp>
        <p:nvSpPr>
          <p:cNvPr id="7" name="Google Shape;341;p28">
            <a:extLst>
              <a:ext uri="{FF2B5EF4-FFF2-40B4-BE49-F238E27FC236}">
                <a16:creationId xmlns:a16="http://schemas.microsoft.com/office/drawing/2014/main" id="{53629113-649E-DC4F-9AB6-451E55DADA8C}"/>
              </a:ext>
            </a:extLst>
          </p:cNvPr>
          <p:cNvSpPr txBox="1">
            <a:spLocks/>
          </p:cNvSpPr>
          <p:nvPr/>
        </p:nvSpPr>
        <p:spPr>
          <a:xfrm>
            <a:off x="311150" y="108267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cs-CZ" sz="1100" dirty="0">
                <a:solidFill>
                  <a:schemeClr val="tx1"/>
                </a:solidFill>
              </a:rPr>
              <a:t>Po zpracování ze strany nemocnice je objednávka odeslána k příslušnému dodavateli. </a:t>
            </a:r>
          </a:p>
          <a:p>
            <a:pPr marL="114300" indent="0">
              <a:buFont typeface="Arial"/>
              <a:buNone/>
            </a:pPr>
            <a:r>
              <a:rPr lang="cs-CZ" sz="1100" dirty="0">
                <a:solidFill>
                  <a:schemeClr val="tx1"/>
                </a:solidFill>
              </a:rPr>
              <a:t>Dodavatel objednávku přijme a provede přípravu zboží. </a:t>
            </a:r>
            <a:br>
              <a:rPr lang="cs-CZ" sz="1100" dirty="0">
                <a:solidFill>
                  <a:schemeClr val="tx1"/>
                </a:solidFill>
              </a:rPr>
            </a:b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dirty="0">
                <a:solidFill>
                  <a:schemeClr val="tx1"/>
                </a:solidFill>
              </a:rPr>
              <a:t>V případě, že zboží není skladem, vyrozumí nemocnici a objednávku zruší. </a:t>
            </a:r>
          </a:p>
          <a:p>
            <a:pPr marL="114300" indent="0">
              <a:buFont typeface="Arial"/>
              <a:buNone/>
            </a:pPr>
            <a:r>
              <a:rPr lang="cs-CZ" sz="1100" dirty="0">
                <a:solidFill>
                  <a:schemeClr val="tx1"/>
                </a:solidFill>
              </a:rPr>
              <a:t>Zboží zabalí a připraví k expedici. Společně s expedicí vystaví fakturu a odešle zákazníkovi zboží. </a:t>
            </a:r>
          </a:p>
          <a:p>
            <a:pPr marL="114300" indent="0">
              <a:buFont typeface="Arial"/>
              <a:buNone/>
            </a:pPr>
            <a:endParaRPr lang="cs-CZ" sz="1100" dirty="0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r>
              <a:rPr lang="cs-CZ" sz="1100" dirty="0">
                <a:solidFill>
                  <a:schemeClr val="tx1"/>
                </a:solidFill>
              </a:rPr>
              <a:t>Nemocnice provede příjem zboží a následně předá fakturu účetní, která ji zaúčtuje a vyrovná vůči dodavateli. </a:t>
            </a:r>
          </a:p>
          <a:p>
            <a:pPr marL="114300" indent="0">
              <a:buFont typeface="Arial"/>
              <a:buNone/>
            </a:pPr>
            <a:endParaRPr lang="cs-CZ" sz="1100" dirty="0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endParaRPr lang="cs-CZ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1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1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1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3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text, diagram, Plán, Paralelní&#10;&#10;Popis byl vytvořen automaticky">
            <a:extLst>
              <a:ext uri="{FF2B5EF4-FFF2-40B4-BE49-F238E27FC236}">
                <a16:creationId xmlns:a16="http://schemas.microsoft.com/office/drawing/2014/main" id="{30712894-8DF6-A5CA-CB4F-50E155C25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0" y="104628"/>
            <a:ext cx="7007280" cy="50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9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9;p26">
            <a:extLst>
              <a:ext uri="{FF2B5EF4-FFF2-40B4-BE49-F238E27FC236}">
                <a16:creationId xmlns:a16="http://schemas.microsoft.com/office/drawing/2014/main" id="{C526F9F1-C4EB-327F-1F91-5EA5BF9882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cs-CZ" sz="1400" dirty="0">
                <a:solidFill>
                  <a:schemeClr val="tx1"/>
                </a:solidFill>
              </a:rPr>
              <a:t>Požadavky nemocnice na implementaci IS</a:t>
            </a:r>
          </a:p>
          <a:p>
            <a:r>
              <a:rPr lang="cs-CZ" sz="1400" dirty="0">
                <a:solidFill>
                  <a:schemeClr val="tx1"/>
                </a:solidFill>
              </a:rPr>
              <a:t>Cíle projektu</a:t>
            </a:r>
          </a:p>
          <a:p>
            <a:r>
              <a:rPr lang="cs-CZ" sz="1400" dirty="0">
                <a:solidFill>
                  <a:schemeClr val="tx1"/>
                </a:solidFill>
              </a:rPr>
              <a:t>Popis produktu SAP R/3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-CZ" sz="1400" dirty="0">
                <a:solidFill>
                  <a:schemeClr val="tx1"/>
                </a:solidFill>
              </a:rPr>
              <a:t>Diagram tříd</a:t>
            </a:r>
          </a:p>
          <a:p>
            <a:pPr indent="-311150">
              <a:buSzPts val="1300"/>
            </a:pPr>
            <a:r>
              <a:rPr lang="cs" sz="1400" dirty="0">
                <a:solidFill>
                  <a:schemeClr val="tx1"/>
                </a:solidFill>
              </a:rPr>
              <a:t>Diagram stavů</a:t>
            </a:r>
            <a:endParaRPr lang="cs-CZ" sz="1400"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-CZ" sz="1400" dirty="0">
                <a:solidFill>
                  <a:schemeClr val="tx1"/>
                </a:solidFill>
              </a:rPr>
              <a:t>Kmenový záznam materiálu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-CZ" sz="1400" dirty="0">
                <a:solidFill>
                  <a:schemeClr val="tx1"/>
                </a:solidFill>
              </a:rPr>
              <a:t>Založení požadavku na objednávku - </a:t>
            </a:r>
            <a:r>
              <a:rPr lang="cs" sz="1400" dirty="0">
                <a:solidFill>
                  <a:schemeClr val="tx1"/>
                </a:solidFill>
              </a:rPr>
              <a:t>diagram využití (use case)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 sz="1400" dirty="0">
                <a:solidFill>
                  <a:schemeClr val="tx1"/>
                </a:solidFill>
              </a:rPr>
              <a:t>Workflow schválení objednávky - diagram aktivity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 sz="1400" dirty="0">
                <a:solidFill>
                  <a:schemeClr val="tx1"/>
                </a:solidFill>
              </a:rPr>
              <a:t>Schválení a dodání objednávky - sekvenční diagram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9" name="Google Shape;340;p28">
            <a:extLst>
              <a:ext uri="{FF2B5EF4-FFF2-40B4-BE49-F238E27FC236}">
                <a16:creationId xmlns:a16="http://schemas.microsoft.com/office/drawing/2014/main" id="{3764FEF9-A3EC-8ABE-62B8-EBA1314060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dirty="0"/>
              <a:t>Obsah práce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10338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dirty="0"/>
              <a:t>Požadavky nemocnice</a:t>
            </a:r>
            <a:endParaRPr sz="1800"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body" idx="1"/>
          </p:nvPr>
        </p:nvSpPr>
        <p:spPr>
          <a:xfrm>
            <a:off x="311700" y="1134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-CZ" sz="1600" dirty="0">
                <a:solidFill>
                  <a:schemeClr val="tx1"/>
                </a:solidFill>
              </a:rPr>
              <a:t>Funkce</a:t>
            </a:r>
            <a:endParaRPr sz="16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Systém schvalování objednávek na zdravotnický materiál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Matice schvalování (schvalovatelé dle druhu materiálu)</a:t>
            </a:r>
            <a:endParaRPr sz="12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Schvalovací workflow objednávky</a:t>
            </a:r>
            <a:endParaRPr sz="12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Kvartální reporting objednávek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-CZ" sz="1600" dirty="0">
                <a:solidFill>
                  <a:schemeClr val="tx1"/>
                </a:solidFill>
              </a:rPr>
              <a:t>Bázové a bezpečnostní požadavky IS</a:t>
            </a:r>
            <a:endParaRPr lang="en-US" sz="1600" dirty="0">
              <a:solidFill>
                <a:schemeClr val="tx1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Umístění databáze na cloudovém uložišti (nechtějí on-premise řešení)</a:t>
            </a:r>
            <a:endParaRPr lang="en-US" sz="1200" dirty="0">
              <a:solidFill>
                <a:schemeClr val="tx1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Pravidelné zálohování databází 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Přihlašování do systému pomocí uživatelského jména a hesla (zrušit fyzické tokeny)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Uživatelská a administrátorská podpora 24/7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Google Shape;323;p25">
            <a:extLst>
              <a:ext uri="{FF2B5EF4-FFF2-40B4-BE49-F238E27FC236}">
                <a16:creationId xmlns:a16="http://schemas.microsoft.com/office/drawing/2014/main" id="{D0C3A57F-457D-56F1-DB74-44C6507FE9B1}"/>
              </a:ext>
            </a:extLst>
          </p:cNvPr>
          <p:cNvSpPr txBox="1">
            <a:spLocks/>
          </p:cNvSpPr>
          <p:nvPr/>
        </p:nvSpPr>
        <p:spPr>
          <a:xfrm>
            <a:off x="311701" y="4803006"/>
            <a:ext cx="8832300" cy="34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cs-CZ" sz="900" dirty="0">
                <a:solidFill>
                  <a:schemeClr val="tx1"/>
                </a:solidFill>
              </a:rPr>
              <a:t>IS = informační systém</a:t>
            </a:r>
          </a:p>
        </p:txBody>
      </p:sp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42DBA31E-321C-D61D-F710-B357CBCA10D6}"/>
              </a:ext>
            </a:extLst>
          </p:cNvPr>
          <p:cNvCxnSpPr/>
          <p:nvPr/>
        </p:nvCxnSpPr>
        <p:spPr>
          <a:xfrm>
            <a:off x="311700" y="4790306"/>
            <a:ext cx="852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dirty="0"/>
              <a:t>Cíle projektu</a:t>
            </a:r>
            <a:endParaRPr sz="1800" dirty="0"/>
          </a:p>
        </p:txBody>
      </p:sp>
      <p:sp>
        <p:nvSpPr>
          <p:cNvPr id="2" name="Google Shape;341;p28">
            <a:extLst>
              <a:ext uri="{FF2B5EF4-FFF2-40B4-BE49-F238E27FC236}">
                <a16:creationId xmlns:a16="http://schemas.microsoft.com/office/drawing/2014/main" id="{6F1FE607-CF74-0A39-457E-8BD0D3C659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4209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cs-CZ" sz="1200" dirty="0">
                <a:solidFill>
                  <a:schemeClr val="tx1"/>
                </a:solidFill>
              </a:rPr>
              <a:t>Fakultní nemocnice oslovila IT firmu s požadavkem na implementaci procesu schvalování objednávek v informačním systému SAP. Cílem celého projektu je převést agendu schvalování objednávek zdravotnického materiálu z papírové formy do informačního systému a vytvořit schvalovací workflow. Proces schvalování bude připraven na základě podkladů projektového manažera. PM nemocnice dodá kompletně zpracované materiály, jak doposud probíhá schvalování objednávek nového materiálu. Následně IT konzultant provede analýzu a po diskusi s PM opraví případné technické nedostatky.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Důležitým bodem je nastavit matici schvalovatelů a vyvinout schvalovací workflow, které bude automaticky zajišťovat schvalování. Hlavním cílem je dostat data do elektronické podoby a mít uloženou kompletní historii v informačním systému včetně protokolu o schválení. Podklady můžou sloužit i jako důkazní materiál v případě soudního sporu. 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Efektivním a užitečným výsledkem pro vedení nemocnice bude kontrola počtu objednávek, objednávaného množství a spotřeba na jednotlivých střediscích (odděleních) za určité období. K workflow procesu bude paralelně vypracováno kompletní reportování, které bude sloužit jako výstup pro vedení nemocnice a hlášení pro Ministerstvo zdravotnictví, či jiné kontrolní orgány. </a:t>
            </a:r>
            <a:br>
              <a:rPr lang="cs-CZ" sz="1200" dirty="0">
                <a:solidFill>
                  <a:schemeClr val="tx1"/>
                </a:solidFill>
              </a:rPr>
            </a:br>
            <a:endParaRPr lang="cs-CZ" sz="1200" dirty="0">
              <a:solidFill>
                <a:schemeClr val="tx1"/>
              </a:solidFill>
            </a:endParaRPr>
          </a:p>
        </p:txBody>
      </p:sp>
      <p:sp>
        <p:nvSpPr>
          <p:cNvPr id="3" name="Google Shape;323;p25">
            <a:extLst>
              <a:ext uri="{FF2B5EF4-FFF2-40B4-BE49-F238E27FC236}">
                <a16:creationId xmlns:a16="http://schemas.microsoft.com/office/drawing/2014/main" id="{83BF72CC-5592-0A56-EC04-B415221A4F03}"/>
              </a:ext>
            </a:extLst>
          </p:cNvPr>
          <p:cNvSpPr txBox="1">
            <a:spLocks/>
          </p:cNvSpPr>
          <p:nvPr/>
        </p:nvSpPr>
        <p:spPr>
          <a:xfrm>
            <a:off x="311701" y="4803006"/>
            <a:ext cx="8832300" cy="34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cs-CZ" sz="900" dirty="0">
                <a:solidFill>
                  <a:schemeClr val="tx1"/>
                </a:solidFill>
              </a:rPr>
              <a:t>PM = produkt management 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A7FCF410-6420-C46B-8C8F-DA21EACF27F9}"/>
              </a:ext>
            </a:extLst>
          </p:cNvPr>
          <p:cNvCxnSpPr/>
          <p:nvPr/>
        </p:nvCxnSpPr>
        <p:spPr>
          <a:xfrm>
            <a:off x="311700" y="4790306"/>
            <a:ext cx="852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Popis produktu SAP R/3 </a:t>
            </a:r>
          </a:p>
        </p:txBody>
      </p:sp>
      <p:sp>
        <p:nvSpPr>
          <p:cNvPr id="2" name="Google Shape;341;p28">
            <a:extLst>
              <a:ext uri="{FF2B5EF4-FFF2-40B4-BE49-F238E27FC236}">
                <a16:creationId xmlns:a16="http://schemas.microsoft.com/office/drawing/2014/main" id="{6F1FE607-CF74-0A39-457E-8BD0D3C659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56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SAP R/3 je softwarový produkt od německé společnosti SAP, který slouží jako informační systém pro řízení středních a velkých firem. Lze se setkat i s označením ERP nebo také podnikový informační systém. 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Produkt se dělí na několik modulů. Každý z modulů poskytuje určitou funkcionalitu, které firmy vyžadují pro svůj provoz. </a:t>
            </a: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Pro náš projekt budeme používat objekty z modulů: 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MM (Materials Management) – Materiálové hospodářství a logistika</a:t>
            </a:r>
            <a:b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cs-CZ" sz="1200" dirty="0">
                <a:solidFill>
                  <a:schemeClr val="tx1"/>
                </a:solidFill>
              </a:rPr>
              <a:t>- </a:t>
            </a: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WF (Workflow) - Řízení oběhu dokumentů</a:t>
            </a:r>
          </a:p>
          <a:p>
            <a:pPr marL="114300" indent="0">
              <a:buNone/>
            </a:pPr>
            <a:endParaRPr lang="cs-CZ" sz="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114300" indent="0" algn="l">
              <a:buNone/>
            </a:pPr>
            <a:endParaRPr lang="cs-CZ" sz="1200" dirty="0">
              <a:solidFill>
                <a:schemeClr val="tx1"/>
              </a:solidFill>
            </a:endParaRPr>
          </a:p>
        </p:txBody>
      </p:sp>
      <p:sp>
        <p:nvSpPr>
          <p:cNvPr id="3" name="Google Shape;323;p25">
            <a:extLst>
              <a:ext uri="{FF2B5EF4-FFF2-40B4-BE49-F238E27FC236}">
                <a16:creationId xmlns:a16="http://schemas.microsoft.com/office/drawing/2014/main" id="{83BF72CC-5592-0A56-EC04-B415221A4F03}"/>
              </a:ext>
            </a:extLst>
          </p:cNvPr>
          <p:cNvSpPr txBox="1">
            <a:spLocks/>
          </p:cNvSpPr>
          <p:nvPr/>
        </p:nvSpPr>
        <p:spPr>
          <a:xfrm>
            <a:off x="311701" y="4803006"/>
            <a:ext cx="8832300" cy="34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cs-CZ" sz="900" dirty="0">
                <a:solidFill>
                  <a:schemeClr val="tx1"/>
                </a:solidFill>
              </a:rPr>
              <a:t>ERP = enterprise resource planning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A7FCF410-6420-C46B-8C8F-DA21EACF27F9}"/>
              </a:ext>
            </a:extLst>
          </p:cNvPr>
          <p:cNvCxnSpPr/>
          <p:nvPr/>
        </p:nvCxnSpPr>
        <p:spPr>
          <a:xfrm>
            <a:off x="311700" y="4790306"/>
            <a:ext cx="852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Obrázek 4">
            <a:extLst>
              <a:ext uri="{FF2B5EF4-FFF2-40B4-BE49-F238E27FC236}">
                <a16:creationId xmlns:a16="http://schemas.microsoft.com/office/drawing/2014/main" id="{ADB6954E-0AE2-D6A2-4D29-DEB3CA08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66" y="3175520"/>
            <a:ext cx="1247775" cy="103822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8E53DE5-AD54-B471-3525-CCC2A1FCE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3175520"/>
            <a:ext cx="1455737" cy="72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B80056C1-87D0-4E3B-EA16-E9C4D5A0188B}"/>
              </a:ext>
            </a:extLst>
          </p:cNvPr>
          <p:cNvSpPr txBox="1"/>
          <p:nvPr/>
        </p:nvSpPr>
        <p:spPr>
          <a:xfrm>
            <a:off x="536851" y="3921133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/>
              <a:t>Logo společnosti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38D7556-8DCE-C43D-061C-E3303A8BF68C}"/>
              </a:ext>
            </a:extLst>
          </p:cNvPr>
          <p:cNvSpPr txBox="1"/>
          <p:nvPr/>
        </p:nvSpPr>
        <p:spPr>
          <a:xfrm>
            <a:off x="2289451" y="4199012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/>
              <a:t>Ikona aplikace  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47CC00E-A8DA-5D28-B82E-759809C4D90B}"/>
              </a:ext>
            </a:extLst>
          </p:cNvPr>
          <p:cNvSpPr txBox="1"/>
          <p:nvPr/>
        </p:nvSpPr>
        <p:spPr>
          <a:xfrm>
            <a:off x="6165298" y="4909242"/>
            <a:ext cx="11961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00" dirty="0"/>
              <a:t>Zdroj „</a:t>
            </a:r>
            <a:r>
              <a:rPr lang="cs-CZ" sz="500" b="1" dirty="0"/>
              <a:t>Ikona aplikace</a:t>
            </a:r>
            <a:r>
              <a:rPr lang="cs-CZ" sz="500" dirty="0"/>
              <a:t>“: vlastní zdroj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5C82B8A-ACAA-1499-82B3-5B204D3E5CCE}"/>
              </a:ext>
            </a:extLst>
          </p:cNvPr>
          <p:cNvSpPr txBox="1"/>
          <p:nvPr/>
        </p:nvSpPr>
        <p:spPr>
          <a:xfrm>
            <a:off x="6165299" y="4803006"/>
            <a:ext cx="24913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00" dirty="0"/>
              <a:t>Zdroj „</a:t>
            </a:r>
            <a:r>
              <a:rPr lang="cs-CZ" sz="500" b="1" dirty="0"/>
              <a:t>Logo společnosti</a:t>
            </a:r>
            <a:r>
              <a:rPr lang="cs-CZ" sz="500" dirty="0"/>
              <a:t>“: </a:t>
            </a:r>
            <a:r>
              <a:rPr lang="cs-CZ" sz="500" dirty="0">
                <a:hlinkClick r:id="rId5"/>
              </a:rPr>
              <a:t>https://commons.wikimedia.org/wiki/File:SAP-Logo.svg</a:t>
            </a:r>
            <a:endParaRPr lang="cs-CZ" sz="500" dirty="0"/>
          </a:p>
        </p:txBody>
      </p:sp>
    </p:spTree>
    <p:extLst>
      <p:ext uri="{BB962C8B-B14F-4D97-AF65-F5344CB8AC3E}">
        <p14:creationId xmlns:p14="http://schemas.microsoft.com/office/powerpoint/2010/main" val="168975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text, diagram, snímek obrazovky, Paralelní&#10;&#10;Popis byl vytvořen automaticky">
            <a:extLst>
              <a:ext uri="{FF2B5EF4-FFF2-40B4-BE49-F238E27FC236}">
                <a16:creationId xmlns:a16="http://schemas.microsoft.com/office/drawing/2014/main" id="{51BEB251-84F8-DD2F-B376-022B9D0CE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3" y="120969"/>
            <a:ext cx="6891740" cy="50225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text, diagram, řada/pruh, snímek obrazovky&#10;&#10;Popis byl vytvořen automaticky">
            <a:extLst>
              <a:ext uri="{FF2B5EF4-FFF2-40B4-BE49-F238E27FC236}">
                <a16:creationId xmlns:a16="http://schemas.microsoft.com/office/drawing/2014/main" id="{4E885E54-CC09-C94D-BD8C-8BD7F097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5" y="67980"/>
            <a:ext cx="5563103" cy="49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5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snímek obrazovky, software, číslo&#10;&#10;Popis byl vytvořen automaticky">
            <a:extLst>
              <a:ext uri="{FF2B5EF4-FFF2-40B4-BE49-F238E27FC236}">
                <a16:creationId xmlns:a16="http://schemas.microsoft.com/office/drawing/2014/main" id="{E084600C-E750-04A7-F6A7-0204531A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1" y="782266"/>
            <a:ext cx="3357102" cy="3986862"/>
          </a:xfrm>
          <a:prstGeom prst="rect">
            <a:avLst/>
          </a:prstGeom>
        </p:spPr>
      </p:pic>
      <p:sp>
        <p:nvSpPr>
          <p:cNvPr id="6" name="Google Shape;334;p27">
            <a:extLst>
              <a:ext uri="{FF2B5EF4-FFF2-40B4-BE49-F238E27FC236}">
                <a16:creationId xmlns:a16="http://schemas.microsoft.com/office/drawing/2014/main" id="{38C851E9-A29B-FF6B-CD3A-A606ED36F6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209177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Kmenový záznam materiálu v IS</a:t>
            </a:r>
          </a:p>
        </p:txBody>
      </p:sp>
      <p:sp>
        <p:nvSpPr>
          <p:cNvPr id="7" name="Google Shape;341;p28">
            <a:extLst>
              <a:ext uri="{FF2B5EF4-FFF2-40B4-BE49-F238E27FC236}">
                <a16:creationId xmlns:a16="http://schemas.microsoft.com/office/drawing/2014/main" id="{E1FA226D-7D77-83BD-1F5D-BA6999CEA6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68587" y="721440"/>
            <a:ext cx="4623371" cy="431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cs-CZ" sz="1100" dirty="0">
                <a:solidFill>
                  <a:schemeClr val="tx1"/>
                </a:solidFill>
              </a:rPr>
              <a:t>Kmenový záznam materiálu slouží jako jedinečný identifikátor pro nakupované zboží, které je používáno v rámci provozu nemocnice. Každý lék nebo ochranná pomůcka, která je na pracovišti používána, musí mít kmenový záznam v informačním systému. </a:t>
            </a:r>
            <a:br>
              <a:rPr lang="cs-CZ" sz="1100" dirty="0">
                <a:solidFill>
                  <a:schemeClr val="tx1"/>
                </a:solidFill>
              </a:rPr>
            </a:b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dirty="0">
                <a:solidFill>
                  <a:schemeClr val="tx1"/>
                </a:solidFill>
              </a:rPr>
              <a:t>Důležité jsou tzv. </a:t>
            </a:r>
            <a:r>
              <a:rPr lang="cs-CZ" sz="1100" b="1" dirty="0">
                <a:solidFill>
                  <a:schemeClr val="tx1"/>
                </a:solidFill>
              </a:rPr>
              <a:t>skupiny materiálů</a:t>
            </a:r>
            <a:r>
              <a:rPr lang="cs-CZ" sz="1100" dirty="0">
                <a:solidFill>
                  <a:schemeClr val="tx1"/>
                </a:solidFill>
              </a:rPr>
              <a:t>. Jedná se o hierarchicky vyšší řád, který určuje, do které kategorie materiál patří.</a:t>
            </a:r>
            <a:br>
              <a:rPr lang="cs-CZ" sz="1100" dirty="0">
                <a:solidFill>
                  <a:schemeClr val="tx1"/>
                </a:solidFill>
              </a:rPr>
            </a:b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dirty="0">
                <a:solidFill>
                  <a:schemeClr val="tx1"/>
                </a:solidFill>
              </a:rPr>
              <a:t>Např. 1D = </a:t>
            </a:r>
            <a:r>
              <a:rPr lang="cs-CZ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Ochranné prostředky</a:t>
            </a:r>
            <a:br>
              <a:rPr lang="cs-CZ" sz="1100" dirty="0">
                <a:solidFill>
                  <a:schemeClr val="tx1"/>
                </a:solidFill>
              </a:rPr>
            </a:b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dirty="0">
                <a:solidFill>
                  <a:schemeClr val="tx1"/>
                </a:solidFill>
              </a:rPr>
              <a:t>Maska materiálů: </a:t>
            </a: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b="1" dirty="0">
                <a:solidFill>
                  <a:schemeClr val="tx1"/>
                </a:solidFill>
              </a:rPr>
              <a:t>A.AXX.XXXXY</a:t>
            </a:r>
            <a:br>
              <a:rPr lang="cs-CZ" sz="1100" dirty="0">
                <a:solidFill>
                  <a:schemeClr val="tx1"/>
                </a:solidFill>
              </a:rPr>
            </a:b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dirty="0">
                <a:solidFill>
                  <a:schemeClr val="tx1"/>
                </a:solidFill>
              </a:rPr>
              <a:t>Příklady materiálů: </a:t>
            </a: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b="1" dirty="0">
                <a:solidFill>
                  <a:schemeClr val="tx1"/>
                </a:solidFill>
              </a:rPr>
              <a:t>A.AAA.1245A </a:t>
            </a:r>
            <a:r>
              <a:rPr lang="cs-CZ" sz="1100" dirty="0">
                <a:solidFill>
                  <a:schemeClr val="tx1"/>
                </a:solidFill>
              </a:rPr>
              <a:t>– Sterilní chirurgické rukavice – vel. 8</a:t>
            </a: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b="1" dirty="0">
                <a:solidFill>
                  <a:schemeClr val="tx1"/>
                </a:solidFill>
              </a:rPr>
              <a:t>A.AAA.1245B </a:t>
            </a:r>
            <a:r>
              <a:rPr lang="cs-CZ" sz="1100" dirty="0">
                <a:solidFill>
                  <a:schemeClr val="tx1"/>
                </a:solidFill>
              </a:rPr>
              <a:t>– Sterilní chirurgické rukavice – vel. 9</a:t>
            </a: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b="1" dirty="0">
                <a:solidFill>
                  <a:schemeClr val="tx1"/>
                </a:solidFill>
              </a:rPr>
              <a:t>A.ABV.8145A </a:t>
            </a:r>
            <a:r>
              <a:rPr lang="cs-CZ" sz="1100" dirty="0">
                <a:solidFill>
                  <a:schemeClr val="tx1"/>
                </a:solidFill>
              </a:rPr>
              <a:t>– Paralen 500 mg 12 tablet</a:t>
            </a: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b="1" dirty="0">
                <a:solidFill>
                  <a:schemeClr val="tx1"/>
                </a:solidFill>
              </a:rPr>
              <a:t>A.ATS.4416Z </a:t>
            </a:r>
            <a:r>
              <a:rPr lang="cs-CZ" sz="1100" dirty="0">
                <a:solidFill>
                  <a:schemeClr val="tx1"/>
                </a:solidFill>
              </a:rPr>
              <a:t>– NaCl – chlorid sodný</a:t>
            </a:r>
            <a:endParaRPr lang="cs-CZ" sz="1100" b="1" dirty="0">
              <a:solidFill>
                <a:schemeClr val="tx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2035F6D-A1B1-A1DE-F8D0-19B9D8DDAF4D}"/>
              </a:ext>
            </a:extLst>
          </p:cNvPr>
          <p:cNvCxnSpPr>
            <a:cxnSpLocks/>
          </p:cNvCxnSpPr>
          <p:nvPr/>
        </p:nvCxnSpPr>
        <p:spPr>
          <a:xfrm>
            <a:off x="4128247" y="4729791"/>
            <a:ext cx="4704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F37DB2DA-7364-A500-83C6-3FD5C424CC26}"/>
              </a:ext>
            </a:extLst>
          </p:cNvPr>
          <p:cNvSpPr txBox="1"/>
          <p:nvPr/>
        </p:nvSpPr>
        <p:spPr>
          <a:xfrm>
            <a:off x="4128247" y="4744284"/>
            <a:ext cx="4704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00" dirty="0"/>
              <a:t>Zdroj „</a:t>
            </a:r>
            <a:r>
              <a:rPr lang="cs-CZ" sz="500" b="1" dirty="0"/>
              <a:t>Zobrazení materiálu</a:t>
            </a:r>
            <a:r>
              <a:rPr lang="cs-CZ" sz="500" dirty="0"/>
              <a:t>“: vlastní zdroj, fotomontáž, testovací systém společnosti Lasselsberger s.r.o</a:t>
            </a:r>
          </a:p>
          <a:p>
            <a:r>
              <a:rPr lang="cs-CZ" sz="500" dirty="0"/>
              <a:t>IS = informační systém</a:t>
            </a:r>
          </a:p>
        </p:txBody>
      </p:sp>
    </p:spTree>
    <p:extLst>
      <p:ext uri="{BB962C8B-B14F-4D97-AF65-F5344CB8AC3E}">
        <p14:creationId xmlns:p14="http://schemas.microsoft.com/office/powerpoint/2010/main" val="350808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C79E1E-3835-AF5E-701E-65CF40B2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5747"/>
            <a:ext cx="8520600" cy="572700"/>
          </a:xfrm>
        </p:spPr>
        <p:txBody>
          <a:bodyPr/>
          <a:lstStyle/>
          <a:p>
            <a:r>
              <a:rPr lang="cs-CZ" sz="1800" dirty="0"/>
              <a:t>Založení požadavku na objednávku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6BA5FE4-A89D-5A24-A40B-3236EB5D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0262" y="1017723"/>
            <a:ext cx="2337483" cy="3680749"/>
          </a:xfrm>
        </p:spPr>
        <p:txBody>
          <a:bodyPr/>
          <a:lstStyle/>
          <a:p>
            <a:pPr marL="114300" indent="0">
              <a:buNone/>
            </a:pPr>
            <a:r>
              <a:rPr lang="cs-CZ" sz="1100" dirty="0">
                <a:solidFill>
                  <a:schemeClr val="tx1"/>
                </a:solidFill>
              </a:rPr>
              <a:t>Hlavní bod, který proces spouští je potřeba zaměstnance. Lékař pro výkon svého povolání potřebuje např. sterilní rukavice nebo dezinfekci. </a:t>
            </a:r>
          </a:p>
          <a:p>
            <a:pPr marL="114300" indent="0">
              <a:buNone/>
            </a:pPr>
            <a:endParaRPr lang="cs-CZ" sz="11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cs-CZ" sz="1100" dirty="0">
                <a:solidFill>
                  <a:schemeClr val="tx1"/>
                </a:solidFill>
              </a:rPr>
              <a:t>Tyto pomůcky objednává sestra, která pracuje na oddělení. </a:t>
            </a:r>
          </a:p>
          <a:p>
            <a:pPr marL="114300" indent="0">
              <a:buNone/>
            </a:pPr>
            <a:endParaRPr lang="cs-CZ" sz="11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cs-CZ" sz="1100" dirty="0">
                <a:solidFill>
                  <a:schemeClr val="tx1"/>
                </a:solidFill>
              </a:rPr>
              <a:t>Aktér pro spuštění workflow je tedy zaměstnanec. </a:t>
            </a:r>
          </a:p>
          <a:p>
            <a:pPr marL="114300" indent="0">
              <a:buNone/>
            </a:pP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dirty="0">
                <a:solidFill>
                  <a:schemeClr val="tx1"/>
                </a:solidFill>
              </a:rPr>
              <a:t>Proces se spustí po uložení požadavku na objednávku.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23A07E59-479C-3292-BACD-AA94ADC8D309}"/>
              </a:ext>
            </a:extLst>
          </p:cNvPr>
          <p:cNvCxnSpPr>
            <a:cxnSpLocks/>
          </p:cNvCxnSpPr>
          <p:nvPr/>
        </p:nvCxnSpPr>
        <p:spPr>
          <a:xfrm>
            <a:off x="116682" y="4790306"/>
            <a:ext cx="86978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601CEE5F-57F1-0123-0E2D-4677AE4AD5EB}"/>
              </a:ext>
            </a:extLst>
          </p:cNvPr>
          <p:cNvSpPr txBox="1"/>
          <p:nvPr/>
        </p:nvSpPr>
        <p:spPr>
          <a:xfrm>
            <a:off x="127398" y="4790306"/>
            <a:ext cx="87049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00" dirty="0"/>
              <a:t>Zdroj </a:t>
            </a:r>
            <a:r>
              <a:rPr lang="cs-CZ" sz="500" b="1" dirty="0"/>
              <a:t>„Transakce ME51“ založení POBJ: </a:t>
            </a:r>
            <a:r>
              <a:rPr lang="cs-CZ" sz="500" dirty="0"/>
              <a:t>vlastní zdroj, testovací systém společnosti Lasselsberger s.r.o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CE675C8-6C8B-2D3D-FC0C-C932168A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5" y="1017725"/>
            <a:ext cx="6354159" cy="36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438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1099</Words>
  <Application>Microsoft Office PowerPoint</Application>
  <PresentationFormat>Předvádění na obrazovce (16:9)</PresentationFormat>
  <Paragraphs>119</Paragraphs>
  <Slides>16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Calibri</vt:lpstr>
      <vt:lpstr>Trebuchet MS</vt:lpstr>
      <vt:lpstr>Arial</vt:lpstr>
      <vt:lpstr>Simple Light</vt:lpstr>
      <vt:lpstr>Berlín</vt:lpstr>
      <vt:lpstr>Semestrální práce – Softwarové inženýrství</vt:lpstr>
      <vt:lpstr>Obsah práce</vt:lpstr>
      <vt:lpstr>Požadavky nemocnice</vt:lpstr>
      <vt:lpstr>Cíle projektu</vt:lpstr>
      <vt:lpstr>Popis produktu SAP R/3 </vt:lpstr>
      <vt:lpstr>Prezentace aplikace PowerPoint</vt:lpstr>
      <vt:lpstr>Prezentace aplikace PowerPoint</vt:lpstr>
      <vt:lpstr>Kmenový záznam materiálu v IS</vt:lpstr>
      <vt:lpstr>Založení požadavku na objednávku</vt:lpstr>
      <vt:lpstr>Diagram využití v systému</vt:lpstr>
      <vt:lpstr>Založení objednávky</vt:lpstr>
      <vt:lpstr>Schválení objednávky</vt:lpstr>
      <vt:lpstr>Matice schvalovatele</vt:lpstr>
      <vt:lpstr>Prezentace aplikace PowerPoint</vt:lpstr>
      <vt:lpstr>Dodávka 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 – Softwarové inženýrství</dc:title>
  <cp:lastModifiedBy>Vrba Tomáš</cp:lastModifiedBy>
  <cp:revision>109</cp:revision>
  <dcterms:modified xsi:type="dcterms:W3CDTF">2024-12-10T10:13:30Z</dcterms:modified>
</cp:coreProperties>
</file>