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8"/>
  </p:notesMasterIdLst>
  <p:sldIdLst>
    <p:sldId id="278" r:id="rId5"/>
    <p:sldId id="303" r:id="rId6"/>
    <p:sldId id="304" r:id="rId7"/>
    <p:sldId id="307" r:id="rId8"/>
    <p:sldId id="309" r:id="rId9"/>
    <p:sldId id="306" r:id="rId10"/>
    <p:sldId id="308" r:id="rId11"/>
    <p:sldId id="310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3" r:id="rId22"/>
    <p:sldId id="318" r:id="rId23"/>
    <p:sldId id="325" r:id="rId24"/>
    <p:sldId id="326" r:id="rId25"/>
    <p:sldId id="327" r:id="rId26"/>
    <p:sldId id="328" r:id="rId27"/>
    <p:sldId id="321" r:id="rId28"/>
    <p:sldId id="330" r:id="rId29"/>
    <p:sldId id="329" r:id="rId30"/>
    <p:sldId id="324" r:id="rId31"/>
    <p:sldId id="333" r:id="rId32"/>
    <p:sldId id="334" r:id="rId33"/>
    <p:sldId id="336" r:id="rId34"/>
    <p:sldId id="322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03"/>
            <p14:sldId id="304"/>
            <p14:sldId id="307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8"/>
            <p14:sldId id="321"/>
            <p14:sldId id="330"/>
            <p14:sldId id="329"/>
            <p14:sldId id="324"/>
            <p14:sldId id="333"/>
            <p14:sldId id="334"/>
            <p14:sldId id="336"/>
            <p14:sldId id="322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1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Ustalenie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poziomu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odcięcia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Przemapowanie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wartości</a:t>
            </a:r>
            <a:r>
              <a:rPr lang="en-US" sz="1100" dirty="0">
                <a:solidFill>
                  <a:srgbClr val="FFFFFF"/>
                </a:solidFill>
              </a:rPr>
              <a:t> IC50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binarne</a:t>
            </a:r>
            <a:r>
              <a:rPr lang="en-US" sz="1100" dirty="0">
                <a:solidFill>
                  <a:srgbClr val="FFFFFF"/>
                </a:solidFill>
              </a:rPr>
              <a:t> (</a:t>
            </a:r>
            <a:r>
              <a:rPr lang="en-US" sz="1100" dirty="0" err="1">
                <a:solidFill>
                  <a:srgbClr val="FFFFFF"/>
                </a:solidFill>
              </a:rPr>
              <a:t>toksyczne</a:t>
            </a:r>
            <a:r>
              <a:rPr lang="en-US" sz="1100" dirty="0">
                <a:solidFill>
                  <a:srgbClr val="FFFFFF"/>
                </a:solidFill>
              </a:rPr>
              <a:t>/</a:t>
            </a:r>
            <a:r>
              <a:rPr lang="en-US" sz="1100" dirty="0" err="1">
                <a:solidFill>
                  <a:srgbClr val="FFFFFF"/>
                </a:solidFill>
              </a:rPr>
              <a:t>nie</a:t>
            </a:r>
            <a:r>
              <a:rPr lang="en-US" sz="1100" dirty="0">
                <a:solidFill>
                  <a:srgbClr val="FFFFFF"/>
                </a:solidFill>
              </a:rPr>
              <a:t>)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dla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każdej</a:t>
            </a:r>
            <a:r>
              <a:rPr lang="en-US" sz="1100" dirty="0">
                <a:solidFill>
                  <a:srgbClr val="FFFFFF"/>
                </a:solidFill>
              </a:rPr>
              <a:t> z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przez</a:t>
            </a:r>
            <a:r>
              <a:rPr lang="en-US" sz="1100" dirty="0">
                <a:solidFill>
                  <a:srgbClr val="FFFFFF"/>
                </a:solidFill>
              </a:rPr>
              <a:t> fingerprinty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Posortowanie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współczynników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od </a:t>
            </a:r>
            <a:r>
              <a:rPr lang="en-US" sz="1100" dirty="0" err="1">
                <a:solidFill>
                  <a:srgbClr val="FFFFFF"/>
                </a:solidFill>
              </a:rPr>
              <a:t>największego</a:t>
            </a:r>
            <a:r>
              <a:rPr lang="en-US" sz="1100" dirty="0">
                <a:solidFill>
                  <a:srgbClr val="FFFFFF"/>
                </a:solidFill>
              </a:rPr>
              <a:t> do </a:t>
            </a:r>
            <a:r>
              <a:rPr lang="en-US" sz="1100" dirty="0" err="1">
                <a:solidFill>
                  <a:srgbClr val="FFFFFF"/>
                </a:solidFill>
              </a:rPr>
              <a:t>najmniejszego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Przeprowadzenie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procesu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nauczania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maszynowego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modelach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, co </a:t>
            </a:r>
            <a:r>
              <a:rPr lang="en-US" sz="1100" dirty="0" err="1">
                <a:solidFill>
                  <a:srgbClr val="FFFFFF"/>
                </a:solidFill>
              </a:rPr>
              <a:t>pozwoli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liczby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Ponownie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/>
              <a:t>Najlepsze wyniki udało się uzyskać dla połączonych fingerprintów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z liczbą </a:t>
            </a:r>
            <a:r>
              <a:rPr lang="pl-PL" sz="2000" dirty="0" err="1"/>
              <a:t>feauterów</a:t>
            </a:r>
            <a:r>
              <a:rPr lang="pl-PL" sz="2000" dirty="0"/>
              <a:t> = 2000 (0.7782).</a:t>
            </a:r>
          </a:p>
          <a:p>
            <a:r>
              <a:rPr lang="pl-PL" sz="2000" dirty="0"/>
              <a:t>Jednak dla mniejszej liczby </a:t>
            </a:r>
            <a:r>
              <a:rPr lang="pl-PL" sz="2000" dirty="0" err="1"/>
              <a:t>feauterów</a:t>
            </a:r>
            <a:r>
              <a:rPr lang="pl-PL" sz="2000" dirty="0"/>
              <a:t> połączone fingerprinty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dawały najsłabsze wyniki.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Wyniki uzyskane przez sieci neuronowe nie różniły się zbytnio od wyników uzyskanych przez poprzednio przedstawione modele.</a:t>
            </a:r>
          </a:p>
          <a:p>
            <a:r>
              <a:rPr lang="pl-PL" sz="2000" dirty="0"/>
              <a:t>Najlepszy uzyskany wynik = 0.78 </a:t>
            </a:r>
            <a:r>
              <a:rPr lang="pl-PL" sz="2000" dirty="0" err="1"/>
              <a:t>accurracy</a:t>
            </a:r>
            <a:r>
              <a:rPr lang="pl-PL" sz="2000" dirty="0"/>
              <a:t> na zbiorze testowym przy wykorzystaniu połączonych ze sobą </a:t>
            </a:r>
            <a:r>
              <a:rPr lang="pl-PL" sz="2000" dirty="0" err="1"/>
              <a:t>Molecular</a:t>
            </a:r>
            <a:r>
              <a:rPr lang="pl-PL" sz="2000" dirty="0"/>
              <a:t> Connectivity System i Extended-Connectivity.</a:t>
            </a:r>
          </a:p>
          <a:p>
            <a:r>
              <a:rPr lang="pl-PL" sz="2000" dirty="0"/>
              <a:t>Modele oparte na pojedynczych fingerprintów uzyskały wyniki niewiele gorsze – np. Extended-Connectivity uzyskał wyniki 0.77, a </a:t>
            </a:r>
            <a:r>
              <a:rPr lang="pl-PL" sz="2000" dirty="0" err="1"/>
              <a:t>Molecular</a:t>
            </a:r>
            <a:r>
              <a:rPr lang="pl-PL" sz="2000" dirty="0"/>
              <a:t> Connectivity System 0.76.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Połącznie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różnych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typów</a:t>
            </a:r>
            <a:r>
              <a:rPr lang="en-US" sz="1000" dirty="0">
                <a:solidFill>
                  <a:srgbClr val="FFFFFF"/>
                </a:solidFill>
              </a:rPr>
              <a:t> fingerprintów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FFFFFF"/>
                </a:solidFill>
              </a:rPr>
              <a:t>Może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zarówno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poprawić</a:t>
            </a:r>
            <a:r>
              <a:rPr lang="en-US" sz="1000" dirty="0">
                <a:solidFill>
                  <a:srgbClr val="FFFFFF"/>
                </a:solidFill>
              </a:rPr>
              <a:t> jak </a:t>
            </a:r>
            <a:r>
              <a:rPr lang="en-US" sz="1000" dirty="0" err="1">
                <a:solidFill>
                  <a:srgbClr val="FFFFFF"/>
                </a:solidFill>
              </a:rPr>
              <a:t>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pogorszyć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jakość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przewidujących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jednej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dostaną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informacji</a:t>
            </a:r>
            <a:endParaRPr lang="en-US" sz="1000" dirty="0">
              <a:solidFill>
                <a:srgbClr val="FFFFFF"/>
              </a:solidFill>
            </a:endParaRP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drugiej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cech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wejściowych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część</a:t>
            </a:r>
            <a:r>
              <a:rPr lang="en-US" sz="1000" dirty="0">
                <a:solidFill>
                  <a:srgbClr val="FFFFFF"/>
                </a:solidFill>
              </a:rPr>
              <a:t> z </a:t>
            </a:r>
            <a:r>
              <a:rPr lang="en-US" sz="1000" dirty="0" err="1">
                <a:solidFill>
                  <a:srgbClr val="FFFFFF"/>
                </a:solidFill>
              </a:rPr>
              <a:t>nich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pewnie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skorelowanych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R="0" lvl="0"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Wytrenowanie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w </a:t>
            </a:r>
            <a:r>
              <a:rPr lang="en-US" sz="1000" dirty="0" err="1">
                <a:solidFill>
                  <a:srgbClr val="FFFFFF"/>
                </a:solidFill>
              </a:rPr>
              <a:t>kilku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wariantach</a:t>
            </a:r>
            <a:endParaRPr lang="en-US" sz="10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pojedynczymi</a:t>
            </a:r>
            <a:r>
              <a:rPr lang="en-US" sz="1000" dirty="0">
                <a:solidFill>
                  <a:srgbClr val="FFFFFF"/>
                </a:solidFill>
              </a:rPr>
              <a:t> fingerprintami 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wieloma</a:t>
            </a:r>
            <a:r>
              <a:rPr lang="en-US" sz="1000" dirty="0">
                <a:solidFill>
                  <a:srgbClr val="FFFFFF"/>
                </a:solidFill>
              </a:rPr>
              <a:t> fingerprintami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Github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sz="2700" dirty="0">
                <a:solidFill>
                  <a:srgbClr val="FFFFFF"/>
                </a:solidFill>
              </a:rPr>
              <a:t>github.com/tomasz-janik/cardiotoxicity_prediction</a:t>
            </a:r>
            <a:br>
              <a:rPr lang="pl-PL" sz="2700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91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githubie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znajduje się całość implementacji wraz z danymi i wynikami.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Licencja MIT.</a:t>
            </a:r>
          </a:p>
        </p:txBody>
      </p:sp>
    </p:spTree>
    <p:extLst>
      <p:ext uri="{BB962C8B-B14F-4D97-AF65-F5344CB8AC3E}">
        <p14:creationId xmlns:p14="http://schemas.microsoft.com/office/powerpoint/2010/main" val="65089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 err="1">
                <a:solidFill>
                  <a:schemeClr val="tx1"/>
                </a:solidFill>
              </a:rPr>
              <a:t>Github</a:t>
            </a:r>
            <a:endParaRPr lang="pl-PL" sz="39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ctr">
            <a:normAutofit/>
          </a:bodyPr>
          <a:lstStyle/>
          <a:p>
            <a:r>
              <a:rPr lang="pl-PL" sz="2000" dirty="0"/>
              <a:t>Repozytorium podzielone na kilka kluczowych folderów: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data – dane, zarówno początkowe jak i te uzyskane w wyniku </a:t>
            </a:r>
            <a:r>
              <a:rPr lang="pl-PL" sz="1600" dirty="0" err="1"/>
              <a:t>preprocessingu</a:t>
            </a:r>
            <a:endParaRPr lang="pl-PL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implementation</a:t>
            </a:r>
            <a:r>
              <a:rPr lang="pl-PL" sz="1600" dirty="0"/>
              <a:t> – implementacja całości projektu wraz z wizualizacją wyników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presentations</a:t>
            </a:r>
            <a:r>
              <a:rPr lang="pl-PL" sz="1600" dirty="0"/>
              <a:t> – prezentacje związane z projektem (w tym ta </a:t>
            </a:r>
            <a:r>
              <a:rPr lang="pl-PL" sz="1600" dirty="0">
                <a:sym typeface="Wingdings" panose="05000000000000000000" pitchFamily="2" charset="2"/>
              </a:rPr>
              <a:t>)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results</a:t>
            </a:r>
            <a:r>
              <a:rPr lang="pl-PL" sz="1600" dirty="0">
                <a:sym typeface="Wingdings" panose="05000000000000000000" pitchFamily="2" charset="2"/>
              </a:rPr>
              <a:t> – uzyskane wyniki, dla każdego z rodzajów fingerprintów osobne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visualization</a:t>
            </a:r>
            <a:r>
              <a:rPr lang="pl-PL" sz="1600" dirty="0">
                <a:sym typeface="Wingdings" panose="05000000000000000000" pitchFamily="2" charset="2"/>
              </a:rPr>
              <a:t> – wykresy służące do przedstawienia wyników w przejrzysty sposób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l-PL" sz="1600" dirty="0">
              <a:sym typeface="Wingdings" panose="05000000000000000000" pitchFamily="2" charset="2"/>
            </a:endParaRPr>
          </a:p>
          <a:p>
            <a:pPr marL="0" indent="-45720">
              <a:buClr>
                <a:schemeClr val="tx1"/>
              </a:buClr>
              <a:buNone/>
            </a:pPr>
            <a:r>
              <a:rPr lang="pl-PL" sz="2000" dirty="0">
                <a:sym typeface="Wingdings" panose="05000000000000000000" pitchFamily="2" charset="2"/>
              </a:rPr>
              <a:t>Bardziej szczegółowy opis repozytorium znajduje się w pliku </a:t>
            </a:r>
            <a:r>
              <a:rPr lang="pl-PL" sz="2000" b="1" i="1" dirty="0">
                <a:sym typeface="Wingdings" panose="05000000000000000000" pitchFamily="2" charset="2"/>
              </a:rPr>
              <a:t>README.md</a:t>
            </a:r>
            <a:endParaRPr lang="pl-PL" sz="2000" b="1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Implementacja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lvl="0">
              <a:lnSpc>
                <a:spcPct val="90000"/>
              </a:lnSpc>
            </a:pPr>
            <a:r>
              <a:rPr lang="en-US" sz="1200" dirty="0" err="1">
                <a:solidFill>
                  <a:srgbClr val="FFFFFF"/>
                </a:solidFill>
              </a:rPr>
              <a:t>Rodzaje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wykorzystywanych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modeli</a:t>
            </a:r>
            <a:r>
              <a:rPr lang="en-US" sz="1200" dirty="0">
                <a:solidFill>
                  <a:srgbClr val="FFFFFF"/>
                </a:solidFill>
              </a:rPr>
              <a:t>: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LogisticRegression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RidgeClassifier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SGDClassifier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SVC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ExtraTreesClassifier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RandomForestClassifier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AdaBoostClassifier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GradientBoostingClassifier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5206</TotalTime>
  <Words>912</Words>
  <Application>Microsoft Office PowerPoint</Application>
  <PresentationFormat>Panoramiczny</PresentationFormat>
  <Paragraphs>117</Paragraphs>
  <Slides>33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Planowana implementacja</vt:lpstr>
      <vt:lpstr>Planowana implementacja 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Pojedyncze fingerprinty Podsumowanie</vt:lpstr>
      <vt:lpstr>Częściowe Mieszane fingerprinty</vt:lpstr>
      <vt:lpstr>Częściowe Mieszane fingerprinty Podsumowanie</vt:lpstr>
      <vt:lpstr>Częściowe Mieszane fingerprinty Podsumowanie</vt:lpstr>
      <vt:lpstr>Deep Learning</vt:lpstr>
      <vt:lpstr>DEEP LEARNING</vt:lpstr>
      <vt:lpstr>Deep Learning podsumowanie</vt:lpstr>
      <vt:lpstr>Deep Learning podsumowanie</vt:lpstr>
      <vt:lpstr>Implementacja</vt:lpstr>
      <vt:lpstr>Github github.com/tomasz-janik/cardiotoxicity_prediction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44</cp:revision>
  <dcterms:created xsi:type="dcterms:W3CDTF">2021-11-20T20:28:19Z</dcterms:created>
  <dcterms:modified xsi:type="dcterms:W3CDTF">2022-01-14T10:06:39Z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