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8"/>
  </p:notesMasterIdLst>
  <p:sldIdLst>
    <p:sldId id="278" r:id="rId5"/>
    <p:sldId id="337" r:id="rId6"/>
    <p:sldId id="338" r:id="rId7"/>
    <p:sldId id="339" r:id="rId8"/>
    <p:sldId id="309" r:id="rId9"/>
    <p:sldId id="306" r:id="rId10"/>
    <p:sldId id="308" r:id="rId11"/>
    <p:sldId id="310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3" r:id="rId22"/>
    <p:sldId id="318" r:id="rId23"/>
    <p:sldId id="325" r:id="rId24"/>
    <p:sldId id="326" r:id="rId25"/>
    <p:sldId id="327" r:id="rId26"/>
    <p:sldId id="328" r:id="rId27"/>
    <p:sldId id="321" r:id="rId28"/>
    <p:sldId id="330" r:id="rId29"/>
    <p:sldId id="329" r:id="rId30"/>
    <p:sldId id="324" r:id="rId31"/>
    <p:sldId id="333" r:id="rId32"/>
    <p:sldId id="334" r:id="rId33"/>
    <p:sldId id="336" r:id="rId34"/>
    <p:sldId id="322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37"/>
            <p14:sldId id="338"/>
            <p14:sldId id="339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8"/>
            <p14:sldId id="321"/>
            <p14:sldId id="330"/>
            <p14:sldId id="329"/>
            <p14:sldId id="324"/>
            <p14:sldId id="333"/>
            <p14:sldId id="334"/>
            <p14:sldId id="336"/>
            <p14:sldId id="322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14" autoAdjust="0"/>
  </p:normalViewPr>
  <p:slideViewPr>
    <p:cSldViewPr snapToGrid="0">
      <p:cViewPr>
        <p:scale>
          <a:sx n="77" d="100"/>
          <a:sy n="77" d="100"/>
        </p:scale>
        <p:origin x="823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Znaczenie / Cel projektu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Stworzenie modelu odpowiadającego na pytanie czy dany związek chemiczny w postaci fingerprintu jest kardiotoksyczny.</a:t>
            </a:r>
          </a:p>
          <a:p>
            <a:r>
              <a:rPr lang="pl-PL" sz="2400" dirty="0"/>
              <a:t>Czyli zaklasyfikuje, czy dany związek wiąże się z kanałem potasowy hERG, ponieważ to wiązanie indukuje kardiotoksyczność.</a:t>
            </a:r>
          </a:p>
          <a:p>
            <a:r>
              <a:rPr lang="pl-PL" sz="2400" dirty="0"/>
              <a:t>Wirtualna metoda przesiewowa do przewidywania wywołanej lekiem kardiotoksyczności związanej z hERG może ułatwić, przyśpieszyć i ulepszyć proces odkrywania leków poprzez odfiltrowanie toksycznych kandydatów na leki w początkowej fazie.</a:t>
            </a:r>
          </a:p>
        </p:txBody>
      </p:sp>
    </p:spTree>
    <p:extLst>
      <p:ext uri="{BB962C8B-B14F-4D97-AF65-F5344CB8AC3E}">
        <p14:creationId xmlns:p14="http://schemas.microsoft.com/office/powerpoint/2010/main" val="16077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Ponownie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/>
              <a:t>Najlepsze wyniki udało się uzyskać dla połączonych fingerprintów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z liczbą </a:t>
            </a:r>
            <a:r>
              <a:rPr lang="pl-PL" sz="2000" dirty="0" err="1"/>
              <a:t>feauterów</a:t>
            </a:r>
            <a:r>
              <a:rPr lang="pl-PL" sz="2000" dirty="0"/>
              <a:t> = 2000 (0.7782).</a:t>
            </a:r>
          </a:p>
          <a:p>
            <a:r>
              <a:rPr lang="pl-PL" sz="2000" dirty="0"/>
              <a:t>Jednak dla mniejszej liczby </a:t>
            </a:r>
            <a:r>
              <a:rPr lang="pl-PL" sz="2000" dirty="0" err="1"/>
              <a:t>feauterów</a:t>
            </a:r>
            <a:r>
              <a:rPr lang="pl-PL" sz="2000" dirty="0"/>
              <a:t> połączone fingerprinty </a:t>
            </a:r>
            <a:r>
              <a:rPr lang="pl-PL" sz="2000" dirty="0" err="1"/>
              <a:t>Klekhota-Roth</a:t>
            </a:r>
            <a:r>
              <a:rPr lang="pl-PL" sz="2000" dirty="0"/>
              <a:t> i </a:t>
            </a:r>
            <a:r>
              <a:rPr lang="pl-PL" sz="2000" dirty="0" err="1"/>
              <a:t>Molecular</a:t>
            </a:r>
            <a:r>
              <a:rPr lang="pl-PL" sz="2000" dirty="0"/>
              <a:t> Connectivity System dawały najsłabsze wyniki.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Częściowe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Wyniki uzyskane przez sieci neuronowe nie różniły się zbytnio od wyników uzyskanych przez poprzednio przedstawione modele.</a:t>
            </a:r>
          </a:p>
          <a:p>
            <a:r>
              <a:rPr lang="pl-PL" sz="2000" dirty="0"/>
              <a:t>Najlepszy uzyskany wynik = 0.78 </a:t>
            </a:r>
            <a:r>
              <a:rPr lang="pl-PL" sz="2000" dirty="0" err="1"/>
              <a:t>accurracy</a:t>
            </a:r>
            <a:r>
              <a:rPr lang="pl-PL" sz="2000" dirty="0"/>
              <a:t> na zbiorze testowym przy wykorzystaniu połączonych ze sobą </a:t>
            </a:r>
            <a:r>
              <a:rPr lang="pl-PL" sz="2000" dirty="0" err="1"/>
              <a:t>Molecular</a:t>
            </a:r>
            <a:r>
              <a:rPr lang="pl-PL" sz="2000" dirty="0"/>
              <a:t> Connectivity System i Extended-Connectivity.</a:t>
            </a:r>
          </a:p>
          <a:p>
            <a:r>
              <a:rPr lang="pl-PL" sz="2000" dirty="0"/>
              <a:t>Modele oparte na pojedynczych fingerprintów uzyskały wyniki niewiele gorsze – np. Extended-Connectivity uzyskał wyniki 0.77, a </a:t>
            </a:r>
            <a:r>
              <a:rPr lang="pl-PL" sz="2000" dirty="0" err="1"/>
              <a:t>Molecular</a:t>
            </a:r>
            <a:r>
              <a:rPr lang="pl-PL" sz="2000" dirty="0"/>
              <a:t> Connectivity System 0.76.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9" y="1339008"/>
            <a:ext cx="8957105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dirty="0"/>
              <a:t>Ustalenie poziomu odcięcia = 10000 nanomoli (50.6% danych zaklasyfikowane jako toksyczne)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Wyznaczenie najlepszego modelu dla każdego rodzaju fingerprintu.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Połączenie ze sobą różnych rodzajów fingerprintów i zweryfikowanie czy wpływa to pozytywnie na uzyskane wyniki.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Zmniejszenie liczby </a:t>
            </a:r>
            <a:r>
              <a:rPr lang="pl-PL" sz="2400" dirty="0" err="1"/>
              <a:t>feauterów</a:t>
            </a:r>
            <a:r>
              <a:rPr lang="pl-PL" sz="2400" dirty="0"/>
              <a:t> poprzez usunięcie tych z najmniejszym współczynnikiem korelacji dla zarówno </a:t>
            </a:r>
            <a:r>
              <a:rPr lang="pl-PL" sz="2400" dirty="0" err="1"/>
              <a:t>pojedyczych</a:t>
            </a:r>
            <a:r>
              <a:rPr lang="pl-PL" sz="2400" dirty="0"/>
              <a:t> fingerprintów jak i dla mieszanych i zweryfikowanie jak wpływa to na uzyskane wyniki.</a:t>
            </a:r>
          </a:p>
        </p:txBody>
      </p:sp>
    </p:spTree>
    <p:extLst>
      <p:ext uri="{BB962C8B-B14F-4D97-AF65-F5344CB8AC3E}">
        <p14:creationId xmlns:p14="http://schemas.microsoft.com/office/powerpoint/2010/main" val="21192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 err="1"/>
              <a:t>Deep</a:t>
            </a:r>
            <a:r>
              <a:rPr lang="pl-PL" sz="2800" dirty="0"/>
              <a:t> Learning 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30" y="1339008"/>
            <a:ext cx="8957103" cy="41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Github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sz="2700" dirty="0">
                <a:solidFill>
                  <a:srgbClr val="FFFFFF"/>
                </a:solidFill>
              </a:rPr>
              <a:t>github.com/tomasz-janik/cardiotoxicity_prediction</a:t>
            </a:r>
            <a:br>
              <a:rPr lang="pl-PL" sz="2700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91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githubie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znajduje się całość implementacji wraz z danymi i wynikami.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Licencja MIT.</a:t>
            </a:r>
          </a:p>
        </p:txBody>
      </p:sp>
    </p:spTree>
    <p:extLst>
      <p:ext uri="{BB962C8B-B14F-4D97-AF65-F5344CB8AC3E}">
        <p14:creationId xmlns:p14="http://schemas.microsoft.com/office/powerpoint/2010/main" val="65089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 err="1">
                <a:solidFill>
                  <a:schemeClr val="tx1"/>
                </a:solidFill>
              </a:rPr>
              <a:t>Github</a:t>
            </a:r>
            <a:endParaRPr lang="pl-PL" sz="39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ctr">
            <a:normAutofit/>
          </a:bodyPr>
          <a:lstStyle/>
          <a:p>
            <a:r>
              <a:rPr lang="pl-PL" sz="2000" dirty="0"/>
              <a:t>Repozytorium podzielone na kilka kluczowych folderów: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/>
              <a:t>data – dane, zarówno początkowe jak i te uzyskane w wyniku </a:t>
            </a:r>
            <a:r>
              <a:rPr lang="pl-PL" sz="1600" dirty="0" err="1"/>
              <a:t>preprocessingu</a:t>
            </a:r>
            <a:endParaRPr lang="pl-PL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implementation</a:t>
            </a:r>
            <a:r>
              <a:rPr lang="pl-PL" sz="1600" dirty="0"/>
              <a:t> – implementacja całości projektu wraz z wizualizacją wyników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/>
              <a:t>presentations</a:t>
            </a:r>
            <a:r>
              <a:rPr lang="pl-PL" sz="1600" dirty="0"/>
              <a:t> – prezentacje związane z projektem (w tym ta </a:t>
            </a:r>
            <a:r>
              <a:rPr lang="pl-PL" sz="1600" dirty="0">
                <a:sym typeface="Wingdings" panose="05000000000000000000" pitchFamily="2" charset="2"/>
              </a:rPr>
              <a:t>)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results</a:t>
            </a:r>
            <a:r>
              <a:rPr lang="pl-PL" sz="1600" dirty="0">
                <a:sym typeface="Wingdings" panose="05000000000000000000" pitchFamily="2" charset="2"/>
              </a:rPr>
              <a:t> – uzyskane wyniki, dla każdego z rodzajów fingerprintów osobne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ym typeface="Wingdings" panose="05000000000000000000" pitchFamily="2" charset="2"/>
              </a:rPr>
              <a:t>visualization</a:t>
            </a:r>
            <a:r>
              <a:rPr lang="pl-PL" sz="1600" dirty="0">
                <a:sym typeface="Wingdings" panose="05000000000000000000" pitchFamily="2" charset="2"/>
              </a:rPr>
              <a:t> – wykresy służące do przedstawienia wyników w przejrzysty sposób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l-PL" sz="1600" dirty="0">
              <a:sym typeface="Wingdings" panose="05000000000000000000" pitchFamily="2" charset="2"/>
            </a:endParaRPr>
          </a:p>
          <a:p>
            <a:pPr marL="0" indent="-45720">
              <a:buClr>
                <a:schemeClr val="tx1"/>
              </a:buClr>
              <a:buNone/>
            </a:pPr>
            <a:r>
              <a:rPr lang="pl-PL" sz="2000" dirty="0">
                <a:sym typeface="Wingdings" panose="05000000000000000000" pitchFamily="2" charset="2"/>
              </a:rPr>
              <a:t>Bardziej szczegółowy opis repozytorium oraz instrukcja uruchomienia kodu znajduje się w pliku </a:t>
            </a:r>
            <a:r>
              <a:rPr lang="pl-PL" sz="2000" b="1" i="1" dirty="0">
                <a:sym typeface="Wingdings" panose="05000000000000000000" pitchFamily="2" charset="2"/>
              </a:rPr>
              <a:t>README.md</a:t>
            </a:r>
            <a:endParaRPr lang="pl-PL" sz="2000" b="1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A0E31F-2812-4887-85D6-86BC4E96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implementacja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396F80-2A29-441A-A94A-C544615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r>
              <a:rPr lang="pl-PL" sz="2400" dirty="0"/>
              <a:t>Modele, które uzyskiwały najlepsze wyniki</a:t>
            </a:r>
          </a:p>
          <a:p>
            <a:pPr lvl="1"/>
            <a:r>
              <a:rPr lang="pl-PL" sz="2000" dirty="0" err="1"/>
              <a:t>LogisticRegression</a:t>
            </a:r>
            <a:endParaRPr lang="pl-PL" sz="2000" dirty="0"/>
          </a:p>
          <a:p>
            <a:pPr lvl="1"/>
            <a:r>
              <a:rPr lang="pl-PL" sz="2000" dirty="0"/>
              <a:t>SVC</a:t>
            </a:r>
          </a:p>
          <a:p>
            <a:pPr lvl="1"/>
            <a:r>
              <a:rPr lang="pl-PL" sz="2000" dirty="0" err="1"/>
              <a:t>ExtraTreesClassifier</a:t>
            </a:r>
            <a:endParaRPr lang="pl-PL" sz="2000" dirty="0"/>
          </a:p>
          <a:p>
            <a:pPr lvl="1"/>
            <a:r>
              <a:rPr lang="pl-PL" sz="2000" dirty="0" err="1"/>
              <a:t>RandomForestClassifier</a:t>
            </a:r>
            <a:endParaRPr lang="pl-PL" sz="2000" dirty="0"/>
          </a:p>
          <a:p>
            <a:pPr lvl="1"/>
            <a:r>
              <a:rPr lang="pl-PL" sz="2000" dirty="0" err="1"/>
              <a:t>Deep</a:t>
            </a:r>
            <a:r>
              <a:rPr lang="pl-PL" sz="2000" dirty="0"/>
              <a:t> </a:t>
            </a:r>
            <a:r>
              <a:rPr lang="pl-PL" sz="2000" dirty="0" err="1"/>
              <a:t>Neural</a:t>
            </a:r>
            <a:r>
              <a:rPr lang="pl-PL" sz="2000" dirty="0"/>
              <a:t> Networks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82391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6298</TotalTime>
  <Words>939</Words>
  <Application>Microsoft Office PowerPoint</Application>
  <PresentationFormat>Panoramiczny</PresentationFormat>
  <Paragraphs>105</Paragraphs>
  <Slides>33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Znaczenie / Cel projektu</vt:lpstr>
      <vt:lpstr>implementacja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Pojedyncze fingerprinty Podsumowanie</vt:lpstr>
      <vt:lpstr>Częściowe Mieszane fingerprinty</vt:lpstr>
      <vt:lpstr>Częściowe Mieszane fingerprinty Podsumowanie</vt:lpstr>
      <vt:lpstr>Częściowe Mieszane fingerprinty Podsumowanie</vt:lpstr>
      <vt:lpstr>Deep Learning</vt:lpstr>
      <vt:lpstr>DEEP LEARNING</vt:lpstr>
      <vt:lpstr>Deep Learning podsumowanie</vt:lpstr>
      <vt:lpstr>Deep Learning podsumowanie</vt:lpstr>
      <vt:lpstr>Implementacja</vt:lpstr>
      <vt:lpstr>Github github.com/tomasz-janik/cardiotoxicity_prediction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55</cp:revision>
  <dcterms:created xsi:type="dcterms:W3CDTF">2021-11-20T20:28:19Z</dcterms:created>
  <dcterms:modified xsi:type="dcterms:W3CDTF">2022-01-17T18:32:01Z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