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83" r:id="rId4"/>
    <p:sldId id="34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B6B9DDA-CE8C-45E1-BAED-AF9300B7A932}">
          <p14:sldIdLst>
            <p14:sldId id="256"/>
            <p14:sldId id="257"/>
            <p14:sldId id="283"/>
            <p14:sldId id="343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6A"/>
    <a:srgbClr val="4880BC"/>
    <a:srgbClr val="FFFF99"/>
    <a:srgbClr val="FFFF66"/>
    <a:srgbClr val="F9E168"/>
    <a:srgbClr val="406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6" autoAdjust="0"/>
    <p:restoredTop sz="89031" autoAdjust="0"/>
  </p:normalViewPr>
  <p:slideViewPr>
    <p:cSldViewPr snapToGrid="0">
      <p:cViewPr varScale="1">
        <p:scale>
          <a:sx n="140" d="100"/>
          <a:sy n="140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24F57-5CEA-4234-9EE0-A10FCC34EE54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3F6C2-64F5-4593-B609-C7A42FE60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Text To Speech </a:t>
            </a:r>
            <a:r>
              <a:rPr lang="en-US" b="0" dirty="0"/>
              <a:t>(</a:t>
            </a:r>
            <a:r>
              <a:rPr lang="en-US" b="1" i="1" dirty="0"/>
              <a:t>TTS</a:t>
            </a:r>
            <a:r>
              <a:rPr lang="en-US" b="0" dirty="0"/>
              <a:t>)</a:t>
            </a:r>
            <a:r>
              <a:rPr lang="en-US" dirty="0"/>
              <a:t> service used for recitation</a:t>
            </a:r>
            <a:r>
              <a:rPr lang="ru-RU" dirty="0"/>
              <a:t> </a:t>
            </a:r>
            <a:r>
              <a:rPr lang="en-US" dirty="0"/>
              <a:t>is </a:t>
            </a:r>
            <a:r>
              <a:rPr lang="en-US" b="1" i="0" u="sng" dirty="0"/>
              <a:t>https://ttsmp3.com/</a:t>
            </a:r>
          </a:p>
          <a:p>
            <a:r>
              <a:rPr lang="en-US" dirty="0"/>
              <a:t>Used voice is </a:t>
            </a:r>
            <a:r>
              <a:rPr lang="en-US" b="1" dirty="0"/>
              <a:t>US English / Joanna</a:t>
            </a:r>
            <a:r>
              <a:rPr lang="en-US" b="0" dirty="0"/>
              <a:t>.</a:t>
            </a:r>
          </a:p>
          <a:p>
            <a:r>
              <a:rPr lang="en-US" b="0" dirty="0"/>
              <a:t>In comments is written text for </a:t>
            </a:r>
            <a:r>
              <a:rPr lang="en-US" dirty="0"/>
              <a:t>recitation.</a:t>
            </a:r>
          </a:p>
          <a:p>
            <a:endParaRPr lang="en-US" b="0" dirty="0"/>
          </a:p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METAOUTPUT</a:t>
            </a:r>
            <a:r>
              <a:rPr lang="en-US" dirty="0"/>
              <a:t> &lt;break time="1s"/&gt;</a:t>
            </a:r>
          </a:p>
          <a:p>
            <a:endParaRPr lang="en-US" sz="1200" b="0" dirty="0">
              <a:solidFill>
                <a:srgbClr val="FFE66A"/>
              </a:solidFill>
              <a:latin typeface="Eras Bold ITC" panose="020B0907030504020204" pitchFamily="34" charset="0"/>
            </a:endParaRPr>
          </a:p>
          <a:p>
            <a:r>
              <a:rPr lang="en-US" sz="1200" b="0" dirty="0">
                <a:solidFill>
                  <a:srgbClr val="4880BC"/>
                </a:solidFill>
                <a:latin typeface="Algerian" panose="04020705040A02060702" pitchFamily="82" charset="0"/>
              </a:rPr>
              <a:t>EXTENSIONS</a:t>
            </a:r>
            <a:endParaRPr lang="ru-UA" sz="1200" b="0" dirty="0">
              <a:solidFill>
                <a:srgbClr val="4880B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WHAT IS METAOUTPUT EXTENSIONS?</a:t>
            </a:r>
            <a:r>
              <a:rPr lang="en-US" dirty="0"/>
              <a:t> &lt;break time="1s"/&gt;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New functionality can be deeply integrated into </a:t>
            </a:r>
            <a:r>
              <a:rPr lang="en-US" sz="1200" b="1" dirty="0">
                <a:solidFill>
                  <a:srgbClr val="FFE66A"/>
                </a:solidFill>
              </a:rPr>
              <a:t>METAOUTPUT</a:t>
            </a:r>
            <a:r>
              <a:rPr lang="en-US" sz="1200" dirty="0"/>
              <a:t> as plug-ins.</a:t>
            </a:r>
            <a:r>
              <a:rPr lang="en-US" dirty="0"/>
              <a:t> &lt;break time="0.5s"/&gt;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These functionality implemented as standard extensions for concrete IDE and can be installed by standard distribution mechanism.</a:t>
            </a:r>
            <a:r>
              <a:rPr lang="en-US" dirty="0"/>
              <a:t> &lt;break time="0.5s"/&gt;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For example, in </a:t>
            </a:r>
            <a:r>
              <a:rPr lang="en-US" sz="1200" b="1" dirty="0">
                <a:solidFill>
                  <a:srgbClr val="FFE66A"/>
                </a:solidFill>
              </a:rPr>
              <a:t>Visual Studio </a:t>
            </a:r>
            <a:r>
              <a:rPr lang="en-US" sz="1200" dirty="0"/>
              <a:t>it is </a:t>
            </a:r>
            <a:r>
              <a:rPr lang="en-US" sz="1200" b="1" dirty="0">
                <a:solidFill>
                  <a:srgbClr val="FFE66A"/>
                </a:solidFill>
              </a:rPr>
              <a:t>Visual Studio Marketplace</a:t>
            </a:r>
            <a:r>
              <a:rPr lang="en-US" sz="1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2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WHICH EXTENSIONS ALREADY WRITTEN?</a:t>
            </a:r>
            <a:r>
              <a:rPr lang="en-US" sz="1200" dirty="0">
                <a:solidFill>
                  <a:srgbClr val="FFE66A"/>
                </a:solidFill>
                <a:latin typeface="Eras Bold ITC" panose="020B0907030504020204" pitchFamily="34" charset="0"/>
              </a:rPr>
              <a:t> </a:t>
            </a:r>
            <a:r>
              <a:rPr lang="en-US" dirty="0"/>
              <a:t>&lt;break time="1s"/&gt;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/>
              <a:t>For </a:t>
            </a:r>
            <a:r>
              <a:rPr lang="en-US" sz="1200" b="1" dirty="0">
                <a:solidFill>
                  <a:srgbClr val="FFE66A"/>
                </a:solidFill>
              </a:rPr>
              <a:t>METAOUTPUT</a:t>
            </a:r>
            <a:r>
              <a:rPr lang="en-US" sz="1200" dirty="0"/>
              <a:t> already written many extensions, and this list is growing... </a:t>
            </a:r>
            <a:r>
              <a:rPr lang="en-US" dirty="0"/>
              <a:t>&lt;break time="0.5s"/&gt;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These file formats are supported by extensions:</a:t>
            </a:r>
            <a:endParaRPr lang="ru-RU" sz="1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 on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4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HOW TO INSTALL EXTENSIONS?</a:t>
            </a:r>
            <a:r>
              <a:rPr lang="en-US" sz="1200" dirty="0">
                <a:solidFill>
                  <a:srgbClr val="FFE66A"/>
                </a:solidFill>
                <a:latin typeface="Eras Bold ITC" panose="020B0907030504020204" pitchFamily="34" charset="0"/>
              </a:rPr>
              <a:t> </a:t>
            </a:r>
            <a:r>
              <a:rPr lang="en-US" dirty="0"/>
              <a:t>&lt;break time="1s"/&gt;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It is possible to make directly from </a:t>
            </a:r>
            <a:r>
              <a:rPr lang="en-US" sz="1200" b="1" dirty="0">
                <a:solidFill>
                  <a:srgbClr val="FFE66A"/>
                </a:solidFill>
              </a:rPr>
              <a:t>IDE</a:t>
            </a:r>
            <a:r>
              <a:rPr lang="en-US" sz="12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FFE66A"/>
                </a:solidFill>
                <a:latin typeface="Eras Bold ITC" panose="020B0907030504020204" pitchFamily="34" charset="0"/>
              </a:rPr>
              <a:t>WHERE POSSIBLE TO TAKE EXTENSIONS?</a:t>
            </a:r>
            <a:r>
              <a:rPr lang="en-US" dirty="0"/>
              <a:t> &lt;break time="1s"/&gt;</a:t>
            </a:r>
          </a:p>
          <a:p>
            <a:endParaRPr lang="en-US" sz="1200" dirty="0">
              <a:solidFill>
                <a:srgbClr val="FFE66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  <a:ea typeface="+mj-ea"/>
              <a:cs typeface="+mj-cs"/>
            </a:endParaRPr>
          </a:p>
          <a:p>
            <a:r>
              <a:rPr lang="en-US" sz="1200" dirty="0">
                <a:solidFill>
                  <a:srgbClr val="FFE6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rPr>
              <a:t>Press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3F6C2-64F5-4593-B609-C7A42FE60E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5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3541" y="2139951"/>
            <a:ext cx="7126234" cy="2264902"/>
          </a:xfr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3541" y="4646927"/>
            <a:ext cx="7126233" cy="1467349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4848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4774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5720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76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81973"/>
            <a:ext cx="10994760" cy="1018035"/>
          </a:xfrm>
        </p:spPr>
        <p:txBody>
          <a:bodyPr>
            <a:normAutofit/>
          </a:bodyPr>
          <a:lstStyle>
            <a:lvl1pPr algn="l">
              <a:defRPr lang="en-US" sz="4800" kern="1200" baseline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682949"/>
          </a:xfrm>
        </p:spPr>
        <p:txBody>
          <a:bodyPr/>
          <a:lstStyle>
            <a:lvl1pPr marL="457189" indent="-457189" algn="l">
              <a:buFont typeface="Wingdings" panose="05000000000000000000" pitchFamily="2" charset="2"/>
              <a:buChar char="v"/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2AF7FB1-7639-41A0-8CB5-C74B7792C7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451" y="467535"/>
            <a:ext cx="846909" cy="8469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F689CB-AF77-4817-AE34-51A361AD691B}"/>
              </a:ext>
            </a:extLst>
          </p:cNvPr>
          <p:cNvSpPr/>
          <p:nvPr userDrawn="1"/>
        </p:nvSpPr>
        <p:spPr>
          <a:xfrm>
            <a:off x="0" y="1630907"/>
            <a:ext cx="12192000" cy="45719"/>
          </a:xfrm>
          <a:prstGeom prst="rect">
            <a:avLst/>
          </a:pr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E66A"/>
                                      </p:to>
                                    </p:animClr>
                                    <p:set>
                                      <p:cBhvr>
                                        <p:cTn id="1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1081" y="374900"/>
            <a:ext cx="9148184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1" y="1392935"/>
            <a:ext cx="9148184" cy="4885021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92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880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2271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40" y="374901"/>
            <a:ext cx="10791153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3722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3722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1496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034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76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0656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3A13F-D5E6-4491-83CF-85EBA9699740}" type="datetimeFigureOut">
              <a:rPr lang="ru-UA" smtClean="0"/>
              <a:t>07/22/2021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22AE4-A9FF-41BF-97D3-CCCC1681F73A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9604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2" Type="http://schemas.openxmlformats.org/officeDocument/2006/relationships/audio" Target="../media/media3.mp3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microsoft.com/office/2007/relationships/media" Target="../media/media3.mp3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7.png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7F34C-A975-4392-BC14-09F98D834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3541" y="2139951"/>
            <a:ext cx="7126233" cy="2254250"/>
          </a:xfrm>
          <a:ln w="25400">
            <a:solidFill>
              <a:srgbClr val="4880BC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rgbClr val="FFE66A"/>
                </a:solidFill>
                <a:latin typeface="Eras Bold ITC" panose="020B0907030504020204" pitchFamily="34" charset="0"/>
              </a:rPr>
              <a:t>          MetaOutput</a:t>
            </a:r>
            <a:endParaRPr lang="ru-UA" sz="6000" dirty="0">
              <a:solidFill>
                <a:srgbClr val="FFE66A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27D6D2-5F0F-4454-8FD8-3ABC21B68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719" y="4633414"/>
            <a:ext cx="5412056" cy="119418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4880BC"/>
                </a:solidFill>
                <a:latin typeface="Algerian" panose="04020705040A02060702" pitchFamily="82" charset="0"/>
              </a:rPr>
              <a:t>EXTENSIONS</a:t>
            </a:r>
            <a:endParaRPr lang="ru-UA" sz="6600" b="1" dirty="0">
              <a:solidFill>
                <a:srgbClr val="4880BC"/>
              </a:solidFill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EFDDD62-E4CB-4903-9058-873BA40FD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941" y="2424228"/>
            <a:ext cx="1680059" cy="1680059"/>
          </a:xfrm>
          <a:prstGeom prst="rect">
            <a:avLst/>
          </a:prstGeom>
        </p:spPr>
      </p:pic>
      <p:pic>
        <p:nvPicPr>
          <p:cNvPr id="6" name="ttsMP3.com_VoiceText_2021-7-22_22_35_25">
            <a:hlinkClick r:id="" action="ppaction://media"/>
            <a:extLst>
              <a:ext uri="{FF2B5EF4-FFF2-40B4-BE49-F238E27FC236}">
                <a16:creationId xmlns:a16="http://schemas.microsoft.com/office/drawing/2014/main" id="{0E4A95A3-E898-43FF-BCA5-FE4AA018D2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53941" y="295945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2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348EE-E71E-4DAB-9DA0-EB0E1880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WHAT IS METAOUTPUT EXTENSIONS?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24394-1C32-4B7A-A9ED-90A3DD215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New functionality can be deeply integrated into </a:t>
            </a:r>
            <a:r>
              <a:rPr lang="en-US" sz="2400" b="1" dirty="0">
                <a:solidFill>
                  <a:srgbClr val="FFE66A"/>
                </a:solidFill>
              </a:rPr>
              <a:t>MetaOutput</a:t>
            </a:r>
            <a:r>
              <a:rPr lang="en-US" sz="2400" dirty="0"/>
              <a:t> as plug-ins.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functionality implemented as standard extensions for concrete IDE and can be installed by standard distribution mechanism.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example, in </a:t>
            </a:r>
            <a:r>
              <a:rPr lang="en-US" sz="2400" b="1" dirty="0">
                <a:solidFill>
                  <a:srgbClr val="FFE66A"/>
                </a:solidFill>
              </a:rPr>
              <a:t>Visual Studio </a:t>
            </a:r>
            <a:r>
              <a:rPr lang="en-US" sz="2400" dirty="0"/>
              <a:t>it is </a:t>
            </a:r>
            <a:r>
              <a:rPr lang="en-US" sz="2400" b="1" dirty="0">
                <a:solidFill>
                  <a:srgbClr val="FFE66A"/>
                </a:solidFill>
              </a:rPr>
              <a:t>Visual Studio Marketplace</a:t>
            </a:r>
            <a:r>
              <a:rPr lang="en-US" sz="2400" dirty="0"/>
              <a:t>.</a:t>
            </a:r>
          </a:p>
        </p:txBody>
      </p:sp>
      <p:pic>
        <p:nvPicPr>
          <p:cNvPr id="5" name="ttsMP3.com_VoiceText_2021-7-23_0_10_9">
            <a:hlinkClick r:id="" action="ppaction://media"/>
            <a:extLst>
              <a:ext uri="{FF2B5EF4-FFF2-40B4-BE49-F238E27FC236}">
                <a16:creationId xmlns:a16="http://schemas.microsoft.com/office/drawing/2014/main" id="{BA095E5E-6FB0-432E-8E0A-3AF9318777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WHICH EXTENSIONS ALREADY WRITTEN?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A5AD6-B4B7-42F5-A5C1-23AB2C89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b="1" dirty="0">
                <a:solidFill>
                  <a:srgbClr val="FFE66A"/>
                </a:solidFill>
              </a:rPr>
              <a:t>MetaOutput</a:t>
            </a:r>
            <a:r>
              <a:rPr lang="en-US" sz="2400" dirty="0"/>
              <a:t> already written many extensions, and this list is growing...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These file formats are supported by extensions:</a:t>
            </a:r>
            <a:endParaRPr lang="ru-RU" sz="2400" dirty="0"/>
          </a:p>
        </p:txBody>
      </p:sp>
      <p:pic>
        <p:nvPicPr>
          <p:cNvPr id="41" name="Рисунок 5">
            <a:extLst>
              <a:ext uri="{FF2B5EF4-FFF2-40B4-BE49-F238E27FC236}">
                <a16:creationId xmlns:a16="http://schemas.microsoft.com/office/drawing/2014/main" id="{7D2D42C6-CF9E-4CFF-9D2F-BBCE3DF03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4" y="3184442"/>
            <a:ext cx="648000" cy="648000"/>
          </a:xfrm>
          <a:prstGeom prst="rect">
            <a:avLst/>
          </a:prstGeom>
          <a:noFill/>
        </p:spPr>
      </p:pic>
      <p:pic>
        <p:nvPicPr>
          <p:cNvPr id="42" name="Рисунок 6">
            <a:extLst>
              <a:ext uri="{FF2B5EF4-FFF2-40B4-BE49-F238E27FC236}">
                <a16:creationId xmlns:a16="http://schemas.microsoft.com/office/drawing/2014/main" id="{10C9C670-429D-4830-837B-D03099FB44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92" y="3184442"/>
            <a:ext cx="648000" cy="648000"/>
          </a:xfrm>
          <a:prstGeom prst="rect">
            <a:avLst/>
          </a:prstGeom>
          <a:noFill/>
        </p:spPr>
      </p:pic>
      <p:pic>
        <p:nvPicPr>
          <p:cNvPr id="43" name="Рисунок 7">
            <a:extLst>
              <a:ext uri="{FF2B5EF4-FFF2-40B4-BE49-F238E27FC236}">
                <a16:creationId xmlns:a16="http://schemas.microsoft.com/office/drawing/2014/main" id="{1372D88A-0EAB-4E9A-B72B-D03EFC14A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84" y="3184442"/>
            <a:ext cx="648000" cy="648000"/>
          </a:xfrm>
          <a:prstGeom prst="rect">
            <a:avLst/>
          </a:prstGeom>
          <a:noFill/>
        </p:spPr>
      </p:pic>
      <p:pic>
        <p:nvPicPr>
          <p:cNvPr id="44" name="Рисунок 8">
            <a:extLst>
              <a:ext uri="{FF2B5EF4-FFF2-40B4-BE49-F238E27FC236}">
                <a16:creationId xmlns:a16="http://schemas.microsoft.com/office/drawing/2014/main" id="{F78E2A56-7569-4B6F-B64A-87B92F3E5C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51" y="3184442"/>
            <a:ext cx="648000" cy="648000"/>
          </a:xfrm>
          <a:prstGeom prst="rect">
            <a:avLst/>
          </a:prstGeom>
          <a:noFill/>
        </p:spPr>
      </p:pic>
      <p:pic>
        <p:nvPicPr>
          <p:cNvPr id="45" name="Рисунок 9">
            <a:extLst>
              <a:ext uri="{FF2B5EF4-FFF2-40B4-BE49-F238E27FC236}">
                <a16:creationId xmlns:a16="http://schemas.microsoft.com/office/drawing/2014/main" id="{92187313-4F1D-4C18-8E7D-DADFAA5B22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56" y="3184442"/>
            <a:ext cx="648000" cy="648000"/>
          </a:xfrm>
          <a:prstGeom prst="rect">
            <a:avLst/>
          </a:prstGeom>
          <a:noFill/>
        </p:spPr>
      </p:pic>
      <p:pic>
        <p:nvPicPr>
          <p:cNvPr id="46" name="Рисунок 10">
            <a:extLst>
              <a:ext uri="{FF2B5EF4-FFF2-40B4-BE49-F238E27FC236}">
                <a16:creationId xmlns:a16="http://schemas.microsoft.com/office/drawing/2014/main" id="{D6610461-7C86-4EDE-8B56-0AAD350F20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2" y="3184442"/>
            <a:ext cx="648000" cy="648000"/>
          </a:xfrm>
          <a:prstGeom prst="rect">
            <a:avLst/>
          </a:prstGeom>
          <a:noFill/>
        </p:spPr>
      </p:pic>
      <p:pic>
        <p:nvPicPr>
          <p:cNvPr id="47" name="Рисунок 11">
            <a:extLst>
              <a:ext uri="{FF2B5EF4-FFF2-40B4-BE49-F238E27FC236}">
                <a16:creationId xmlns:a16="http://schemas.microsoft.com/office/drawing/2014/main" id="{483E41BF-11B7-4586-BFA2-4EF6C93CC3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996" y="3184442"/>
            <a:ext cx="648000" cy="648000"/>
          </a:xfrm>
          <a:prstGeom prst="rect">
            <a:avLst/>
          </a:prstGeom>
          <a:noFill/>
        </p:spPr>
      </p:pic>
      <p:pic>
        <p:nvPicPr>
          <p:cNvPr id="48" name="Рисунок 12">
            <a:extLst>
              <a:ext uri="{FF2B5EF4-FFF2-40B4-BE49-F238E27FC236}">
                <a16:creationId xmlns:a16="http://schemas.microsoft.com/office/drawing/2014/main" id="{55D4E3C0-EB63-424C-BBE8-9A6EF7915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72" y="3184442"/>
            <a:ext cx="648000" cy="648000"/>
          </a:xfrm>
          <a:prstGeom prst="rect">
            <a:avLst/>
          </a:prstGeom>
          <a:noFill/>
        </p:spPr>
      </p:pic>
      <p:pic>
        <p:nvPicPr>
          <p:cNvPr id="49" name="Рисунок 13">
            <a:extLst>
              <a:ext uri="{FF2B5EF4-FFF2-40B4-BE49-F238E27FC236}">
                <a16:creationId xmlns:a16="http://schemas.microsoft.com/office/drawing/2014/main" id="{6F670145-F1B0-4BFA-9F99-B5AD97EA0A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54" y="3184442"/>
            <a:ext cx="648000" cy="648000"/>
          </a:xfrm>
          <a:prstGeom prst="rect">
            <a:avLst/>
          </a:prstGeom>
          <a:noFill/>
        </p:spPr>
      </p:pic>
      <p:pic>
        <p:nvPicPr>
          <p:cNvPr id="50" name="Рисунок 14">
            <a:extLst>
              <a:ext uri="{FF2B5EF4-FFF2-40B4-BE49-F238E27FC236}">
                <a16:creationId xmlns:a16="http://schemas.microsoft.com/office/drawing/2014/main" id="{E6D619C4-5C44-4CF0-9BFA-7A9B69972E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32" y="3184442"/>
            <a:ext cx="648000" cy="648000"/>
          </a:xfrm>
          <a:prstGeom prst="rect">
            <a:avLst/>
          </a:prstGeom>
          <a:noFill/>
        </p:spPr>
      </p:pic>
      <p:pic>
        <p:nvPicPr>
          <p:cNvPr id="51" name="Рисунок 15">
            <a:extLst>
              <a:ext uri="{FF2B5EF4-FFF2-40B4-BE49-F238E27FC236}">
                <a16:creationId xmlns:a16="http://schemas.microsoft.com/office/drawing/2014/main" id="{D3A4B49E-1B64-46B4-AA47-C1FAE32ABA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98" y="3184442"/>
            <a:ext cx="648000" cy="648000"/>
          </a:xfrm>
          <a:prstGeom prst="rect">
            <a:avLst/>
          </a:prstGeom>
          <a:noFill/>
        </p:spPr>
      </p:pic>
      <p:pic>
        <p:nvPicPr>
          <p:cNvPr id="52" name="Рисунок 16">
            <a:extLst>
              <a:ext uri="{FF2B5EF4-FFF2-40B4-BE49-F238E27FC236}">
                <a16:creationId xmlns:a16="http://schemas.microsoft.com/office/drawing/2014/main" id="{40B48B23-8351-43C7-BCB9-02622EAAC3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264" y="3184442"/>
            <a:ext cx="648000" cy="648000"/>
          </a:xfrm>
          <a:prstGeom prst="rect">
            <a:avLst/>
          </a:prstGeom>
          <a:noFill/>
        </p:spPr>
      </p:pic>
      <p:pic>
        <p:nvPicPr>
          <p:cNvPr id="53" name="Рисунок 17">
            <a:extLst>
              <a:ext uri="{FF2B5EF4-FFF2-40B4-BE49-F238E27FC236}">
                <a16:creationId xmlns:a16="http://schemas.microsoft.com/office/drawing/2014/main" id="{60FF691A-1806-4691-950B-9AA0AC9C7D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0" y="3904442"/>
            <a:ext cx="648000" cy="648000"/>
          </a:xfrm>
          <a:prstGeom prst="rect">
            <a:avLst/>
          </a:prstGeom>
          <a:noFill/>
        </p:spPr>
      </p:pic>
      <p:pic>
        <p:nvPicPr>
          <p:cNvPr id="54" name="Рисунок 18">
            <a:extLst>
              <a:ext uri="{FF2B5EF4-FFF2-40B4-BE49-F238E27FC236}">
                <a16:creationId xmlns:a16="http://schemas.microsoft.com/office/drawing/2014/main" id="{8310E49A-3D0E-4AA2-8DA9-934353EFD8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02" y="3904442"/>
            <a:ext cx="648000" cy="648000"/>
          </a:xfrm>
          <a:prstGeom prst="rect">
            <a:avLst/>
          </a:prstGeom>
          <a:noFill/>
        </p:spPr>
      </p:pic>
      <p:pic>
        <p:nvPicPr>
          <p:cNvPr id="55" name="Рисунок 19">
            <a:extLst>
              <a:ext uri="{FF2B5EF4-FFF2-40B4-BE49-F238E27FC236}">
                <a16:creationId xmlns:a16="http://schemas.microsoft.com/office/drawing/2014/main" id="{BA23C334-4813-474C-B53A-6A655F9271F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96" y="3904442"/>
            <a:ext cx="648000" cy="648000"/>
          </a:xfrm>
          <a:prstGeom prst="rect">
            <a:avLst/>
          </a:prstGeom>
          <a:noFill/>
        </p:spPr>
      </p:pic>
      <p:pic>
        <p:nvPicPr>
          <p:cNvPr id="56" name="Рисунок 20">
            <a:extLst>
              <a:ext uri="{FF2B5EF4-FFF2-40B4-BE49-F238E27FC236}">
                <a16:creationId xmlns:a16="http://schemas.microsoft.com/office/drawing/2014/main" id="{8E928E18-81A1-4819-82AA-5FB44BF16A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30" y="3904442"/>
            <a:ext cx="648000" cy="648000"/>
          </a:xfrm>
          <a:prstGeom prst="rect">
            <a:avLst/>
          </a:prstGeom>
          <a:noFill/>
        </p:spPr>
      </p:pic>
      <p:pic>
        <p:nvPicPr>
          <p:cNvPr id="57" name="Рисунок 21">
            <a:extLst>
              <a:ext uri="{FF2B5EF4-FFF2-40B4-BE49-F238E27FC236}">
                <a16:creationId xmlns:a16="http://schemas.microsoft.com/office/drawing/2014/main" id="{9FB9AB7C-3CDB-4E44-8A18-5078C06D3C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317" y="3904442"/>
            <a:ext cx="648000" cy="648000"/>
          </a:xfrm>
          <a:prstGeom prst="rect">
            <a:avLst/>
          </a:prstGeom>
          <a:noFill/>
        </p:spPr>
      </p:pic>
      <p:pic>
        <p:nvPicPr>
          <p:cNvPr id="58" name="Рисунок 22">
            <a:extLst>
              <a:ext uri="{FF2B5EF4-FFF2-40B4-BE49-F238E27FC236}">
                <a16:creationId xmlns:a16="http://schemas.microsoft.com/office/drawing/2014/main" id="{2D5F74E9-D870-4CE5-96F6-7A938276DF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3" y="3904442"/>
            <a:ext cx="648000" cy="648000"/>
          </a:xfrm>
          <a:prstGeom prst="rect">
            <a:avLst/>
          </a:prstGeom>
          <a:noFill/>
        </p:spPr>
      </p:pic>
      <p:pic>
        <p:nvPicPr>
          <p:cNvPr id="59" name="Рисунок 23">
            <a:extLst>
              <a:ext uri="{FF2B5EF4-FFF2-40B4-BE49-F238E27FC236}">
                <a16:creationId xmlns:a16="http://schemas.microsoft.com/office/drawing/2014/main" id="{DCA1546F-1BDB-4954-8562-98F58C94641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04" y="3904442"/>
            <a:ext cx="648000" cy="648000"/>
          </a:xfrm>
          <a:prstGeom prst="rect">
            <a:avLst/>
          </a:prstGeom>
          <a:noFill/>
        </p:spPr>
      </p:pic>
      <p:pic>
        <p:nvPicPr>
          <p:cNvPr id="60" name="Рисунок 24">
            <a:extLst>
              <a:ext uri="{FF2B5EF4-FFF2-40B4-BE49-F238E27FC236}">
                <a16:creationId xmlns:a16="http://schemas.microsoft.com/office/drawing/2014/main" id="{75AA1395-3547-458C-A8A9-0CF4E60082A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134" y="3904442"/>
            <a:ext cx="648000" cy="648000"/>
          </a:xfrm>
          <a:prstGeom prst="rect">
            <a:avLst/>
          </a:prstGeom>
          <a:noFill/>
        </p:spPr>
      </p:pic>
      <p:pic>
        <p:nvPicPr>
          <p:cNvPr id="61" name="Рисунок 25">
            <a:extLst>
              <a:ext uri="{FF2B5EF4-FFF2-40B4-BE49-F238E27FC236}">
                <a16:creationId xmlns:a16="http://schemas.microsoft.com/office/drawing/2014/main" id="{ABC78F10-8360-4F91-BDB7-41ABE74C525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45" y="3904442"/>
            <a:ext cx="648000" cy="648000"/>
          </a:xfrm>
          <a:prstGeom prst="rect">
            <a:avLst/>
          </a:prstGeom>
          <a:noFill/>
        </p:spPr>
      </p:pic>
      <p:pic>
        <p:nvPicPr>
          <p:cNvPr id="62" name="Рисунок 26">
            <a:extLst>
              <a:ext uri="{FF2B5EF4-FFF2-40B4-BE49-F238E27FC236}">
                <a16:creationId xmlns:a16="http://schemas.microsoft.com/office/drawing/2014/main" id="{80E2B49A-E522-4FF4-9E2E-B8E3A349991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756" y="3904442"/>
            <a:ext cx="648000" cy="648000"/>
          </a:xfrm>
          <a:prstGeom prst="rect">
            <a:avLst/>
          </a:prstGeom>
          <a:noFill/>
        </p:spPr>
      </p:pic>
      <p:pic>
        <p:nvPicPr>
          <p:cNvPr id="63" name="Рисунок 27">
            <a:extLst>
              <a:ext uri="{FF2B5EF4-FFF2-40B4-BE49-F238E27FC236}">
                <a16:creationId xmlns:a16="http://schemas.microsoft.com/office/drawing/2014/main" id="{5249358A-9379-4D08-B3A9-2F5538BE132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098" y="3904442"/>
            <a:ext cx="648000" cy="648000"/>
          </a:xfrm>
          <a:prstGeom prst="rect">
            <a:avLst/>
          </a:prstGeom>
          <a:noFill/>
        </p:spPr>
      </p:pic>
      <p:pic>
        <p:nvPicPr>
          <p:cNvPr id="64" name="Рисунок 28">
            <a:extLst>
              <a:ext uri="{FF2B5EF4-FFF2-40B4-BE49-F238E27FC236}">
                <a16:creationId xmlns:a16="http://schemas.microsoft.com/office/drawing/2014/main" id="{A64D82A7-D35F-48BE-91B1-E613E517E8E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243" y="3904442"/>
            <a:ext cx="648000" cy="648000"/>
          </a:xfrm>
          <a:prstGeom prst="rect">
            <a:avLst/>
          </a:prstGeom>
          <a:noFill/>
        </p:spPr>
      </p:pic>
      <p:pic>
        <p:nvPicPr>
          <p:cNvPr id="65" name="Рисунок 29">
            <a:extLst>
              <a:ext uri="{FF2B5EF4-FFF2-40B4-BE49-F238E27FC236}">
                <a16:creationId xmlns:a16="http://schemas.microsoft.com/office/drawing/2014/main" id="{EEF06C3A-E02C-4153-8BD4-8EA9F7D277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9" y="4624442"/>
            <a:ext cx="648000" cy="648000"/>
          </a:xfrm>
          <a:prstGeom prst="rect">
            <a:avLst/>
          </a:prstGeom>
          <a:noFill/>
        </p:spPr>
      </p:pic>
      <p:pic>
        <p:nvPicPr>
          <p:cNvPr id="66" name="Рисунок 30">
            <a:extLst>
              <a:ext uri="{FF2B5EF4-FFF2-40B4-BE49-F238E27FC236}">
                <a16:creationId xmlns:a16="http://schemas.microsoft.com/office/drawing/2014/main" id="{E14412A3-0EFE-4CB4-A1A7-9359C241752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92" y="4624442"/>
            <a:ext cx="648000" cy="648000"/>
          </a:xfrm>
          <a:prstGeom prst="rect">
            <a:avLst/>
          </a:prstGeom>
          <a:noFill/>
        </p:spPr>
      </p:pic>
      <p:pic>
        <p:nvPicPr>
          <p:cNvPr id="67" name="Рисунок 31">
            <a:extLst>
              <a:ext uri="{FF2B5EF4-FFF2-40B4-BE49-F238E27FC236}">
                <a16:creationId xmlns:a16="http://schemas.microsoft.com/office/drawing/2014/main" id="{A16E11D1-F324-4D65-9049-7707C448E0A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763" y="4624442"/>
            <a:ext cx="648000" cy="648000"/>
          </a:xfrm>
          <a:prstGeom prst="rect">
            <a:avLst/>
          </a:prstGeom>
          <a:noFill/>
        </p:spPr>
      </p:pic>
      <p:pic>
        <p:nvPicPr>
          <p:cNvPr id="68" name="Рисунок 32">
            <a:extLst>
              <a:ext uri="{FF2B5EF4-FFF2-40B4-BE49-F238E27FC236}">
                <a16:creationId xmlns:a16="http://schemas.microsoft.com/office/drawing/2014/main" id="{E0C8916B-B057-41C9-ACD7-B3E072BB8A8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24" y="4624442"/>
            <a:ext cx="648000" cy="648000"/>
          </a:xfrm>
          <a:prstGeom prst="rect">
            <a:avLst/>
          </a:prstGeom>
          <a:noFill/>
        </p:spPr>
      </p:pic>
      <p:pic>
        <p:nvPicPr>
          <p:cNvPr id="69" name="Рисунок 33">
            <a:extLst>
              <a:ext uri="{FF2B5EF4-FFF2-40B4-BE49-F238E27FC236}">
                <a16:creationId xmlns:a16="http://schemas.microsoft.com/office/drawing/2014/main" id="{ED7F2EC8-1C6D-4C6C-B6CF-530902B1ED5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989" y="4624442"/>
            <a:ext cx="648000" cy="648000"/>
          </a:xfrm>
          <a:prstGeom prst="rect">
            <a:avLst/>
          </a:prstGeom>
          <a:noFill/>
        </p:spPr>
      </p:pic>
      <p:pic>
        <p:nvPicPr>
          <p:cNvPr id="70" name="Рисунок 34">
            <a:extLst>
              <a:ext uri="{FF2B5EF4-FFF2-40B4-BE49-F238E27FC236}">
                <a16:creationId xmlns:a16="http://schemas.microsoft.com/office/drawing/2014/main" id="{0527CFC7-03BD-499F-B478-DFA65DEE3D2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6" y="4624442"/>
            <a:ext cx="648000" cy="648000"/>
          </a:xfrm>
          <a:prstGeom prst="rect">
            <a:avLst/>
          </a:prstGeom>
          <a:noFill/>
        </p:spPr>
      </p:pic>
      <p:pic>
        <p:nvPicPr>
          <p:cNvPr id="71" name="Рисунок 35">
            <a:extLst>
              <a:ext uri="{FF2B5EF4-FFF2-40B4-BE49-F238E27FC236}">
                <a16:creationId xmlns:a16="http://schemas.microsoft.com/office/drawing/2014/main" id="{1D53EC87-A4C9-4E11-BF67-6D72EA2CA68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804" y="4624442"/>
            <a:ext cx="648000" cy="648000"/>
          </a:xfrm>
          <a:prstGeom prst="rect">
            <a:avLst/>
          </a:prstGeom>
          <a:noFill/>
        </p:spPr>
      </p:pic>
      <p:pic>
        <p:nvPicPr>
          <p:cNvPr id="72" name="Рисунок 36">
            <a:extLst>
              <a:ext uri="{FF2B5EF4-FFF2-40B4-BE49-F238E27FC236}">
                <a16:creationId xmlns:a16="http://schemas.microsoft.com/office/drawing/2014/main" id="{0898BDE6-F15F-43FD-8228-AE5E5E26B95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572" y="4624442"/>
            <a:ext cx="648000" cy="648000"/>
          </a:xfrm>
          <a:prstGeom prst="rect">
            <a:avLst/>
          </a:prstGeom>
          <a:noFill/>
        </p:spPr>
      </p:pic>
      <p:pic>
        <p:nvPicPr>
          <p:cNvPr id="73" name="Рисунок 37">
            <a:extLst>
              <a:ext uri="{FF2B5EF4-FFF2-40B4-BE49-F238E27FC236}">
                <a16:creationId xmlns:a16="http://schemas.microsoft.com/office/drawing/2014/main" id="{FF8CDD88-CA9F-46BF-B0CE-ACBA78318D9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45" y="4624442"/>
            <a:ext cx="648000" cy="648000"/>
          </a:xfrm>
          <a:prstGeom prst="rect">
            <a:avLst/>
          </a:prstGeom>
          <a:noFill/>
        </p:spPr>
      </p:pic>
      <p:pic>
        <p:nvPicPr>
          <p:cNvPr id="74" name="Рисунок 38">
            <a:extLst>
              <a:ext uri="{FF2B5EF4-FFF2-40B4-BE49-F238E27FC236}">
                <a16:creationId xmlns:a16="http://schemas.microsoft.com/office/drawing/2014/main" id="{421BB83A-4610-4D99-968E-8DAB3254F299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36" y="4624442"/>
            <a:ext cx="648000" cy="648000"/>
          </a:xfrm>
          <a:prstGeom prst="rect">
            <a:avLst/>
          </a:prstGeom>
          <a:noFill/>
        </p:spPr>
      </p:pic>
      <p:pic>
        <p:nvPicPr>
          <p:cNvPr id="75" name="Рисунок 39">
            <a:extLst>
              <a:ext uri="{FF2B5EF4-FFF2-40B4-BE49-F238E27FC236}">
                <a16:creationId xmlns:a16="http://schemas.microsoft.com/office/drawing/2014/main" id="{C2086756-EEC9-42F4-9AF4-D633B81183F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877" y="4624442"/>
            <a:ext cx="648000" cy="648000"/>
          </a:xfrm>
          <a:prstGeom prst="rect">
            <a:avLst/>
          </a:prstGeom>
          <a:noFill/>
        </p:spPr>
      </p:pic>
      <p:pic>
        <p:nvPicPr>
          <p:cNvPr id="5" name="ttsMP3.com_VoiceText_2021-7-23_0_7_52">
            <a:hlinkClick r:id="" action="ppaction://media"/>
            <a:extLst>
              <a:ext uri="{FF2B5EF4-FFF2-40B4-BE49-F238E27FC236}">
                <a16:creationId xmlns:a16="http://schemas.microsoft.com/office/drawing/2014/main" id="{DE9F8F7B-117C-421D-8DC8-09EFCAC4A9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0"/>
          <a:stretch>
            <a:fillRect/>
          </a:stretch>
        </p:blipFill>
        <p:spPr>
          <a:xfrm>
            <a:off x="0" y="5868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7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3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6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HOW TO INSTALL EXTENSIONS?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1A5AD6-B4B7-42F5-A5C1-23AB2C89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possible to make directly from </a:t>
            </a:r>
            <a:r>
              <a:rPr lang="en-US" sz="2400" b="1" dirty="0">
                <a:solidFill>
                  <a:srgbClr val="FFE66A"/>
                </a:solidFill>
              </a:rPr>
              <a:t>IDE</a:t>
            </a:r>
            <a:r>
              <a:rPr lang="en-US" sz="2400" dirty="0"/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40D814-4D59-4968-8FED-E63CBB76E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340000"/>
            <a:ext cx="7870438" cy="2210497"/>
          </a:xfrm>
          <a:prstGeom prst="rect">
            <a:avLst/>
          </a:prstGeom>
          <a:ln w="25400">
            <a:solidFill>
              <a:srgbClr val="4880BC"/>
            </a:solidFill>
          </a:ln>
        </p:spPr>
      </p:pic>
      <p:pic>
        <p:nvPicPr>
          <p:cNvPr id="5" name="ttsMP3.com_VoiceText_2021-7-22_22_46_40">
            <a:hlinkClick r:id="" action="ppaction://media"/>
            <a:extLst>
              <a:ext uri="{FF2B5EF4-FFF2-40B4-BE49-F238E27FC236}">
                <a16:creationId xmlns:a16="http://schemas.microsoft.com/office/drawing/2014/main" id="{86F71BBB-0A2B-4AC4-8AB6-7ABC59BFCF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628CE-0E22-423E-A15E-1352A0DA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E66A"/>
                </a:solidFill>
                <a:latin typeface="Eras Bold ITC" panose="020B0907030504020204" pitchFamily="34" charset="0"/>
              </a:rPr>
              <a:t>WHERE POSSIBLE TO TAKE EXTENSIONS?</a:t>
            </a:r>
            <a:endParaRPr lang="ru-UA" sz="3200" dirty="0">
              <a:solidFill>
                <a:srgbClr val="FFE66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DE9AF2-9D68-45E9-BED9-BF97D85908B4}"/>
              </a:ext>
            </a:extLst>
          </p:cNvPr>
          <p:cNvSpPr/>
          <p:nvPr/>
        </p:nvSpPr>
        <p:spPr>
          <a:xfrm>
            <a:off x="1459173" y="3548418"/>
            <a:ext cx="9273654" cy="1018035"/>
          </a:xfrm>
          <a:prstGeom prst="rect">
            <a:avLst/>
          </a:prstGeom>
          <a:ln>
            <a:solidFill>
              <a:srgbClr val="FFE6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FFE66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  <a:ea typeface="+mj-ea"/>
                <a:cs typeface="+mj-cs"/>
              </a:rPr>
              <a:t>Press here</a:t>
            </a:r>
          </a:p>
        </p:txBody>
      </p:sp>
      <p:pic>
        <p:nvPicPr>
          <p:cNvPr id="3" name="ttsMP3.com_VoiceText_2021-7-22_22_44_44">
            <a:hlinkClick r:id="" action="ppaction://media"/>
            <a:extLst>
              <a:ext uri="{FF2B5EF4-FFF2-40B4-BE49-F238E27FC236}">
                <a16:creationId xmlns:a16="http://schemas.microsoft.com/office/drawing/2014/main" id="{F7AB7AC5-D06E-4865-AF8E-BF6B0128772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5861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Тема1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2" id="{00063DFC-17AC-4FBC-923C-FB5452381645}" vid="{8110C275-F863-4668-A092-F8DF87A54E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Тема11</Template>
  <TotalTime>17848</TotalTime>
  <Words>284</Words>
  <Application>Microsoft Office PowerPoint</Application>
  <PresentationFormat>Widescreen</PresentationFormat>
  <Paragraphs>48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Eras Bold ITC</vt:lpstr>
      <vt:lpstr>Wingdings</vt:lpstr>
      <vt:lpstr>Тема12</vt:lpstr>
      <vt:lpstr>          MetaOutput</vt:lpstr>
      <vt:lpstr>WHAT IS METAOUTPUT EXTENSIONS?</vt:lpstr>
      <vt:lpstr>WHICH EXTENSIONS ALREADY WRITTEN?</vt:lpstr>
      <vt:lpstr>HOW TO INSTALL EXTENSIONS?</vt:lpstr>
      <vt:lpstr>WHERE POSSIBLE TO TAKE EXTENSIONS?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MetaOutput</dc:title>
  <dc:creator>Viacheslav Lozinskyi;Maria Lozinskaya</dc:creator>
  <cp:lastModifiedBy>Вячеслав Лозинский</cp:lastModifiedBy>
  <cp:revision>172</cp:revision>
  <dcterms:created xsi:type="dcterms:W3CDTF">2021-06-16T10:16:03Z</dcterms:created>
  <dcterms:modified xsi:type="dcterms:W3CDTF">2021-07-23T08:36:14Z</dcterms:modified>
</cp:coreProperties>
</file>