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6B9DDA-CE8C-45E1-BAED-AF9300B7A93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6A"/>
    <a:srgbClr val="4880BC"/>
    <a:srgbClr val="FFFF99"/>
    <a:srgbClr val="FFFF66"/>
    <a:srgbClr val="F9E168"/>
    <a:srgbClr val="406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89031" autoAdjust="0"/>
  </p:normalViewPr>
  <p:slideViewPr>
    <p:cSldViewPr snapToGrid="0">
      <p:cViewPr varScale="1">
        <p:scale>
          <a:sx n="140" d="100"/>
          <a:sy n="140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24F57-5CEA-4234-9EE0-A10FCC34EE5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3F6C2-64F5-4593-B609-C7A42FE6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Text To Speech </a:t>
            </a:r>
            <a:r>
              <a:rPr lang="en-US" b="0" dirty="0"/>
              <a:t>(</a:t>
            </a:r>
            <a:r>
              <a:rPr lang="en-US" b="1" i="1" dirty="0"/>
              <a:t>TTS</a:t>
            </a:r>
            <a:r>
              <a:rPr lang="en-US" b="0" dirty="0"/>
              <a:t>)</a:t>
            </a:r>
            <a:r>
              <a:rPr lang="en-US" dirty="0"/>
              <a:t> service used for recitation</a:t>
            </a:r>
            <a:r>
              <a:rPr lang="ru-RU" dirty="0"/>
              <a:t> </a:t>
            </a:r>
            <a:r>
              <a:rPr lang="en-US" dirty="0"/>
              <a:t>is </a:t>
            </a:r>
            <a:r>
              <a:rPr lang="en-US" b="1" i="0" u="sng" dirty="0"/>
              <a:t>https://ttsmp3.com/</a:t>
            </a:r>
          </a:p>
          <a:p>
            <a:r>
              <a:rPr lang="en-US" dirty="0"/>
              <a:t>Used voice is </a:t>
            </a:r>
            <a:r>
              <a:rPr lang="en-US" b="1" dirty="0"/>
              <a:t>US English / Joanna</a:t>
            </a:r>
            <a:r>
              <a:rPr lang="en-US" b="0" dirty="0"/>
              <a:t>.</a:t>
            </a:r>
          </a:p>
          <a:p>
            <a:r>
              <a:rPr lang="en-US" b="0" dirty="0"/>
              <a:t>In comments is written text for </a:t>
            </a:r>
            <a:r>
              <a:rPr lang="en-US" dirty="0"/>
              <a:t>recitation.</a:t>
            </a:r>
          </a:p>
          <a:p>
            <a:endParaRPr lang="en-US" b="0" dirty="0"/>
          </a:p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METAOUTPUT</a:t>
            </a:r>
            <a:r>
              <a:rPr lang="en-US" dirty="0"/>
              <a:t> &lt;break time="1s"/&gt;</a:t>
            </a:r>
          </a:p>
          <a:p>
            <a:endParaRPr lang="en-US" sz="1200" b="0" dirty="0">
              <a:solidFill>
                <a:srgbClr val="FFE66A"/>
              </a:solidFill>
              <a:latin typeface="Eras Bold ITC" panose="020B0907030504020204" pitchFamily="34" charset="0"/>
            </a:endParaRPr>
          </a:p>
          <a:p>
            <a:r>
              <a:rPr lang="en-US" sz="1200" b="0" dirty="0">
                <a:solidFill>
                  <a:srgbClr val="4880BC"/>
                </a:solidFill>
                <a:latin typeface="Algerian" panose="04020705040A02060702" pitchFamily="82" charset="0"/>
              </a:rPr>
              <a:t>Samples</a:t>
            </a:r>
            <a:endParaRPr lang="ru-UA" sz="1200" b="0" dirty="0">
              <a:solidFill>
                <a:srgbClr val="4880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WHAT ARE THOSE SAMPLES?</a:t>
            </a:r>
            <a:r>
              <a:rPr lang="en-US" dirty="0"/>
              <a:t> &lt;break time="1s"/&gt;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E66A"/>
                </a:solidFill>
              </a:rPr>
              <a:t>METAOUTPUT</a:t>
            </a:r>
            <a:r>
              <a:rPr lang="en-US" sz="1200" dirty="0"/>
              <a:t> already have many implemented extensions.</a:t>
            </a:r>
            <a:r>
              <a:rPr lang="en-US" dirty="0"/>
              <a:t> &lt;break time="0.5s"/&gt;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All of them are open-source and therefore is possible to see how it 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WHY IT CAN BE USEFUL FOR ANY DEVELOPER?</a:t>
            </a:r>
            <a:r>
              <a:rPr lang="en-US" dirty="0"/>
              <a:t> &lt;break time="1s"/&gt;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/>
              <a:t>You can easily improve own tools for yourself or for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IS IT DIFFICULT TO MAKE OWN EXTENSIONS?</a:t>
            </a:r>
            <a:r>
              <a:rPr lang="en-US" dirty="0"/>
              <a:t> &lt;break time="1s"/&gt;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solidFill>
                  <a:srgbClr val="FFE66A"/>
                </a:solidFill>
              </a:rPr>
              <a:t>METAOUTPUT</a:t>
            </a:r>
            <a:r>
              <a:rPr lang="en-US" sz="1200" dirty="0"/>
              <a:t> provide the simplest mechanism for writing of own extensions.</a:t>
            </a:r>
            <a:r>
              <a:rPr lang="en-US" dirty="0"/>
              <a:t> &lt;break time="0.5s"/&gt;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example, C# source code for visualization of such formats have next complexity:</a:t>
            </a:r>
            <a:r>
              <a:rPr lang="en-US" dirty="0"/>
              <a:t> &lt;break time="0.5s"/&gt;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b="1" dirty="0">
                <a:solidFill>
                  <a:srgbClr val="FFE66A"/>
                </a:solidFill>
              </a:rPr>
              <a:t>XML</a:t>
            </a:r>
            <a:r>
              <a:rPr lang="en-US" sz="1200" dirty="0"/>
              <a:t> - 165 lines;</a:t>
            </a:r>
            <a:r>
              <a:rPr lang="en-US" dirty="0"/>
              <a:t> &lt;break time="0.5s"/&gt;</a:t>
            </a:r>
            <a:endParaRPr lang="en-US" sz="1200" dirty="0"/>
          </a:p>
          <a:p>
            <a:r>
              <a:rPr lang="en-US" sz="1200" b="1" dirty="0">
                <a:solidFill>
                  <a:srgbClr val="FFE66A"/>
                </a:solidFill>
              </a:rPr>
              <a:t>HTML</a:t>
            </a:r>
            <a:r>
              <a:rPr lang="en-US" sz="1200" dirty="0"/>
              <a:t> – 350 lines;</a:t>
            </a:r>
            <a:r>
              <a:rPr lang="en-US" dirty="0"/>
              <a:t> &lt;break time="0.5s"/&gt;</a:t>
            </a:r>
            <a:endParaRPr lang="en-US" sz="1200" dirty="0"/>
          </a:p>
          <a:p>
            <a:r>
              <a:rPr lang="en-US" sz="1200" b="1" dirty="0">
                <a:solidFill>
                  <a:srgbClr val="FFE66A"/>
                </a:solidFill>
              </a:rPr>
              <a:t>PDF</a:t>
            </a:r>
            <a:r>
              <a:rPr lang="en-US" sz="1200" dirty="0"/>
              <a:t> – 168 lines;</a:t>
            </a:r>
            <a:r>
              <a:rPr lang="en-US" dirty="0"/>
              <a:t> &lt;break time="0.5s"/&gt;</a:t>
            </a:r>
            <a:endParaRPr lang="en-US" sz="1200" dirty="0"/>
          </a:p>
          <a:p>
            <a:r>
              <a:rPr lang="en-US" sz="1200" b="1" dirty="0">
                <a:solidFill>
                  <a:srgbClr val="FFE66A"/>
                </a:solidFill>
              </a:rPr>
              <a:t>MARKDOWN</a:t>
            </a:r>
            <a:r>
              <a:rPr lang="en-US" sz="1200" dirty="0"/>
              <a:t> – 191 lines.</a:t>
            </a:r>
            <a:r>
              <a:rPr lang="en-US" dirty="0"/>
              <a:t> &lt;break time="0.5s"/&gt;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E66A"/>
                </a:solidFill>
                <a:latin typeface="Eras Bold ITC" panose="020B0907030504020204" pitchFamily="34" charset="0"/>
              </a:rPr>
              <a:t>WHERE POSSIBLE TO TAKE THOSE SAMPLES?</a:t>
            </a:r>
            <a:r>
              <a:rPr lang="en-US" dirty="0"/>
              <a:t> &lt;break time="1s"/&gt;</a:t>
            </a:r>
          </a:p>
          <a:p>
            <a:endParaRPr lang="en-US" sz="1200" dirty="0">
              <a:solidFill>
                <a:srgbClr val="FFE66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  <a:ea typeface="+mj-ea"/>
              <a:cs typeface="+mj-cs"/>
            </a:endParaRPr>
          </a:p>
          <a:p>
            <a:r>
              <a:rPr lang="en-US" sz="1200" dirty="0">
                <a:solidFill>
                  <a:srgbClr val="FFE6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rPr>
              <a:t>Press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3541" y="2139951"/>
            <a:ext cx="7126234" cy="226490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3541" y="4646927"/>
            <a:ext cx="7126233" cy="1467349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4848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4774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5720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6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973"/>
            <a:ext cx="10994760" cy="1018035"/>
          </a:xfrm>
        </p:spPr>
        <p:txBody>
          <a:bodyPr>
            <a:normAutofit/>
          </a:bodyPr>
          <a:lstStyle>
            <a:lvl1pPr algn="l">
              <a:defRPr lang="en-US" sz="4800" kern="1200" baseline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49"/>
          </a:xfrm>
        </p:spPr>
        <p:txBody>
          <a:bodyPr/>
          <a:lstStyle>
            <a:lvl1pPr marL="457189" indent="-457189" algn="l">
              <a:buFont typeface="Wingdings" panose="05000000000000000000" pitchFamily="2" charset="2"/>
              <a:buChar char="v"/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2AF7FB1-7639-41A0-8CB5-C74B7792C7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451" y="467535"/>
            <a:ext cx="846909" cy="846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F689CB-AF77-4817-AE34-51A361AD691B}"/>
              </a:ext>
            </a:extLst>
          </p:cNvPr>
          <p:cNvSpPr/>
          <p:nvPr userDrawn="1"/>
        </p:nvSpPr>
        <p:spPr>
          <a:xfrm>
            <a:off x="0" y="1630907"/>
            <a:ext cx="12192000" cy="45719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6A"/>
                                      </p:to>
                                    </p:animClr>
                                    <p:set>
                                      <p:cBhvr>
                                        <p:cTn id="1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1081" y="374900"/>
            <a:ext cx="9148184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1" y="1392935"/>
            <a:ext cx="9148184" cy="4885021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92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80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2271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0" y="374901"/>
            <a:ext cx="10791153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1496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034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76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065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604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7F34C-A975-4392-BC14-09F98D834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541" y="2139951"/>
            <a:ext cx="7126233" cy="2254250"/>
          </a:xfrm>
          <a:ln w="25400">
            <a:solidFill>
              <a:srgbClr val="4880B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rgbClr val="FFE66A"/>
                </a:solidFill>
                <a:latin typeface="Eras Bold ITC" panose="020B0907030504020204" pitchFamily="34" charset="0"/>
              </a:rPr>
              <a:t>          MetaOutput</a:t>
            </a:r>
            <a:endParaRPr lang="ru-UA" sz="6000" dirty="0">
              <a:solidFill>
                <a:srgbClr val="FFE66A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27D6D2-5F0F-4454-8FD8-3ABC21B6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8125" y="4633414"/>
            <a:ext cx="4381649" cy="119418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4880BC"/>
                </a:solidFill>
                <a:latin typeface="Algerian" panose="04020705040A02060702" pitchFamily="82" charset="0"/>
              </a:rPr>
              <a:t>Samples</a:t>
            </a:r>
            <a:endParaRPr lang="ru-UA" sz="6600" b="1" dirty="0">
              <a:solidFill>
                <a:srgbClr val="4880BC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EFDDD62-E4CB-4903-9058-873BA40FD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41" y="2424228"/>
            <a:ext cx="1680059" cy="1680059"/>
          </a:xfrm>
          <a:prstGeom prst="rect">
            <a:avLst/>
          </a:prstGeom>
        </p:spPr>
      </p:pic>
      <p:pic>
        <p:nvPicPr>
          <p:cNvPr id="4" name="ttsMP3.com_VoiceText_2021-7-22_20_37_53">
            <a:hlinkClick r:id="" action="ppaction://media"/>
            <a:extLst>
              <a:ext uri="{FF2B5EF4-FFF2-40B4-BE49-F238E27FC236}">
                <a16:creationId xmlns:a16="http://schemas.microsoft.com/office/drawing/2014/main" id="{8A50513F-B24C-4B6D-B765-6639AA94D5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53941" y="29594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348EE-E71E-4DAB-9DA0-EB0E1880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WHAT ARE THOSE SAMPLES?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24394-1C32-4B7A-A9ED-90A3DD21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E66A"/>
                </a:solidFill>
              </a:rPr>
              <a:t>MetaOutput </a:t>
            </a:r>
            <a:r>
              <a:rPr lang="en-US" sz="2400" dirty="0"/>
              <a:t>already have many implemented extensions.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All of them are open-source and therefore is possible to see how it made.</a:t>
            </a:r>
          </a:p>
        </p:txBody>
      </p:sp>
      <p:pic>
        <p:nvPicPr>
          <p:cNvPr id="4" name="ttsMP3.com_VoiceText_2021-7-22_20_46_9">
            <a:hlinkClick r:id="" action="ppaction://media"/>
            <a:extLst>
              <a:ext uri="{FF2B5EF4-FFF2-40B4-BE49-F238E27FC236}">
                <a16:creationId xmlns:a16="http://schemas.microsoft.com/office/drawing/2014/main" id="{AC091A80-2561-41C8-BAD9-E9FEF36774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2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WHY IT CAN BE USEFUL FOR ANY DEVELOPER?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A5AD6-B4B7-42F5-A5C1-23AB2C8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easily improve own tools for yourself or for community.</a:t>
            </a:r>
          </a:p>
        </p:txBody>
      </p:sp>
      <p:pic>
        <p:nvPicPr>
          <p:cNvPr id="6" name="ttsMP3.com_VoiceText_2021-7-22_20_45_7">
            <a:hlinkClick r:id="" action="ppaction://media"/>
            <a:extLst>
              <a:ext uri="{FF2B5EF4-FFF2-40B4-BE49-F238E27FC236}">
                <a16:creationId xmlns:a16="http://schemas.microsoft.com/office/drawing/2014/main" id="{3B9B29F5-44AF-48B5-ACE6-8AEB9B6A47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7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IS IT DIFFICULT TO MAKE OWN EXTENSIONS?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A5AD6-B4B7-42F5-A5C1-23AB2C8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E66A"/>
                </a:solidFill>
              </a:rPr>
              <a:t>MetaOutput</a:t>
            </a:r>
            <a:r>
              <a:rPr lang="en-US" sz="2400" dirty="0"/>
              <a:t> provide the simplest mechanism for writing of own extensions.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example, C# source code for visualization of such formats have next complexity: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FFE66A"/>
                </a:solidFill>
              </a:rPr>
              <a:t>XML</a:t>
            </a:r>
            <a:r>
              <a:rPr lang="en-US" sz="2400" dirty="0"/>
              <a:t> - 165 lines;</a:t>
            </a:r>
          </a:p>
          <a:p>
            <a:r>
              <a:rPr lang="en-US" sz="2400" b="1" dirty="0">
                <a:solidFill>
                  <a:srgbClr val="FFE66A"/>
                </a:solidFill>
              </a:rPr>
              <a:t>HTML</a:t>
            </a:r>
            <a:r>
              <a:rPr lang="en-US" sz="2400" dirty="0"/>
              <a:t> – 350 lines;</a:t>
            </a:r>
          </a:p>
          <a:p>
            <a:r>
              <a:rPr lang="en-US" sz="2400" b="1" dirty="0">
                <a:solidFill>
                  <a:srgbClr val="FFE66A"/>
                </a:solidFill>
              </a:rPr>
              <a:t>PDF</a:t>
            </a:r>
            <a:r>
              <a:rPr lang="en-US" sz="2400" dirty="0"/>
              <a:t> – 168 lines;</a:t>
            </a:r>
          </a:p>
          <a:p>
            <a:r>
              <a:rPr lang="en-US" sz="2400" b="1" dirty="0">
                <a:solidFill>
                  <a:srgbClr val="FFE66A"/>
                </a:solidFill>
              </a:rPr>
              <a:t>MARKDOWN</a:t>
            </a:r>
            <a:r>
              <a:rPr lang="en-US" sz="2400" dirty="0"/>
              <a:t> – 191 lines.</a:t>
            </a:r>
          </a:p>
          <a:p>
            <a:pPr>
              <a:buFontTx/>
              <a:buChar char="-"/>
            </a:pPr>
            <a:endParaRPr lang="ru-RU" sz="2400" dirty="0"/>
          </a:p>
        </p:txBody>
      </p:sp>
      <p:pic>
        <p:nvPicPr>
          <p:cNvPr id="4" name="ttsMP3.com_VoiceText_2021-7-22_20_43_21">
            <a:hlinkClick r:id="" action="ppaction://media"/>
            <a:extLst>
              <a:ext uri="{FF2B5EF4-FFF2-40B4-BE49-F238E27FC236}">
                <a16:creationId xmlns:a16="http://schemas.microsoft.com/office/drawing/2014/main" id="{CCF9E8C5-7038-4D32-86A0-35666D377F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2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WHERE POSSIBLE TO TAKE THOSE SAMPLES?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DE9AF2-9D68-45E9-BED9-BF97D85908B4}"/>
              </a:ext>
            </a:extLst>
          </p:cNvPr>
          <p:cNvSpPr/>
          <p:nvPr/>
        </p:nvSpPr>
        <p:spPr>
          <a:xfrm>
            <a:off x="1459173" y="3548418"/>
            <a:ext cx="9273654" cy="1018035"/>
          </a:xfrm>
          <a:prstGeom prst="rect">
            <a:avLst/>
          </a:prstGeom>
          <a:ln>
            <a:solidFill>
              <a:srgbClr val="FFE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E6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rPr>
              <a:t>Press here</a:t>
            </a:r>
          </a:p>
        </p:txBody>
      </p:sp>
      <p:pic>
        <p:nvPicPr>
          <p:cNvPr id="6" name="ttsMP3.com_VoiceText_2021-7-22_20_50_48">
            <a:hlinkClick r:id="" action="ppaction://media"/>
            <a:extLst>
              <a:ext uri="{FF2B5EF4-FFF2-40B4-BE49-F238E27FC236}">
                <a16:creationId xmlns:a16="http://schemas.microsoft.com/office/drawing/2014/main" id="{85267885-BD8A-476D-9157-904EF8EF21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Тема1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2" id="{00063DFC-17AC-4FBC-923C-FB5452381645}" vid="{8110C275-F863-4668-A092-F8DF87A54E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Тема11</Template>
  <TotalTime>17067</TotalTime>
  <Words>339</Words>
  <Application>Microsoft Office PowerPoint</Application>
  <PresentationFormat>Widescreen</PresentationFormat>
  <Paragraphs>52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Eras Bold ITC</vt:lpstr>
      <vt:lpstr>Wingdings</vt:lpstr>
      <vt:lpstr>Тема12</vt:lpstr>
      <vt:lpstr>          MetaOutput</vt:lpstr>
      <vt:lpstr>WHAT ARE THOSE SAMPLES?</vt:lpstr>
      <vt:lpstr>WHY IT CAN BE USEFUL FOR ANY DEVELOPER?</vt:lpstr>
      <vt:lpstr>IS IT DIFFICULT TO MAKE OWN EXTENSIONS?</vt:lpstr>
      <vt:lpstr>WHERE POSSIBLE TO TAKE THOSE SAMPLES?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MetaOutput</dc:title>
  <dc:creator>Viacheslav Lozinskyi;Maria Lozinskaya</dc:creator>
  <cp:lastModifiedBy>Вячеслав Лозинский</cp:lastModifiedBy>
  <cp:revision>161</cp:revision>
  <dcterms:created xsi:type="dcterms:W3CDTF">2021-06-16T10:16:03Z</dcterms:created>
  <dcterms:modified xsi:type="dcterms:W3CDTF">2021-07-22T17:54:24Z</dcterms:modified>
</cp:coreProperties>
</file>