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42" y="-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5FEB9-BEC4-48B2-BDD2-0523F3701D18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F85F8-DD89-42EC-9E52-85BDF3D0AA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66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F85F8-DD89-42EC-9E52-85BDF3D0AA7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38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4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97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422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22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9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9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9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7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83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883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49040F-9883-4C38-9410-0CE77A500DB7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F4AD07-CEEC-4549-B3C3-60BEF6C682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9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gr%C3%A1fico-diagrama-recess%C3%A3o-307853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3B80550-EB31-D39A-59D2-505796BE4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Hilton Elias – Operador de Computador Tarde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B2CC00-427F-7D93-0E52-32413F34A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3266" y="1901952"/>
            <a:ext cx="3785467" cy="251970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B2577CC-22A1-9270-2BFB-1622E27B25C2}"/>
              </a:ext>
            </a:extLst>
          </p:cNvPr>
          <p:cNvSpPr/>
          <p:nvPr/>
        </p:nvSpPr>
        <p:spPr>
          <a:xfrm>
            <a:off x="1555733" y="499974"/>
            <a:ext cx="908053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Controle Financeiro Pessoal</a:t>
            </a:r>
          </a:p>
        </p:txBody>
      </p:sp>
    </p:spTree>
    <p:extLst>
      <p:ext uri="{BB962C8B-B14F-4D97-AF65-F5344CB8AC3E}">
        <p14:creationId xmlns:p14="http://schemas.microsoft.com/office/powerpoint/2010/main" val="29433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66AC9-1685-79A6-CCBA-E0E7FC37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032" y="251435"/>
            <a:ext cx="7571935" cy="1049828"/>
          </a:xfrm>
        </p:spPr>
        <p:txBody>
          <a:bodyPr/>
          <a:lstStyle/>
          <a:p>
            <a:pPr algn="ctr"/>
            <a:r>
              <a:rPr lang="pt-BR" b="1" dirty="0"/>
              <a:t>Objetivos da Planilha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B15761-079A-DEB2-03CD-6D03B8E56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619457"/>
            <a:ext cx="10058400" cy="2779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4800" dirty="0"/>
              <a:t>Organizar receitas e despesas do mês;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4800" dirty="0"/>
              <a:t>Calcular totais e médias;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sz="4800" dirty="0"/>
              <a:t>Visualizar com gráficos simples.</a:t>
            </a:r>
          </a:p>
        </p:txBody>
      </p:sp>
    </p:spTree>
    <p:extLst>
      <p:ext uri="{BB962C8B-B14F-4D97-AF65-F5344CB8AC3E}">
        <p14:creationId xmlns:p14="http://schemas.microsoft.com/office/powerpoint/2010/main" val="84145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1E489-ABD1-D5CF-FCFA-F244A1EE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565" y="458053"/>
            <a:ext cx="5436870" cy="702303"/>
          </a:xfrm>
        </p:spPr>
        <p:txBody>
          <a:bodyPr>
            <a:noAutofit/>
          </a:bodyPr>
          <a:lstStyle/>
          <a:p>
            <a:r>
              <a:rPr lang="pt-BR" b="1" dirty="0"/>
              <a:t>Estrutura da Planilha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2041F18-7E2E-F099-F1B0-D3E776FF2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636432"/>
              </p:ext>
            </p:extLst>
          </p:nvPr>
        </p:nvGraphicFramePr>
        <p:xfrm>
          <a:off x="1096963" y="1846263"/>
          <a:ext cx="10058400" cy="4327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84306873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561023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92836273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9816738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83475326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219058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Valor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Forma de Pagamento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Categoria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12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01/08/2025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Salário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Receita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R$ 2.500,00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Transferência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Trabalho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3330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02/08/2025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Aluguel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R$ 800,00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PIX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Moradia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76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03/08/2025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Supermercado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R$ 300,00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Cartão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Alimentação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2766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04/08/2025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Agua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R$ 120,00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Debito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10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05/08/2025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Luz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R$ 250,00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Debito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0304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06/08/2025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Internet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R$ 100,00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Debito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184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07/08/2025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Celular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R$ 60,00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Debito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800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08/08/2025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Escola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R$ 700,00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Debito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33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09/08/2025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Combustivel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Despesa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R$ 1.000,00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Cartão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Transporte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877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10/08/2025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Contrato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Receita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000" b="0" i="0" u="none" strike="noStrike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R$ 3.000,00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Transferência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0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Trabalho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129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0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0F9AF-480E-628E-97E1-F60E5691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725" y="377638"/>
            <a:ext cx="5010548" cy="877551"/>
          </a:xfrm>
        </p:spPr>
        <p:txBody>
          <a:bodyPr/>
          <a:lstStyle/>
          <a:p>
            <a:r>
              <a:rPr lang="pt-BR" b="1" dirty="0"/>
              <a:t>Cálculos Realizados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73327-D8C6-4EE9-25C2-3BAD5784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595" y="1845730"/>
            <a:ext cx="2819627" cy="439129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Operações Básicas:</a:t>
            </a:r>
          </a:p>
          <a:p>
            <a:pPr marL="0" indent="0">
              <a:buNone/>
            </a:pPr>
            <a:r>
              <a:rPr lang="pt-BR" dirty="0"/>
              <a:t>	Exemplo: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=D1+D2;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	=D1-D2;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	=D1*D2;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	=D1/D2;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Soma: </a:t>
            </a:r>
          </a:p>
          <a:p>
            <a:pPr marL="0" indent="0">
              <a:buNone/>
            </a:pPr>
            <a:r>
              <a:rPr lang="pt-BR" dirty="0"/>
              <a:t>	Exemplo: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=soma(D2:D14) 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6FFC825-EA55-C1A7-50C1-B2CB190BF136}"/>
              </a:ext>
            </a:extLst>
          </p:cNvPr>
          <p:cNvSpPr txBox="1">
            <a:spLocks/>
          </p:cNvSpPr>
          <p:nvPr/>
        </p:nvSpPr>
        <p:spPr>
          <a:xfrm>
            <a:off x="3092583" y="1845730"/>
            <a:ext cx="3003417" cy="439129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Média:</a:t>
            </a:r>
          </a:p>
          <a:p>
            <a:pPr marL="0" indent="0">
              <a:buNone/>
            </a:pPr>
            <a:r>
              <a:rPr lang="pt-BR" dirty="0"/>
              <a:t>	Exemplo: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=media(D2:D14)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Maior valor:</a:t>
            </a:r>
          </a:p>
          <a:p>
            <a:pPr marL="0" indent="0">
              <a:buNone/>
            </a:pPr>
            <a:r>
              <a:rPr lang="pt-BR" dirty="0"/>
              <a:t>	Exemplo: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=máximo(D2:D14)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Menor valor: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	Exemplo: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=mínimo(D2:D14)</a:t>
            </a:r>
            <a:r>
              <a:rPr lang="pt-BR" dirty="0"/>
              <a:t>;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pt-BR" dirty="0"/>
          </a:p>
          <a:p>
            <a:pPr marL="0" indent="0">
              <a:buFont typeface="Calibri" panose="020F0502020204030204" pitchFamily="34" charset="0"/>
              <a:buNone/>
            </a:pP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4EA3E81-8D8A-1473-AB39-78AC7EB603E3}"/>
              </a:ext>
            </a:extLst>
          </p:cNvPr>
          <p:cNvSpPr txBox="1">
            <a:spLocks/>
          </p:cNvSpPr>
          <p:nvPr/>
        </p:nvSpPr>
        <p:spPr>
          <a:xfrm>
            <a:off x="6095999" y="1849012"/>
            <a:ext cx="5999556" cy="439129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Conta Valores: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	Exemplo: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=</a:t>
            </a:r>
            <a:r>
              <a:rPr lang="pt-BR" dirty="0" err="1">
                <a:solidFill>
                  <a:srgbClr val="FF0000"/>
                </a:solidFill>
              </a:rPr>
              <a:t>cont.valores</a:t>
            </a:r>
            <a:r>
              <a:rPr lang="pt-BR" dirty="0">
                <a:solidFill>
                  <a:srgbClr val="FF0000"/>
                </a:solidFill>
              </a:rPr>
              <a:t>(D2:D11)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Função SE Simples:</a:t>
            </a:r>
          </a:p>
          <a:p>
            <a:pPr marL="0" indent="0">
              <a:buNone/>
            </a:pPr>
            <a:r>
              <a:rPr lang="pt-BR" dirty="0"/>
              <a:t>	Exemplo: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=SE(D2&gt;1000;"Valor </a:t>
            </a:r>
            <a:r>
              <a:rPr lang="pt-BR" dirty="0" err="1">
                <a:solidFill>
                  <a:srgbClr val="FF0000"/>
                </a:solidFill>
              </a:rPr>
              <a:t>Alto";"Valor</a:t>
            </a:r>
            <a:r>
              <a:rPr lang="pt-BR" dirty="0">
                <a:solidFill>
                  <a:srgbClr val="FF0000"/>
                </a:solidFill>
              </a:rPr>
              <a:t> Normal")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Função SE Composta:</a:t>
            </a:r>
          </a:p>
          <a:p>
            <a:pPr marL="0" indent="0">
              <a:buNone/>
            </a:pPr>
            <a:r>
              <a:rPr lang="pt-BR" dirty="0"/>
              <a:t>	Exemplo: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=SE(D2&gt;=1000;“Valor </a:t>
            </a:r>
            <a:r>
              <a:rPr lang="pt-BR" dirty="0" err="1">
                <a:solidFill>
                  <a:srgbClr val="FF0000"/>
                </a:solidFill>
              </a:rPr>
              <a:t>Alto";SE</a:t>
            </a:r>
            <a:r>
              <a:rPr lang="pt-BR" dirty="0">
                <a:solidFill>
                  <a:srgbClr val="FF0000"/>
                </a:solidFill>
              </a:rPr>
              <a:t>(D2&gt;=500;“Normal";“Barato"))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29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FC39A-6EB1-2624-1D52-E606213D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301" y="392929"/>
            <a:ext cx="2847398" cy="702303"/>
          </a:xfrm>
        </p:spPr>
        <p:txBody>
          <a:bodyPr>
            <a:noAutofit/>
          </a:bodyPr>
          <a:lstStyle/>
          <a:p>
            <a:r>
              <a:rPr lang="pt-BR" dirty="0"/>
              <a:t>Resultados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854AA33-3152-FFA4-DB88-3E5B58492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901481"/>
              </p:ext>
            </p:extLst>
          </p:nvPr>
        </p:nvGraphicFramePr>
        <p:xfrm>
          <a:off x="2640418" y="2338387"/>
          <a:ext cx="6911164" cy="2181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255">
                  <a:extLst>
                    <a:ext uri="{9D8B030D-6E8A-4147-A177-3AD203B41FA5}">
                      <a16:colId xmlns:a16="http://schemas.microsoft.com/office/drawing/2014/main" val="1046178934"/>
                    </a:ext>
                  </a:extLst>
                </a:gridCol>
                <a:gridCol w="3434909">
                  <a:extLst>
                    <a:ext uri="{9D8B030D-6E8A-4147-A177-3AD203B41FA5}">
                      <a16:colId xmlns:a16="http://schemas.microsoft.com/office/drawing/2014/main" val="453489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Somar todos os valores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R$ 8.830,00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114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Média dos valores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R$ 883,00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10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Maior valor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R$ 3.000,00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44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Menor valor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R$ 60,00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011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Quantidade de valores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800" b="0" i="0" u="none" strike="noStrike" dirty="0">
                          <a:solidFill>
                            <a:srgbClr val="305496"/>
                          </a:solidFill>
                          <a:effectLst/>
                          <a:latin typeface="Calibri" panose="020F0502020204030204" pitchFamily="34" charset="0"/>
                        </a:rPr>
                        <a:t>R$ 10,00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629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3524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</TotalTime>
  <Words>300</Words>
  <Application>Microsoft Office PowerPoint</Application>
  <PresentationFormat>Widescreen</PresentationFormat>
  <Paragraphs>118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Wingdings</vt:lpstr>
      <vt:lpstr>Retrospectiva</vt:lpstr>
      <vt:lpstr>Apresentação do PowerPoint</vt:lpstr>
      <vt:lpstr>Objetivos da Planilha</vt:lpstr>
      <vt:lpstr>Estrutura da Planilha</vt:lpstr>
      <vt:lpstr>Cálculos Realizados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Hilton Elias TI-M</dc:creator>
  <cp:lastModifiedBy>Hilton Elias TI-M</cp:lastModifiedBy>
  <cp:revision>5</cp:revision>
  <dcterms:created xsi:type="dcterms:W3CDTF">2025-05-23T16:59:52Z</dcterms:created>
  <dcterms:modified xsi:type="dcterms:W3CDTF">2025-05-23T19:43:54Z</dcterms:modified>
</cp:coreProperties>
</file>