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823" r:id="rId2"/>
    <p:sldId id="824" r:id="rId3"/>
    <p:sldId id="825" r:id="rId4"/>
    <p:sldId id="826" r:id="rId5"/>
    <p:sldId id="830" r:id="rId6"/>
    <p:sldId id="831" r:id="rId7"/>
    <p:sldId id="828" r:id="rId8"/>
    <p:sldId id="829" r:id="rId9"/>
  </p:sldIdLst>
  <p:sldSz cx="9144000" cy="6858000" type="screen4x3"/>
  <p:notesSz cx="7099300" cy="10234613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>
          <p15:clr>
            <a:srgbClr val="A4A3A4"/>
          </p15:clr>
        </p15:guide>
        <p15:guide id="2" pos="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AC5"/>
    <a:srgbClr val="BED3EA"/>
    <a:srgbClr val="CCFFFF"/>
    <a:srgbClr val="B3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8743" autoAdjust="0"/>
  </p:normalViewPr>
  <p:slideViewPr>
    <p:cSldViewPr snapToGrid="0" showGuides="1">
      <p:cViewPr varScale="1">
        <p:scale>
          <a:sx n="77" d="100"/>
          <a:sy n="77" d="100"/>
        </p:scale>
        <p:origin x="1386" y="96"/>
      </p:cViewPr>
      <p:guideLst>
        <p:guide orient="horz" pos="2418"/>
        <p:guide pos="890"/>
      </p:guideLst>
    </p:cSldViewPr>
  </p:slideViewPr>
  <p:outlineViewPr>
    <p:cViewPr>
      <p:scale>
        <a:sx n="33" d="100"/>
        <a:sy n="33" d="100"/>
      </p:scale>
      <p:origin x="0" y="9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978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7540" y="571136"/>
            <a:ext cx="3232983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defTabSz="990366">
              <a:defRPr sz="1300" i="1">
                <a:latin typeface="Arial" charset="0"/>
              </a:defRPr>
            </a:lvl1pPr>
          </a:lstStyle>
          <a:p>
            <a:r>
              <a:rPr lang="de-CH" dirty="0"/>
              <a:t>Grundlagen des E-Business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9441" y="572772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defTabSz="990366">
              <a:defRPr sz="1300" i="1">
                <a:latin typeface="Arial" charset="0"/>
              </a:defRPr>
            </a:lvl1pPr>
          </a:lstStyle>
          <a:p>
            <a:r>
              <a:rPr lang="de-CH" dirty="0"/>
              <a:t> HS 2013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5777" y="9195442"/>
            <a:ext cx="3070505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defTabSz="990366">
              <a:defRPr sz="1300" i="1">
                <a:latin typeface="Arial" charset="0"/>
              </a:defRPr>
            </a:lvl1pPr>
          </a:lstStyle>
          <a:p>
            <a:r>
              <a:rPr lang="de-CH"/>
              <a:t>Prof. Dr. T. Myrach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75654" y="9195442"/>
            <a:ext cx="2992582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defTabSz="990366">
              <a:defRPr sz="1300" i="1">
                <a:latin typeface="Arial" charset="0"/>
              </a:defRPr>
            </a:lvl1pPr>
          </a:lstStyle>
          <a:p>
            <a:r>
              <a:rPr lang="de-CH" dirty="0"/>
              <a:t>Seite 13b-</a:t>
            </a:r>
            <a:fld id="{27352CFF-F6DB-4376-AD71-2121ADC7CB20}" type="slidenum">
              <a:rPr lang="de-CH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3013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3" tIns="47522" rIns="95043" bIns="47522" numCol="1" anchor="t" anchorCtr="0" compatLnSpc="1">
            <a:prstTxWarp prst="textNoShape">
              <a:avLst/>
            </a:prstTxWarp>
          </a:bodyPr>
          <a:lstStyle>
            <a:lvl1pPr defTabSz="950883"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3" tIns="47522" rIns="95043" bIns="47522" numCol="1" anchor="t" anchorCtr="0" compatLnSpc="1">
            <a:prstTxWarp prst="textNoShape">
              <a:avLst/>
            </a:prstTxWarp>
          </a:bodyPr>
          <a:lstStyle>
            <a:lvl1pPr algn="r" defTabSz="950883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3" tIns="47522" rIns="95043" bIns="475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3" tIns="47522" rIns="95043" bIns="47522" numCol="1" anchor="b" anchorCtr="0" compatLnSpc="1">
            <a:prstTxWarp prst="textNoShape">
              <a:avLst/>
            </a:prstTxWarp>
          </a:bodyPr>
          <a:lstStyle>
            <a:lvl1pPr defTabSz="950883"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3" tIns="47522" rIns="95043" bIns="47522" numCol="1" anchor="b" anchorCtr="0" compatLnSpc="1">
            <a:prstTxWarp prst="textNoShape">
              <a:avLst/>
            </a:prstTxWarp>
          </a:bodyPr>
          <a:lstStyle>
            <a:lvl1pPr algn="r" defTabSz="950883">
              <a:defRPr sz="1200"/>
            </a:lvl1pPr>
          </a:lstStyle>
          <a:p>
            <a:fld id="{341DA67A-EEC2-4909-A374-EBC4CF5F50EA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7827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1588" y="152400"/>
          <a:ext cx="7313612" cy="662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Image" r:id="rId3" imgW="7314286" imgH="6628571" progId="">
                  <p:embed/>
                </p:oleObj>
              </mc:Choice>
              <mc:Fallback>
                <p:oleObj name="Image" r:id="rId3" imgW="7314286" imgH="6628571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2400"/>
                        <a:ext cx="7313612" cy="662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727200"/>
            <a:ext cx="1835150" cy="4786313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727200"/>
            <a:ext cx="7305675" cy="47863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943100"/>
            <a:ext cx="6621463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309938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CH"/>
              <a:t>Master-Untertitelformat bearbeiten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1588" y="153988"/>
          <a:ext cx="7313612" cy="662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Image" r:id="rId5" imgW="7314286" imgH="6628571" progId="">
                  <p:embed/>
                </p:oleObj>
              </mc:Choice>
              <mc:Fallback>
                <p:oleObj name="Image" r:id="rId5" imgW="7314286" imgH="662857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3988"/>
                        <a:ext cx="7313612" cy="662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1EBF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6F6F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727200"/>
            <a:ext cx="9140825" cy="4786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90575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3100"/>
            <a:ext cx="80613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1"/>
            <a:r>
              <a:rPr lang="de-CH"/>
              <a:t>dlöadfjöaldkj</a:t>
            </a:r>
          </a:p>
          <a:p>
            <a:pPr lvl="2"/>
            <a:r>
              <a:rPr lang="de-CH"/>
              <a:t>Dritte Ebene</a:t>
            </a:r>
          </a:p>
          <a:p>
            <a:pPr lvl="2"/>
            <a:r>
              <a:rPr lang="de-CH"/>
              <a:t>lökdjföalkjsdföalskj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de-CH" dirty="0"/>
              <a:t>FS 2016</a:t>
            </a:r>
          </a:p>
        </p:txBody>
      </p:sp>
      <p:sp>
        <p:nvSpPr>
          <p:cNvPr id="2" name="Rechteck 1"/>
          <p:cNvSpPr/>
          <p:nvPr/>
        </p:nvSpPr>
        <p:spPr>
          <a:xfrm>
            <a:off x="-793" y="161320"/>
            <a:ext cx="8201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Open Data </a:t>
            </a:r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&gt; 13:</a:t>
            </a:r>
            <a:r>
              <a:rPr lang="de-CH" sz="1200" baseline="0">
                <a:latin typeface="Arial" panose="020B0604020202020204" pitchFamily="34" charset="0"/>
                <a:cs typeface="Arial" panose="020B0604020202020204" pitchFamily="34" charset="0"/>
              </a:rPr>
              <a:t> Abschlusspräsentation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8495538" y="6499631"/>
            <a:ext cx="483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F7A00F-0AD6-4579-BA04-F0BEBE410415}" type="slidenum">
              <a:rPr lang="de-CH" sz="120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CH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Helvetica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Helvetica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Helvetica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Helvetica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Helvetica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Helvetica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Helvetica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Helvetica" charset="0"/>
        </a:defRPr>
      </a:lvl9pPr>
    </p:titleStyle>
    <p:bodyStyle>
      <a:lvl1pPr marL="419100" indent="-4191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Helvetica CE" charset="-18"/>
        <a:buChar char="&gt;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Font typeface="Helvetica CE" charset="-18"/>
        <a:buChar char="—"/>
        <a:defRPr>
          <a:solidFill>
            <a:schemeClr val="tx1"/>
          </a:solidFill>
          <a:latin typeface="+mn-lt"/>
        </a:defRPr>
      </a:lvl2pPr>
      <a:lvl3pPr marL="1295400" indent="-381000" algn="l" rtl="0" fontAlgn="base">
        <a:lnSpc>
          <a:spcPct val="85000"/>
        </a:lnSpc>
        <a:spcBef>
          <a:spcPct val="20000"/>
        </a:spcBef>
        <a:spcAft>
          <a:spcPct val="0"/>
        </a:spcAft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3pPr>
      <a:lvl4pPr marL="17145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4pPr>
      <a:lvl5pPr marL="21336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5pPr>
      <a:lvl6pPr marL="25908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6pPr>
      <a:lvl7pPr marL="30480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7pPr>
      <a:lvl8pPr marL="35052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8pPr>
      <a:lvl9pPr marL="39624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k06j011.sandbox.iwi.unibe.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39750" y="1943100"/>
            <a:ext cx="6846888" cy="1885950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Übung Open Data:</a:t>
            </a:r>
            <a:br>
              <a:rPr lang="de-CH" dirty="0">
                <a:solidFill>
                  <a:schemeClr val="bg1"/>
                </a:solidFill>
              </a:rPr>
            </a:br>
            <a:br>
              <a:rPr lang="de-CH" dirty="0">
                <a:solidFill>
                  <a:schemeClr val="bg1"/>
                </a:solidFill>
              </a:rPr>
            </a:br>
            <a:r>
              <a:rPr lang="de-CH" dirty="0"/>
              <a:t>Aufwendungen des Kanton Zürich nach Gemeinden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50" y="4076699"/>
            <a:ext cx="6621463" cy="225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Tx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Helvetica CE" charset="-18"/>
              <a:buChar char="—"/>
              <a:defRPr>
                <a:solidFill>
                  <a:schemeClr val="tx1"/>
                </a:solidFill>
                <a:latin typeface="+mn-lt"/>
              </a:defRPr>
            </a:lvl2pPr>
            <a:lvl3pPr marL="1295400" indent="-3810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7145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1336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5908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30480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5052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9624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2200" b="1" kern="0" dirty="0"/>
              <a:t>Abschlusspräsentation, 26. Mai 2016</a:t>
            </a:r>
            <a:endParaRPr lang="de-CH" sz="2200" b="1" kern="0" dirty="0"/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de-DE" sz="2200" kern="0" dirty="0"/>
              <a:t>Tomasz Kolonko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de-DE" sz="2200" kern="0" dirty="0"/>
              <a:t>Universität Bern, </a:t>
            </a:r>
            <a:r>
              <a:rPr lang="de-CH" sz="2200" kern="0" dirty="0"/>
              <a:t>Institut für Wirtschaftsinformatik</a:t>
            </a:r>
            <a:br>
              <a:rPr lang="de-CH" sz="2200" kern="0" dirty="0"/>
            </a:br>
            <a:r>
              <a:rPr lang="de-CH" sz="2200" kern="0" dirty="0"/>
              <a:t>Abteilung Informationsmanagement</a:t>
            </a:r>
            <a:br>
              <a:rPr lang="de-CH" sz="2200" kern="0" dirty="0"/>
            </a:br>
            <a:r>
              <a:rPr lang="de-CH" sz="2200" kern="0" dirty="0"/>
              <a:t>Forschungsstelle Digitale Nachhaltigkeit</a:t>
            </a:r>
          </a:p>
        </p:txBody>
      </p:sp>
      <p:sp>
        <p:nvSpPr>
          <p:cNvPr id="2" name="AutoShape 2" descr="mailbox://C:/Users/stuermer/Documents/Privat/Thunderbird/ProfileMatthiasStuermer/Local%20Folders/Inbox.sbd/0.%20Privat.sbd/Universit%E4t%20Bern?number=435787688&amp;part=1.2&amp;filename=Picture%20%28Device%20Independent%20Bitmap%29%2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721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1" y="1943100"/>
            <a:ext cx="5222874" cy="4305300"/>
          </a:xfrm>
        </p:spPr>
        <p:txBody>
          <a:bodyPr/>
          <a:lstStyle/>
          <a:p>
            <a:endParaRPr lang="de-CH" b="1" dirty="0"/>
          </a:p>
          <a:p>
            <a:r>
              <a:rPr lang="de-CH" b="1" dirty="0"/>
              <a:t>Tomasz Kolonko</a:t>
            </a:r>
          </a:p>
          <a:p>
            <a:endParaRPr lang="de-CH" b="1" dirty="0"/>
          </a:p>
          <a:p>
            <a:pPr lvl="1"/>
            <a:r>
              <a:rPr lang="de-CH" dirty="0"/>
              <a:t>Hauptfach: Informatik</a:t>
            </a:r>
          </a:p>
          <a:p>
            <a:pPr lvl="1"/>
            <a:r>
              <a:rPr lang="de-CH" dirty="0"/>
              <a:t>Nebenfach: BWL</a:t>
            </a:r>
          </a:p>
          <a:p>
            <a:pPr lvl="1"/>
            <a:r>
              <a:rPr lang="de-CH" dirty="0"/>
              <a:t>Semester: 6</a:t>
            </a:r>
          </a:p>
          <a:p>
            <a:pPr lvl="1"/>
            <a:r>
              <a:rPr lang="de-CH" dirty="0"/>
              <a:t>Email: tz.kolonko@gmail.com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8" t="1109" r="14029" b="33113"/>
          <a:stretch/>
        </p:blipFill>
        <p:spPr>
          <a:xfrm>
            <a:off x="5555411" y="2018582"/>
            <a:ext cx="2917788" cy="34599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990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943100"/>
            <a:ext cx="7810619" cy="4305300"/>
          </a:xfrm>
        </p:spPr>
        <p:txBody>
          <a:bodyPr/>
          <a:lstStyle/>
          <a:p>
            <a:r>
              <a:rPr lang="de-CH" dirty="0"/>
              <a:t>Ausgangslage, Problemstellung:</a:t>
            </a:r>
          </a:p>
          <a:p>
            <a:endParaRPr lang="de-CH" dirty="0"/>
          </a:p>
          <a:p>
            <a:pPr lvl="1"/>
            <a:r>
              <a:rPr lang="de-CH" dirty="0"/>
              <a:t>Der Kanton Zürich hatte bis im Jahr 2014 168 Gemeinden. Diese Gemeinden führen eigene Jahresrechnungen.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Ein frei gewähltes Subset dieser Jahresrechnung sollte nun visualisiert werden.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Die Visualisierung sollte die Daten wahrheitsgetreu abbilden und einen einfachen Zugang ermöglichen.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Die Zielgruppe sind interessierte Mitbürger und Mitbürgerinnen ohne spezifisches Expertenwissen.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389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Datenquelle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943100"/>
            <a:ext cx="3985371" cy="4305300"/>
          </a:xfrm>
        </p:spPr>
        <p:txBody>
          <a:bodyPr/>
          <a:lstStyle/>
          <a:p>
            <a:r>
              <a:rPr lang="de-CH" dirty="0"/>
              <a:t>Amt für Statistik des Kanton Zürich:</a:t>
            </a:r>
          </a:p>
          <a:p>
            <a:endParaRPr lang="de-CH" dirty="0"/>
          </a:p>
          <a:p>
            <a:pPr lvl="1"/>
            <a:r>
              <a:rPr lang="de-CH" dirty="0"/>
              <a:t>Ein Web-GUI mit grosser Funktionalität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Die benötigten Informationen können einzeln hinzugefügt werden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Export als aggregierte CSV Datei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21" y="1745411"/>
            <a:ext cx="4490917" cy="4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943100"/>
            <a:ext cx="7129133" cy="4305300"/>
          </a:xfrm>
        </p:spPr>
        <p:txBody>
          <a:bodyPr/>
          <a:lstStyle/>
          <a:p>
            <a:r>
              <a:rPr lang="de-CH" dirty="0"/>
              <a:t>CSV für die Daten</a:t>
            </a:r>
          </a:p>
          <a:p>
            <a:endParaRPr lang="de-CH" dirty="0"/>
          </a:p>
          <a:p>
            <a:pPr lvl="1"/>
            <a:r>
              <a:rPr lang="de-CH" dirty="0"/>
              <a:t>Sehr sauber strukturiert aber in 16’000 Zeilen viel unbenötigte Information.</a:t>
            </a:r>
          </a:p>
          <a:p>
            <a:pPr lvl="1"/>
            <a:endParaRPr lang="de-CH" dirty="0"/>
          </a:p>
          <a:p>
            <a:r>
              <a:rPr lang="de-CH" dirty="0"/>
              <a:t>TopoJSON für die Map</a:t>
            </a:r>
          </a:p>
          <a:p>
            <a:endParaRPr lang="de-CH" dirty="0"/>
          </a:p>
          <a:p>
            <a:pPr lvl="1"/>
            <a:r>
              <a:rPr lang="de-CH" dirty="0"/>
              <a:t>Darstellung aller Gemeinden im Kanton Zürich.</a:t>
            </a:r>
          </a:p>
          <a:p>
            <a:endParaRPr lang="de-CH" dirty="0"/>
          </a:p>
          <a:p>
            <a:r>
              <a:rPr lang="de-CH" dirty="0"/>
              <a:t>Zusammenführen der Daten</a:t>
            </a:r>
          </a:p>
          <a:p>
            <a:endParaRPr lang="de-CH" dirty="0"/>
          </a:p>
          <a:p>
            <a:pPr lvl="1"/>
            <a:r>
              <a:rPr lang="de-CH" dirty="0"/>
              <a:t>Mergen der Information aus dem CSV und den Geo Daten aus dem  TopoJSON als Herausforderung.</a:t>
            </a:r>
          </a:p>
          <a:p>
            <a:pPr marL="457200" lvl="1" indent="0">
              <a:buNone/>
            </a:pPr>
            <a:endParaRPr lang="de-CH" b="1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5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Datenstruktur als zusammengefügtes TopoJSON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0" y="1768415"/>
            <a:ext cx="2835309" cy="4610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84" y="1768415"/>
            <a:ext cx="3111666" cy="46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7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Resultat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943100"/>
            <a:ext cx="8052159" cy="1110651"/>
          </a:xfrm>
        </p:spPr>
        <p:txBody>
          <a:bodyPr/>
          <a:lstStyle/>
          <a:p>
            <a:r>
              <a:rPr lang="de-CH" dirty="0"/>
              <a:t>Link: </a:t>
            </a:r>
            <a:r>
              <a:rPr lang="de-CH" dirty="0">
                <a:hlinkClick r:id="rId2"/>
              </a:rPr>
              <a:t>http://tk06j011.sandbox.iwi.unibe.ch</a:t>
            </a:r>
            <a:r>
              <a:rPr lang="de-CH" dirty="0"/>
              <a:t> 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Visualisierungsart: farbkodierte Map und Multiple Line Graph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053751"/>
            <a:ext cx="3161461" cy="2908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464" y="3450564"/>
            <a:ext cx="5002445" cy="17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8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60" y="1872985"/>
            <a:ext cx="4202131" cy="43754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1" y="1943100"/>
            <a:ext cx="4145309" cy="4305300"/>
          </a:xfrm>
        </p:spPr>
        <p:txBody>
          <a:bodyPr/>
          <a:lstStyle/>
          <a:p>
            <a:r>
              <a:rPr lang="de-CH" dirty="0"/>
              <a:t>Was habe ich gelernt?</a:t>
            </a:r>
          </a:p>
          <a:p>
            <a:endParaRPr lang="de-CH" dirty="0"/>
          </a:p>
          <a:p>
            <a:pPr lvl="1"/>
            <a:r>
              <a:rPr lang="de-CH" dirty="0"/>
              <a:t>Jede Menge über D3.js / GeoJSON / TopoJSON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Zusammenarbeit mit dem </a:t>
            </a:r>
          </a:p>
          <a:p>
            <a:pPr marL="457200" lvl="1" indent="0">
              <a:buNone/>
            </a:pPr>
            <a:r>
              <a:rPr lang="de-CH" dirty="0"/>
              <a:t>      Data Coach</a:t>
            </a:r>
          </a:p>
          <a:p>
            <a:endParaRPr lang="de-CH" dirty="0"/>
          </a:p>
          <a:p>
            <a:r>
              <a:rPr lang="de-CH" dirty="0"/>
              <a:t>Was würden ich nächstes Mal anders machen?</a:t>
            </a:r>
          </a:p>
          <a:p>
            <a:endParaRPr lang="de-CH" dirty="0"/>
          </a:p>
          <a:p>
            <a:pPr lvl="1"/>
            <a:r>
              <a:rPr lang="de-CH" dirty="0"/>
              <a:t>Keine anderen/weiteren Vorlesungen mehr besuchen</a:t>
            </a:r>
          </a:p>
        </p:txBody>
      </p:sp>
    </p:spTree>
    <p:extLst>
      <p:ext uri="{BB962C8B-B14F-4D97-AF65-F5344CB8AC3E}">
        <p14:creationId xmlns:p14="http://schemas.microsoft.com/office/powerpoint/2010/main" val="164360381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">
      <a:dk1>
        <a:srgbClr val="333333"/>
      </a:dk1>
      <a:lt1>
        <a:srgbClr val="FFFFFF"/>
      </a:lt1>
      <a:dk2>
        <a:srgbClr val="333333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2A2A2A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Standard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unibe_iwi_neu</Template>
  <TotalTime>394</TotalTime>
  <Words>212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 CE</vt:lpstr>
      <vt:lpstr>Arial</vt:lpstr>
      <vt:lpstr>Helvetica</vt:lpstr>
      <vt:lpstr>Times</vt:lpstr>
      <vt:lpstr>Standarddesign</vt:lpstr>
      <vt:lpstr>Image</vt:lpstr>
      <vt:lpstr>Übung Open Data:  Aufwendungen des Kanton Zürich nach Gemeinden</vt:lpstr>
      <vt:lpstr>Team</vt:lpstr>
      <vt:lpstr>Aufgabenstellung</vt:lpstr>
      <vt:lpstr>Datenquelle</vt:lpstr>
      <vt:lpstr>Datenstruktur</vt:lpstr>
      <vt:lpstr>Datenstruktur als zusammengefügtes TopoJSON</vt:lpstr>
      <vt:lpstr>Resultat</vt:lpstr>
      <vt:lpstr>Fazit</vt:lpstr>
    </vt:vector>
  </TitlesOfParts>
  <Company>IWI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frischknecht</dc:creator>
  <cp:lastModifiedBy>Tomasz Kolonko</cp:lastModifiedBy>
  <cp:revision>705</cp:revision>
  <cp:lastPrinted>2004-05-28T09:41:55Z</cp:lastPrinted>
  <dcterms:created xsi:type="dcterms:W3CDTF">2004-08-10T13:17:19Z</dcterms:created>
  <dcterms:modified xsi:type="dcterms:W3CDTF">2016-05-24T23:00:12Z</dcterms:modified>
</cp:coreProperties>
</file>