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FD7C3-0DDB-4241-AA41-823B7EE9B11B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A73E9-06B2-4A54-ABF8-8FE110EAC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58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68682-11DB-4D6E-B4EA-6F671D3F747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Prostokąt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ostokąt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ostokąt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Prostokąt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56" name="Prostokąt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Prostokąt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Prostokąt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Prostokąt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71B99-5856-4140-80F2-F6E1A59601E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020D5-D49F-478D-AF95-10B33FF3D7F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1983432" cy="365125"/>
          </a:xfrm>
        </p:spPr>
        <p:txBody>
          <a:bodyPr/>
          <a:lstStyle>
            <a:extLst/>
          </a:lstStyle>
          <a:p>
            <a:fld id="{AE46391A-97DC-4382-BFEC-DFC5DB38FE9C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60432" y="6416675"/>
            <a:ext cx="607368" cy="365125"/>
          </a:xfrm>
        </p:spPr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r>
              <a:rPr lang="pl-PL" dirty="0" smtClean="0"/>
              <a:t>/41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olny kształt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Dowolny kształt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Dowolny kształt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Dowolny kształt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Dowolny kształt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Dowolny kształt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Dowolny kształt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Dowolny kształt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Dowolny kształt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Dowolny kształt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Dowolny kształt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Dowolny kształt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Dowolny kształt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Dowolny kształt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C26A-1BCA-41C4-A369-1DF0AD74892C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64C5F-AB47-44C0-A18C-0D42DC69C566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22A70-2AFA-423E-9BF3-599E9EAC555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rostokąt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ostokąt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ostokąt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C8D617-8E4D-46E4-A72D-701545B1460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84B5B-1367-4FEA-8753-07616C630D1F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C7332-E9C7-4EF8-977C-5797A4018C80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Łącznik prostoliniowy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Łącznik prostoliniowy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oliniowy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oliniowy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Łącznik prostoliniowy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oliniowy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oliniowy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Łącznik prostoliniowy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oliniowy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oliniowy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CF77BF7-CB97-47EB-A045-E688E37D896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064FF0A-0ACC-4D91-B2FC-3FC72375A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Prostokąt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05544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E56580-BE53-4021-B97B-C2564E92195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532440" y="6416675"/>
            <a:ext cx="53536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r>
              <a:rPr lang="pl-PL" dirty="0" smtClean="0"/>
              <a:t>1/41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Programowanie systemów czasu rzeczywistego </a:t>
            </a:r>
            <a:r>
              <a:rPr lang="pl-PL" dirty="0" err="1" smtClean="0"/>
              <a:t>PRojeKt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Mariusz Rudnicki – mariusz.rudnicki@eti.pg.gda.pl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7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PROJEKTOWE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49496"/>
          </a:xfrm>
        </p:spPr>
        <p:txBody>
          <a:bodyPr>
            <a:noAutofit/>
          </a:bodyPr>
          <a:lstStyle/>
          <a:p>
            <a:pPr marL="87313" indent="0" algn="just">
              <a:buNone/>
            </a:pPr>
            <a:r>
              <a:rPr lang="pl-PL" sz="3200" dirty="0" smtClean="0"/>
              <a:t>Oprogramowanie systemu komputerowego ze sprzęgiem do magistrali </a:t>
            </a:r>
            <a:r>
              <a:rPr lang="pl-PL" sz="3200" dirty="0" err="1" smtClean="0"/>
              <a:t>VMEbus</a:t>
            </a:r>
            <a:r>
              <a:rPr lang="pl-PL" sz="3200" dirty="0" smtClean="0"/>
              <a:t> pod systemem operacyjnym QNX Neutrino.</a:t>
            </a:r>
            <a:endParaRPr lang="pl-PL" sz="32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2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0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92500"/>
          </a:bodyPr>
          <a:lstStyle/>
          <a:p>
            <a:pPr algn="just"/>
            <a:r>
              <a:rPr lang="pl-PL" sz="3200" dirty="0" smtClean="0"/>
              <a:t>Przygotowanie funkcji służących do programowania mostka </a:t>
            </a:r>
            <a:r>
              <a:rPr lang="pl-PL" sz="3200" dirty="0" err="1" smtClean="0"/>
              <a:t>PCI-VME</a:t>
            </a:r>
            <a:r>
              <a:rPr lang="pl-PL" sz="3200" dirty="0" smtClean="0"/>
              <a:t> od strony magistrali PCI</a:t>
            </a:r>
            <a:r>
              <a:rPr lang="pl-PL" sz="3200" dirty="0" smtClean="0"/>
              <a:t>.</a:t>
            </a:r>
            <a:endParaRPr lang="pl-PL" sz="3200" dirty="0" smtClean="0"/>
          </a:p>
          <a:p>
            <a:pPr algn="just"/>
            <a:r>
              <a:rPr lang="pl-PL" sz="3200" dirty="0" smtClean="0"/>
              <a:t>Przygotowanie funkcji pozwalających tworzyć kanały Master i </a:t>
            </a:r>
            <a:r>
              <a:rPr lang="pl-PL" sz="3200" dirty="0" err="1" smtClean="0"/>
              <a:t>Slave</a:t>
            </a:r>
            <a:r>
              <a:rPr lang="pl-PL" sz="3200" dirty="0" smtClean="0"/>
              <a:t> w przestrzeni adresowej magistrali VME.</a:t>
            </a:r>
            <a:endParaRPr lang="pl-PL" sz="3200" dirty="0" smtClean="0"/>
          </a:p>
          <a:p>
            <a:pPr algn="just"/>
            <a:r>
              <a:rPr lang="pl-PL" sz="3200" dirty="0" smtClean="0"/>
              <a:t>Przygotowanie funkcji obsługi systemu przerwań po stronie magistrali </a:t>
            </a:r>
            <a:r>
              <a:rPr lang="pl-PL" sz="3200" dirty="0" err="1" smtClean="0"/>
              <a:t>VMEbus</a:t>
            </a:r>
            <a:r>
              <a:rPr lang="pl-PL" sz="3200" dirty="0" smtClean="0"/>
              <a:t> i PCI. </a:t>
            </a:r>
            <a:endParaRPr lang="pl-PL" sz="3200" dirty="0" smtClean="0"/>
          </a:p>
          <a:p>
            <a:pPr algn="just"/>
            <a:r>
              <a:rPr lang="pl-PL" sz="3200" dirty="0" smtClean="0"/>
              <a:t>Opracowanie funkcji programujących moduły IP (Industry </a:t>
            </a:r>
            <a:r>
              <a:rPr lang="pl-PL" sz="3200" dirty="0" err="1" smtClean="0"/>
              <a:t>Pack</a:t>
            </a:r>
            <a:r>
              <a:rPr lang="pl-PL" sz="3200" dirty="0" smtClean="0"/>
              <a:t>) poprzez </a:t>
            </a:r>
            <a:r>
              <a:rPr lang="pl-PL" sz="3200" dirty="0" err="1" smtClean="0"/>
              <a:t>VMEbus</a:t>
            </a:r>
            <a:r>
              <a:rPr lang="pl-PL" sz="3200" dirty="0" smtClean="0"/>
              <a:t>. </a:t>
            </a:r>
            <a:endParaRPr lang="pl-PL" sz="3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3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l-PL" sz="3200" dirty="0" smtClean="0"/>
              <a:t>Przygotowanie funkcji służących do programowania mostka </a:t>
            </a:r>
            <a:r>
              <a:rPr lang="pl-PL" sz="3200" dirty="0" err="1" smtClean="0"/>
              <a:t>PCI-VME</a:t>
            </a:r>
            <a:r>
              <a:rPr lang="pl-PL" sz="3200" dirty="0" smtClean="0"/>
              <a:t> od strony magistrali PCI:</a:t>
            </a:r>
          </a:p>
          <a:p>
            <a:pPr lvl="1" algn="just"/>
            <a:r>
              <a:rPr lang="pl-PL" sz="2800" dirty="0" smtClean="0"/>
              <a:t>znajdowanie </a:t>
            </a:r>
            <a:r>
              <a:rPr lang="pl-PL" sz="2800" dirty="0" smtClean="0"/>
              <a:t>urządzenia ma magistrali PCI;</a:t>
            </a:r>
          </a:p>
          <a:p>
            <a:pPr lvl="1" algn="just"/>
            <a:r>
              <a:rPr lang="pl-PL" sz="2800" dirty="0" smtClean="0"/>
              <a:t>odczyt </a:t>
            </a:r>
            <a:r>
              <a:rPr lang="pl-PL" sz="2800" dirty="0" smtClean="0"/>
              <a:t>danych z pamięci konfiguracyjnej </a:t>
            </a:r>
            <a:r>
              <a:rPr lang="pl-PL" sz="2800" dirty="0" smtClean="0"/>
              <a:t>urządzenia:</a:t>
            </a:r>
            <a:endParaRPr lang="pl-PL" sz="2800" dirty="0" smtClean="0"/>
          </a:p>
          <a:p>
            <a:pPr lvl="2" algn="just"/>
            <a:r>
              <a:rPr lang="pl-PL" dirty="0" smtClean="0"/>
              <a:t>adres </a:t>
            </a:r>
            <a:r>
              <a:rPr lang="pl-PL" dirty="0" smtClean="0"/>
              <a:t>bazowy;</a:t>
            </a:r>
          </a:p>
          <a:p>
            <a:pPr lvl="2" algn="just"/>
            <a:r>
              <a:rPr lang="pl-PL" dirty="0" smtClean="0"/>
              <a:t>linia </a:t>
            </a:r>
            <a:r>
              <a:rPr lang="pl-PL" dirty="0" smtClean="0"/>
              <a:t>przerwań;</a:t>
            </a:r>
          </a:p>
          <a:p>
            <a:pPr lvl="1" algn="just"/>
            <a:r>
              <a:rPr lang="pl-PL" sz="2800" dirty="0" smtClean="0"/>
              <a:t>mapowanie </a:t>
            </a:r>
            <a:r>
              <a:rPr lang="pl-PL" sz="2800" dirty="0" smtClean="0"/>
              <a:t>urządzenia w przestrzeni adresowej procesora;</a:t>
            </a:r>
          </a:p>
          <a:p>
            <a:pPr lvl="1" algn="just"/>
            <a:r>
              <a:rPr lang="pl-PL" sz="2800" dirty="0" smtClean="0"/>
              <a:t>opracowanie </a:t>
            </a:r>
            <a:r>
              <a:rPr lang="pl-PL" sz="2800" dirty="0" smtClean="0"/>
              <a:t>funkcji pozwalających modyfikować rejestry urządzenia. </a:t>
            </a:r>
            <a:r>
              <a:rPr lang="pl-PL" sz="2800" dirty="0" smtClean="0"/>
              <a:t> </a:t>
            </a:r>
            <a:endParaRPr lang="pl-PL" sz="28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4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sz="3200" dirty="0" smtClean="0"/>
              <a:t>Przygotowanie funkcji pozwalających tworzyć kanały Master i </a:t>
            </a:r>
            <a:r>
              <a:rPr lang="pl-PL" sz="3200" dirty="0" err="1" smtClean="0"/>
              <a:t>Slave</a:t>
            </a:r>
            <a:r>
              <a:rPr lang="pl-PL" sz="3200" dirty="0" smtClean="0"/>
              <a:t> w przestrzeni adresowej magistrali VME:</a:t>
            </a:r>
          </a:p>
          <a:p>
            <a:pPr lvl="1" algn="just"/>
            <a:r>
              <a:rPr lang="pl-PL" sz="2800" dirty="0" smtClean="0"/>
              <a:t>ustawianie </a:t>
            </a:r>
            <a:r>
              <a:rPr lang="pl-PL" sz="2800" dirty="0" smtClean="0"/>
              <a:t>adresu bazowego dla kanałów Master lub </a:t>
            </a:r>
            <a:r>
              <a:rPr lang="pl-PL" sz="2800" dirty="0" err="1" smtClean="0"/>
              <a:t>Slave</a:t>
            </a:r>
            <a:r>
              <a:rPr lang="pl-PL" sz="2800" dirty="0" smtClean="0"/>
              <a:t>;</a:t>
            </a:r>
          </a:p>
          <a:p>
            <a:pPr lvl="1" algn="just"/>
            <a:r>
              <a:rPr lang="pl-PL" sz="2800" dirty="0" smtClean="0"/>
              <a:t>ustawianie </a:t>
            </a:r>
            <a:r>
              <a:rPr lang="pl-PL" sz="2800" dirty="0" smtClean="0"/>
              <a:t>granic obszaru Master lub </a:t>
            </a:r>
            <a:r>
              <a:rPr lang="pl-PL" sz="2800" dirty="0" err="1" smtClean="0"/>
              <a:t>Slave</a:t>
            </a:r>
            <a:r>
              <a:rPr lang="pl-PL" sz="2800" dirty="0" smtClean="0"/>
              <a:t>;</a:t>
            </a:r>
          </a:p>
          <a:p>
            <a:pPr lvl="1" algn="just"/>
            <a:r>
              <a:rPr lang="pl-PL" sz="2800" dirty="0" smtClean="0"/>
              <a:t>ustawianie </a:t>
            </a:r>
            <a:r>
              <a:rPr lang="pl-PL" sz="2800" dirty="0" smtClean="0"/>
              <a:t>rejestru translatora adresu bazowego z magistrali PCI na adres magistrali VME;</a:t>
            </a:r>
          </a:p>
          <a:p>
            <a:pPr lvl="1" algn="just"/>
            <a:r>
              <a:rPr lang="pl-PL" sz="2800" dirty="0" smtClean="0"/>
              <a:t>ustawianie </a:t>
            </a:r>
            <a:r>
              <a:rPr lang="pl-PL" sz="2800" dirty="0" smtClean="0"/>
              <a:t>parametrów kontrolnych kanału Master lub </a:t>
            </a:r>
            <a:r>
              <a:rPr lang="pl-PL" sz="2800" dirty="0" err="1" smtClean="0"/>
              <a:t>Slave</a:t>
            </a:r>
            <a:r>
              <a:rPr lang="pl-PL" sz="2800" dirty="0" smtClean="0"/>
              <a:t>.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5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/>
          </a:bodyPr>
          <a:lstStyle/>
          <a:p>
            <a:pPr algn="just"/>
            <a:r>
              <a:rPr lang="pl-PL" sz="3200" dirty="0" smtClean="0"/>
              <a:t>Przygotowanie funkcji:</a:t>
            </a:r>
          </a:p>
          <a:p>
            <a:pPr lvl="1" algn="just"/>
            <a:r>
              <a:rPr lang="pl-PL" sz="2800" dirty="0" smtClean="0"/>
              <a:t>do </a:t>
            </a:r>
            <a:r>
              <a:rPr lang="pl-PL" sz="2800" dirty="0" smtClean="0"/>
              <a:t>programowania systemu przerwań magistrali </a:t>
            </a:r>
            <a:r>
              <a:rPr lang="pl-PL" sz="2800" dirty="0" err="1" smtClean="0"/>
              <a:t>VMEbus</a:t>
            </a:r>
            <a:r>
              <a:rPr lang="pl-PL" sz="2800" dirty="0" smtClean="0"/>
              <a:t>:</a:t>
            </a:r>
          </a:p>
          <a:p>
            <a:pPr lvl="2" algn="just"/>
            <a:r>
              <a:rPr lang="pl-PL" dirty="0" smtClean="0"/>
              <a:t>programowanie </a:t>
            </a:r>
            <a:r>
              <a:rPr lang="pl-PL" dirty="0" smtClean="0"/>
              <a:t>rejestrów mostka Tsi148 związanych s systemem przerwań magistrali </a:t>
            </a:r>
            <a:r>
              <a:rPr lang="pl-PL" dirty="0" err="1" smtClean="0"/>
              <a:t>VMEBus</a:t>
            </a:r>
            <a:r>
              <a:rPr lang="pl-PL" dirty="0" smtClean="0"/>
              <a:t>.</a:t>
            </a:r>
          </a:p>
          <a:p>
            <a:pPr lvl="1" algn="just"/>
            <a:r>
              <a:rPr lang="pl-PL" sz="2800" dirty="0" smtClean="0"/>
              <a:t>do </a:t>
            </a:r>
            <a:r>
              <a:rPr lang="pl-PL" sz="2800" dirty="0" smtClean="0"/>
              <a:t>obsługi przerwań sprzętowych w systemie QNX Neutrino:</a:t>
            </a:r>
          </a:p>
          <a:p>
            <a:pPr lvl="2" algn="just"/>
            <a:r>
              <a:rPr lang="pl-PL" dirty="0" smtClean="0"/>
              <a:t>tworzenie </a:t>
            </a:r>
            <a:r>
              <a:rPr lang="pl-PL" dirty="0" smtClean="0"/>
              <a:t>wątku obsługi przerwania sprzętowego od mostka Tsi148.</a:t>
            </a:r>
            <a:endParaRPr lang="pl-PL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6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l-PL" sz="3200" dirty="0" smtClean="0"/>
              <a:t>Przygotowanie funkcji programujących kartę AVME9630 oraz </a:t>
            </a:r>
            <a:r>
              <a:rPr lang="pl-PL" sz="3200" dirty="0" smtClean="0"/>
              <a:t>nakładki </a:t>
            </a:r>
            <a:r>
              <a:rPr lang="pl-PL" sz="3200" dirty="0" err="1" smtClean="0"/>
              <a:t>IndustryPack</a:t>
            </a:r>
            <a:r>
              <a:rPr lang="pl-PL" sz="3200" dirty="0" smtClean="0"/>
              <a:t> CIO-32 i IP235:</a:t>
            </a:r>
            <a:endParaRPr lang="pl-PL" sz="3200" dirty="0" smtClean="0"/>
          </a:p>
          <a:p>
            <a:pPr lvl="1" algn="just"/>
            <a:r>
              <a:rPr lang="pl-PL" sz="2800" dirty="0" smtClean="0"/>
              <a:t>zdefiniowanie struktur opisujących w/</a:t>
            </a:r>
            <a:r>
              <a:rPr lang="pl-PL" sz="2800" dirty="0" err="1" smtClean="0"/>
              <a:t>w</a:t>
            </a:r>
            <a:r>
              <a:rPr lang="pl-PL" sz="2800" dirty="0" smtClean="0"/>
              <a:t> karty;</a:t>
            </a:r>
          </a:p>
          <a:p>
            <a:pPr lvl="1" algn="just"/>
            <a:r>
              <a:rPr lang="pl-PL" sz="2800" dirty="0" smtClean="0"/>
              <a:t>przygotowanie funkcji programujących rejestry w/</a:t>
            </a:r>
            <a:r>
              <a:rPr lang="pl-PL" sz="2800" dirty="0" err="1" smtClean="0"/>
              <a:t>w</a:t>
            </a:r>
            <a:r>
              <a:rPr lang="pl-PL" sz="2800" dirty="0" smtClean="0"/>
              <a:t> kart.</a:t>
            </a:r>
          </a:p>
          <a:p>
            <a:pPr lvl="1" algn="just"/>
            <a:r>
              <a:rPr lang="pl-PL" sz="2800" b="1" dirty="0" smtClean="0"/>
              <a:t>Karta CIO-32 </a:t>
            </a:r>
            <a:r>
              <a:rPr lang="pl-PL" sz="2800" dirty="0" smtClean="0"/>
              <a:t>powinna działać w następujący sposób:</a:t>
            </a:r>
          </a:p>
          <a:p>
            <a:pPr lvl="2" algn="just"/>
            <a:r>
              <a:rPr lang="pl-PL" dirty="0" smtClean="0"/>
              <a:t>Port A – port wyjściowy o odwróconej logice;</a:t>
            </a:r>
          </a:p>
          <a:p>
            <a:pPr lvl="2" algn="just"/>
            <a:r>
              <a:rPr lang="pl-PL" dirty="0" smtClean="0"/>
              <a:t>Port B – port wejściowy;</a:t>
            </a:r>
          </a:p>
          <a:p>
            <a:pPr lvl="2" algn="just"/>
            <a:r>
              <a:rPr lang="pl-PL" dirty="0" err="1" smtClean="0"/>
              <a:t>Timer</a:t>
            </a:r>
            <a:r>
              <a:rPr lang="pl-PL" dirty="0" smtClean="0"/>
              <a:t> 1 – generujący na wyjściu falę prostokątną o częstotliwości 4096 Hz i generujący przerwanie na poziomie 2 na magistrali </a:t>
            </a:r>
            <a:r>
              <a:rPr lang="pl-PL" dirty="0" err="1" smtClean="0"/>
              <a:t>VMEbus</a:t>
            </a:r>
            <a:r>
              <a:rPr lang="pl-PL" dirty="0" smtClean="0"/>
              <a:t>;</a:t>
            </a:r>
          </a:p>
          <a:p>
            <a:pPr lvl="1" algn="just"/>
            <a:r>
              <a:rPr lang="pl-PL" sz="2800" b="1" dirty="0" smtClean="0"/>
              <a:t>Karta IP235</a:t>
            </a:r>
            <a:r>
              <a:rPr lang="pl-PL" sz="2800" dirty="0" smtClean="0"/>
              <a:t>: praca w trybie ciągłym generowanie przebiegu sinusoidalnego o częstotliwości </a:t>
            </a:r>
            <a:r>
              <a:rPr lang="pl-PL" sz="2800" dirty="0" smtClean="0"/>
              <a:t>737Hz, </a:t>
            </a:r>
            <a:r>
              <a:rPr lang="pl-PL" sz="2800" dirty="0" smtClean="0"/>
              <a:t>po wygenerowaniu serii danych zgłoszenie </a:t>
            </a:r>
            <a:r>
              <a:rPr lang="pl-PL" sz="2800" dirty="0" smtClean="0"/>
              <a:t>przerwania.</a:t>
            </a:r>
            <a:endParaRPr lang="pl-PL" sz="28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7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Zagadnienia do zrealizowania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Wytyczne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pisania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kodu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/************************************************************/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/*int32_t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Tsi148_get_Base_Address(uint64_t, *uint64_t);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*/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Opis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krótki opis co funkcja robi, w jaki sposób jej 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używać.                                              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pl-PL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Parametry wejściowe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                             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- </a:t>
            </a:r>
            <a:r>
              <a:rPr lang="pl-PL" sz="2800" b="1" i="1" dirty="0" smtClean="0">
                <a:latin typeface="Courier New" pitchFamily="49" charset="0"/>
                <a:cs typeface="Courier New" pitchFamily="49" charset="0"/>
              </a:rPr>
              <a:t>uint64_t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– fizyczny adres mostka na magistrali PCI;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pl-PL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Parametry wyjściowe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                             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- </a:t>
            </a:r>
            <a:r>
              <a:rPr lang="pl-PL" sz="2800" b="1" i="1" dirty="0" smtClean="0">
                <a:latin typeface="Courier New" pitchFamily="49" charset="0"/>
                <a:cs typeface="Courier New" pitchFamily="49" charset="0"/>
              </a:rPr>
              <a:t>*uint64_t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– wirtualny adres zrozumiały przez procesor;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pl-PL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Wartość zwracana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                                      */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/* - int32_t – kody różnych błędów;                           */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/**************************************************************/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int32_t Tsi148_get_Base_Address(uint64_t TSI148_PCI_Base_Address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uint64_t Tsi148_Base_Address);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8</a:t>
            </a:fld>
            <a:r>
              <a:rPr lang="pl-PL" smtClean="0"/>
              <a:t>/41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komputera VP11 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FF0A-0ACC-4D91-B2FC-3FC72375A093}" type="slidenum">
              <a:rPr lang="en-US" smtClean="0"/>
              <a:pPr/>
              <a:t>9</a:t>
            </a:fld>
            <a:r>
              <a:rPr lang="pl-PL" smtClean="0"/>
              <a:t>/41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868566" y="227778"/>
            <a:ext cx="5661248" cy="759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19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676</TotalTime>
  <Words>427</Words>
  <Application>Microsoft Office PowerPoint</Application>
  <PresentationFormat>Pokaz na ekranie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Metro</vt:lpstr>
      <vt:lpstr>Programowanie systemów czasu rzeczywistego PRojeKt</vt:lpstr>
      <vt:lpstr>ZADANIE PROJEKTOWE</vt:lpstr>
      <vt:lpstr>Zagadnienia do zrealizowania </vt:lpstr>
      <vt:lpstr>Zagadnienia do zrealizowania </vt:lpstr>
      <vt:lpstr>Zagadnienia do zrealizowania </vt:lpstr>
      <vt:lpstr>Zagadnienia do zrealizowania </vt:lpstr>
      <vt:lpstr>Zagadnienia do zrealizowania </vt:lpstr>
      <vt:lpstr>Zagadnienia do zrealizowania </vt:lpstr>
      <vt:lpstr>Architektura komputera VP11 </vt:lpstr>
    </vt:vector>
  </TitlesOfParts>
  <Company>Politechnika Gdańska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Rudnicki</dc:creator>
  <cp:lastModifiedBy>Mariusz</cp:lastModifiedBy>
  <cp:revision>75</cp:revision>
  <dcterms:created xsi:type="dcterms:W3CDTF">2016-10-04T18:39:56Z</dcterms:created>
  <dcterms:modified xsi:type="dcterms:W3CDTF">2018-10-12T08:04:51Z</dcterms:modified>
</cp:coreProperties>
</file>