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96" r:id="rId6"/>
    <p:sldId id="297" r:id="rId7"/>
    <p:sldId id="298" r:id="rId8"/>
    <p:sldId id="275" r:id="rId9"/>
  </p:sldIdLst>
  <p:sldSz cx="9144000" cy="5143500" type="screen16x9"/>
  <p:notesSz cx="6858000" cy="9144000"/>
  <p:embeddedFontLst>
    <p:embeddedFont>
      <p:font typeface="Barlow" pitchFamily="2" charset="0"/>
      <p:regular r:id="rId11"/>
      <p:bold r:id="rId12"/>
      <p:italic r:id="rId13"/>
      <p:boldItalic r:id="rId14"/>
    </p:embeddedFont>
    <p:embeddedFont>
      <p:font typeface="Bebas Neue" panose="020B0606020202050201" pitchFamily="34" charset="0"/>
      <p:regular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Yeseva One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6E62F9-5B26-4397-A7FF-8A2B757FA6D0}">
  <a:tblStyle styleId="{BF6E62F9-5B26-4397-A7FF-8A2B757FA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F05253-4A78-4485-81CD-99DC53FF0F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6"/>
    <p:restoredTop sz="94842"/>
  </p:normalViewPr>
  <p:slideViewPr>
    <p:cSldViewPr snapToGrid="0">
      <p:cViewPr varScale="1">
        <p:scale>
          <a:sx n="153" d="100"/>
          <a:sy n="153" d="100"/>
        </p:scale>
        <p:origin x="5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23afffcbe_0_27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23afffcbe_0_27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1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0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69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46400" y="-3004625"/>
            <a:ext cx="12905350" cy="10413050"/>
            <a:chOff x="-2646400" y="-3004625"/>
            <a:chExt cx="12905350" cy="10413050"/>
          </a:xfrm>
        </p:grpSpPr>
        <p:sp>
          <p:nvSpPr>
            <p:cNvPr id="10" name="Google Shape;10;p2"/>
            <p:cNvSpPr/>
            <p:nvPr/>
          </p:nvSpPr>
          <p:spPr>
            <a:xfrm>
              <a:off x="-2646400" y="685425"/>
              <a:ext cx="6723000" cy="67230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41550" y="-30046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84200" cy="3756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94600" y="1644300"/>
              <a:ext cx="3149400" cy="34992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5150" y="978075"/>
            <a:ext cx="4722000" cy="2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5100" y="3755925"/>
            <a:ext cx="3728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518300" y="535000"/>
            <a:ext cx="2910600" cy="40734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2"/>
          <p:cNvGrpSpPr/>
          <p:nvPr/>
        </p:nvGrpSpPr>
        <p:grpSpPr>
          <a:xfrm>
            <a:off x="405250" y="225100"/>
            <a:ext cx="929700" cy="309900"/>
            <a:chOff x="405250" y="225100"/>
            <a:chExt cx="929700" cy="309900"/>
          </a:xfrm>
        </p:grpSpPr>
        <p:sp>
          <p:nvSpPr>
            <p:cNvPr id="18" name="Google Shape;18;p2"/>
            <p:cNvSpPr/>
            <p:nvPr/>
          </p:nvSpPr>
          <p:spPr>
            <a:xfrm>
              <a:off x="715150" y="225100"/>
              <a:ext cx="309900" cy="309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48850" y="225100"/>
              <a:ext cx="309900" cy="309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1450" y="225100"/>
              <a:ext cx="309900" cy="309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;p2"/>
            <p:cNvCxnSpPr/>
            <p:nvPr/>
          </p:nvCxnSpPr>
          <p:spPr>
            <a:xfrm>
              <a:off x="405250" y="380050"/>
              <a:ext cx="92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2"/>
          <p:cNvGrpSpPr/>
          <p:nvPr/>
        </p:nvGrpSpPr>
        <p:grpSpPr>
          <a:xfrm>
            <a:off x="-1726800" y="-2494825"/>
            <a:ext cx="12858650" cy="9712675"/>
            <a:chOff x="-1726800" y="-2494825"/>
            <a:chExt cx="12858650" cy="9712675"/>
          </a:xfrm>
        </p:grpSpPr>
        <p:sp>
          <p:nvSpPr>
            <p:cNvPr id="262" name="Google Shape;262;p22"/>
            <p:cNvSpPr/>
            <p:nvPr/>
          </p:nvSpPr>
          <p:spPr>
            <a:xfrm flipH="1">
              <a:off x="4904675" y="0"/>
              <a:ext cx="42444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 flipH="1">
              <a:off x="-25" y="1070100"/>
              <a:ext cx="5664900" cy="4073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406550" y="-507450"/>
              <a:ext cx="7725300" cy="7725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-1726800" y="-24948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>
            <a:off x="-3074850" y="-4000725"/>
            <a:ext cx="12218850" cy="11741450"/>
            <a:chOff x="-3074850" y="-4000725"/>
            <a:chExt cx="12218850" cy="11741450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1380350" y="1017725"/>
              <a:ext cx="6723000" cy="67230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-3074850" y="-40007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2807400" y="0"/>
              <a:ext cx="63366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50" y="0"/>
              <a:ext cx="54267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-1726800" y="-2494825"/>
            <a:ext cx="12858650" cy="9712675"/>
            <a:chOff x="-1726800" y="-2494825"/>
            <a:chExt cx="12858650" cy="9712675"/>
          </a:xfrm>
        </p:grpSpPr>
        <p:sp>
          <p:nvSpPr>
            <p:cNvPr id="69" name="Google Shape;69;p7"/>
            <p:cNvSpPr/>
            <p:nvPr/>
          </p:nvSpPr>
          <p:spPr>
            <a:xfrm flipH="1">
              <a:off x="4904675" y="0"/>
              <a:ext cx="42444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-25" y="1070100"/>
              <a:ext cx="5664900" cy="4073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3406550" y="-507450"/>
              <a:ext cx="7725300" cy="7725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1726800" y="-24948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4470725" y="1746150"/>
            <a:ext cx="37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4470725" y="2318850"/>
            <a:ext cx="37785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"/>
              <a:buChar char="○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910600" cy="40734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6" name="Google Shape;76;p7"/>
          <p:cNvGrpSpPr/>
          <p:nvPr/>
        </p:nvGrpSpPr>
        <p:grpSpPr>
          <a:xfrm>
            <a:off x="6255050" y="4870800"/>
            <a:ext cx="1741425" cy="272700"/>
            <a:chOff x="6255050" y="4870800"/>
            <a:chExt cx="1741425" cy="272700"/>
          </a:xfrm>
        </p:grpSpPr>
        <p:sp>
          <p:nvSpPr>
            <p:cNvPr id="77" name="Google Shape;77;p7"/>
            <p:cNvSpPr/>
            <p:nvPr/>
          </p:nvSpPr>
          <p:spPr>
            <a:xfrm>
              <a:off x="6744625" y="487080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234200" y="487080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723775" y="487080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6255050" y="487080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1726800" y="-2494825"/>
            <a:ext cx="12858650" cy="9712675"/>
            <a:chOff x="-1726800" y="-2494825"/>
            <a:chExt cx="12858650" cy="9712675"/>
          </a:xfrm>
        </p:grpSpPr>
        <p:sp>
          <p:nvSpPr>
            <p:cNvPr id="83" name="Google Shape;83;p8"/>
            <p:cNvSpPr/>
            <p:nvPr/>
          </p:nvSpPr>
          <p:spPr>
            <a:xfrm flipH="1">
              <a:off x="4904675" y="0"/>
              <a:ext cx="42444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-25" y="1070100"/>
              <a:ext cx="5664900" cy="4073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406550" y="-507450"/>
              <a:ext cx="7725300" cy="7725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726800" y="-24948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726800" y="-2494825"/>
            <a:ext cx="12858650" cy="9712675"/>
            <a:chOff x="-1726800" y="-2494825"/>
            <a:chExt cx="12858650" cy="9712675"/>
          </a:xfrm>
        </p:grpSpPr>
        <p:sp>
          <p:nvSpPr>
            <p:cNvPr id="90" name="Google Shape;90;p9"/>
            <p:cNvSpPr/>
            <p:nvPr/>
          </p:nvSpPr>
          <p:spPr>
            <a:xfrm flipH="1">
              <a:off x="4904675" y="0"/>
              <a:ext cx="42444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-25" y="1070100"/>
              <a:ext cx="5664900" cy="4073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3406550" y="-507450"/>
              <a:ext cx="7725300" cy="7725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726800" y="-24948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720000" y="3993950"/>
            <a:ext cx="7704000" cy="614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>
            <a:off x="-2082425" y="-2603575"/>
            <a:ext cx="13356550" cy="9623500"/>
            <a:chOff x="-2082425" y="-2603575"/>
            <a:chExt cx="13356550" cy="962350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4551125" y="296925"/>
              <a:ext cx="6723000" cy="67230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flipH="1">
              <a:off x="-2082425" y="-260357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flipH="1">
              <a:off x="5659800" y="0"/>
              <a:ext cx="3484200" cy="3756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flipH="1">
              <a:off x="0" y="1644300"/>
              <a:ext cx="3149400" cy="34992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2182338" y="1312522"/>
            <a:ext cx="734700" cy="615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3" hasCustomPrompt="1"/>
          </p:nvPr>
        </p:nvSpPr>
        <p:spPr>
          <a:xfrm>
            <a:off x="2182338" y="3257653"/>
            <a:ext cx="734700" cy="615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 hasCustomPrompt="1"/>
          </p:nvPr>
        </p:nvSpPr>
        <p:spPr>
          <a:xfrm>
            <a:off x="6226966" y="1312522"/>
            <a:ext cx="734700" cy="615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5" hasCustomPrompt="1"/>
          </p:nvPr>
        </p:nvSpPr>
        <p:spPr>
          <a:xfrm>
            <a:off x="6226966" y="3257653"/>
            <a:ext cx="734700" cy="615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720000" y="1984400"/>
            <a:ext cx="2305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6118550" y="1984400"/>
            <a:ext cx="2305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7"/>
          </p:nvPr>
        </p:nvSpPr>
        <p:spPr>
          <a:xfrm>
            <a:off x="720000" y="3929600"/>
            <a:ext cx="2305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6118550" y="3929600"/>
            <a:ext cx="2305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>
            <a:spLocks noGrp="1"/>
          </p:cNvSpPr>
          <p:nvPr>
            <p:ph type="pic" idx="9"/>
          </p:nvPr>
        </p:nvSpPr>
        <p:spPr>
          <a:xfrm>
            <a:off x="3443100" y="1312525"/>
            <a:ext cx="2305500" cy="31542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-1726800" y="-2494825"/>
            <a:ext cx="12858650" cy="9712675"/>
            <a:chOff x="-1726800" y="-2494825"/>
            <a:chExt cx="12858650" cy="9712675"/>
          </a:xfrm>
        </p:grpSpPr>
        <p:sp>
          <p:nvSpPr>
            <p:cNvPr id="208" name="Google Shape;208;p19"/>
            <p:cNvSpPr/>
            <p:nvPr/>
          </p:nvSpPr>
          <p:spPr>
            <a:xfrm flipH="1">
              <a:off x="4904675" y="0"/>
              <a:ext cx="4244400" cy="5143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flipH="1">
              <a:off x="-25" y="1070100"/>
              <a:ext cx="5664900" cy="4073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406550" y="-507450"/>
              <a:ext cx="7725300" cy="7725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-1726800" y="-2494825"/>
              <a:ext cx="8717400" cy="8745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19850" y="2040124"/>
            <a:ext cx="2519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2"/>
          </p:nvPr>
        </p:nvSpPr>
        <p:spPr>
          <a:xfrm>
            <a:off x="3312386" y="2040124"/>
            <a:ext cx="2519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5907523" y="2040124"/>
            <a:ext cx="2514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4"/>
          </p:nvPr>
        </p:nvSpPr>
        <p:spPr>
          <a:xfrm>
            <a:off x="719850" y="3665025"/>
            <a:ext cx="2519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3312386" y="3665025"/>
            <a:ext cx="2519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6"/>
          </p:nvPr>
        </p:nvSpPr>
        <p:spPr>
          <a:xfrm>
            <a:off x="5907523" y="3665025"/>
            <a:ext cx="2514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719850" y="1755500"/>
            <a:ext cx="25191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8"/>
          </p:nvPr>
        </p:nvSpPr>
        <p:spPr>
          <a:xfrm>
            <a:off x="3312384" y="1755500"/>
            <a:ext cx="25191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9"/>
          </p:nvPr>
        </p:nvSpPr>
        <p:spPr>
          <a:xfrm>
            <a:off x="5907519" y="1755500"/>
            <a:ext cx="25140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13"/>
          </p:nvPr>
        </p:nvSpPr>
        <p:spPr>
          <a:xfrm>
            <a:off x="719850" y="3375875"/>
            <a:ext cx="25191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14"/>
          </p:nvPr>
        </p:nvSpPr>
        <p:spPr>
          <a:xfrm>
            <a:off x="3312384" y="3375875"/>
            <a:ext cx="25191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5"/>
          </p:nvPr>
        </p:nvSpPr>
        <p:spPr>
          <a:xfrm>
            <a:off x="5904904" y="3375875"/>
            <a:ext cx="2519100" cy="4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8551525" y="0"/>
            <a:ext cx="744875" cy="1741425"/>
            <a:chOff x="8551525" y="0"/>
            <a:chExt cx="744875" cy="1741425"/>
          </a:xfrm>
        </p:grpSpPr>
        <p:grpSp>
          <p:nvGrpSpPr>
            <p:cNvPr id="226" name="Google Shape;226;p19"/>
            <p:cNvGrpSpPr/>
            <p:nvPr/>
          </p:nvGrpSpPr>
          <p:grpSpPr>
            <a:xfrm rot="-5400000">
              <a:off x="8289338" y="734363"/>
              <a:ext cx="1741425" cy="272700"/>
              <a:chOff x="6255050" y="4870800"/>
              <a:chExt cx="1741425" cy="272700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744625" y="4870800"/>
                <a:ext cx="272700" cy="2727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7234200" y="4870800"/>
                <a:ext cx="272700" cy="2727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7723775" y="4870800"/>
                <a:ext cx="272700" cy="2727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6255050" y="4870800"/>
                <a:ext cx="272700" cy="2727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19"/>
            <p:cNvSpPr/>
            <p:nvPr/>
          </p:nvSpPr>
          <p:spPr>
            <a:xfrm rot="-5400000">
              <a:off x="8551525" y="97915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-5400000">
              <a:off x="8551525" y="489575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 rot="-5400000">
              <a:off x="8551525" y="0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 rot="-5400000">
              <a:off x="8551525" y="1468725"/>
              <a:ext cx="272700" cy="2727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1"/>
          <p:cNvGrpSpPr/>
          <p:nvPr/>
        </p:nvGrpSpPr>
        <p:grpSpPr>
          <a:xfrm>
            <a:off x="-2122875" y="-2826500"/>
            <a:ext cx="11266925" cy="11357800"/>
            <a:chOff x="-2122875" y="-2826500"/>
            <a:chExt cx="11266925" cy="11357800"/>
          </a:xfrm>
        </p:grpSpPr>
        <p:sp>
          <p:nvSpPr>
            <p:cNvPr id="251" name="Google Shape;251;p21"/>
            <p:cNvSpPr/>
            <p:nvPr/>
          </p:nvSpPr>
          <p:spPr>
            <a:xfrm>
              <a:off x="-2122875" y="-2826500"/>
              <a:ext cx="6723000" cy="6723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551475" y="-868300"/>
              <a:ext cx="9399600" cy="939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1879850" y="0"/>
              <a:ext cx="7264200" cy="4500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539550" y="895675"/>
              <a:ext cx="3604500" cy="424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50000">
                  <a:srgbClr val="FFF099">
                    <a:alpha val="0"/>
                  </a:srgbClr>
                </a:gs>
                <a:gs pos="100000">
                  <a:srgbClr val="FFF099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624375" y="281200"/>
              <a:ext cx="363900" cy="5076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6" name="Google Shape;256;p21"/>
          <p:cNvSpPr txBox="1">
            <a:spLocks noGrp="1"/>
          </p:cNvSpPr>
          <p:nvPr>
            <p:ph type="ctrTitle"/>
          </p:nvPr>
        </p:nvSpPr>
        <p:spPr>
          <a:xfrm>
            <a:off x="2630975" y="535000"/>
            <a:ext cx="3882000" cy="12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1"/>
          </p:nvPr>
        </p:nvSpPr>
        <p:spPr>
          <a:xfrm>
            <a:off x="2236050" y="1700400"/>
            <a:ext cx="46719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2"/>
          </p:nvPr>
        </p:nvSpPr>
        <p:spPr>
          <a:xfrm>
            <a:off x="2631064" y="4249025"/>
            <a:ext cx="38820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2631041" y="3702525"/>
            <a:ext cx="3882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/>
          <p:nvPr/>
        </p:nvSpPr>
        <p:spPr>
          <a:xfrm>
            <a:off x="5746850" y="321700"/>
            <a:ext cx="2910600" cy="40581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ctrTitle"/>
          </p:nvPr>
        </p:nvSpPr>
        <p:spPr>
          <a:xfrm>
            <a:off x="141317" y="327100"/>
            <a:ext cx="5752407" cy="2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(Vitamin)</a:t>
            </a:r>
            <a:br>
              <a:rPr lang="en" sz="7000" dirty="0"/>
            </a:br>
            <a:r>
              <a:rPr lang="en" sz="7000" dirty="0"/>
              <a:t>The </a:t>
            </a:r>
            <a:r>
              <a:rPr lang="en" sz="7000" b="1" dirty="0"/>
              <a:t>C++</a:t>
            </a:r>
            <a:endParaRPr sz="3500" b="1" dirty="0"/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1"/>
          </p:nvPr>
        </p:nvSpPr>
        <p:spPr>
          <a:xfrm>
            <a:off x="1306891" y="3331975"/>
            <a:ext cx="3728100" cy="138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/>
              <a:t>Tamás</a:t>
            </a:r>
            <a:r>
              <a:rPr lang="en" sz="2400" b="1" dirty="0"/>
              <a:t> Toma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Full stack 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Infrastructural Engineer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2023.11.03 Budapest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5" name="Google Shape;28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75" b="3384"/>
          <a:stretch/>
        </p:blipFill>
        <p:spPr>
          <a:xfrm>
            <a:off x="5518300" y="535000"/>
            <a:ext cx="2910600" cy="4073400"/>
          </a:xfrm>
          <a:prstGeom prst="round2Diag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3288475" y="1175423"/>
            <a:ext cx="2305500" cy="32145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 idx="2"/>
          </p:nvPr>
        </p:nvSpPr>
        <p:spPr>
          <a:xfrm>
            <a:off x="2121572" y="2285111"/>
            <a:ext cx="734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4"/>
          </p:nvPr>
        </p:nvSpPr>
        <p:spPr>
          <a:xfrm>
            <a:off x="6287728" y="2228564"/>
            <a:ext cx="734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1"/>
          </p:nvPr>
        </p:nvSpPr>
        <p:spPr>
          <a:xfrm>
            <a:off x="659234" y="2956989"/>
            <a:ext cx="2305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in general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6"/>
          </p:nvPr>
        </p:nvSpPr>
        <p:spPr>
          <a:xfrm>
            <a:off x="6179312" y="2900441"/>
            <a:ext cx="2305450" cy="107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syntax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PostOffice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 dojo</a:t>
            </a:r>
            <a:endParaRPr dirty="0"/>
          </a:p>
        </p:txBody>
      </p:sp>
      <p:sp>
        <p:nvSpPr>
          <p:cNvPr id="311" name="Google Shape;311;p29"/>
          <p:cNvSpPr/>
          <p:nvPr/>
        </p:nvSpPr>
        <p:spPr>
          <a:xfrm>
            <a:off x="8094621" y="2285114"/>
            <a:ext cx="501900" cy="5028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29"/>
          <p:cNvPicPr preferRelativeResize="0">
            <a:picLocks noGrp="1"/>
          </p:cNvPicPr>
          <p:nvPr>
            <p:ph type="pic" idx="9"/>
          </p:nvPr>
        </p:nvPicPr>
        <p:blipFill rotWithShape="1">
          <a:blip r:embed="rId3">
            <a:alphaModFix/>
          </a:blip>
          <a:srcRect l="15333" b="22827"/>
          <a:stretch/>
        </p:blipFill>
        <p:spPr>
          <a:xfrm>
            <a:off x="3443100" y="1312525"/>
            <a:ext cx="2305500" cy="3154200"/>
          </a:xfrm>
          <a:prstGeom prst="round2DiagRect">
            <a:avLst>
              <a:gd name="adj1" fmla="val 16667"/>
              <a:gd name="adj2" fmla="val 0"/>
            </a:avLst>
          </a:prstGeom>
        </p:spPr>
      </p:pic>
      <p:sp>
        <p:nvSpPr>
          <p:cNvPr id="314" name="Google Shape;314;p29"/>
          <p:cNvSpPr/>
          <p:nvPr/>
        </p:nvSpPr>
        <p:spPr>
          <a:xfrm flipH="1">
            <a:off x="799334" y="2341664"/>
            <a:ext cx="501900" cy="5028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 rot="10800000">
            <a:off x="1049375" y="2593064"/>
            <a:ext cx="107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15;p29">
            <a:extLst>
              <a:ext uri="{FF2B5EF4-FFF2-40B4-BE49-F238E27FC236}">
                <a16:creationId xmlns:a16="http://schemas.microsoft.com/office/drawing/2014/main" id="{685E78EF-0FC1-7F76-3013-F5CF64E284B9}"/>
              </a:ext>
            </a:extLst>
          </p:cNvPr>
          <p:cNvCxnSpPr>
            <a:cxnSpLocks/>
          </p:cNvCxnSpPr>
          <p:nvPr/>
        </p:nvCxnSpPr>
        <p:spPr>
          <a:xfrm flipH="1">
            <a:off x="7017662" y="2536514"/>
            <a:ext cx="13279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775434" y="3353871"/>
            <a:ext cx="3106610" cy="790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0" u="none" strike="noStrike" dirty="0">
                <a:solidFill>
                  <a:srgbClr val="273239"/>
                </a:solidFill>
                <a:effectLst/>
                <a:latin typeface="Nunito" pitchFamily="2" charset="0"/>
              </a:rPr>
              <a:t>C++ is </a:t>
            </a:r>
            <a:r>
              <a:rPr lang="hu-HU" b="1" i="0" u="none" strike="noStrike" dirty="0" err="1">
                <a:solidFill>
                  <a:srgbClr val="273239"/>
                </a:solidFill>
                <a:effectLst/>
                <a:latin typeface="Nunito" pitchFamily="2" charset="0"/>
              </a:rPr>
              <a:t>still</a:t>
            </a:r>
            <a:r>
              <a:rPr lang="hu-HU" b="1" i="0" u="none" strike="noStrike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hu-HU" b="1" i="0" u="none" strike="noStrike" dirty="0" err="1">
                <a:solidFill>
                  <a:srgbClr val="273239"/>
                </a:solidFill>
                <a:effectLst/>
                <a:latin typeface="Nunito" pitchFamily="2" charset="0"/>
              </a:rPr>
              <a:t>the</a:t>
            </a:r>
            <a:r>
              <a:rPr lang="hu-HU" b="1" i="0" u="none" strike="noStrike" dirty="0">
                <a:solidFill>
                  <a:srgbClr val="273239"/>
                </a:solidFill>
                <a:effectLst/>
                <a:latin typeface="Nunito" pitchFamily="2" charset="0"/>
              </a:rPr>
              <a:t> 3rd </a:t>
            </a:r>
            <a:r>
              <a:rPr lang="hu-HU" b="1" i="0" u="none" strike="noStrike" dirty="0" err="1">
                <a:solidFill>
                  <a:srgbClr val="273239"/>
                </a:solidFill>
                <a:effectLst/>
                <a:latin typeface="Nunito" pitchFamily="2" charset="0"/>
              </a:rPr>
              <a:t>popular</a:t>
            </a:r>
            <a:r>
              <a:rPr lang="hu-HU" b="1" i="0" u="none" strike="noStrike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hu-HU" b="1" i="0" u="none" strike="noStrike" dirty="0" err="1">
                <a:solidFill>
                  <a:srgbClr val="273239"/>
                </a:solidFill>
                <a:effectLst/>
                <a:latin typeface="Nunito" pitchFamily="2" charset="0"/>
              </a:rPr>
              <a:t>programming</a:t>
            </a:r>
            <a:r>
              <a:rPr lang="hu-HU" b="1" i="0" u="none" strike="noStrike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hu-HU" b="1" i="0" u="none" strike="noStrike" dirty="0" err="1">
                <a:solidFill>
                  <a:srgbClr val="273239"/>
                </a:solidFill>
                <a:effectLst/>
                <a:latin typeface="Nunito" pitchFamily="2" charset="0"/>
              </a:rPr>
              <a:t>language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subTitle" idx="7"/>
          </p:nvPr>
        </p:nvSpPr>
        <p:spPr>
          <a:xfrm>
            <a:off x="717245" y="1705969"/>
            <a:ext cx="2519100" cy="744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Procedural and OOP language</a:t>
            </a:r>
            <a:endParaRPr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8"/>
          </p:nvPr>
        </p:nvSpPr>
        <p:spPr>
          <a:xfrm>
            <a:off x="3385804" y="1810998"/>
            <a:ext cx="2519100" cy="665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by</a:t>
            </a:r>
            <a:br>
              <a:rPr lang="en" dirty="0"/>
            </a:b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9"/>
          </p:nvPr>
        </p:nvSpPr>
        <p:spPr>
          <a:xfrm>
            <a:off x="5907519" y="1755500"/>
            <a:ext cx="2514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to C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in general</a:t>
            </a:r>
            <a:endParaRPr dirty="0"/>
          </a:p>
        </p:txBody>
      </p:sp>
      <p:sp>
        <p:nvSpPr>
          <p:cNvPr id="405" name="Google Shape;405;p35"/>
          <p:cNvSpPr txBox="1">
            <a:spLocks noGrp="1"/>
          </p:cNvSpPr>
          <p:nvPr>
            <p:ph type="subTitle" idx="3"/>
          </p:nvPr>
        </p:nvSpPr>
        <p:spPr>
          <a:xfrm>
            <a:off x="5925450" y="2078100"/>
            <a:ext cx="25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i="0" u="none" strike="noStrike" dirty="0">
                <a:solidFill>
                  <a:srgbClr val="273239"/>
                </a:solidFill>
                <a:effectLst/>
                <a:latin typeface="+mj-lt"/>
              </a:rPr>
              <a:t>“C </a:t>
            </a:r>
            <a:r>
              <a:rPr lang="hu-HU" i="0" u="none" strike="noStrike" dirty="0" err="1">
                <a:solidFill>
                  <a:srgbClr val="273239"/>
                </a:solidFill>
                <a:effectLst/>
                <a:latin typeface="+mj-lt"/>
              </a:rPr>
              <a:t>with</a:t>
            </a:r>
            <a:r>
              <a:rPr lang="hu-HU" i="0" u="none" strike="noStrike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273239"/>
                </a:solidFill>
                <a:effectLst/>
                <a:latin typeface="+mj-lt"/>
              </a:rPr>
              <a:t>classes</a:t>
            </a:r>
            <a:r>
              <a:rPr lang="hu-HU" i="0" u="none" strike="noStrike" dirty="0">
                <a:solidFill>
                  <a:srgbClr val="273239"/>
                </a:solidFill>
                <a:effectLst/>
                <a:latin typeface="+mj-lt"/>
              </a:rPr>
              <a:t>, ” = C++,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273239"/>
                </a:solidFill>
                <a:latin typeface="+mj-lt"/>
              </a:rPr>
              <a:t>from</a:t>
            </a:r>
            <a:r>
              <a:rPr lang="hu-HU" dirty="0">
                <a:solidFill>
                  <a:srgbClr val="273239"/>
                </a:solidFill>
                <a:latin typeface="+mj-lt"/>
              </a:rPr>
              <a:t> 1983</a:t>
            </a:r>
            <a:endParaRPr dirty="0">
              <a:latin typeface="+mj-lt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5366600" y="-447400"/>
            <a:ext cx="662100" cy="1178700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5594400" y="-209675"/>
            <a:ext cx="662100" cy="1178700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05;p35">
            <a:extLst>
              <a:ext uri="{FF2B5EF4-FFF2-40B4-BE49-F238E27FC236}">
                <a16:creationId xmlns:a16="http://schemas.microsoft.com/office/drawing/2014/main" id="{2F454D92-CD32-52B8-CBD5-3BA39D1D1074}"/>
              </a:ext>
            </a:extLst>
          </p:cNvPr>
          <p:cNvSpPr txBox="1">
            <a:spLocks/>
          </p:cNvSpPr>
          <p:nvPr/>
        </p:nvSpPr>
        <p:spPr>
          <a:xfrm>
            <a:off x="3410143" y="2078100"/>
            <a:ext cx="2514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Barlow"/>
              <a:buNone/>
              <a:defRPr sz="1200" b="1">
                <a:solidFill>
                  <a:srgbClr val="273239"/>
                </a:solidFill>
                <a:effectLst/>
                <a:latin typeface="Nunito" pitchFamily="2" charset="0"/>
                <a:ea typeface="Barlow"/>
                <a:cs typeface="Barlow"/>
                <a:sym typeface="Barlow"/>
              </a:defRPr>
            </a:lvl1pPr>
            <a:lvl2pPr marL="9144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indent="-304800" algn="ctr">
              <a:buClr>
                <a:schemeClr val="dk1"/>
              </a:buClr>
              <a:buSzPts val="1200"/>
              <a:buFont typeface="Barlow"/>
              <a:buNone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hu-HU" b="0" dirty="0" err="1">
                <a:solidFill>
                  <a:schemeClr val="tx1"/>
                </a:solidFill>
                <a:latin typeface="+mj-lt"/>
              </a:rPr>
              <a:t>Bjarne</a:t>
            </a:r>
            <a:r>
              <a:rPr lang="hu-HU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hu-HU" b="0" dirty="0" err="1">
                <a:solidFill>
                  <a:schemeClr val="tx1"/>
                </a:solidFill>
                <a:latin typeface="+mj-lt"/>
              </a:rPr>
              <a:t>Stroustrup</a:t>
            </a:r>
            <a:r>
              <a:rPr lang="hu-HU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hu-HU" b="0" dirty="0" err="1">
                <a:solidFill>
                  <a:schemeClr val="tx1"/>
                </a:solidFill>
                <a:latin typeface="+mj-lt"/>
              </a:rPr>
              <a:t>at</a:t>
            </a:r>
            <a:r>
              <a:rPr lang="hu-HU" b="0" dirty="0">
                <a:solidFill>
                  <a:schemeClr val="tx1"/>
                </a:solidFill>
                <a:latin typeface="+mj-lt"/>
              </a:rPr>
              <a:t> Bell</a:t>
            </a:r>
          </a:p>
          <a:p>
            <a:r>
              <a:rPr lang="hu-HU" b="0" dirty="0">
                <a:solidFill>
                  <a:schemeClr val="tx1"/>
                </a:solidFill>
                <a:latin typeface="+mj-lt"/>
              </a:rPr>
              <a:t>In 1979</a:t>
            </a:r>
          </a:p>
        </p:txBody>
      </p:sp>
      <p:sp>
        <p:nvSpPr>
          <p:cNvPr id="9" name="Alcím 8">
            <a:extLst>
              <a:ext uri="{FF2B5EF4-FFF2-40B4-BE49-F238E27FC236}">
                <a16:creationId xmlns:a16="http://schemas.microsoft.com/office/drawing/2014/main" id="{FFA7BAFC-E45A-288F-CA69-7FFFD8B969A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58314" y="4034244"/>
            <a:ext cx="2519100" cy="538200"/>
          </a:xfrm>
        </p:spPr>
        <p:txBody>
          <a:bodyPr/>
          <a:lstStyle/>
          <a:p>
            <a:r>
              <a:rPr lang="hu-HU" dirty="0" err="1"/>
              <a:t>From</a:t>
            </a:r>
            <a:r>
              <a:rPr lang="hu-HU" dirty="0"/>
              <a:t> 2019</a:t>
            </a:r>
          </a:p>
        </p:txBody>
      </p:sp>
      <p:sp>
        <p:nvSpPr>
          <p:cNvPr id="14" name="Google Shape;405;p35">
            <a:extLst>
              <a:ext uri="{FF2B5EF4-FFF2-40B4-BE49-F238E27FC236}">
                <a16:creationId xmlns:a16="http://schemas.microsoft.com/office/drawing/2014/main" id="{81969EB3-B07E-7024-F919-225EB0232450}"/>
              </a:ext>
            </a:extLst>
          </p:cNvPr>
          <p:cNvSpPr txBox="1">
            <a:spLocks/>
          </p:cNvSpPr>
          <p:nvPr/>
        </p:nvSpPr>
        <p:spPr>
          <a:xfrm>
            <a:off x="4961115" y="3677119"/>
            <a:ext cx="2514000" cy="94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The C++ 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compiler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converts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the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source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code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into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machine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code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therefore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it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 is platform </a:t>
            </a:r>
            <a:r>
              <a:rPr lang="hu-HU" i="0" u="none" strike="noStrike" dirty="0" err="1">
                <a:solidFill>
                  <a:srgbClr val="000000"/>
                </a:solidFill>
                <a:effectLst/>
                <a:latin typeface="+mj-lt"/>
              </a:rPr>
              <a:t>dependent</a:t>
            </a:r>
            <a:r>
              <a:rPr lang="hu-HU" i="0" u="none" strike="noStrike" dirty="0">
                <a:solidFill>
                  <a:srgbClr val="000000"/>
                </a:solidFill>
                <a:effectLst/>
                <a:latin typeface="+mj-lt"/>
              </a:rPr>
              <a:t>. </a:t>
            </a:r>
            <a:endParaRPr lang="hu-HU" dirty="0">
              <a:latin typeface="+mj-lt"/>
            </a:endParaRPr>
          </a:p>
        </p:txBody>
      </p:sp>
      <p:sp>
        <p:nvSpPr>
          <p:cNvPr id="16" name="Alcím 15">
            <a:extLst>
              <a:ext uri="{FF2B5EF4-FFF2-40B4-BE49-F238E27FC236}">
                <a16:creationId xmlns:a16="http://schemas.microsoft.com/office/drawing/2014/main" id="{E1DA7760-0085-17A0-FAD2-C41BFEBBECE4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758799" y="3383319"/>
            <a:ext cx="2716316" cy="439500"/>
          </a:xfrm>
        </p:spPr>
        <p:txBody>
          <a:bodyPr/>
          <a:lstStyle/>
          <a:p>
            <a:r>
              <a:rPr lang="hu-HU" dirty="0"/>
              <a:t>Platform </a:t>
            </a:r>
            <a:r>
              <a:rPr lang="hu-HU" dirty="0" err="1"/>
              <a:t>dependent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0" y="241069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272038" y="0"/>
            <a:ext cx="37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files - root</a:t>
            </a:r>
            <a:endParaRPr dirty="0"/>
          </a:p>
        </p:txBody>
      </p:sp>
      <p:sp>
        <p:nvSpPr>
          <p:cNvPr id="324" name="Google Shape;324;p30"/>
          <p:cNvSpPr/>
          <p:nvPr/>
        </p:nvSpPr>
        <p:spPr>
          <a:xfrm>
            <a:off x="45756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54153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62550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30"/>
          <p:cNvCxnSpPr/>
          <p:nvPr/>
        </p:nvCxnSpPr>
        <p:spPr>
          <a:xfrm>
            <a:off x="4844400" y="594900"/>
            <a:ext cx="233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0"/>
          <p:cNvSpPr/>
          <p:nvPr/>
        </p:nvSpPr>
        <p:spPr>
          <a:xfrm>
            <a:off x="674462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723420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772377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25505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Kép helye 3">
            <a:extLst>
              <a:ext uri="{FF2B5EF4-FFF2-40B4-BE49-F238E27FC236}">
                <a16:creationId xmlns:a16="http://schemas.microsoft.com/office/drawing/2014/main" id="{AC6C1A99-E766-DEC0-3D88-DDFB0F7011F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506" r="11506"/>
          <a:stretch>
            <a:fillRect/>
          </a:stretch>
        </p:blipFill>
        <p:spPr>
          <a:xfrm>
            <a:off x="4844400" y="93031"/>
            <a:ext cx="3501475" cy="4900332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0993FE22-4BF3-2CAA-96B6-82F02F26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125" y="1927673"/>
            <a:ext cx="3778500" cy="2470951"/>
          </a:xfrm>
        </p:spPr>
        <p:txBody>
          <a:bodyPr/>
          <a:lstStyle/>
          <a:p>
            <a:pPr marL="152400" indent="0">
              <a:buNone/>
            </a:pPr>
            <a:r>
              <a:rPr lang="hu-HU" sz="2800" b="1" dirty="0" err="1">
                <a:solidFill>
                  <a:schemeClr val="tx1"/>
                </a:solidFill>
              </a:rPr>
              <a:t>Modularity</a:t>
            </a:r>
            <a:endParaRPr lang="hu-HU" sz="2800" b="1" dirty="0">
              <a:solidFill>
                <a:schemeClr val="tx1"/>
              </a:solidFill>
            </a:endParaRPr>
          </a:p>
          <a:p>
            <a:pPr marL="152400" indent="0">
              <a:buNone/>
            </a:pPr>
            <a:r>
              <a:rPr lang="hu-HU" sz="2800" b="1" dirty="0" err="1">
                <a:solidFill>
                  <a:schemeClr val="tx1"/>
                </a:solidFill>
              </a:rPr>
              <a:t>Abstraction</a:t>
            </a:r>
            <a:endParaRPr lang="hu-HU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0" y="241069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272038" y="0"/>
            <a:ext cx="37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files - Package</a:t>
            </a:r>
            <a:endParaRPr dirty="0"/>
          </a:p>
        </p:txBody>
      </p:sp>
      <p:sp>
        <p:nvSpPr>
          <p:cNvPr id="324" name="Google Shape;324;p30"/>
          <p:cNvSpPr/>
          <p:nvPr/>
        </p:nvSpPr>
        <p:spPr>
          <a:xfrm>
            <a:off x="45756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54153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62550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674462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723420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772377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25505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0;p30">
            <a:extLst>
              <a:ext uri="{FF2B5EF4-FFF2-40B4-BE49-F238E27FC236}">
                <a16:creationId xmlns:a16="http://schemas.microsoft.com/office/drawing/2014/main" id="{D227978C-5B0A-E051-03D6-564D1DD6DF35}"/>
              </a:ext>
            </a:extLst>
          </p:cNvPr>
          <p:cNvSpPr/>
          <p:nvPr/>
        </p:nvSpPr>
        <p:spPr>
          <a:xfrm>
            <a:off x="4772050" y="144087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ECAF895-051C-BD74-7AB5-D0060435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1" y="904332"/>
            <a:ext cx="3222683" cy="42309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268B991-6455-A570-A94C-5F21FAAA0306}"/>
              </a:ext>
            </a:extLst>
          </p:cNvPr>
          <p:cNvSpPr txBox="1"/>
          <p:nvPr/>
        </p:nvSpPr>
        <p:spPr>
          <a:xfrm>
            <a:off x="1522675" y="5727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 .HPP file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EC5DEF2-AF05-650F-8594-D2646B26C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43" y="924947"/>
            <a:ext cx="3856863" cy="175844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215BDB9-50CA-8285-A2AA-DF7088A6F283}"/>
              </a:ext>
            </a:extLst>
          </p:cNvPr>
          <p:cNvSpPr txBox="1"/>
          <p:nvPr/>
        </p:nvSpPr>
        <p:spPr>
          <a:xfrm>
            <a:off x="6127952" y="568055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 .CPP file</a:t>
            </a:r>
          </a:p>
        </p:txBody>
      </p:sp>
    </p:spTree>
    <p:extLst>
      <p:ext uri="{BB962C8B-B14F-4D97-AF65-F5344CB8AC3E}">
        <p14:creationId xmlns:p14="http://schemas.microsoft.com/office/powerpoint/2010/main" val="22820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0" y="241069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272038" y="0"/>
            <a:ext cx="37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files - Letter</a:t>
            </a:r>
            <a:endParaRPr dirty="0"/>
          </a:p>
        </p:txBody>
      </p:sp>
      <p:sp>
        <p:nvSpPr>
          <p:cNvPr id="324" name="Google Shape;324;p30"/>
          <p:cNvSpPr/>
          <p:nvPr/>
        </p:nvSpPr>
        <p:spPr>
          <a:xfrm>
            <a:off x="45756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54153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62550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674462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723420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772377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25505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0;p30">
            <a:extLst>
              <a:ext uri="{FF2B5EF4-FFF2-40B4-BE49-F238E27FC236}">
                <a16:creationId xmlns:a16="http://schemas.microsoft.com/office/drawing/2014/main" id="{D227978C-5B0A-E051-03D6-564D1DD6DF35}"/>
              </a:ext>
            </a:extLst>
          </p:cNvPr>
          <p:cNvSpPr/>
          <p:nvPr/>
        </p:nvSpPr>
        <p:spPr>
          <a:xfrm>
            <a:off x="4772050" y="144087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268B991-6455-A570-A94C-5F21FAAA0306}"/>
              </a:ext>
            </a:extLst>
          </p:cNvPr>
          <p:cNvSpPr txBox="1"/>
          <p:nvPr/>
        </p:nvSpPr>
        <p:spPr>
          <a:xfrm>
            <a:off x="1522675" y="5727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 .HPP file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215BDB9-50CA-8285-A2AA-DF7088A6F283}"/>
              </a:ext>
            </a:extLst>
          </p:cNvPr>
          <p:cNvSpPr txBox="1"/>
          <p:nvPr/>
        </p:nvSpPr>
        <p:spPr>
          <a:xfrm>
            <a:off x="6127952" y="568055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 .CPP file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99BF13B-C942-4315-D603-908A25E7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75" y="932418"/>
            <a:ext cx="3390900" cy="18034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BEEA17C-2534-5BB5-1CD4-0D1D4EFE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14" y="893884"/>
            <a:ext cx="3957484" cy="42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/>
        </p:nvSpPr>
        <p:spPr>
          <a:xfrm>
            <a:off x="0" y="241069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272037" y="0"/>
            <a:ext cx="67452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files – </a:t>
            </a:r>
            <a:r>
              <a:rPr lang="en" dirty="0" err="1"/>
              <a:t>PostOffice</a:t>
            </a:r>
            <a:endParaRPr dirty="0"/>
          </a:p>
        </p:txBody>
      </p:sp>
      <p:sp>
        <p:nvSpPr>
          <p:cNvPr id="324" name="Google Shape;324;p30"/>
          <p:cNvSpPr/>
          <p:nvPr/>
        </p:nvSpPr>
        <p:spPr>
          <a:xfrm>
            <a:off x="45756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54153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6255050" y="0"/>
            <a:ext cx="1189800" cy="1189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674462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723420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7723775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255050" y="4398625"/>
            <a:ext cx="272700" cy="272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0;p30">
            <a:extLst>
              <a:ext uri="{FF2B5EF4-FFF2-40B4-BE49-F238E27FC236}">
                <a16:creationId xmlns:a16="http://schemas.microsoft.com/office/drawing/2014/main" id="{D227978C-5B0A-E051-03D6-564D1DD6DF35}"/>
              </a:ext>
            </a:extLst>
          </p:cNvPr>
          <p:cNvSpPr/>
          <p:nvPr/>
        </p:nvSpPr>
        <p:spPr>
          <a:xfrm>
            <a:off x="4772050" y="144087"/>
            <a:ext cx="4155800" cy="4632442"/>
          </a:xfrm>
          <a:prstGeom prst="round2Diag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268B991-6455-A570-A94C-5F21FAAA0306}"/>
              </a:ext>
            </a:extLst>
          </p:cNvPr>
          <p:cNvSpPr txBox="1"/>
          <p:nvPr/>
        </p:nvSpPr>
        <p:spPr>
          <a:xfrm>
            <a:off x="1522675" y="5727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 .HPP file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215BDB9-50CA-8285-A2AA-DF7088A6F283}"/>
              </a:ext>
            </a:extLst>
          </p:cNvPr>
          <p:cNvSpPr txBox="1"/>
          <p:nvPr/>
        </p:nvSpPr>
        <p:spPr>
          <a:xfrm>
            <a:off x="5415350" y="1272506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The </a:t>
            </a:r>
            <a:r>
              <a:rPr lang="hu-HU" sz="2400" b="1" dirty="0" err="1"/>
              <a:t>pointers</a:t>
            </a:r>
            <a:endParaRPr lang="hu-HU" sz="2400" b="1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83B37C8F-C9F2-2D44-5BBE-703BF21B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37" y="904331"/>
            <a:ext cx="3480861" cy="422434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90E40E-D239-22A4-34AA-49FE191DDDF9}"/>
              </a:ext>
            </a:extLst>
          </p:cNvPr>
          <p:cNvSpPr txBox="1"/>
          <p:nvPr/>
        </p:nvSpPr>
        <p:spPr>
          <a:xfrm>
            <a:off x="4371951" y="1902682"/>
            <a:ext cx="46264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Pointers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are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used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store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memory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addresses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of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lang="hu-HU" sz="2000" dirty="0">
                <a:solidFill>
                  <a:schemeClr val="tx1"/>
                </a:solidFill>
                <a:latin typeface="+mj-lt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This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is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useful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when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you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want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work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with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dynamically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allocated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hu-HU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1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>
            <a:spLocks noGrp="1"/>
          </p:cNvSpPr>
          <p:nvPr>
            <p:ph type="subTitle" idx="1"/>
          </p:nvPr>
        </p:nvSpPr>
        <p:spPr>
          <a:xfrm>
            <a:off x="2236050" y="1700400"/>
            <a:ext cx="46719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Yeseva One"/>
                <a:ea typeface="Yeseva One"/>
                <a:cs typeface="Yeseva One"/>
                <a:sym typeface="Yeseva One"/>
              </a:rPr>
              <a:t>Does anyone have any questions?</a:t>
            </a:r>
            <a:endParaRPr sz="1800" dirty="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565" name="Google Shape;565;p46"/>
          <p:cNvSpPr txBox="1">
            <a:spLocks noGrp="1"/>
          </p:cNvSpPr>
          <p:nvPr>
            <p:ph type="ctrTitle"/>
          </p:nvPr>
        </p:nvSpPr>
        <p:spPr>
          <a:xfrm>
            <a:off x="2630975" y="535000"/>
            <a:ext cx="3882000" cy="12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66" name="Google Shape;566;p46"/>
          <p:cNvSpPr txBox="1">
            <a:spLocks noGrp="1"/>
          </p:cNvSpPr>
          <p:nvPr>
            <p:ph type="subTitle" idx="2"/>
          </p:nvPr>
        </p:nvSpPr>
        <p:spPr>
          <a:xfrm>
            <a:off x="2631064" y="4249025"/>
            <a:ext cx="38820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8008597" y="3351591"/>
            <a:ext cx="420300" cy="1256900"/>
            <a:chOff x="8596172" y="3524841"/>
            <a:chExt cx="420300" cy="1256900"/>
          </a:xfrm>
        </p:grpSpPr>
        <p:sp>
          <p:nvSpPr>
            <p:cNvPr id="582" name="Google Shape;582;p46"/>
            <p:cNvSpPr/>
            <p:nvPr/>
          </p:nvSpPr>
          <p:spPr>
            <a:xfrm rot="5400000">
              <a:off x="8596172" y="3524841"/>
              <a:ext cx="420300" cy="420300"/>
            </a:xfrm>
            <a:prstGeom prst="rtTriangl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46"/>
            <p:cNvCxnSpPr/>
            <p:nvPr/>
          </p:nvCxnSpPr>
          <p:spPr>
            <a:xfrm>
              <a:off x="8774897" y="3619450"/>
              <a:ext cx="0" cy="84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Google Shape;584;p46"/>
            <p:cNvSpPr/>
            <p:nvPr/>
          </p:nvSpPr>
          <p:spPr>
            <a:xfrm rot="5400000">
              <a:off x="8596172" y="4361441"/>
              <a:ext cx="420300" cy="420300"/>
            </a:xfrm>
            <a:prstGeom prst="rtTriangl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6"/>
          <p:cNvGrpSpPr/>
          <p:nvPr/>
        </p:nvGrpSpPr>
        <p:grpSpPr>
          <a:xfrm>
            <a:off x="715097" y="534991"/>
            <a:ext cx="420300" cy="1256900"/>
            <a:chOff x="8596172" y="3524841"/>
            <a:chExt cx="420300" cy="1256900"/>
          </a:xfrm>
        </p:grpSpPr>
        <p:sp>
          <p:nvSpPr>
            <p:cNvPr id="586" name="Google Shape;586;p46"/>
            <p:cNvSpPr/>
            <p:nvPr/>
          </p:nvSpPr>
          <p:spPr>
            <a:xfrm rot="5400000">
              <a:off x="8596172" y="3524841"/>
              <a:ext cx="420300" cy="420300"/>
            </a:xfrm>
            <a:prstGeom prst="rtTriangl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7" name="Google Shape;587;p46"/>
            <p:cNvCxnSpPr/>
            <p:nvPr/>
          </p:nvCxnSpPr>
          <p:spPr>
            <a:xfrm>
              <a:off x="8774897" y="3619450"/>
              <a:ext cx="0" cy="84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8" name="Google Shape;588;p46"/>
            <p:cNvSpPr/>
            <p:nvPr/>
          </p:nvSpPr>
          <p:spPr>
            <a:xfrm rot="5400000">
              <a:off x="8596172" y="4361441"/>
              <a:ext cx="420300" cy="420300"/>
            </a:xfrm>
            <a:prstGeom prst="rtTriangl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54A4F239-800A-5AA1-EE27-6B4948FF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8" y="2120691"/>
            <a:ext cx="2238932" cy="2939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tamin C Serum Marketing Plan by Slidesgo">
  <a:themeElements>
    <a:clrScheme name="Simple Light">
      <a:dk1>
        <a:srgbClr val="332002"/>
      </a:dk1>
      <a:lt1>
        <a:srgbClr val="FFF099"/>
      </a:lt1>
      <a:dk2>
        <a:srgbClr val="FFB8D4"/>
      </a:dk2>
      <a:lt2>
        <a:srgbClr val="FF855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0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171</Words>
  <Application>Microsoft Macintosh PowerPoint</Application>
  <PresentationFormat>Diavetítés a képernyőre (16:9 oldalarány)</PresentationFormat>
  <Paragraphs>42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Nunito Light</vt:lpstr>
      <vt:lpstr>Nunito</vt:lpstr>
      <vt:lpstr>Bebas Neue</vt:lpstr>
      <vt:lpstr>Barlow</vt:lpstr>
      <vt:lpstr>Yeseva One</vt:lpstr>
      <vt:lpstr>Raleway</vt:lpstr>
      <vt:lpstr>Vitamin C Serum Marketing Plan by Slidesgo</vt:lpstr>
      <vt:lpstr>(Vitamin) The C++</vt:lpstr>
      <vt:lpstr>Summary</vt:lpstr>
      <vt:lpstr>C++ in general</vt:lpstr>
      <vt:lpstr>C++ files - root</vt:lpstr>
      <vt:lpstr>C++ files - Package</vt:lpstr>
      <vt:lpstr>C++ files - Letter</vt:lpstr>
      <vt:lpstr>C++ files – PostOffice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(Vitamin) The C++</dc:title>
  <cp:lastModifiedBy>Tamás Toma</cp:lastModifiedBy>
  <cp:revision>8</cp:revision>
  <dcterms:modified xsi:type="dcterms:W3CDTF">2023-11-03T10:24:24Z</dcterms:modified>
</cp:coreProperties>
</file>