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5"/>
  </p:sldMasterIdLst>
  <p:notesMasterIdLst>
    <p:notesMasterId r:id="rId27"/>
  </p:notesMasterIdLst>
  <p:sldIdLst>
    <p:sldId id="256" r:id="rId6"/>
    <p:sldId id="260" r:id="rId7"/>
    <p:sldId id="257" r:id="rId8"/>
    <p:sldId id="1631" r:id="rId9"/>
    <p:sldId id="2147479189" r:id="rId10"/>
    <p:sldId id="2147479216" r:id="rId11"/>
    <p:sldId id="2147479217" r:id="rId12"/>
    <p:sldId id="2147479218" r:id="rId13"/>
    <p:sldId id="2147479212" r:id="rId14"/>
    <p:sldId id="2147479214" r:id="rId15"/>
    <p:sldId id="2147479219" r:id="rId16"/>
    <p:sldId id="2147479215" r:id="rId17"/>
    <p:sldId id="2147479213" r:id="rId18"/>
    <p:sldId id="2147479210" r:id="rId19"/>
    <p:sldId id="2147479220" r:id="rId20"/>
    <p:sldId id="2147479222" r:id="rId21"/>
    <p:sldId id="2147479223" r:id="rId22"/>
    <p:sldId id="2147479221" r:id="rId23"/>
    <p:sldId id="1633" r:id="rId24"/>
    <p:sldId id="2147479211" r:id="rId25"/>
    <p:sldId id="26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72" userDrawn="1">
          <p15:clr>
            <a:srgbClr val="A4A3A4"/>
          </p15:clr>
        </p15:guide>
        <p15:guide id="2" pos="3409" userDrawn="1">
          <p15:clr>
            <a:srgbClr val="A4A3A4"/>
          </p15:clr>
        </p15:guide>
        <p15:guide id="3" pos="370" userDrawn="1">
          <p15:clr>
            <a:srgbClr val="A4A3A4"/>
          </p15:clr>
        </p15:guide>
        <p15:guide id="4" orient="horz" pos="1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3032BA-6B3E-684F-A791-94FC0497D23F}" v="120" dt="2025-05-10T04:20:13.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65" autoAdjust="0"/>
    <p:restoredTop sz="77466" autoAdjust="0"/>
  </p:normalViewPr>
  <p:slideViewPr>
    <p:cSldViewPr snapToGrid="0" showGuides="1">
      <p:cViewPr>
        <p:scale>
          <a:sx n="125" d="100"/>
          <a:sy n="125" d="100"/>
        </p:scale>
        <p:origin x="536" y="-1208"/>
      </p:cViewPr>
      <p:guideLst>
        <p:guide orient="horz" pos="2772"/>
        <p:guide pos="3409"/>
        <p:guide pos="370"/>
        <p:guide orient="horz" pos="14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Tom' Martens" userId="35ccf0d4-9e71-4d15-bebb-7c78661c64b3" providerId="ADAL" clId="{A93032BA-6B3E-684F-A791-94FC0497D23F}"/>
    <pc:docChg chg="custSel addSld modSld sldOrd">
      <pc:chgData name="Thomas 'Tom' Martens" userId="35ccf0d4-9e71-4d15-bebb-7c78661c64b3" providerId="ADAL" clId="{A93032BA-6B3E-684F-A791-94FC0497D23F}" dt="2025-05-10T04:21:16.410" v="1049" actId="1076"/>
      <pc:docMkLst>
        <pc:docMk/>
      </pc:docMkLst>
      <pc:sldChg chg="addSp modSp mod">
        <pc:chgData name="Thomas 'Tom' Martens" userId="35ccf0d4-9e71-4d15-bebb-7c78661c64b3" providerId="ADAL" clId="{A93032BA-6B3E-684F-A791-94FC0497D23F}" dt="2025-05-09T19:58:27.021" v="895" actId="14100"/>
        <pc:sldMkLst>
          <pc:docMk/>
          <pc:sldMk cId="3211801971" sldId="256"/>
        </pc:sldMkLst>
        <pc:spChg chg="mod">
          <ac:chgData name="Thomas 'Tom' Martens" userId="35ccf0d4-9e71-4d15-bebb-7c78661c64b3" providerId="ADAL" clId="{A93032BA-6B3E-684F-A791-94FC0497D23F}" dt="2025-05-09T16:52:04.741" v="1" actId="20577"/>
          <ac:spMkLst>
            <pc:docMk/>
            <pc:sldMk cId="3211801971" sldId="256"/>
            <ac:spMk id="4" creationId="{00000000-0000-0000-0000-000000000000}"/>
          </ac:spMkLst>
        </pc:spChg>
        <pc:picChg chg="add mod">
          <ac:chgData name="Thomas 'Tom' Martens" userId="35ccf0d4-9e71-4d15-bebb-7c78661c64b3" providerId="ADAL" clId="{A93032BA-6B3E-684F-A791-94FC0497D23F}" dt="2025-05-09T19:58:27.021" v="895" actId="14100"/>
          <ac:picMkLst>
            <pc:docMk/>
            <pc:sldMk cId="3211801971" sldId="256"/>
            <ac:picMk id="6" creationId="{47A15E1D-0C44-75D2-E6E9-85A9FFE460A9}"/>
          </ac:picMkLst>
        </pc:picChg>
      </pc:sldChg>
      <pc:sldChg chg="delSp mod">
        <pc:chgData name="Thomas 'Tom' Martens" userId="35ccf0d4-9e71-4d15-bebb-7c78661c64b3" providerId="ADAL" clId="{A93032BA-6B3E-684F-A791-94FC0497D23F}" dt="2025-05-10T03:35:58.271" v="896" actId="478"/>
        <pc:sldMkLst>
          <pc:docMk/>
          <pc:sldMk cId="3964307686" sldId="260"/>
        </pc:sldMkLst>
        <pc:spChg chg="del">
          <ac:chgData name="Thomas 'Tom' Martens" userId="35ccf0d4-9e71-4d15-bebb-7c78661c64b3" providerId="ADAL" clId="{A93032BA-6B3E-684F-A791-94FC0497D23F}" dt="2025-05-10T03:35:58.271" v="896" actId="478"/>
          <ac:spMkLst>
            <pc:docMk/>
            <pc:sldMk cId="3964307686" sldId="260"/>
            <ac:spMk id="4" creationId="{FC005C86-A60F-F456-1A16-B561D033B66F}"/>
          </ac:spMkLst>
        </pc:spChg>
      </pc:sldChg>
      <pc:sldChg chg="modSp mod">
        <pc:chgData name="Thomas 'Tom' Martens" userId="35ccf0d4-9e71-4d15-bebb-7c78661c64b3" providerId="ADAL" clId="{A93032BA-6B3E-684F-A791-94FC0497D23F}" dt="2025-05-09T19:50:39.589" v="890" actId="20577"/>
        <pc:sldMkLst>
          <pc:docMk/>
          <pc:sldMk cId="1614485931" sldId="2147479211"/>
        </pc:sldMkLst>
        <pc:spChg chg="mod">
          <ac:chgData name="Thomas 'Tom' Martens" userId="35ccf0d4-9e71-4d15-bebb-7c78661c64b3" providerId="ADAL" clId="{A93032BA-6B3E-684F-A791-94FC0497D23F}" dt="2025-05-09T19:50:39.589" v="890" actId="20577"/>
          <ac:spMkLst>
            <pc:docMk/>
            <pc:sldMk cId="1614485931" sldId="2147479211"/>
            <ac:spMk id="6" creationId="{52FC57BE-2A10-D9CB-6509-65A1421D22E6}"/>
          </ac:spMkLst>
        </pc:spChg>
      </pc:sldChg>
      <pc:sldChg chg="addSp delSp modSp mod">
        <pc:chgData name="Thomas 'Tom' Martens" userId="35ccf0d4-9e71-4d15-bebb-7c78661c64b3" providerId="ADAL" clId="{A93032BA-6B3E-684F-A791-94FC0497D23F}" dt="2025-05-10T04:17:31.389" v="1040" actId="114"/>
        <pc:sldMkLst>
          <pc:docMk/>
          <pc:sldMk cId="2362484642" sldId="2147479219"/>
        </pc:sldMkLst>
        <pc:spChg chg="mod">
          <ac:chgData name="Thomas 'Tom' Martens" userId="35ccf0d4-9e71-4d15-bebb-7c78661c64b3" providerId="ADAL" clId="{A93032BA-6B3E-684F-A791-94FC0497D23F}" dt="2025-05-10T04:17:31.389" v="1040" actId="114"/>
          <ac:spMkLst>
            <pc:docMk/>
            <pc:sldMk cId="2362484642" sldId="2147479219"/>
            <ac:spMk id="2" creationId="{31440AAC-C8A7-A538-F395-38C4DB739978}"/>
          </ac:spMkLst>
        </pc:spChg>
        <pc:spChg chg="mod">
          <ac:chgData name="Thomas 'Tom' Martens" userId="35ccf0d4-9e71-4d15-bebb-7c78661c64b3" providerId="ADAL" clId="{A93032BA-6B3E-684F-A791-94FC0497D23F}" dt="2025-05-10T04:16:57.162" v="1039" actId="20577"/>
          <ac:spMkLst>
            <pc:docMk/>
            <pc:sldMk cId="2362484642" sldId="2147479219"/>
            <ac:spMk id="39" creationId="{D570546B-1377-11B4-4FBA-41C33A559028}"/>
          </ac:spMkLst>
        </pc:spChg>
        <pc:grpChg chg="add">
          <ac:chgData name="Thomas 'Tom' Martens" userId="35ccf0d4-9e71-4d15-bebb-7c78661c64b3" providerId="ADAL" clId="{A93032BA-6B3E-684F-A791-94FC0497D23F}" dt="2025-05-10T04:14:57.292" v="945" actId="164"/>
          <ac:grpSpMkLst>
            <pc:docMk/>
            <pc:sldMk cId="2362484642" sldId="2147479219"/>
            <ac:grpSpMk id="14" creationId="{1D28768B-93CE-5330-CCB8-BA4B8CBB5C70}"/>
          </ac:grpSpMkLst>
        </pc:grpChg>
        <pc:grpChg chg="del topLvl">
          <ac:chgData name="Thomas 'Tom' Martens" userId="35ccf0d4-9e71-4d15-bebb-7c78661c64b3" providerId="ADAL" clId="{A93032BA-6B3E-684F-A791-94FC0497D23F}" dt="2025-05-10T04:13:38.302" v="911" actId="165"/>
          <ac:grpSpMkLst>
            <pc:docMk/>
            <pc:sldMk cId="2362484642" sldId="2147479219"/>
            <ac:grpSpMk id="21" creationId="{89CB2D7B-FD46-4CBC-225A-76874944ADDE}"/>
          </ac:grpSpMkLst>
        </pc:grpChg>
        <pc:grpChg chg="del">
          <ac:chgData name="Thomas 'Tom' Martens" userId="35ccf0d4-9e71-4d15-bebb-7c78661c64b3" providerId="ADAL" clId="{A93032BA-6B3E-684F-A791-94FC0497D23F}" dt="2025-05-10T04:13:07.642" v="906" actId="165"/>
          <ac:grpSpMkLst>
            <pc:docMk/>
            <pc:sldMk cId="2362484642" sldId="2147479219"/>
            <ac:grpSpMk id="24" creationId="{80ACC4A8-DF46-7070-066C-BF8A9F337E75}"/>
          </ac:grpSpMkLst>
        </pc:grpChg>
        <pc:picChg chg="add mod">
          <ac:chgData name="Thomas 'Tom' Martens" userId="35ccf0d4-9e71-4d15-bebb-7c78661c64b3" providerId="ADAL" clId="{A93032BA-6B3E-684F-A791-94FC0497D23F}" dt="2025-05-10T04:13:57.567" v="913" actId="552"/>
          <ac:picMkLst>
            <pc:docMk/>
            <pc:sldMk cId="2362484642" sldId="2147479219"/>
            <ac:picMk id="3" creationId="{02553331-4506-672B-CC6B-F8739ABBDC31}"/>
          </ac:picMkLst>
        </pc:picChg>
        <pc:picChg chg="mod topLvl">
          <ac:chgData name="Thomas 'Tom' Martens" userId="35ccf0d4-9e71-4d15-bebb-7c78661c64b3" providerId="ADAL" clId="{A93032BA-6B3E-684F-A791-94FC0497D23F}" dt="2025-05-10T04:14:43.780" v="944" actId="552"/>
          <ac:picMkLst>
            <pc:docMk/>
            <pc:sldMk cId="2362484642" sldId="2147479219"/>
            <ac:picMk id="9" creationId="{19FD06B2-896B-FA84-9D01-AA3472A91CD2}"/>
          </ac:picMkLst>
        </pc:picChg>
        <pc:picChg chg="mod topLvl">
          <ac:chgData name="Thomas 'Tom' Martens" userId="35ccf0d4-9e71-4d15-bebb-7c78661c64b3" providerId="ADAL" clId="{A93032BA-6B3E-684F-A791-94FC0497D23F}" dt="2025-05-10T04:13:57.567" v="913" actId="552"/>
          <ac:picMkLst>
            <pc:docMk/>
            <pc:sldMk cId="2362484642" sldId="2147479219"/>
            <ac:picMk id="10" creationId="{9CFA0CDC-B8D4-5CF6-4012-230130F431C8}"/>
          </ac:picMkLst>
        </pc:picChg>
        <pc:picChg chg="mod topLvl">
          <ac:chgData name="Thomas 'Tom' Martens" userId="35ccf0d4-9e71-4d15-bebb-7c78661c64b3" providerId="ADAL" clId="{A93032BA-6B3E-684F-A791-94FC0497D23F}" dt="2025-05-10T04:14:43.780" v="944" actId="552"/>
          <ac:picMkLst>
            <pc:docMk/>
            <pc:sldMk cId="2362484642" sldId="2147479219"/>
            <ac:picMk id="19" creationId="{A94938C2-2D67-2BA2-73A1-1349C5907A04}"/>
          </ac:picMkLst>
        </pc:picChg>
      </pc:sldChg>
      <pc:sldChg chg="addSp delSp modSp add mod">
        <pc:chgData name="Thomas 'Tom' Martens" userId="35ccf0d4-9e71-4d15-bebb-7c78661c64b3" providerId="ADAL" clId="{A93032BA-6B3E-684F-A791-94FC0497D23F}" dt="2025-05-10T04:21:16.410" v="1049" actId="1076"/>
        <pc:sldMkLst>
          <pc:docMk/>
          <pc:sldMk cId="623864784" sldId="2147479220"/>
        </pc:sldMkLst>
        <pc:spChg chg="mod">
          <ac:chgData name="Thomas 'Tom' Martens" userId="35ccf0d4-9e71-4d15-bebb-7c78661c64b3" providerId="ADAL" clId="{A93032BA-6B3E-684F-A791-94FC0497D23F}" dt="2025-05-09T16:53:55.392" v="53" actId="20577"/>
          <ac:spMkLst>
            <pc:docMk/>
            <pc:sldMk cId="623864784" sldId="2147479220"/>
            <ac:spMk id="2" creationId="{A82876A5-E4D6-9F84-F80E-550DEB03BA47}"/>
          </ac:spMkLst>
        </pc:spChg>
        <pc:spChg chg="add mod">
          <ac:chgData name="Thomas 'Tom' Martens" userId="35ccf0d4-9e71-4d15-bebb-7c78661c64b3" providerId="ADAL" clId="{A93032BA-6B3E-684F-A791-94FC0497D23F}" dt="2025-05-09T16:57:00.817" v="64" actId="1076"/>
          <ac:spMkLst>
            <pc:docMk/>
            <pc:sldMk cId="623864784" sldId="2147479220"/>
            <ac:spMk id="5" creationId="{AF7BA71B-C31E-411A-2BF6-A42CECA8CAE8}"/>
          </ac:spMkLst>
        </pc:spChg>
        <pc:spChg chg="del mod">
          <ac:chgData name="Thomas 'Tom' Martens" userId="35ccf0d4-9e71-4d15-bebb-7c78661c64b3" providerId="ADAL" clId="{A93032BA-6B3E-684F-A791-94FC0497D23F}" dt="2025-05-09T16:55:52.064" v="56"/>
          <ac:spMkLst>
            <pc:docMk/>
            <pc:sldMk cId="623864784" sldId="2147479220"/>
            <ac:spMk id="6" creationId="{FBB04585-842F-C67A-5182-F0457CB45545}"/>
          </ac:spMkLst>
        </pc:spChg>
        <pc:spChg chg="add mod">
          <ac:chgData name="Thomas 'Tom' Martens" userId="35ccf0d4-9e71-4d15-bebb-7c78661c64b3" providerId="ADAL" clId="{A93032BA-6B3E-684F-A791-94FC0497D23F}" dt="2025-05-10T04:21:04.122" v="1047" actId="1076"/>
          <ac:spMkLst>
            <pc:docMk/>
            <pc:sldMk cId="623864784" sldId="2147479220"/>
            <ac:spMk id="7" creationId="{D00E32FD-08A7-97AD-145C-87BEE5A8D51A}"/>
          </ac:spMkLst>
        </pc:spChg>
        <pc:picChg chg="add mod">
          <ac:chgData name="Thomas 'Tom' Martens" userId="35ccf0d4-9e71-4d15-bebb-7c78661c64b3" providerId="ADAL" clId="{A93032BA-6B3E-684F-A791-94FC0497D23F}" dt="2025-05-10T04:21:16.410" v="1049" actId="1076"/>
          <ac:picMkLst>
            <pc:docMk/>
            <pc:sldMk cId="623864784" sldId="2147479220"/>
            <ac:picMk id="3" creationId="{C0D0A718-A012-5760-4BC4-A1CB914D4313}"/>
          </ac:picMkLst>
        </pc:picChg>
        <pc:picChg chg="add mod">
          <ac:chgData name="Thomas 'Tom' Martens" userId="35ccf0d4-9e71-4d15-bebb-7c78661c64b3" providerId="ADAL" clId="{A93032BA-6B3E-684F-A791-94FC0497D23F}" dt="2025-05-10T04:21:07.794" v="1048" actId="1076"/>
          <ac:picMkLst>
            <pc:docMk/>
            <pc:sldMk cId="623864784" sldId="2147479220"/>
            <ac:picMk id="4" creationId="{E8038735-ECF9-6FC4-A2BF-BF983AD99A03}"/>
          </ac:picMkLst>
        </pc:picChg>
        <pc:picChg chg="add del mod">
          <ac:chgData name="Thomas 'Tom' Martens" userId="35ccf0d4-9e71-4d15-bebb-7c78661c64b3" providerId="ADAL" clId="{A93032BA-6B3E-684F-A791-94FC0497D23F}" dt="2025-05-10T04:18:58.568" v="1041" actId="478"/>
          <ac:picMkLst>
            <pc:docMk/>
            <pc:sldMk cId="623864784" sldId="2147479220"/>
            <ac:picMk id="8" creationId="{9B282399-FF0A-C080-F18F-D48961586CD9}"/>
          </ac:picMkLst>
        </pc:picChg>
      </pc:sldChg>
      <pc:sldChg chg="addSp delSp modSp add mod modAnim">
        <pc:chgData name="Thomas 'Tom' Martens" userId="35ccf0d4-9e71-4d15-bebb-7c78661c64b3" providerId="ADAL" clId="{A93032BA-6B3E-684F-A791-94FC0497D23F}" dt="2025-05-09T19:48:20.572" v="832" actId="1036"/>
        <pc:sldMkLst>
          <pc:docMk/>
          <pc:sldMk cId="3411161004" sldId="2147479221"/>
        </pc:sldMkLst>
        <pc:spChg chg="mod">
          <ac:chgData name="Thomas 'Tom' Martens" userId="35ccf0d4-9e71-4d15-bebb-7c78661c64b3" providerId="ADAL" clId="{A93032BA-6B3E-684F-A791-94FC0497D23F}" dt="2025-05-09T17:00:36.773" v="141" actId="5793"/>
          <ac:spMkLst>
            <pc:docMk/>
            <pc:sldMk cId="3411161004" sldId="2147479221"/>
            <ac:spMk id="2" creationId="{62E00A9B-9D30-AEBA-5C04-68FF7E653142}"/>
          </ac:spMkLst>
        </pc:spChg>
        <pc:spChg chg="add mod">
          <ac:chgData name="Thomas 'Tom' Martens" userId="35ccf0d4-9e71-4d15-bebb-7c78661c64b3" providerId="ADAL" clId="{A93032BA-6B3E-684F-A791-94FC0497D23F}" dt="2025-05-09T19:48:20.572" v="832" actId="1036"/>
          <ac:spMkLst>
            <pc:docMk/>
            <pc:sldMk cId="3411161004" sldId="2147479221"/>
            <ac:spMk id="4" creationId="{673132C8-EE12-96A2-0061-5E359D251327}"/>
          </ac:spMkLst>
        </pc:spChg>
        <pc:spChg chg="mod">
          <ac:chgData name="Thomas 'Tom' Martens" userId="35ccf0d4-9e71-4d15-bebb-7c78661c64b3" providerId="ADAL" clId="{A93032BA-6B3E-684F-A791-94FC0497D23F}" dt="2025-05-09T19:48:01.761" v="821" actId="404"/>
          <ac:spMkLst>
            <pc:docMk/>
            <pc:sldMk cId="3411161004" sldId="2147479221"/>
            <ac:spMk id="5" creationId="{E91D1451-FD82-27B9-A727-8DCA924F7855}"/>
          </ac:spMkLst>
        </pc:spChg>
        <pc:spChg chg="mod">
          <ac:chgData name="Thomas 'Tom' Martens" userId="35ccf0d4-9e71-4d15-bebb-7c78661c64b3" providerId="ADAL" clId="{A93032BA-6B3E-684F-A791-94FC0497D23F}" dt="2025-05-09T19:48:20.572" v="832" actId="1036"/>
          <ac:spMkLst>
            <pc:docMk/>
            <pc:sldMk cId="3411161004" sldId="2147479221"/>
            <ac:spMk id="7" creationId="{EE5C38D7-D952-DB7E-A9B2-9BED5908709B}"/>
          </ac:spMkLst>
        </pc:spChg>
        <pc:spChg chg="add mod">
          <ac:chgData name="Thomas 'Tom' Martens" userId="35ccf0d4-9e71-4d15-bebb-7c78661c64b3" providerId="ADAL" clId="{A93032BA-6B3E-684F-A791-94FC0497D23F}" dt="2025-05-09T17:07:52.996" v="385" actId="1076"/>
          <ac:spMkLst>
            <pc:docMk/>
            <pc:sldMk cId="3411161004" sldId="2147479221"/>
            <ac:spMk id="9" creationId="{B06483B4-960D-B322-297C-2617744041E0}"/>
          </ac:spMkLst>
        </pc:spChg>
        <pc:picChg chg="del">
          <ac:chgData name="Thomas 'Tom' Martens" userId="35ccf0d4-9e71-4d15-bebb-7c78661c64b3" providerId="ADAL" clId="{A93032BA-6B3E-684F-A791-94FC0497D23F}" dt="2025-05-09T17:00:43.115" v="142" actId="478"/>
          <ac:picMkLst>
            <pc:docMk/>
            <pc:sldMk cId="3411161004" sldId="2147479221"/>
            <ac:picMk id="3" creationId="{7E547ABB-A470-2C68-01BB-B96168F0E69A}"/>
          </ac:picMkLst>
        </pc:picChg>
        <pc:picChg chg="del">
          <ac:chgData name="Thomas 'Tom' Martens" userId="35ccf0d4-9e71-4d15-bebb-7c78661c64b3" providerId="ADAL" clId="{A93032BA-6B3E-684F-A791-94FC0497D23F}" dt="2025-05-09T17:00:43.115" v="142" actId="478"/>
          <ac:picMkLst>
            <pc:docMk/>
            <pc:sldMk cId="3411161004" sldId="2147479221"/>
            <ac:picMk id="8" creationId="{07F00CF2-2B43-23A9-655C-58C705AD663E}"/>
          </ac:picMkLst>
        </pc:picChg>
      </pc:sldChg>
      <pc:sldChg chg="addSp delSp modSp add mod ord delAnim">
        <pc:chgData name="Thomas 'Tom' Martens" userId="35ccf0d4-9e71-4d15-bebb-7c78661c64b3" providerId="ADAL" clId="{A93032BA-6B3E-684F-A791-94FC0497D23F}" dt="2025-05-09T19:49:30.450" v="882" actId="403"/>
        <pc:sldMkLst>
          <pc:docMk/>
          <pc:sldMk cId="1517858730" sldId="2147479222"/>
        </pc:sldMkLst>
        <pc:spChg chg="mod">
          <ac:chgData name="Thomas 'Tom' Martens" userId="35ccf0d4-9e71-4d15-bebb-7c78661c64b3" providerId="ADAL" clId="{A93032BA-6B3E-684F-A791-94FC0497D23F}" dt="2025-05-09T19:49:30.450" v="882" actId="403"/>
          <ac:spMkLst>
            <pc:docMk/>
            <pc:sldMk cId="1517858730" sldId="2147479222"/>
            <ac:spMk id="2" creationId="{F767B9AB-1C1B-5F04-3F78-786AFB55782C}"/>
          </ac:spMkLst>
        </pc:spChg>
        <pc:spChg chg="add mod">
          <ac:chgData name="Thomas 'Tom' Martens" userId="35ccf0d4-9e71-4d15-bebb-7c78661c64b3" providerId="ADAL" clId="{A93032BA-6B3E-684F-A791-94FC0497D23F}" dt="2025-05-09T19:46:21.788" v="804" actId="20577"/>
          <ac:spMkLst>
            <pc:docMk/>
            <pc:sldMk cId="1517858730" sldId="2147479222"/>
            <ac:spMk id="3" creationId="{6D965770-3D7F-F733-BA1A-5965048D40CB}"/>
          </ac:spMkLst>
        </pc:spChg>
        <pc:spChg chg="del">
          <ac:chgData name="Thomas 'Tom' Martens" userId="35ccf0d4-9e71-4d15-bebb-7c78661c64b3" providerId="ADAL" clId="{A93032BA-6B3E-684F-A791-94FC0497D23F}" dt="2025-05-09T17:10:04.972" v="422" actId="478"/>
          <ac:spMkLst>
            <pc:docMk/>
            <pc:sldMk cId="1517858730" sldId="2147479222"/>
            <ac:spMk id="4" creationId="{79A6FFE5-3120-256D-A78E-67CF4C08ADF1}"/>
          </ac:spMkLst>
        </pc:spChg>
        <pc:spChg chg="del mod">
          <ac:chgData name="Thomas 'Tom' Martens" userId="35ccf0d4-9e71-4d15-bebb-7c78661c64b3" providerId="ADAL" clId="{A93032BA-6B3E-684F-A791-94FC0497D23F}" dt="2025-05-09T19:24:31.956" v="431"/>
          <ac:spMkLst>
            <pc:docMk/>
            <pc:sldMk cId="1517858730" sldId="2147479222"/>
            <ac:spMk id="5" creationId="{41D5787B-8160-4C11-859E-4BE07A7F7763}"/>
          </ac:spMkLst>
        </pc:spChg>
        <pc:spChg chg="del">
          <ac:chgData name="Thomas 'Tom' Martens" userId="35ccf0d4-9e71-4d15-bebb-7c78661c64b3" providerId="ADAL" clId="{A93032BA-6B3E-684F-A791-94FC0497D23F}" dt="2025-05-09T17:10:07.501" v="423" actId="478"/>
          <ac:spMkLst>
            <pc:docMk/>
            <pc:sldMk cId="1517858730" sldId="2147479222"/>
            <ac:spMk id="7" creationId="{E013EBB7-C97F-65AF-894C-4A1A6B9AC898}"/>
          </ac:spMkLst>
        </pc:spChg>
        <pc:spChg chg="mod">
          <ac:chgData name="Thomas 'Tom' Martens" userId="35ccf0d4-9e71-4d15-bebb-7c78661c64b3" providerId="ADAL" clId="{A93032BA-6B3E-684F-A791-94FC0497D23F}" dt="2025-05-09T17:09:42.044" v="420"/>
          <ac:spMkLst>
            <pc:docMk/>
            <pc:sldMk cId="1517858730" sldId="2147479222"/>
            <ac:spMk id="9" creationId="{1B6A496B-E671-C6A2-D1F9-55862B307116}"/>
          </ac:spMkLst>
        </pc:spChg>
      </pc:sldChg>
      <pc:sldChg chg="modSp add mod">
        <pc:chgData name="Thomas 'Tom' Martens" userId="35ccf0d4-9e71-4d15-bebb-7c78661c64b3" providerId="ADAL" clId="{A93032BA-6B3E-684F-A791-94FC0497D23F}" dt="2025-05-09T19:46:53.496" v="817" actId="20577"/>
        <pc:sldMkLst>
          <pc:docMk/>
          <pc:sldMk cId="1087485595" sldId="2147479223"/>
        </pc:sldMkLst>
        <pc:spChg chg="mod">
          <ac:chgData name="Thomas 'Tom' Martens" userId="35ccf0d4-9e71-4d15-bebb-7c78661c64b3" providerId="ADAL" clId="{A93032BA-6B3E-684F-A791-94FC0497D23F}" dt="2025-05-09T19:42:17.660" v="578" actId="20577"/>
          <ac:spMkLst>
            <pc:docMk/>
            <pc:sldMk cId="1087485595" sldId="2147479223"/>
            <ac:spMk id="2" creationId="{17491D52-C1C8-01C5-30BD-385664B2E7DC}"/>
          </ac:spMkLst>
        </pc:spChg>
        <pc:spChg chg="mod">
          <ac:chgData name="Thomas 'Tom' Martens" userId="35ccf0d4-9e71-4d15-bebb-7c78661c64b3" providerId="ADAL" clId="{A93032BA-6B3E-684F-A791-94FC0497D23F}" dt="2025-05-09T19:46:53.496" v="817" actId="20577"/>
          <ac:spMkLst>
            <pc:docMk/>
            <pc:sldMk cId="1087485595" sldId="2147479223"/>
            <ac:spMk id="3" creationId="{4611F1AC-BE4A-5DF4-6CF4-6D70896B6401}"/>
          </ac:spMkLst>
        </pc:spChg>
      </pc:sldChg>
    </pc:docChg>
  </pc:docChgLst>
  <pc:docChgLst>
    <pc:chgData name="Thomas 'Tom' Martens" userId="35ccf0d4-9e71-4d15-bebb-7c78661c64b3" providerId="ADAL" clId="{ACD6D55F-62F2-7B41-83D3-DB27B4EE36DA}"/>
    <pc:docChg chg="sldOrd">
      <pc:chgData name="Thomas 'Tom' Martens" userId="35ccf0d4-9e71-4d15-bebb-7c78661c64b3" providerId="ADAL" clId="{ACD6D55F-62F2-7B41-83D3-DB27B4EE36DA}" dt="2025-03-01T07:32:30.996" v="0" actId="20578"/>
      <pc:docMkLst>
        <pc:docMk/>
      </pc:docMkLst>
      <pc:sldChg chg="ord">
        <pc:chgData name="Thomas 'Tom' Martens" userId="35ccf0d4-9e71-4d15-bebb-7c78661c64b3" providerId="ADAL" clId="{ACD6D55F-62F2-7B41-83D3-DB27B4EE36DA}" dt="2025-03-01T07:32:30.996" v="0" actId="20578"/>
        <pc:sldMkLst>
          <pc:docMk/>
          <pc:sldMk cId="627811151" sldId="2147479215"/>
        </pc:sldMkLst>
      </pc:sldChg>
    </pc:docChg>
  </pc:docChgLst>
  <pc:docChgLst>
    <pc:chgData name="Thomas 'Tom' Martens" userId="35ccf0d4-9e71-4d15-bebb-7c78661c64b3" providerId="ADAL" clId="{C804A3DF-CBC9-6743-BDB4-DB739268C832}"/>
    <pc:docChg chg="undo custSel modSld">
      <pc:chgData name="Thomas 'Tom' Martens" userId="35ccf0d4-9e71-4d15-bebb-7c78661c64b3" providerId="ADAL" clId="{C804A3DF-CBC9-6743-BDB4-DB739268C832}" dt="2025-04-06T08:23:00.184" v="86"/>
      <pc:docMkLst>
        <pc:docMk/>
      </pc:docMkLst>
      <pc:sldChg chg="modSp mod">
        <pc:chgData name="Thomas 'Tom' Martens" userId="35ccf0d4-9e71-4d15-bebb-7c78661c64b3" providerId="ADAL" clId="{C804A3DF-CBC9-6743-BDB4-DB739268C832}" dt="2025-04-06T08:21:46.490" v="30" actId="108"/>
        <pc:sldMkLst>
          <pc:docMk/>
          <pc:sldMk cId="3211801971" sldId="256"/>
        </pc:sldMkLst>
        <pc:spChg chg="mod">
          <ac:chgData name="Thomas 'Tom' Martens" userId="35ccf0d4-9e71-4d15-bebb-7c78661c64b3" providerId="ADAL" clId="{C804A3DF-CBC9-6743-BDB4-DB739268C832}" dt="2025-04-06T08:21:33.062" v="29" actId="108"/>
          <ac:spMkLst>
            <pc:docMk/>
            <pc:sldMk cId="3211801971" sldId="256"/>
            <ac:spMk id="3" creationId="{00000000-0000-0000-0000-000000000000}"/>
          </ac:spMkLst>
        </pc:spChg>
        <pc:spChg chg="mod">
          <ac:chgData name="Thomas 'Tom' Martens" userId="35ccf0d4-9e71-4d15-bebb-7c78661c64b3" providerId="ADAL" clId="{C804A3DF-CBC9-6743-BDB4-DB739268C832}" dt="2025-04-06T08:21:46.490" v="30" actId="108"/>
          <ac:spMkLst>
            <pc:docMk/>
            <pc:sldMk cId="3211801971" sldId="256"/>
            <ac:spMk id="4" creationId="{00000000-0000-0000-0000-000000000000}"/>
          </ac:spMkLst>
        </pc:spChg>
      </pc:sldChg>
      <pc:sldChg chg="addSp modSp mod">
        <pc:chgData name="Thomas 'Tom' Martens" userId="35ccf0d4-9e71-4d15-bebb-7c78661c64b3" providerId="ADAL" clId="{C804A3DF-CBC9-6743-BDB4-DB739268C832}" dt="2025-04-06T08:23:00.184" v="86"/>
        <pc:sldMkLst>
          <pc:docMk/>
          <pc:sldMk cId="3964307686"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E3F47-1EF8-449E-AF2A-6893B256645D}" type="datetimeFigureOut">
              <a:rPr lang="de-DE" smtClean="0"/>
              <a:t>10.05.25</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C49F01-070F-4DA7-B670-FE81658F4AD1}" type="slidenum">
              <a:rPr lang="de-DE" smtClean="0"/>
              <a:t>‹#›</a:t>
            </a:fld>
            <a:endParaRPr lang="de-DE"/>
          </a:p>
        </p:txBody>
      </p:sp>
    </p:spTree>
    <p:extLst>
      <p:ext uri="{BB962C8B-B14F-4D97-AF65-F5344CB8AC3E}">
        <p14:creationId xmlns:p14="http://schemas.microsoft.com/office/powerpoint/2010/main" val="3702005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64C49F01-070F-4DA7-B670-FE81658F4AD1}" type="slidenum">
              <a:rPr lang="de-DE" smtClean="0"/>
              <a:t>1</a:t>
            </a:fld>
            <a:endParaRPr lang="de-DE"/>
          </a:p>
        </p:txBody>
      </p:sp>
    </p:spTree>
    <p:extLst>
      <p:ext uri="{BB962C8B-B14F-4D97-AF65-F5344CB8AC3E}">
        <p14:creationId xmlns:p14="http://schemas.microsoft.com/office/powerpoint/2010/main" val="1167958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The new content types allow us to address</a:t>
            </a:r>
          </a:p>
          <a:p>
            <a:pPr marL="171450" indent="-171450">
              <a:buFont typeface="Arial" panose="020B0604020202020204" pitchFamily="34" charset="0"/>
              <a:buChar char="•"/>
            </a:pPr>
            <a:r>
              <a:rPr lang="en-GB" dirty="0"/>
              <a:t>N</a:t>
            </a:r>
            <a:r>
              <a:rPr lang="en-DE" dirty="0"/>
              <a:t>ew audiences (maybe data scientist</a:t>
            </a:r>
            <a:r>
              <a:rPr lang="en-GB" dirty="0"/>
              <a:t>s</a:t>
            </a:r>
            <a:r>
              <a:rPr lang="en-DE" dirty="0"/>
              <a:t>) that will use the Teams integration (AT THE CURRENT MOMENT ORG APPS ARE NOT AVAILABLE) to comment on notebooks)</a:t>
            </a:r>
          </a:p>
          <a:p>
            <a:pPr marL="171450" indent="-171450">
              <a:buFont typeface="Arial" panose="020B0604020202020204" pitchFamily="34" charset="0"/>
              <a:buChar char="•"/>
            </a:pPr>
            <a:r>
              <a:rPr lang="en-DE" dirty="0"/>
              <a:t>Or ”simply” by adding the new content types to existing apps, we are now able to provide new </a:t>
            </a:r>
            <a:r>
              <a:rPr lang="en-GB" dirty="0"/>
              <a:t>kind</a:t>
            </a:r>
            <a:r>
              <a:rPr lang="en-DE" dirty="0"/>
              <a:t>s of insights that w</a:t>
            </a:r>
            <a:r>
              <a:rPr lang="en-GB" dirty="0"/>
              <a:t>ere</a:t>
            </a:r>
            <a:r>
              <a:rPr lang="en-DE" dirty="0"/>
              <a:t> not possible before</a:t>
            </a:r>
          </a:p>
          <a:p>
            <a:pPr marL="171450" indent="-171450">
              <a:buFont typeface="Arial" panose="020B0604020202020204" pitchFamily="34" charset="0"/>
              <a:buChar char="•"/>
            </a:pPr>
            <a:r>
              <a:rPr lang="en-GB" dirty="0"/>
              <a:t>A</a:t>
            </a:r>
            <a:r>
              <a:rPr lang="en-DE" dirty="0"/>
              <a:t> mixture of the above</a:t>
            </a:r>
          </a:p>
        </p:txBody>
      </p:sp>
      <p:sp>
        <p:nvSpPr>
          <p:cNvPr id="4" name="Slide Number Placeholder 3"/>
          <p:cNvSpPr>
            <a:spLocks noGrp="1"/>
          </p:cNvSpPr>
          <p:nvPr>
            <p:ph type="sldNum" sz="quarter" idx="5"/>
          </p:nvPr>
        </p:nvSpPr>
        <p:spPr/>
        <p:txBody>
          <a:bodyPr/>
          <a:lstStyle/>
          <a:p>
            <a:fld id="{64C49F01-070F-4DA7-B670-FE81658F4AD1}" type="slidenum">
              <a:rPr lang="de-DE" smtClean="0"/>
              <a:t>6</a:t>
            </a:fld>
            <a:endParaRPr lang="de-DE"/>
          </a:p>
        </p:txBody>
      </p:sp>
    </p:spTree>
    <p:extLst>
      <p:ext uri="{BB962C8B-B14F-4D97-AF65-F5344CB8AC3E}">
        <p14:creationId xmlns:p14="http://schemas.microsoft.com/office/powerpoint/2010/main" val="2140530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3362C-9A4D-E774-5B89-B0D5085404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FC65DC-318A-A7B0-1C9D-9AB5271BE3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5E36B3-9DE2-C2F3-5FD4-6FE0DA0CD5E6}"/>
              </a:ext>
            </a:extLst>
          </p:cNvPr>
          <p:cNvSpPr>
            <a:spLocks noGrp="1"/>
          </p:cNvSpPr>
          <p:nvPr>
            <p:ph type="body" idx="1"/>
          </p:nvPr>
        </p:nvSpPr>
        <p:spPr/>
        <p:txBody>
          <a:bodyPr/>
          <a:lstStyle/>
          <a:p>
            <a:r>
              <a:rPr lang="de-DE" dirty="0" err="1"/>
              <a:t>If</a:t>
            </a:r>
            <a:r>
              <a:rPr lang="de-DE" dirty="0"/>
              <a:t> a </a:t>
            </a:r>
            <a:r>
              <a:rPr lang="de-DE" dirty="0" err="1"/>
              <a:t>new</a:t>
            </a:r>
            <a:r>
              <a:rPr lang="de-DE" dirty="0"/>
              <a:t> feature </a:t>
            </a:r>
            <a:r>
              <a:rPr lang="de-DE" dirty="0" err="1"/>
              <a:t>arrives</a:t>
            </a:r>
            <a:r>
              <a:rPr lang="de-DE" dirty="0"/>
              <a:t> </a:t>
            </a:r>
            <a:r>
              <a:rPr lang="de-DE" dirty="0" err="1"/>
              <a:t>it</a:t>
            </a:r>
            <a:r>
              <a:rPr lang="de-DE" dirty="0"/>
              <a:t> </a:t>
            </a:r>
            <a:r>
              <a:rPr lang="de-DE" dirty="0" err="1"/>
              <a:t>is</a:t>
            </a:r>
            <a:r>
              <a:rPr lang="de-DE" dirty="0"/>
              <a:t> </a:t>
            </a:r>
            <a:r>
              <a:rPr lang="de-DE" dirty="0" err="1"/>
              <a:t>always</a:t>
            </a:r>
            <a:r>
              <a:rPr lang="de-DE" dirty="0"/>
              <a:t> a </a:t>
            </a:r>
            <a:r>
              <a:rPr lang="de-DE" dirty="0" err="1"/>
              <a:t>good</a:t>
            </a:r>
            <a:r>
              <a:rPr lang="de-DE" dirty="0"/>
              <a:t> </a:t>
            </a:r>
            <a:r>
              <a:rPr lang="de-DE" dirty="0" err="1"/>
              <a:t>idea</a:t>
            </a:r>
            <a:r>
              <a:rPr lang="de-DE" dirty="0"/>
              <a:t> </a:t>
            </a:r>
            <a:r>
              <a:rPr lang="de-DE" dirty="0" err="1"/>
              <a:t>to</a:t>
            </a:r>
            <a:r>
              <a:rPr lang="de-DE" dirty="0"/>
              <a:t> </a:t>
            </a:r>
            <a:r>
              <a:rPr lang="de-DE" dirty="0" err="1"/>
              <a:t>know</a:t>
            </a:r>
            <a:r>
              <a:rPr lang="de-DE" dirty="0"/>
              <a:t> </a:t>
            </a:r>
            <a:r>
              <a:rPr lang="de-DE" dirty="0" err="1"/>
              <a:t>it</a:t>
            </a:r>
            <a:r>
              <a:rPr lang="de-DE" dirty="0"/>
              <a:t> </a:t>
            </a:r>
            <a:r>
              <a:rPr lang="de-DE" dirty="0" err="1"/>
              <a:t>strengths</a:t>
            </a:r>
            <a:r>
              <a:rPr lang="de-DE" dirty="0"/>
              <a:t> (</a:t>
            </a:r>
            <a:r>
              <a:rPr lang="de-DE" dirty="0" err="1"/>
              <a:t>superpowers</a:t>
            </a:r>
            <a:r>
              <a:rPr lang="de-DE" dirty="0"/>
              <a:t>) and </a:t>
            </a:r>
            <a:r>
              <a:rPr lang="de-DE" dirty="0" err="1"/>
              <a:t>its</a:t>
            </a:r>
            <a:r>
              <a:rPr lang="de-DE" dirty="0"/>
              <a:t> </a:t>
            </a:r>
            <a:r>
              <a:rPr lang="de-DE" dirty="0" err="1"/>
              <a:t>weaknesses</a:t>
            </a:r>
            <a:endParaRPr lang="de-DE" dirty="0"/>
          </a:p>
          <a:p>
            <a:pPr marL="171450" indent="-171450">
              <a:buFont typeface="Arial" panose="020B0604020202020204" pitchFamily="34" charset="0"/>
              <a:buChar char="•"/>
            </a:pPr>
            <a:r>
              <a:rPr lang="de-DE" dirty="0" err="1"/>
              <a:t>Especially</a:t>
            </a:r>
            <a:r>
              <a:rPr lang="de-DE" dirty="0"/>
              <a:t> </a:t>
            </a:r>
            <a:r>
              <a:rPr lang="de-DE" dirty="0" err="1"/>
              <a:t>if</a:t>
            </a:r>
            <a:r>
              <a:rPr lang="de-DE" dirty="0"/>
              <a:t> </a:t>
            </a:r>
            <a:r>
              <a:rPr lang="de-DE" dirty="0" err="1"/>
              <a:t>this</a:t>
            </a:r>
            <a:r>
              <a:rPr lang="de-DE" dirty="0"/>
              <a:t> feature </a:t>
            </a:r>
            <a:r>
              <a:rPr lang="de-DE" dirty="0" err="1"/>
              <a:t>is</a:t>
            </a:r>
            <a:r>
              <a:rPr lang="de-DE" dirty="0"/>
              <a:t> </a:t>
            </a:r>
            <a:r>
              <a:rPr lang="de-DE" dirty="0" err="1"/>
              <a:t>similar</a:t>
            </a:r>
            <a:r>
              <a:rPr lang="de-DE" dirty="0"/>
              <a:t> </a:t>
            </a:r>
            <a:r>
              <a:rPr lang="de-DE" dirty="0" err="1"/>
              <a:t>to</a:t>
            </a:r>
            <a:r>
              <a:rPr lang="de-DE" dirty="0"/>
              <a:t> an </a:t>
            </a:r>
            <a:r>
              <a:rPr lang="de-DE" dirty="0" err="1"/>
              <a:t>existing</a:t>
            </a:r>
            <a:r>
              <a:rPr lang="de-DE" dirty="0"/>
              <a:t> feature</a:t>
            </a:r>
          </a:p>
          <a:p>
            <a:pPr marL="628650" lvl="1" indent="-171450">
              <a:buFont typeface="Arial" panose="020B0604020202020204" pitchFamily="34" charset="0"/>
              <a:buChar char="•"/>
            </a:pPr>
            <a:r>
              <a:rPr lang="de-DE" dirty="0" err="1"/>
              <a:t>Because</a:t>
            </a:r>
            <a:r>
              <a:rPr lang="de-DE" dirty="0"/>
              <a:t> </a:t>
            </a:r>
            <a:r>
              <a:rPr lang="de-DE" dirty="0" err="1"/>
              <a:t>sometimes</a:t>
            </a:r>
            <a:r>
              <a:rPr lang="de-DE" dirty="0"/>
              <a:t> </a:t>
            </a:r>
            <a:r>
              <a:rPr lang="de-DE" dirty="0" err="1"/>
              <a:t>the</a:t>
            </a:r>
            <a:r>
              <a:rPr lang="de-DE" dirty="0"/>
              <a:t> „</a:t>
            </a:r>
            <a:r>
              <a:rPr lang="de-DE" dirty="0" err="1"/>
              <a:t>awaited</a:t>
            </a:r>
            <a:r>
              <a:rPr lang="de-DE" dirty="0"/>
              <a:t>“ </a:t>
            </a:r>
            <a:r>
              <a:rPr lang="de-DE" dirty="0" err="1"/>
              <a:t>capability</a:t>
            </a:r>
            <a:r>
              <a:rPr lang="de-DE" dirty="0"/>
              <a:t> </a:t>
            </a:r>
            <a:r>
              <a:rPr lang="de-DE" dirty="0" err="1"/>
              <a:t>comes</a:t>
            </a:r>
            <a:endParaRPr lang="de-DE" dirty="0"/>
          </a:p>
          <a:p>
            <a:pPr marL="628650" lvl="1" indent="-171450">
              <a:buFont typeface="Arial" panose="020B0604020202020204" pitchFamily="34" charset="0"/>
              <a:buChar char="•"/>
            </a:pPr>
            <a:r>
              <a:rPr lang="de-DE" dirty="0"/>
              <a:t>With a </a:t>
            </a:r>
            <a:r>
              <a:rPr lang="de-DE" dirty="0" err="1"/>
              <a:t>downside</a:t>
            </a:r>
            <a:r>
              <a:rPr lang="de-DE" dirty="0"/>
              <a:t>, </a:t>
            </a:r>
            <a:r>
              <a:rPr lang="de-DE" dirty="0" err="1"/>
              <a:t>meaning</a:t>
            </a:r>
            <a:r>
              <a:rPr lang="de-DE" dirty="0"/>
              <a:t> </a:t>
            </a:r>
            <a:r>
              <a:rPr lang="de-DE" dirty="0" err="1"/>
              <a:t>known</a:t>
            </a:r>
            <a:r>
              <a:rPr lang="de-DE" dirty="0"/>
              <a:t> </a:t>
            </a:r>
            <a:r>
              <a:rPr lang="de-DE" dirty="0" err="1"/>
              <a:t>capabilities</a:t>
            </a:r>
            <a:r>
              <a:rPr lang="de-DE" dirty="0"/>
              <a:t> </a:t>
            </a:r>
            <a:r>
              <a:rPr lang="de-DE" dirty="0" err="1"/>
              <a:t>are</a:t>
            </a:r>
            <a:r>
              <a:rPr lang="de-DE" dirty="0"/>
              <a:t> </a:t>
            </a:r>
            <a:r>
              <a:rPr lang="de-DE" dirty="0" err="1"/>
              <a:t>no</a:t>
            </a:r>
            <a:r>
              <a:rPr lang="de-DE" dirty="0"/>
              <a:t> </a:t>
            </a:r>
            <a:r>
              <a:rPr lang="de-DE" dirty="0" err="1"/>
              <a:t>longer</a:t>
            </a:r>
            <a:r>
              <a:rPr lang="de-DE" dirty="0"/>
              <a:t> </a:t>
            </a:r>
            <a:r>
              <a:rPr lang="de-DE" dirty="0" err="1"/>
              <a:t>available</a:t>
            </a:r>
            <a:endParaRPr lang="de-DE" dirty="0"/>
          </a:p>
          <a:p>
            <a:endParaRPr lang="en-DE" dirty="0"/>
          </a:p>
        </p:txBody>
      </p:sp>
      <p:sp>
        <p:nvSpPr>
          <p:cNvPr id="4" name="Slide Number Placeholder 3">
            <a:extLst>
              <a:ext uri="{FF2B5EF4-FFF2-40B4-BE49-F238E27FC236}">
                <a16:creationId xmlns:a16="http://schemas.microsoft.com/office/drawing/2014/main" id="{513E30D5-2929-F95E-5EAF-360205C28043}"/>
              </a:ext>
            </a:extLst>
          </p:cNvPr>
          <p:cNvSpPr>
            <a:spLocks noGrp="1"/>
          </p:cNvSpPr>
          <p:nvPr>
            <p:ph type="sldNum" sz="quarter" idx="5"/>
          </p:nvPr>
        </p:nvSpPr>
        <p:spPr/>
        <p:txBody>
          <a:bodyPr/>
          <a:lstStyle/>
          <a:p>
            <a:fld id="{64C49F01-070F-4DA7-B670-FE81658F4AD1}" type="slidenum">
              <a:rPr lang="de-DE" smtClean="0"/>
              <a:t>7</a:t>
            </a:fld>
            <a:endParaRPr lang="de-DE"/>
          </a:p>
        </p:txBody>
      </p:sp>
    </p:spTree>
    <p:extLst>
      <p:ext uri="{BB962C8B-B14F-4D97-AF65-F5344CB8AC3E}">
        <p14:creationId xmlns:p14="http://schemas.microsoft.com/office/powerpoint/2010/main" val="2934717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1BD2C-52EB-34BF-07DA-3193647E6F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0A38F4-FCB0-5950-F0FA-63FBFA6033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297851-3611-6F56-975A-443CB6CEC016}"/>
              </a:ext>
            </a:extLst>
          </p:cNvPr>
          <p:cNvSpPr>
            <a:spLocks noGrp="1"/>
          </p:cNvSpPr>
          <p:nvPr>
            <p:ph type="body" idx="1"/>
          </p:nvPr>
        </p:nvSpPr>
        <p:spPr/>
        <p:txBody>
          <a:bodyPr/>
          <a:lstStyle/>
          <a:p>
            <a:r>
              <a:rPr lang="de-DE" dirty="0"/>
              <a:t>THE DEVELOPER: </a:t>
            </a:r>
            <a:r>
              <a:rPr lang="de-DE" dirty="0" err="1"/>
              <a:t>Creating</a:t>
            </a:r>
            <a:r>
              <a:rPr lang="de-DE" dirty="0"/>
              <a:t> an </a:t>
            </a:r>
            <a:r>
              <a:rPr lang="de-DE" dirty="0" err="1"/>
              <a:t>Org</a:t>
            </a:r>
            <a:r>
              <a:rPr lang="de-DE" dirty="0"/>
              <a:t> </a:t>
            </a:r>
            <a:r>
              <a:rPr lang="de-DE" dirty="0" err="1"/>
              <a:t>app</a:t>
            </a:r>
            <a:r>
              <a:rPr lang="de-DE" dirty="0"/>
              <a:t> </a:t>
            </a:r>
            <a:r>
              <a:rPr lang="de-DE" dirty="0" err="1"/>
              <a:t>or</a:t>
            </a:r>
            <a:r>
              <a:rPr lang="de-DE" dirty="0"/>
              <a:t> </a:t>
            </a:r>
            <a:r>
              <a:rPr lang="de-DE" dirty="0" err="1"/>
              <a:t>numerous</a:t>
            </a:r>
            <a:r>
              <a:rPr lang="de-DE" dirty="0"/>
              <a:t> </a:t>
            </a:r>
            <a:r>
              <a:rPr lang="de-DE" dirty="0" err="1"/>
              <a:t>Org</a:t>
            </a:r>
            <a:r>
              <a:rPr lang="de-DE" dirty="0"/>
              <a:t> </a:t>
            </a:r>
            <a:r>
              <a:rPr lang="de-DE" dirty="0" err="1"/>
              <a:t>apps</a:t>
            </a:r>
            <a:r>
              <a:rPr lang="de-DE" dirty="0"/>
              <a:t> </a:t>
            </a:r>
            <a:r>
              <a:rPr lang="de-DE" dirty="0" err="1"/>
              <a:t>is</a:t>
            </a:r>
            <a:r>
              <a:rPr lang="de-DE" dirty="0"/>
              <a:t> simple</a:t>
            </a:r>
          </a:p>
          <a:p>
            <a:pPr marL="171450" indent="-171450">
              <a:buFont typeface="Arial" panose="020B0604020202020204" pitchFamily="34" charset="0"/>
              <a:buChar char="•"/>
            </a:pPr>
            <a:r>
              <a:rPr lang="de-DE" dirty="0" err="1"/>
              <a:t>Adding</a:t>
            </a:r>
            <a:r>
              <a:rPr lang="de-DE" dirty="0"/>
              <a:t> </a:t>
            </a:r>
            <a:r>
              <a:rPr lang="de-DE" dirty="0" err="1"/>
              <a:t>the</a:t>
            </a:r>
            <a:r>
              <a:rPr lang="de-DE" dirty="0"/>
              <a:t> </a:t>
            </a:r>
            <a:r>
              <a:rPr lang="de-DE" dirty="0" err="1"/>
              <a:t>content</a:t>
            </a:r>
            <a:endParaRPr lang="de-DE" dirty="0"/>
          </a:p>
          <a:p>
            <a:pPr marL="171450" indent="-171450">
              <a:buFont typeface="Arial" panose="020B0604020202020204" pitchFamily="34" charset="0"/>
              <a:buChar char="•"/>
            </a:pPr>
            <a:r>
              <a:rPr lang="de-DE" dirty="0"/>
              <a:t>Sharing </a:t>
            </a:r>
            <a:r>
              <a:rPr lang="de-DE" dirty="0" err="1"/>
              <a:t>the</a:t>
            </a:r>
            <a:r>
              <a:rPr lang="de-DE" dirty="0"/>
              <a:t> </a:t>
            </a:r>
            <a:r>
              <a:rPr lang="de-DE" dirty="0" err="1"/>
              <a:t>app</a:t>
            </a:r>
            <a:r>
              <a:rPr lang="de-DE" dirty="0"/>
              <a:t> </a:t>
            </a:r>
            <a:r>
              <a:rPr lang="de-DE" dirty="0" err="1"/>
              <a:t>with</a:t>
            </a:r>
            <a:r>
              <a:rPr lang="de-DE" dirty="0"/>
              <a:t> </a:t>
            </a:r>
            <a:r>
              <a:rPr lang="de-DE" dirty="0" err="1"/>
              <a:t>the</a:t>
            </a:r>
            <a:r>
              <a:rPr lang="de-DE" dirty="0"/>
              <a:t> </a:t>
            </a:r>
            <a:r>
              <a:rPr lang="de-DE" dirty="0" err="1"/>
              <a:t>audience</a:t>
            </a:r>
            <a:endParaRPr lang="de-DE" dirty="0"/>
          </a:p>
          <a:p>
            <a:pPr marL="171450" indent="-171450">
              <a:buFont typeface="Arial" panose="020B0604020202020204" pitchFamily="34" charset="0"/>
              <a:buChar char="•"/>
            </a:pPr>
            <a:r>
              <a:rPr lang="de-DE" dirty="0">
                <a:sym typeface="Wingdings" pitchFamily="2" charset="2"/>
              </a:rPr>
              <a:t> </a:t>
            </a:r>
            <a:r>
              <a:rPr lang="de-DE" dirty="0" err="1">
                <a:sym typeface="Wingdings" pitchFamily="2" charset="2"/>
              </a:rPr>
              <a:t>only</a:t>
            </a:r>
            <a:r>
              <a:rPr lang="de-DE" dirty="0">
                <a:sym typeface="Wingdings" pitchFamily="2" charset="2"/>
              </a:rPr>
              <a:t> </a:t>
            </a:r>
            <a:r>
              <a:rPr lang="de-DE" dirty="0" err="1">
                <a:sym typeface="Wingdings" pitchFamily="2" charset="2"/>
              </a:rPr>
              <a:t>the</a:t>
            </a:r>
            <a:r>
              <a:rPr lang="de-DE" dirty="0">
                <a:sym typeface="Wingdings" pitchFamily="2" charset="2"/>
              </a:rPr>
              <a:t> </a:t>
            </a:r>
            <a:r>
              <a:rPr lang="de-DE" dirty="0" err="1">
                <a:sym typeface="Wingdings" pitchFamily="2" charset="2"/>
              </a:rPr>
              <a:t>steps</a:t>
            </a:r>
            <a:r>
              <a:rPr lang="de-DE" dirty="0">
                <a:sym typeface="Wingdings" pitchFamily="2" charset="2"/>
              </a:rPr>
              <a:t> </a:t>
            </a:r>
            <a:r>
              <a:rPr lang="de-DE" dirty="0" err="1">
                <a:sym typeface="Wingdings" pitchFamily="2" charset="2"/>
              </a:rPr>
              <a:t>have</a:t>
            </a:r>
            <a:r>
              <a:rPr lang="de-DE" dirty="0">
                <a:sym typeface="Wingdings" pitchFamily="2" charset="2"/>
              </a:rPr>
              <a:t> </a:t>
            </a:r>
            <a:r>
              <a:rPr lang="de-DE" dirty="0" err="1">
                <a:sym typeface="Wingdings" pitchFamily="2" charset="2"/>
              </a:rPr>
              <a:t>slightly</a:t>
            </a:r>
            <a:r>
              <a:rPr lang="de-DE" dirty="0">
                <a:sym typeface="Wingdings" pitchFamily="2" charset="2"/>
              </a:rPr>
              <a:t> </a:t>
            </a:r>
            <a:r>
              <a:rPr lang="de-DE" dirty="0" err="1">
                <a:sym typeface="Wingdings" pitchFamily="2" charset="2"/>
              </a:rPr>
              <a:t>changed</a:t>
            </a:r>
            <a:endParaRPr lang="de-DE" dirty="0">
              <a:sym typeface="Wingdings" pitchFamily="2" charset="2"/>
            </a:endParaRPr>
          </a:p>
          <a:p>
            <a:pPr marL="171450" indent="-171450">
              <a:buFont typeface="Arial" panose="020B0604020202020204" pitchFamily="34" charset="0"/>
              <a:buChar char="•"/>
            </a:pPr>
            <a:endParaRPr lang="de-DE" dirty="0">
              <a:sym typeface="Wingdings" pitchFamily="2" charset="2"/>
            </a:endParaRPr>
          </a:p>
          <a:p>
            <a:pPr marL="0" indent="0">
              <a:buFont typeface="Arial" panose="020B0604020202020204" pitchFamily="34" charset="0"/>
              <a:buNone/>
            </a:pPr>
            <a:r>
              <a:rPr lang="de-DE" dirty="0">
                <a:sym typeface="Wingdings" pitchFamily="2" charset="2"/>
              </a:rPr>
              <a:t>THE SOLUTION ARCHITECT: </a:t>
            </a:r>
            <a:r>
              <a:rPr lang="de-DE" dirty="0" err="1">
                <a:sym typeface="Wingdings" pitchFamily="2" charset="2"/>
              </a:rPr>
              <a:t>envisioning</a:t>
            </a:r>
            <a:r>
              <a:rPr lang="de-DE" dirty="0">
                <a:sym typeface="Wingdings" pitchFamily="2" charset="2"/>
              </a:rPr>
              <a:t> </a:t>
            </a:r>
            <a:r>
              <a:rPr lang="de-DE" dirty="0" err="1">
                <a:sym typeface="Wingdings" pitchFamily="2" charset="2"/>
              </a:rPr>
              <a:t>analytical</a:t>
            </a:r>
            <a:r>
              <a:rPr lang="de-DE" dirty="0">
                <a:sym typeface="Wingdings" pitchFamily="2" charset="2"/>
              </a:rPr>
              <a:t> </a:t>
            </a:r>
            <a:r>
              <a:rPr lang="de-DE" dirty="0" err="1">
                <a:sym typeface="Wingdings" pitchFamily="2" charset="2"/>
              </a:rPr>
              <a:t>solutions</a:t>
            </a:r>
            <a:r>
              <a:rPr lang="de-DE" dirty="0">
                <a:sym typeface="Wingdings" pitchFamily="2" charset="2"/>
              </a:rPr>
              <a:t> </a:t>
            </a:r>
            <a:r>
              <a:rPr lang="de-DE" dirty="0" err="1">
                <a:sym typeface="Wingdings" pitchFamily="2" charset="2"/>
              </a:rPr>
              <a:t>can</a:t>
            </a:r>
            <a:r>
              <a:rPr lang="de-DE" dirty="0">
                <a:sym typeface="Wingdings" pitchFamily="2" charset="2"/>
              </a:rPr>
              <a:t> </a:t>
            </a:r>
            <a:r>
              <a:rPr lang="de-DE" dirty="0" err="1">
                <a:sym typeface="Wingdings" pitchFamily="2" charset="2"/>
              </a:rPr>
              <a:t>be</a:t>
            </a:r>
            <a:endParaRPr lang="de-DE" dirty="0">
              <a:sym typeface="Wingdings" pitchFamily="2" charset="2"/>
            </a:endParaRPr>
          </a:p>
          <a:p>
            <a:pPr marL="171450" indent="-171450">
              <a:buFont typeface="Arial" panose="020B0604020202020204" pitchFamily="34" charset="0"/>
              <a:buChar char="•"/>
            </a:pPr>
            <a:r>
              <a:rPr lang="de-DE" dirty="0" err="1">
                <a:sym typeface="Wingdings" pitchFamily="2" charset="2"/>
              </a:rPr>
              <a:t>difficult</a:t>
            </a:r>
            <a:r>
              <a:rPr lang="de-DE" dirty="0">
                <a:sym typeface="Wingdings" pitchFamily="2" charset="2"/>
              </a:rPr>
              <a:t> </a:t>
            </a:r>
            <a:r>
              <a:rPr lang="de-DE" dirty="0" err="1">
                <a:sym typeface="Wingdings" pitchFamily="2" charset="2"/>
              </a:rPr>
              <a:t>because</a:t>
            </a:r>
            <a:r>
              <a:rPr lang="de-DE" dirty="0">
                <a:sym typeface="Wingdings" pitchFamily="2" charset="2"/>
              </a:rPr>
              <a:t> </a:t>
            </a:r>
            <a:r>
              <a:rPr lang="de-DE" dirty="0" err="1">
                <a:sym typeface="Wingdings" pitchFamily="2" charset="2"/>
              </a:rPr>
              <a:t>the</a:t>
            </a:r>
            <a:r>
              <a:rPr lang="de-DE" dirty="0">
                <a:sym typeface="Wingdings" pitchFamily="2" charset="2"/>
              </a:rPr>
              <a:t> </a:t>
            </a:r>
            <a:r>
              <a:rPr lang="de-DE" dirty="0" err="1">
                <a:sym typeface="Wingdings" pitchFamily="2" charset="2"/>
              </a:rPr>
              <a:t>audience</a:t>
            </a:r>
            <a:r>
              <a:rPr lang="de-DE" dirty="0">
                <a:sym typeface="Wingdings" pitchFamily="2" charset="2"/>
              </a:rPr>
              <a:t> </a:t>
            </a:r>
            <a:r>
              <a:rPr lang="de-DE" dirty="0" err="1">
                <a:sym typeface="Wingdings" pitchFamily="2" charset="2"/>
              </a:rPr>
              <a:t>is</a:t>
            </a:r>
            <a:r>
              <a:rPr lang="de-DE" dirty="0">
                <a:sym typeface="Wingdings" pitchFamily="2" charset="2"/>
              </a:rPr>
              <a:t> different, </a:t>
            </a:r>
            <a:r>
              <a:rPr lang="de-DE" dirty="0" err="1">
                <a:sym typeface="Wingdings" pitchFamily="2" charset="2"/>
              </a:rPr>
              <a:t>or</a:t>
            </a:r>
            <a:endParaRPr lang="de-DE" dirty="0">
              <a:sym typeface="Wingdings" pitchFamily="2" charset="2"/>
            </a:endParaRPr>
          </a:p>
          <a:p>
            <a:pPr marL="171450" indent="-171450">
              <a:buFont typeface="Arial" panose="020B0604020202020204" pitchFamily="34" charset="0"/>
              <a:buChar char="•"/>
            </a:pPr>
            <a:r>
              <a:rPr lang="de-DE" dirty="0">
                <a:sym typeface="Wingdings" pitchFamily="2" charset="2"/>
              </a:rPr>
              <a:t>The </a:t>
            </a:r>
            <a:r>
              <a:rPr lang="de-DE" dirty="0" err="1">
                <a:sym typeface="Wingdings" pitchFamily="2" charset="2"/>
              </a:rPr>
              <a:t>full</a:t>
            </a:r>
            <a:r>
              <a:rPr lang="de-DE" dirty="0">
                <a:sym typeface="Wingdings" pitchFamily="2" charset="2"/>
              </a:rPr>
              <a:t> </a:t>
            </a:r>
            <a:r>
              <a:rPr lang="de-DE" dirty="0" err="1">
                <a:sym typeface="Wingdings" pitchFamily="2" charset="2"/>
              </a:rPr>
              <a:t>set</a:t>
            </a:r>
            <a:r>
              <a:rPr lang="de-DE" dirty="0">
                <a:sym typeface="Wingdings" pitchFamily="2" charset="2"/>
              </a:rPr>
              <a:t> </a:t>
            </a:r>
            <a:r>
              <a:rPr lang="de-DE" dirty="0" err="1">
                <a:sym typeface="Wingdings" pitchFamily="2" charset="2"/>
              </a:rPr>
              <a:t>of</a:t>
            </a:r>
            <a:r>
              <a:rPr lang="de-DE" dirty="0">
                <a:sym typeface="Wingdings" pitchFamily="2" charset="2"/>
              </a:rPr>
              <a:t> </a:t>
            </a:r>
            <a:r>
              <a:rPr lang="de-DE" dirty="0" err="1">
                <a:sym typeface="Wingdings" pitchFamily="2" charset="2"/>
              </a:rPr>
              <a:t>capabiliites</a:t>
            </a:r>
            <a:r>
              <a:rPr lang="de-DE" dirty="0">
                <a:sym typeface="Wingdings" pitchFamily="2" charset="2"/>
              </a:rPr>
              <a:t> </a:t>
            </a:r>
            <a:r>
              <a:rPr lang="de-DE" dirty="0" err="1">
                <a:sym typeface="Wingdings" pitchFamily="2" charset="2"/>
              </a:rPr>
              <a:t>is</a:t>
            </a:r>
            <a:r>
              <a:rPr lang="de-DE" dirty="0">
                <a:sym typeface="Wingdings" pitchFamily="2" charset="2"/>
              </a:rPr>
              <a:t> not </a:t>
            </a:r>
            <a:r>
              <a:rPr lang="de-DE" dirty="0" err="1">
                <a:sym typeface="Wingdings" pitchFamily="2" charset="2"/>
              </a:rPr>
              <a:t>known</a:t>
            </a:r>
            <a:endParaRPr lang="de-DE" dirty="0">
              <a:sym typeface="Wingdings" pitchFamily="2" charset="2"/>
            </a:endParaRPr>
          </a:p>
          <a:p>
            <a:pPr marL="171450" indent="-171450">
              <a:buFont typeface="Arial" panose="020B0604020202020204" pitchFamily="34" charset="0"/>
              <a:buChar char="•"/>
            </a:pPr>
            <a:endParaRPr lang="de-DE" dirty="0">
              <a:sym typeface="Wingdings" pitchFamily="2" charset="2"/>
            </a:endParaRPr>
          </a:p>
          <a:p>
            <a:pPr marL="0" indent="0">
              <a:buFont typeface="Arial" panose="020B0604020202020204" pitchFamily="34" charset="0"/>
              <a:buNone/>
            </a:pPr>
            <a:r>
              <a:rPr lang="de-DE" dirty="0">
                <a:sym typeface="Wingdings" pitchFamily="2" charset="2"/>
              </a:rPr>
              <a:t>THE FABRIC ADMIN: simple, </a:t>
            </a:r>
            <a:r>
              <a:rPr lang="de-DE" dirty="0" err="1">
                <a:sym typeface="Wingdings" pitchFamily="2" charset="2"/>
              </a:rPr>
              <a:t>enable</a:t>
            </a:r>
            <a:r>
              <a:rPr lang="de-DE" dirty="0">
                <a:sym typeface="Wingdings" pitchFamily="2" charset="2"/>
              </a:rPr>
              <a:t> </a:t>
            </a:r>
            <a:r>
              <a:rPr lang="de-DE" dirty="0" err="1">
                <a:sym typeface="Wingdings" pitchFamily="2" charset="2"/>
              </a:rPr>
              <a:t>the</a:t>
            </a:r>
            <a:r>
              <a:rPr lang="de-DE" dirty="0">
                <a:sym typeface="Wingdings" pitchFamily="2" charset="2"/>
              </a:rPr>
              <a:t> </a:t>
            </a:r>
            <a:r>
              <a:rPr lang="de-DE" dirty="0" err="1">
                <a:sym typeface="Wingdings" pitchFamily="2" charset="2"/>
              </a:rPr>
              <a:t>Org</a:t>
            </a:r>
            <a:r>
              <a:rPr lang="de-DE" dirty="0">
                <a:sym typeface="Wingdings" pitchFamily="2" charset="2"/>
              </a:rPr>
              <a:t> App feature in </a:t>
            </a:r>
            <a:r>
              <a:rPr lang="de-DE" dirty="0" err="1">
                <a:sym typeface="Wingdings" pitchFamily="2" charset="2"/>
              </a:rPr>
              <a:t>the</a:t>
            </a:r>
            <a:r>
              <a:rPr lang="de-DE" dirty="0">
                <a:sym typeface="Wingdings" pitchFamily="2" charset="2"/>
              </a:rPr>
              <a:t> </a:t>
            </a:r>
            <a:r>
              <a:rPr lang="de-DE" dirty="0" err="1">
                <a:sym typeface="Wingdings" pitchFamily="2" charset="2"/>
              </a:rPr>
              <a:t>tenant</a:t>
            </a:r>
            <a:r>
              <a:rPr lang="de-DE" dirty="0">
                <a:sym typeface="Wingdings" pitchFamily="2" charset="2"/>
              </a:rPr>
              <a:t> </a:t>
            </a:r>
            <a:r>
              <a:rPr lang="de-DE" dirty="0" err="1">
                <a:sym typeface="Wingdings" pitchFamily="2" charset="2"/>
              </a:rPr>
              <a:t>settings</a:t>
            </a:r>
            <a:endParaRPr lang="de-DE" dirty="0"/>
          </a:p>
          <a:p>
            <a:endParaRPr lang="en-DE" dirty="0"/>
          </a:p>
        </p:txBody>
      </p:sp>
      <p:sp>
        <p:nvSpPr>
          <p:cNvPr id="4" name="Slide Number Placeholder 3">
            <a:extLst>
              <a:ext uri="{FF2B5EF4-FFF2-40B4-BE49-F238E27FC236}">
                <a16:creationId xmlns:a16="http://schemas.microsoft.com/office/drawing/2014/main" id="{55351271-08E3-4B06-975A-83452D072F21}"/>
              </a:ext>
            </a:extLst>
          </p:cNvPr>
          <p:cNvSpPr>
            <a:spLocks noGrp="1"/>
          </p:cNvSpPr>
          <p:nvPr>
            <p:ph type="sldNum" sz="quarter" idx="5"/>
          </p:nvPr>
        </p:nvSpPr>
        <p:spPr/>
        <p:txBody>
          <a:bodyPr/>
          <a:lstStyle/>
          <a:p>
            <a:fld id="{64C49F01-070F-4DA7-B670-FE81658F4AD1}" type="slidenum">
              <a:rPr lang="de-DE" smtClean="0"/>
              <a:t>8</a:t>
            </a:fld>
            <a:endParaRPr lang="de-DE"/>
          </a:p>
        </p:txBody>
      </p:sp>
    </p:spTree>
    <p:extLst>
      <p:ext uri="{BB962C8B-B14F-4D97-AF65-F5344CB8AC3E}">
        <p14:creationId xmlns:p14="http://schemas.microsoft.com/office/powerpoint/2010/main" val="4291648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4C49F01-070F-4DA7-B670-FE81658F4AD1}" type="slidenum">
              <a:rPr lang="de-DE" smtClean="0"/>
              <a:t>10</a:t>
            </a:fld>
            <a:endParaRPr lang="de-DE"/>
          </a:p>
        </p:txBody>
      </p:sp>
    </p:spTree>
    <p:extLst>
      <p:ext uri="{BB962C8B-B14F-4D97-AF65-F5344CB8AC3E}">
        <p14:creationId xmlns:p14="http://schemas.microsoft.com/office/powerpoint/2010/main" val="3082212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E1E9F-12B2-BC76-19D7-2192C6F113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9A37A1-3E1C-23FF-531E-B61EA19D1C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B4F2BF-49D3-B1E7-0441-27C535699A4B}"/>
              </a:ext>
            </a:extLst>
          </p:cNvPr>
          <p:cNvSpPr>
            <a:spLocks noGrp="1"/>
          </p:cNvSpPr>
          <p:nvPr>
            <p:ph type="body" idx="1"/>
          </p:nvPr>
        </p:nvSpPr>
        <p:spPr/>
        <p:txBody>
          <a:bodyPr/>
          <a:lstStyle/>
          <a:p>
            <a:endParaRPr lang="LID4096" dirty="0"/>
          </a:p>
        </p:txBody>
      </p:sp>
      <p:sp>
        <p:nvSpPr>
          <p:cNvPr id="4" name="Slide Number Placeholder 3">
            <a:extLst>
              <a:ext uri="{FF2B5EF4-FFF2-40B4-BE49-F238E27FC236}">
                <a16:creationId xmlns:a16="http://schemas.microsoft.com/office/drawing/2014/main" id="{6BE787CE-36D6-C658-8E50-1360CDBF3E13}"/>
              </a:ext>
            </a:extLst>
          </p:cNvPr>
          <p:cNvSpPr>
            <a:spLocks noGrp="1"/>
          </p:cNvSpPr>
          <p:nvPr>
            <p:ph type="sldNum" sz="quarter" idx="5"/>
          </p:nvPr>
        </p:nvSpPr>
        <p:spPr/>
        <p:txBody>
          <a:bodyPr/>
          <a:lstStyle/>
          <a:p>
            <a:fld id="{64C49F01-070F-4DA7-B670-FE81658F4AD1}" type="slidenum">
              <a:rPr lang="de-DE" smtClean="0"/>
              <a:t>11</a:t>
            </a:fld>
            <a:endParaRPr lang="de-DE"/>
          </a:p>
        </p:txBody>
      </p:sp>
    </p:spTree>
    <p:extLst>
      <p:ext uri="{BB962C8B-B14F-4D97-AF65-F5344CB8AC3E}">
        <p14:creationId xmlns:p14="http://schemas.microsoft.com/office/powerpoint/2010/main" val="3596050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64C49F01-070F-4DA7-B670-FE81658F4AD1}" type="slidenum">
              <a:rPr lang="de-DE" smtClean="0"/>
              <a:t>12</a:t>
            </a:fld>
            <a:endParaRPr lang="de-DE"/>
          </a:p>
        </p:txBody>
      </p:sp>
    </p:spTree>
    <p:extLst>
      <p:ext uri="{BB962C8B-B14F-4D97-AF65-F5344CB8AC3E}">
        <p14:creationId xmlns:p14="http://schemas.microsoft.com/office/powerpoint/2010/main" val="826899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64C49F01-070F-4DA7-B670-FE81658F4AD1}" type="slidenum">
              <a:rPr lang="de-DE" smtClean="0"/>
              <a:t>19</a:t>
            </a:fld>
            <a:endParaRPr lang="de-DE"/>
          </a:p>
        </p:txBody>
      </p:sp>
    </p:spTree>
    <p:extLst>
      <p:ext uri="{BB962C8B-B14F-4D97-AF65-F5344CB8AC3E}">
        <p14:creationId xmlns:p14="http://schemas.microsoft.com/office/powerpoint/2010/main" val="3175395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039F6F0-6650-40DB-B5FA-86A70CF89902}" type="datetimeFigureOut">
              <a:rPr lang="de-DE" smtClean="0"/>
              <a:pPr/>
              <a:t>10.05.25</a:t>
            </a:fld>
            <a:endParaRPr lang="de-DE"/>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de-DE"/>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A1F40A6-DE98-499A-8122-D6567B6431F0}" type="slidenum">
              <a:rPr lang="de-DE" smtClean="0"/>
              <a:pPr/>
              <a:t>‹#›</a:t>
            </a:fld>
            <a:endParaRPr lang="de-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027212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039F6F0-6650-40DB-B5FA-86A70CF89902}" type="datetimeFigureOut">
              <a:rPr lang="de-DE" smtClean="0"/>
              <a:t>10.05.25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17802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039F6F0-6650-40DB-B5FA-86A70CF89902}" type="datetimeFigureOut">
              <a:rPr lang="de-DE" smtClean="0"/>
              <a:t>10.05.25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4152511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cxnSp>
        <p:nvCxnSpPr>
          <p:cNvPr id="14" name="Gerader Verbinder 13"/>
          <p:cNvCxnSpPr/>
          <p:nvPr userDrawn="1"/>
        </p:nvCxnSpPr>
        <p:spPr>
          <a:xfrm>
            <a:off x="568325" y="1106488"/>
            <a:ext cx="7920000" cy="0"/>
          </a:xfrm>
          <a:prstGeom prst="line">
            <a:avLst/>
          </a:prstGeom>
          <a:ln w="9525">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 name="Gerade Verbindung 12"/>
          <p:cNvCxnSpPr/>
          <p:nvPr userDrawn="1"/>
        </p:nvCxnSpPr>
        <p:spPr bwMode="gray">
          <a:xfrm>
            <a:off x="-144016" y="584200"/>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8" name="Textfeld 7"/>
          <p:cNvSpPr txBox="1"/>
          <p:nvPr userDrawn="1"/>
        </p:nvSpPr>
        <p:spPr bwMode="gray">
          <a:xfrm>
            <a:off x="-277905" y="536279"/>
            <a:ext cx="96180" cy="92333"/>
          </a:xfrm>
          <a:prstGeom prst="rect">
            <a:avLst/>
          </a:prstGeom>
          <a:noFill/>
        </p:spPr>
        <p:txBody>
          <a:bodyPr wrap="none" lIns="0" tIns="0" rIns="0" bIns="0" rtlCol="0">
            <a:spAutoFit/>
          </a:bodyPr>
          <a:lstStyle/>
          <a:p>
            <a:pPr algn="r"/>
            <a:r>
              <a:rPr lang="de-DE" sz="600">
                <a:solidFill>
                  <a:schemeClr val="bg1">
                    <a:lumMod val="50000"/>
                  </a:schemeClr>
                </a:solidFill>
              </a:rPr>
              <a:t>7,9</a:t>
            </a:r>
          </a:p>
        </p:txBody>
      </p:sp>
      <p:cxnSp>
        <p:nvCxnSpPr>
          <p:cNvPr id="9" name="Gerade Verbindung 12"/>
          <p:cNvCxnSpPr/>
          <p:nvPr userDrawn="1"/>
        </p:nvCxnSpPr>
        <p:spPr bwMode="gray">
          <a:xfrm>
            <a:off x="-144016" y="3429000"/>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10" name="Textfeld 9"/>
          <p:cNvSpPr txBox="1"/>
          <p:nvPr userDrawn="1"/>
        </p:nvSpPr>
        <p:spPr bwMode="gray">
          <a:xfrm>
            <a:off x="-220197" y="3381079"/>
            <a:ext cx="38472" cy="92333"/>
          </a:xfrm>
          <a:prstGeom prst="rect">
            <a:avLst/>
          </a:prstGeom>
          <a:noFill/>
        </p:spPr>
        <p:txBody>
          <a:bodyPr wrap="none" lIns="0" tIns="0" rIns="0" bIns="0" rtlCol="0">
            <a:spAutoFit/>
          </a:bodyPr>
          <a:lstStyle/>
          <a:p>
            <a:pPr algn="r"/>
            <a:r>
              <a:rPr lang="de-DE" sz="600">
                <a:solidFill>
                  <a:schemeClr val="bg1">
                    <a:lumMod val="50000"/>
                  </a:schemeClr>
                </a:solidFill>
              </a:rPr>
              <a:t>0</a:t>
            </a:r>
          </a:p>
        </p:txBody>
      </p:sp>
      <p:cxnSp>
        <p:nvCxnSpPr>
          <p:cNvPr id="11" name="Gerade Verbindung 12"/>
          <p:cNvCxnSpPr/>
          <p:nvPr userDrawn="1"/>
        </p:nvCxnSpPr>
        <p:spPr bwMode="gray">
          <a:xfrm>
            <a:off x="-144016" y="6273800"/>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13" name="Textfeld 12"/>
          <p:cNvSpPr txBox="1"/>
          <p:nvPr userDrawn="1"/>
        </p:nvSpPr>
        <p:spPr bwMode="gray">
          <a:xfrm>
            <a:off x="-277905" y="6225879"/>
            <a:ext cx="96180" cy="92333"/>
          </a:xfrm>
          <a:prstGeom prst="rect">
            <a:avLst/>
          </a:prstGeom>
          <a:noFill/>
        </p:spPr>
        <p:txBody>
          <a:bodyPr wrap="none" lIns="0" tIns="0" rIns="0" bIns="0" rtlCol="0">
            <a:spAutoFit/>
          </a:bodyPr>
          <a:lstStyle/>
          <a:p>
            <a:pPr algn="r"/>
            <a:r>
              <a:rPr lang="de-DE" sz="600">
                <a:solidFill>
                  <a:schemeClr val="bg1">
                    <a:lumMod val="50000"/>
                  </a:schemeClr>
                </a:solidFill>
              </a:rPr>
              <a:t>7,9</a:t>
            </a:r>
          </a:p>
        </p:txBody>
      </p:sp>
      <p:cxnSp>
        <p:nvCxnSpPr>
          <p:cNvPr id="15" name="Gerade Verbindung 12"/>
          <p:cNvCxnSpPr/>
          <p:nvPr userDrawn="1"/>
        </p:nvCxnSpPr>
        <p:spPr bwMode="gray">
          <a:xfrm rot="16200000">
            <a:off x="496317" y="6930008"/>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16" name="Textfeld 15"/>
          <p:cNvSpPr txBox="1"/>
          <p:nvPr userDrawn="1"/>
        </p:nvSpPr>
        <p:spPr bwMode="gray">
          <a:xfrm>
            <a:off x="481763" y="7029300"/>
            <a:ext cx="173124" cy="92333"/>
          </a:xfrm>
          <a:prstGeom prst="rect">
            <a:avLst/>
          </a:prstGeom>
          <a:noFill/>
        </p:spPr>
        <p:txBody>
          <a:bodyPr wrap="none" lIns="0" tIns="0" rIns="0" bIns="0" rtlCol="0">
            <a:spAutoFit/>
          </a:bodyPr>
          <a:lstStyle/>
          <a:p>
            <a:pPr algn="ctr"/>
            <a:r>
              <a:rPr lang="de-DE" sz="600">
                <a:solidFill>
                  <a:schemeClr val="bg1">
                    <a:lumMod val="50000"/>
                  </a:schemeClr>
                </a:solidFill>
              </a:rPr>
              <a:t>15,35</a:t>
            </a:r>
          </a:p>
        </p:txBody>
      </p:sp>
      <p:cxnSp>
        <p:nvCxnSpPr>
          <p:cNvPr id="17" name="Gerade Verbindung 12"/>
          <p:cNvCxnSpPr/>
          <p:nvPr userDrawn="1"/>
        </p:nvCxnSpPr>
        <p:spPr bwMode="gray">
          <a:xfrm rot="16200000">
            <a:off x="3252217" y="6930008"/>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18" name="Textfeld 17"/>
          <p:cNvSpPr txBox="1"/>
          <p:nvPr userDrawn="1"/>
        </p:nvSpPr>
        <p:spPr bwMode="gray">
          <a:xfrm>
            <a:off x="3276135" y="7029300"/>
            <a:ext cx="96180" cy="92333"/>
          </a:xfrm>
          <a:prstGeom prst="rect">
            <a:avLst/>
          </a:prstGeom>
          <a:noFill/>
        </p:spPr>
        <p:txBody>
          <a:bodyPr wrap="none" lIns="0" tIns="0" rIns="0" bIns="0" rtlCol="0">
            <a:spAutoFit/>
          </a:bodyPr>
          <a:lstStyle/>
          <a:p>
            <a:pPr algn="ctr"/>
            <a:r>
              <a:rPr lang="de-DE" sz="600">
                <a:solidFill>
                  <a:schemeClr val="bg1">
                    <a:lumMod val="50000"/>
                  </a:schemeClr>
                </a:solidFill>
              </a:rPr>
              <a:t>7,7</a:t>
            </a:r>
          </a:p>
        </p:txBody>
      </p:sp>
      <p:cxnSp>
        <p:nvCxnSpPr>
          <p:cNvPr id="19" name="Gerade Verbindung 12"/>
          <p:cNvCxnSpPr/>
          <p:nvPr userDrawn="1"/>
        </p:nvCxnSpPr>
        <p:spPr bwMode="gray">
          <a:xfrm rot="16200000">
            <a:off x="6023992" y="6930008"/>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20" name="Textfeld 19"/>
          <p:cNvSpPr txBox="1"/>
          <p:nvPr userDrawn="1"/>
        </p:nvSpPr>
        <p:spPr bwMode="gray">
          <a:xfrm>
            <a:off x="6076764" y="7029300"/>
            <a:ext cx="38472" cy="92333"/>
          </a:xfrm>
          <a:prstGeom prst="rect">
            <a:avLst/>
          </a:prstGeom>
          <a:noFill/>
        </p:spPr>
        <p:txBody>
          <a:bodyPr wrap="none" lIns="0" tIns="0" rIns="0" bIns="0" rtlCol="0">
            <a:spAutoFit/>
          </a:bodyPr>
          <a:lstStyle/>
          <a:p>
            <a:pPr algn="ctr"/>
            <a:r>
              <a:rPr lang="de-DE" sz="600">
                <a:solidFill>
                  <a:schemeClr val="bg1">
                    <a:lumMod val="50000"/>
                  </a:schemeClr>
                </a:solidFill>
              </a:rPr>
              <a:t>0</a:t>
            </a:r>
          </a:p>
        </p:txBody>
      </p:sp>
      <p:cxnSp>
        <p:nvCxnSpPr>
          <p:cNvPr id="21" name="Gerade Verbindung 12"/>
          <p:cNvCxnSpPr/>
          <p:nvPr userDrawn="1"/>
        </p:nvCxnSpPr>
        <p:spPr bwMode="gray">
          <a:xfrm rot="16200000">
            <a:off x="8787830" y="6930008"/>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22" name="Textfeld 21"/>
          <p:cNvSpPr txBox="1"/>
          <p:nvPr userDrawn="1"/>
        </p:nvSpPr>
        <p:spPr bwMode="gray">
          <a:xfrm>
            <a:off x="8811748" y="7029300"/>
            <a:ext cx="96180" cy="92333"/>
          </a:xfrm>
          <a:prstGeom prst="rect">
            <a:avLst/>
          </a:prstGeom>
          <a:noFill/>
        </p:spPr>
        <p:txBody>
          <a:bodyPr wrap="none" lIns="0" tIns="0" rIns="0" bIns="0" rtlCol="0">
            <a:spAutoFit/>
          </a:bodyPr>
          <a:lstStyle/>
          <a:p>
            <a:pPr algn="ctr"/>
            <a:r>
              <a:rPr lang="de-DE" sz="600">
                <a:solidFill>
                  <a:schemeClr val="bg1">
                    <a:lumMod val="50000"/>
                  </a:schemeClr>
                </a:solidFill>
              </a:rPr>
              <a:t>7,7</a:t>
            </a:r>
          </a:p>
        </p:txBody>
      </p:sp>
      <p:cxnSp>
        <p:nvCxnSpPr>
          <p:cNvPr id="23" name="Gerade Verbindung 12"/>
          <p:cNvCxnSpPr/>
          <p:nvPr userDrawn="1"/>
        </p:nvCxnSpPr>
        <p:spPr bwMode="gray">
          <a:xfrm rot="16200000">
            <a:off x="11546905" y="6930007"/>
            <a:ext cx="144016" cy="0"/>
          </a:xfrm>
          <a:prstGeom prst="line">
            <a:avLst/>
          </a:prstGeom>
          <a:ln>
            <a:solidFill>
              <a:schemeClr val="bg1">
                <a:lumMod val="50000"/>
              </a:schemeClr>
            </a:solidFill>
            <a:headEnd type="diamond" w="sm" len="sm"/>
            <a:tailEnd type="none"/>
          </a:ln>
        </p:spPr>
        <p:style>
          <a:lnRef idx="1">
            <a:schemeClr val="accent1"/>
          </a:lnRef>
          <a:fillRef idx="0">
            <a:schemeClr val="accent1"/>
          </a:fillRef>
          <a:effectRef idx="0">
            <a:schemeClr val="accent1"/>
          </a:effectRef>
          <a:fontRef idx="minor">
            <a:schemeClr val="tx1"/>
          </a:fontRef>
        </p:style>
      </p:cxnSp>
      <p:sp>
        <p:nvSpPr>
          <p:cNvPr id="24" name="Textfeld 23"/>
          <p:cNvSpPr txBox="1"/>
          <p:nvPr userDrawn="1"/>
        </p:nvSpPr>
        <p:spPr bwMode="gray">
          <a:xfrm>
            <a:off x="11532351" y="7029299"/>
            <a:ext cx="173124" cy="92333"/>
          </a:xfrm>
          <a:prstGeom prst="rect">
            <a:avLst/>
          </a:prstGeom>
          <a:noFill/>
        </p:spPr>
        <p:txBody>
          <a:bodyPr wrap="none" lIns="0" tIns="0" rIns="0" bIns="0" rtlCol="0">
            <a:spAutoFit/>
          </a:bodyPr>
          <a:lstStyle/>
          <a:p>
            <a:pPr algn="ctr"/>
            <a:r>
              <a:rPr lang="de-DE" sz="600">
                <a:solidFill>
                  <a:schemeClr val="bg1">
                    <a:lumMod val="50000"/>
                  </a:schemeClr>
                </a:solidFill>
              </a:rPr>
              <a:t>15,35</a:t>
            </a:r>
          </a:p>
        </p:txBody>
      </p:sp>
      <p:sp>
        <p:nvSpPr>
          <p:cNvPr id="25" name="Titel 11"/>
          <p:cNvSpPr>
            <a:spLocks noGrp="1"/>
          </p:cNvSpPr>
          <p:nvPr>
            <p:ph type="title"/>
          </p:nvPr>
        </p:nvSpPr>
        <p:spPr>
          <a:xfrm>
            <a:off x="563240" y="565150"/>
            <a:ext cx="10515600" cy="496321"/>
          </a:xfrm>
        </p:spPr>
        <p:txBody>
          <a:bodyPr>
            <a:noAutofit/>
          </a:bodyPr>
          <a:lstStyle/>
          <a:p>
            <a:r>
              <a:rPr lang="de-DE" dirty="0"/>
              <a:t>Titelmasterformat durch Klicken bearbeiten</a:t>
            </a:r>
          </a:p>
        </p:txBody>
      </p:sp>
      <p:pic>
        <p:nvPicPr>
          <p:cNvPr id="26" name="Grafik 2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229581" y="648697"/>
            <a:ext cx="396514" cy="396444"/>
          </a:xfrm>
          <a:prstGeom prst="rect">
            <a:avLst/>
          </a:prstGeom>
        </p:spPr>
      </p:pic>
      <p:cxnSp>
        <p:nvCxnSpPr>
          <p:cNvPr id="27" name="Gerader Verbinder 26"/>
          <p:cNvCxnSpPr/>
          <p:nvPr userDrawn="1"/>
        </p:nvCxnSpPr>
        <p:spPr>
          <a:xfrm>
            <a:off x="568325" y="1106488"/>
            <a:ext cx="11050588" cy="0"/>
          </a:xfrm>
          <a:prstGeom prst="line">
            <a:avLst/>
          </a:prstGeom>
          <a:ln w="9525">
            <a:solidFill>
              <a:srgbClr val="404040"/>
            </a:solidFill>
          </a:ln>
        </p:spPr>
        <p:style>
          <a:lnRef idx="1">
            <a:schemeClr val="accent1"/>
          </a:lnRef>
          <a:fillRef idx="0">
            <a:schemeClr val="accent1"/>
          </a:fillRef>
          <a:effectRef idx="0">
            <a:schemeClr val="accent1"/>
          </a:effectRef>
          <a:fontRef idx="minor">
            <a:schemeClr val="tx1"/>
          </a:fontRef>
        </p:style>
      </p:cxnSp>
      <p:sp>
        <p:nvSpPr>
          <p:cNvPr id="28" name="Textplatzhalter 27">
            <a:extLst>
              <a:ext uri="{FF2B5EF4-FFF2-40B4-BE49-F238E27FC236}">
                <a16:creationId xmlns:a16="http://schemas.microsoft.com/office/drawing/2014/main" id="{FADDA340-F9E2-4AD5-8B6E-500A045DE07D}"/>
              </a:ext>
            </a:extLst>
          </p:cNvPr>
          <p:cNvSpPr>
            <a:spLocks noGrp="1"/>
          </p:cNvSpPr>
          <p:nvPr>
            <p:ph type="body" sz="quarter" idx="10"/>
          </p:nvPr>
        </p:nvSpPr>
        <p:spPr>
          <a:xfrm>
            <a:off x="563240" y="1304926"/>
            <a:ext cx="11062853" cy="497998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827715932"/>
      </p:ext>
    </p:extLst>
  </p:cSld>
  <p:clrMapOvr>
    <a:masterClrMapping/>
  </p:clrMapOvr>
  <p:extLst>
    <p:ext uri="{DCECCB84-F9BA-43D5-87BE-67443E8EF086}">
      <p15:sldGuideLst xmlns:p15="http://schemas.microsoft.com/office/powerpoint/2012/main">
        <p15:guide id="1" orient="horz" pos="697">
          <p15:clr>
            <a:srgbClr val="FBAE40"/>
          </p15:clr>
        </p15:guide>
        <p15:guide id="2" pos="3840">
          <p15:clr>
            <a:srgbClr val="FBAE40"/>
          </p15:clr>
        </p15:guide>
        <p15:guide id="3" orient="horz" pos="2160">
          <p15:clr>
            <a:srgbClr val="FBAE40"/>
          </p15:clr>
        </p15:guide>
        <p15:guide id="4" orient="horz" pos="3959">
          <p15:clr>
            <a:srgbClr val="FBAE40"/>
          </p15:clr>
        </p15:guide>
        <p15:guide id="5" pos="2096">
          <p15:clr>
            <a:srgbClr val="FBAE40"/>
          </p15:clr>
        </p15:guide>
        <p15:guide id="6" pos="358">
          <p15:clr>
            <a:srgbClr val="FBAE40"/>
          </p15:clr>
        </p15:guide>
        <p15:guide id="7" pos="5581">
          <p15:clr>
            <a:srgbClr val="FBAE40"/>
          </p15:clr>
        </p15:guide>
        <p15:guide id="8" pos="7319">
          <p15:clr>
            <a:srgbClr val="FBAE40"/>
          </p15:clr>
        </p15:guide>
        <p15:guide id="9" orient="horz" pos="618">
          <p15:clr>
            <a:srgbClr val="FBAE40"/>
          </p15:clr>
        </p15:guide>
        <p15:guide id="10" orient="horz" pos="356">
          <p15:clr>
            <a:srgbClr val="FBAE40"/>
          </p15:clr>
        </p15:guide>
        <p15:guide id="11" orient="horz" pos="82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261872" y="1820863"/>
            <a:ext cx="8595360" cy="4351337"/>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039F6F0-6650-40DB-B5FA-86A70CF89902}" type="datetimeFigureOut">
              <a:rPr lang="de-DE" smtClean="0"/>
              <a:pPr/>
              <a:t>10.05.25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A1F40A6-DE98-499A-8122-D6567B6431F0}" type="slidenum">
              <a:rPr lang="de-DE" smtClean="0"/>
              <a:pPr/>
              <a:t>‹#›</a:t>
            </a:fld>
            <a:endParaRPr lang="de-DE"/>
          </a:p>
        </p:txBody>
      </p:sp>
    </p:spTree>
    <p:extLst>
      <p:ext uri="{BB962C8B-B14F-4D97-AF65-F5344CB8AC3E}">
        <p14:creationId xmlns:p14="http://schemas.microsoft.com/office/powerpoint/2010/main" val="378974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039F6F0-6650-40DB-B5FA-86A70CF89902}" type="datetimeFigureOut">
              <a:rPr lang="de-DE" smtClean="0"/>
              <a:t>10.05.25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A1F40A6-DE98-499A-8122-D6567B6431F0}" type="slidenum">
              <a:rPr lang="de-DE" smtClean="0"/>
              <a:t>‹#›</a:t>
            </a:fld>
            <a:endParaRPr lang="de-DE"/>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4914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Consolas" panose="020B0609020204030204" pitchFamily="49" charset="0"/>
              </a:defRPr>
            </a:lvl1p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atin typeface="Consolas" panose="020B0609020204030204" pitchFamily="49" charset="0"/>
              </a:defRPr>
            </a:lvl1pPr>
            <a:lvl2pPr>
              <a:defRPr sz="1600">
                <a:latin typeface="Consolas" panose="020B0609020204030204" pitchFamily="49" charset="0"/>
              </a:defRPr>
            </a:lvl2pPr>
            <a:lvl3pPr>
              <a:defRPr sz="1400">
                <a:latin typeface="Consolas" panose="020B0609020204030204" pitchFamily="49" charset="0"/>
              </a:defRPr>
            </a:lvl3pPr>
            <a:lvl4pPr>
              <a:defRPr sz="1400">
                <a:latin typeface="Consolas" panose="020B0609020204030204" pitchFamily="49" charset="0"/>
              </a:defRPr>
            </a:lvl4pPr>
            <a:lvl5pPr>
              <a:defRPr sz="1400">
                <a:latin typeface="Consolas" panose="020B0609020204030204" pitchFamily="49" charset="0"/>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atin typeface="+mj-lt"/>
              </a:defRPr>
            </a:lvl1pPr>
            <a:lvl2pPr>
              <a:defRPr sz="1600">
                <a:latin typeface="+mj-lt"/>
              </a:defRPr>
            </a:lvl2pPr>
            <a:lvl3pPr>
              <a:defRPr sz="1400">
                <a:latin typeface="+mj-lt"/>
              </a:defRPr>
            </a:lvl3pPr>
            <a:lvl4pPr>
              <a:defRPr sz="1400">
                <a:latin typeface="+mj-lt"/>
              </a:defRPr>
            </a:lvl4pPr>
            <a:lvl5pPr>
              <a:defRPr sz="1400">
                <a:latin typeface="+mj-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039F6F0-6650-40DB-B5FA-86A70CF89902}" type="datetimeFigureOut">
              <a:rPr lang="de-DE" smtClean="0"/>
              <a:t>10.05.25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1874603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atin typeface="+mj-lt"/>
              </a:defRPr>
            </a:lvl1pPr>
            <a:lvl2pPr>
              <a:defRPr sz="1600">
                <a:latin typeface="+mj-lt"/>
              </a:defRPr>
            </a:lvl2pPr>
            <a:lvl3pPr>
              <a:defRPr sz="1400">
                <a:latin typeface="+mj-lt"/>
              </a:defRPr>
            </a:lvl3pPr>
            <a:lvl4pPr>
              <a:defRPr sz="1400">
                <a:latin typeface="+mj-lt"/>
              </a:defRPr>
            </a:lvl4pPr>
            <a:lvl5pPr>
              <a:defRPr sz="1400">
                <a:latin typeface="+mj-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atin typeface="+mj-lt"/>
              </a:defRPr>
            </a:lvl1pPr>
            <a:lvl2pPr>
              <a:defRPr sz="1600">
                <a:latin typeface="+mj-lt"/>
              </a:defRPr>
            </a:lvl2pPr>
            <a:lvl3pPr>
              <a:defRPr sz="1400">
                <a:latin typeface="+mj-lt"/>
              </a:defRPr>
            </a:lvl3pPr>
            <a:lvl4pPr>
              <a:defRPr sz="1400">
                <a:latin typeface="+mj-lt"/>
              </a:defRPr>
            </a:lvl4pPr>
            <a:lvl5pPr>
              <a:defRPr sz="1400">
                <a:latin typeface="+mj-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039F6F0-6650-40DB-B5FA-86A70CF89902}" type="datetimeFigureOut">
              <a:rPr lang="de-DE" smtClean="0"/>
              <a:t>10.05.25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6281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39F6F0-6650-40DB-B5FA-86A70CF89902}" type="datetimeFigureOut">
              <a:rPr lang="de-DE" smtClean="0"/>
              <a:t>10.05.25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359496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9F6F0-6650-40DB-B5FA-86A70CF89902}" type="datetimeFigureOut">
              <a:rPr lang="de-DE" smtClean="0"/>
              <a:t>10.05.25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16003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atin typeface="+mj-lt"/>
              </a:defRPr>
            </a:lvl1pPr>
            <a:lvl2pPr>
              <a:defRPr sz="1800">
                <a:latin typeface="+mj-lt"/>
              </a:defRPr>
            </a:lvl2pPr>
            <a:lvl3pPr>
              <a:defRPr sz="1600">
                <a:latin typeface="+mj-lt"/>
              </a:defRPr>
            </a:lvl3pPr>
            <a:lvl4pPr>
              <a:defRPr sz="1400">
                <a:latin typeface="+mj-lt"/>
              </a:defRPr>
            </a:lvl4pPr>
            <a:lvl5pPr>
              <a:defRPr sz="1400">
                <a:latin typeface="+mj-lt"/>
              </a:defRPr>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039F6F0-6650-40DB-B5FA-86A70CF89902}" type="datetimeFigureOut">
              <a:rPr lang="de-DE" smtClean="0"/>
              <a:t>10.05.25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2963282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39F6F0-6650-40DB-B5FA-86A70CF89902}" type="datetimeFigureOut">
              <a:rPr lang="de-DE" smtClean="0"/>
              <a:t>10.05.25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A1F40A6-DE98-499A-8122-D6567B6431F0}" type="slidenum">
              <a:rPr lang="de-DE" smtClean="0"/>
              <a:t>‹#›</a:t>
            </a:fld>
            <a:endParaRPr lang="de-DE"/>
          </a:p>
        </p:txBody>
      </p:sp>
    </p:spTree>
    <p:extLst>
      <p:ext uri="{BB962C8B-B14F-4D97-AF65-F5344CB8AC3E}">
        <p14:creationId xmlns:p14="http://schemas.microsoft.com/office/powerpoint/2010/main" val="1963898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039F6F0-6650-40DB-B5FA-86A70CF89902}" type="datetimeFigureOut">
              <a:rPr lang="de-DE" smtClean="0"/>
              <a:pPr/>
              <a:t>10.05.25</a:t>
            </a:fld>
            <a:endParaRPr lang="de-DE"/>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de-DE"/>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A1F40A6-DE98-499A-8122-D6567B6431F0}" type="slidenum">
              <a:rPr lang="de-DE" smtClean="0"/>
              <a:pPr/>
              <a:t>‹#›</a:t>
            </a:fld>
            <a:endParaRPr lang="de-DE"/>
          </a:p>
        </p:txBody>
      </p:sp>
    </p:spTree>
    <p:extLst>
      <p:ext uri="{BB962C8B-B14F-4D97-AF65-F5344CB8AC3E}">
        <p14:creationId xmlns:p14="http://schemas.microsoft.com/office/powerpoint/2010/main" val="315584893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svg"/><Relationship Id="rId3" Type="http://schemas.openxmlformats.org/officeDocument/2006/relationships/image" Target="../media/image10.png"/><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5.xml"/><Relationship Id="rId16" Type="http://schemas.openxmlformats.org/officeDocument/2006/relationships/image" Target="../media/image23.sv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svg"/><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11.png"/><Relationship Id="rId3" Type="http://schemas.openxmlformats.org/officeDocument/2006/relationships/image" Target="../media/image10.pn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12.png"/><Relationship Id="rId2" Type="http://schemas.openxmlformats.org/officeDocument/2006/relationships/notesSlide" Target="../notesSlides/notesSlide6.xml"/><Relationship Id="rId16" Type="http://schemas.openxmlformats.org/officeDocument/2006/relationships/image" Target="../media/image25.sv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sv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power-bi/consumer/org-app-items/org-app-items" TargetMode="External"/><Relationship Id="rId2" Type="http://schemas.openxmlformats.org/officeDocument/2006/relationships/hyperlink" Target="https://learn.microsoft.com/en-us/power-bi/consumer/org-app-items/org-app-items#key-ways-that-org-app-items-are-different-from-workspace-apps-also-known-as-power-bi-apps" TargetMode="External"/><Relationship Id="rId1" Type="http://schemas.openxmlformats.org/officeDocument/2006/relationships/slideLayout" Target="../slideLayouts/slideLayout2.xml"/><Relationship Id="rId6" Type="http://schemas.openxmlformats.org/officeDocument/2006/relationships/hyperlink" Target="https://powerbi.microsoft.com/en-us/blog/updates-to-org-apps-preview-more-customization-deployment-pipelines-and-git-plus-whats-next-like-new-license-support-and-audiences/" TargetMode="External"/><Relationship Id="rId5" Type="http://schemas.openxmlformats.org/officeDocument/2006/relationships/hyperlink" Target="https://powerbi.microsoft.com/en-us/blog/introducing-org-apps-now-in-public-preview-multiple-apps-per-workspace-custom-colors-and-more/" TargetMode="External"/><Relationship Id="rId4" Type="http://schemas.openxmlformats.org/officeDocument/2006/relationships/hyperlink" Target="https://learn.microsoft.com/en-us/fabric/data-engineering/notebook-in-ap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btelligent.com/" TargetMode="Externa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10427446" cy="3329581"/>
          </a:xfrm>
        </p:spPr>
        <p:txBody>
          <a:bodyPr>
            <a:normAutofit/>
          </a:bodyPr>
          <a:lstStyle/>
          <a:p>
            <a:r>
              <a:rPr lang="de-DE" dirty="0" err="1">
                <a:latin typeface="Consolas" panose="020B0609020204030204" pitchFamily="49" charset="0"/>
                <a:ea typeface="Verdana" panose="020B0604030504040204" pitchFamily="34" charset="0"/>
                <a:cs typeface="Verdana" panose="020B0604030504040204" pitchFamily="34" charset="0"/>
              </a:rPr>
              <a:t>Org</a:t>
            </a:r>
            <a:r>
              <a:rPr lang="de-DE" dirty="0">
                <a:latin typeface="Consolas" panose="020B0609020204030204" pitchFamily="49" charset="0"/>
                <a:ea typeface="Verdana" panose="020B0604030504040204" pitchFamily="34" charset="0"/>
                <a:cs typeface="Verdana" panose="020B0604030504040204" pitchFamily="34" charset="0"/>
              </a:rPr>
              <a:t> Apps </a:t>
            </a:r>
            <a:br>
              <a:rPr lang="de-DE" dirty="0">
                <a:latin typeface="Consolas" panose="020B0609020204030204" pitchFamily="49" charset="0"/>
                <a:ea typeface="Verdana" panose="020B0604030504040204" pitchFamily="34" charset="0"/>
                <a:cs typeface="Verdana" panose="020B0604030504040204" pitchFamily="34" charset="0"/>
              </a:rPr>
            </a:br>
            <a:endParaRPr lang="de-DE" sz="2200" dirty="0">
              <a:latin typeface="Consolas" panose="020B0609020204030204" pitchFamily="49" charset="0"/>
            </a:endParaRPr>
          </a:p>
        </p:txBody>
      </p:sp>
      <p:sp>
        <p:nvSpPr>
          <p:cNvPr id="3" name="Subtitle 2"/>
          <p:cNvSpPr>
            <a:spLocks noGrp="1"/>
          </p:cNvSpPr>
          <p:nvPr>
            <p:ph type="subTitle" idx="1"/>
          </p:nvPr>
        </p:nvSpPr>
        <p:spPr>
          <a:xfrm>
            <a:off x="1154954" y="4800600"/>
            <a:ext cx="9418320" cy="1691640"/>
          </a:xfrm>
        </p:spPr>
        <p:txBody>
          <a:bodyPr/>
          <a:lstStyle/>
          <a:p>
            <a:r>
              <a:rPr lang="de-DE" dirty="0">
                <a:latin typeface="Consolas" panose="020B0609020204030204" pitchFamily="49" charset="0"/>
                <a:ea typeface="Verdana" panose="020B0604030504040204" pitchFamily="34" charset="0"/>
                <a:cs typeface="Verdana" panose="020B0604030504040204" pitchFamily="34" charset="0"/>
              </a:rPr>
              <a:t>The </a:t>
            </a:r>
            <a:r>
              <a:rPr lang="de-DE" dirty="0" err="1">
                <a:latin typeface="Consolas" panose="020B0609020204030204" pitchFamily="49" charset="0"/>
                <a:ea typeface="Verdana" panose="020B0604030504040204" pitchFamily="34" charset="0"/>
                <a:cs typeface="Verdana" panose="020B0604030504040204" pitchFamily="34" charset="0"/>
              </a:rPr>
              <a:t>king</a:t>
            </a:r>
            <a:r>
              <a:rPr lang="de-DE" dirty="0">
                <a:latin typeface="Consolas" panose="020B0609020204030204" pitchFamily="49" charset="0"/>
                <a:ea typeface="Verdana" panose="020B0604030504040204" pitchFamily="34" charset="0"/>
                <a:cs typeface="Verdana" panose="020B0604030504040204" pitchFamily="34" charset="0"/>
              </a:rPr>
              <a:t> </a:t>
            </a:r>
            <a:r>
              <a:rPr lang="de-DE" dirty="0" err="1">
                <a:latin typeface="Consolas" panose="020B0609020204030204" pitchFamily="49" charset="0"/>
                <a:ea typeface="Verdana" panose="020B0604030504040204" pitchFamily="34" charset="0"/>
                <a:cs typeface="Verdana" panose="020B0604030504040204" pitchFamily="34" charset="0"/>
              </a:rPr>
              <a:t>is</a:t>
            </a:r>
            <a:r>
              <a:rPr lang="de-DE" dirty="0">
                <a:latin typeface="Consolas" panose="020B0609020204030204" pitchFamily="49" charset="0"/>
                <a:ea typeface="Verdana" panose="020B0604030504040204" pitchFamily="34" charset="0"/>
                <a:cs typeface="Verdana" panose="020B0604030504040204" pitchFamily="34" charset="0"/>
              </a:rPr>
              <a:t> </a:t>
            </a:r>
            <a:r>
              <a:rPr lang="de-DE" dirty="0" err="1">
                <a:latin typeface="Consolas" panose="020B0609020204030204" pitchFamily="49" charset="0"/>
                <a:ea typeface="Verdana" panose="020B0604030504040204" pitchFamily="34" charset="0"/>
                <a:cs typeface="Verdana" panose="020B0604030504040204" pitchFamily="34" charset="0"/>
              </a:rPr>
              <a:t>dead</a:t>
            </a:r>
            <a:r>
              <a:rPr lang="de-DE" dirty="0">
                <a:latin typeface="Consolas" panose="020B0609020204030204" pitchFamily="49" charset="0"/>
                <a:ea typeface="Verdana" panose="020B0604030504040204" pitchFamily="34" charset="0"/>
                <a:cs typeface="Verdana" panose="020B0604030504040204" pitchFamily="34" charset="0"/>
              </a:rPr>
              <a:t>, </a:t>
            </a:r>
            <a:r>
              <a:rPr lang="de-DE" dirty="0" err="1">
                <a:latin typeface="Consolas" panose="020B0609020204030204" pitchFamily="49" charset="0"/>
                <a:ea typeface="Verdana" panose="020B0604030504040204" pitchFamily="34" charset="0"/>
                <a:cs typeface="Verdana" panose="020B0604030504040204" pitchFamily="34" charset="0"/>
              </a:rPr>
              <a:t>long</a:t>
            </a:r>
            <a:r>
              <a:rPr lang="de-DE" dirty="0">
                <a:latin typeface="Consolas" panose="020B0609020204030204" pitchFamily="49" charset="0"/>
                <a:ea typeface="Verdana" panose="020B0604030504040204" pitchFamily="34" charset="0"/>
                <a:cs typeface="Verdana" panose="020B0604030504040204" pitchFamily="34" charset="0"/>
              </a:rPr>
              <a:t> live </a:t>
            </a:r>
            <a:r>
              <a:rPr lang="de-DE" dirty="0" err="1">
                <a:latin typeface="Consolas" panose="020B0609020204030204" pitchFamily="49" charset="0"/>
                <a:ea typeface="Verdana" panose="020B0604030504040204" pitchFamily="34" charset="0"/>
                <a:cs typeface="Verdana" panose="020B0604030504040204" pitchFamily="34" charset="0"/>
              </a:rPr>
              <a:t>the</a:t>
            </a:r>
            <a:r>
              <a:rPr lang="de-DE" dirty="0">
                <a:latin typeface="Consolas" panose="020B0609020204030204" pitchFamily="49" charset="0"/>
                <a:ea typeface="Verdana" panose="020B0604030504040204" pitchFamily="34" charset="0"/>
                <a:cs typeface="Verdana" panose="020B0604030504040204" pitchFamily="34" charset="0"/>
              </a:rPr>
              <a:t> </a:t>
            </a:r>
            <a:r>
              <a:rPr lang="de-DE" dirty="0" err="1">
                <a:latin typeface="Consolas" panose="020B0609020204030204" pitchFamily="49" charset="0"/>
                <a:ea typeface="Verdana" panose="020B0604030504040204" pitchFamily="34" charset="0"/>
                <a:cs typeface="Verdana" panose="020B0604030504040204" pitchFamily="34" charset="0"/>
              </a:rPr>
              <a:t>king</a:t>
            </a:r>
            <a:endParaRPr lang="de-DE" dirty="0">
              <a:latin typeface="Consolas" panose="020B0609020204030204" pitchFamily="49" charset="0"/>
              <a:ea typeface="Verdana" panose="020B0604030504040204" pitchFamily="34" charset="0"/>
              <a:cs typeface="Verdana" panose="020B0604030504040204" pitchFamily="34" charset="0"/>
            </a:endParaRPr>
          </a:p>
        </p:txBody>
      </p:sp>
      <p:sp>
        <p:nvSpPr>
          <p:cNvPr id="4" name="Subtitle 2"/>
          <p:cNvSpPr txBox="1">
            <a:spLocks/>
          </p:cNvSpPr>
          <p:nvPr/>
        </p:nvSpPr>
        <p:spPr>
          <a:xfrm>
            <a:off x="1154954" y="5772728"/>
            <a:ext cx="9439154" cy="99752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de-DE" sz="1600" dirty="0">
                <a:solidFill>
                  <a:schemeClr val="tx1">
                    <a:lumMod val="85000"/>
                  </a:schemeClr>
                </a:solidFill>
                <a:latin typeface="Consolas" panose="020B0609020204030204" pitchFamily="49" charset="0"/>
                <a:ea typeface="Verdana" panose="020B0604030504040204" pitchFamily="34" charset="0"/>
                <a:cs typeface="Verdana" panose="020B0604030504040204" pitchFamily="34" charset="0"/>
              </a:rPr>
              <a:t>Tom Martens @ </a:t>
            </a:r>
            <a:r>
              <a:rPr lang="en-GB" sz="1600" dirty="0">
                <a:solidFill>
                  <a:schemeClr val="tx1">
                    <a:lumMod val="85000"/>
                  </a:schemeClr>
                </a:solidFill>
                <a:latin typeface="Consolas" panose="020B0609020204030204" pitchFamily="49" charset="0"/>
                <a:ea typeface="Verdana" panose="020B0604030504040204" pitchFamily="34" charset="0"/>
                <a:cs typeface="Verdana" panose="020B0604030504040204" pitchFamily="34" charset="0"/>
              </a:rPr>
              <a:t>Microsoft Analytics Community Conference</a:t>
            </a:r>
            <a:endParaRPr lang="de-DE" sz="1600" dirty="0">
              <a:solidFill>
                <a:schemeClr val="tx1">
                  <a:lumMod val="85000"/>
                </a:schemeClr>
              </a:solidFill>
              <a:latin typeface="Consolas" panose="020B0609020204030204" pitchFamily="49" charset="0"/>
              <a:ea typeface="Verdana" panose="020B0604030504040204" pitchFamily="34" charset="0"/>
              <a:cs typeface="Verdana" panose="020B0604030504040204" pitchFamily="34" charset="0"/>
            </a:endParaRPr>
          </a:p>
          <a:p>
            <a:pPr algn="l"/>
            <a:r>
              <a:rPr lang="de-DE" sz="1600" dirty="0">
                <a:solidFill>
                  <a:schemeClr val="tx1">
                    <a:lumMod val="85000"/>
                  </a:schemeClr>
                </a:solidFill>
                <a:latin typeface="Consolas" panose="020B0609020204030204" pitchFamily="49" charset="0"/>
                <a:ea typeface="Verdana" panose="020B0604030504040204" pitchFamily="34" charset="0"/>
                <a:cs typeface="Verdana" panose="020B0604030504040204" pitchFamily="34" charset="0"/>
              </a:rPr>
              <a:t>2025-05-10</a:t>
            </a:r>
          </a:p>
        </p:txBody>
      </p:sp>
      <p:pic>
        <p:nvPicPr>
          <p:cNvPr id="6" name="Picture 5" descr="A purple and white poster with a person's face&#10;&#10;AI-generated content may be incorrect.">
            <a:extLst>
              <a:ext uri="{FF2B5EF4-FFF2-40B4-BE49-F238E27FC236}">
                <a16:creationId xmlns:a16="http://schemas.microsoft.com/office/drawing/2014/main" id="{47A15E1D-0C44-75D2-E6E9-85A9FFE46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1673" y="228600"/>
            <a:ext cx="4216400" cy="4216400"/>
          </a:xfrm>
          <a:prstGeom prst="rect">
            <a:avLst/>
          </a:prstGeom>
        </p:spPr>
      </p:pic>
    </p:spTree>
    <p:extLst>
      <p:ext uri="{BB962C8B-B14F-4D97-AF65-F5344CB8AC3E}">
        <p14:creationId xmlns:p14="http://schemas.microsoft.com/office/powerpoint/2010/main" val="3211801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A73E-F34B-465B-AB6C-BAAC946FD6BA}"/>
              </a:ext>
            </a:extLst>
          </p:cNvPr>
          <p:cNvSpPr>
            <a:spLocks noGrp="1"/>
          </p:cNvSpPr>
          <p:nvPr>
            <p:ph type="title"/>
          </p:nvPr>
        </p:nvSpPr>
        <p:spPr>
          <a:xfrm>
            <a:off x="624883" y="232398"/>
            <a:ext cx="10140124" cy="1325562"/>
          </a:xfrm>
        </p:spPr>
        <p:txBody>
          <a:bodyPr/>
          <a:lstStyle/>
          <a:p>
            <a:r>
              <a:rPr lang="en-US" dirty="0"/>
              <a:t>Separate the data from the content</a:t>
            </a:r>
            <a:endParaRPr lang="LID4096" dirty="0"/>
          </a:p>
        </p:txBody>
      </p:sp>
      <p:grpSp>
        <p:nvGrpSpPr>
          <p:cNvPr id="30" name="Group 29">
            <a:extLst>
              <a:ext uri="{FF2B5EF4-FFF2-40B4-BE49-F238E27FC236}">
                <a16:creationId xmlns:a16="http://schemas.microsoft.com/office/drawing/2014/main" id="{FE7FBF8B-AA3D-4709-B3A4-EC52A4B9B091}"/>
              </a:ext>
            </a:extLst>
          </p:cNvPr>
          <p:cNvGrpSpPr/>
          <p:nvPr/>
        </p:nvGrpSpPr>
        <p:grpSpPr>
          <a:xfrm>
            <a:off x="4514460" y="3795036"/>
            <a:ext cx="439026" cy="870501"/>
            <a:chOff x="4514460" y="3296271"/>
            <a:chExt cx="439026" cy="870501"/>
          </a:xfrm>
        </p:grpSpPr>
        <p:pic>
          <p:nvPicPr>
            <p:cNvPr id="8" name="Picture 7" descr="Icon&#10;&#10;Description automatically generated">
              <a:extLst>
                <a:ext uri="{FF2B5EF4-FFF2-40B4-BE49-F238E27FC236}">
                  <a16:creationId xmlns:a16="http://schemas.microsoft.com/office/drawing/2014/main" id="{CF709AEA-4E84-4C50-9542-7E1EE61F39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4460" y="3296271"/>
              <a:ext cx="438651" cy="438651"/>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4EB9FDAB-8E12-414E-9A26-4538FCB4F7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4835" y="3728121"/>
              <a:ext cx="438651" cy="438651"/>
            </a:xfrm>
            <a:prstGeom prst="rect">
              <a:avLst/>
            </a:prstGeom>
          </p:spPr>
        </p:pic>
      </p:grpSp>
      <p:pic>
        <p:nvPicPr>
          <p:cNvPr id="10" name="Picture 9" descr="Icon&#10;&#10;Description automatically generated">
            <a:extLst>
              <a:ext uri="{FF2B5EF4-FFF2-40B4-BE49-F238E27FC236}">
                <a16:creationId xmlns:a16="http://schemas.microsoft.com/office/drawing/2014/main" id="{C368D200-E31A-49B4-93A2-710E5120903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6588" y="4010961"/>
            <a:ext cx="438651" cy="438651"/>
          </a:xfrm>
          <a:prstGeom prst="rect">
            <a:avLst/>
          </a:prstGeom>
        </p:spPr>
      </p:pic>
      <p:pic>
        <p:nvPicPr>
          <p:cNvPr id="11" name="Grafik 30">
            <a:extLst>
              <a:ext uri="{FF2B5EF4-FFF2-40B4-BE49-F238E27FC236}">
                <a16:creationId xmlns:a16="http://schemas.microsoft.com/office/drawing/2014/main" id="{76A81DE0-4810-4495-A7A8-D0810F718375}"/>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l="22479" t="19028" r="22479" b="18763"/>
          <a:stretch/>
        </p:blipFill>
        <p:spPr>
          <a:xfrm>
            <a:off x="5555175" y="3949882"/>
            <a:ext cx="620236" cy="560809"/>
          </a:xfrm>
          <a:prstGeom prst="rect">
            <a:avLst/>
          </a:prstGeom>
        </p:spPr>
      </p:pic>
      <p:pic>
        <p:nvPicPr>
          <p:cNvPr id="12" name="Grafik 30">
            <a:extLst>
              <a:ext uri="{FF2B5EF4-FFF2-40B4-BE49-F238E27FC236}">
                <a16:creationId xmlns:a16="http://schemas.microsoft.com/office/drawing/2014/main" id="{FA8F1271-B52E-4275-B5D1-5C8AFB528C39}"/>
              </a:ext>
            </a:extLst>
          </p:cNvPr>
          <p:cNvPicPr>
            <a:picLocks noChangeAspect="1"/>
          </p:cNvPicPr>
          <p:nvPr/>
        </p:nvPicPr>
        <p:blipFill rotWithShape="1">
          <a:blip r:embed="rId8" cstate="print">
            <a:duotone>
              <a:prstClr val="black"/>
              <a:srgbClr val="D9C3A5">
                <a:tint val="50000"/>
                <a:satMod val="180000"/>
              </a:srgbClr>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22479" t="19028" r="22479" b="18763"/>
          <a:stretch/>
        </p:blipFill>
        <p:spPr>
          <a:xfrm>
            <a:off x="5504216" y="5152772"/>
            <a:ext cx="620236" cy="560809"/>
          </a:xfrm>
          <a:prstGeom prst="rect">
            <a:avLst/>
          </a:prstGeom>
        </p:spPr>
      </p:pic>
      <p:sp>
        <p:nvSpPr>
          <p:cNvPr id="13" name="TextBox 101">
            <a:extLst>
              <a:ext uri="{FF2B5EF4-FFF2-40B4-BE49-F238E27FC236}">
                <a16:creationId xmlns:a16="http://schemas.microsoft.com/office/drawing/2014/main" id="{2C8FD609-F569-4E96-A50C-CFA1F04EB725}"/>
              </a:ext>
            </a:extLst>
          </p:cNvPr>
          <p:cNvSpPr txBox="1"/>
          <p:nvPr/>
        </p:nvSpPr>
        <p:spPr>
          <a:xfrm>
            <a:off x="587375" y="2152245"/>
            <a:ext cx="8674041" cy="615553"/>
          </a:xfrm>
          <a:prstGeom prst="rect">
            <a:avLst/>
          </a:prstGeom>
          <a:noFill/>
          <a:ln w="6350">
            <a:noFill/>
            <a:prstDash val="dash"/>
          </a:ln>
        </p:spPr>
        <p:txBody>
          <a:bodyPr wrap="square" lIns="0" tIns="0" rIns="0" bIns="0" rtlCol="0">
            <a:spAutoFit/>
          </a:bodyPr>
          <a:lstStyle/>
          <a:p>
            <a:r>
              <a:rPr lang="en-US" sz="2000" dirty="0">
                <a:latin typeface="+mj-lt"/>
              </a:rPr>
              <a:t>Try to use shared datasets, this will not just save resources by reducing the amount of data refreshes.</a:t>
            </a:r>
          </a:p>
        </p:txBody>
      </p:sp>
      <p:grpSp>
        <p:nvGrpSpPr>
          <p:cNvPr id="20" name="Group 19">
            <a:extLst>
              <a:ext uri="{FF2B5EF4-FFF2-40B4-BE49-F238E27FC236}">
                <a16:creationId xmlns:a16="http://schemas.microsoft.com/office/drawing/2014/main" id="{4D0B4A41-79EC-4A10-BF36-ABC2EA4B4DD3}"/>
              </a:ext>
            </a:extLst>
          </p:cNvPr>
          <p:cNvGrpSpPr/>
          <p:nvPr/>
        </p:nvGrpSpPr>
        <p:grpSpPr>
          <a:xfrm>
            <a:off x="4498381" y="4994525"/>
            <a:ext cx="438651" cy="877302"/>
            <a:chOff x="4498381" y="4495760"/>
            <a:chExt cx="438651" cy="877302"/>
          </a:xfrm>
        </p:grpSpPr>
        <p:pic>
          <p:nvPicPr>
            <p:cNvPr id="14" name="Picture 13" descr="Icon&#10;&#10;Description automatically generated">
              <a:extLst>
                <a:ext uri="{FF2B5EF4-FFF2-40B4-BE49-F238E27FC236}">
                  <a16:creationId xmlns:a16="http://schemas.microsoft.com/office/drawing/2014/main" id="{CB929804-DE44-4985-A6F1-44D7D6DB8F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8381" y="4495760"/>
              <a:ext cx="438651" cy="438651"/>
            </a:xfrm>
            <a:prstGeom prst="rect">
              <a:avLst/>
            </a:prstGeom>
          </p:spPr>
        </p:pic>
        <p:pic>
          <p:nvPicPr>
            <p:cNvPr id="15" name="Picture 14" descr="A picture containing text, clipart&#10;&#10;Description automatically generated">
              <a:extLst>
                <a:ext uri="{FF2B5EF4-FFF2-40B4-BE49-F238E27FC236}">
                  <a16:creationId xmlns:a16="http://schemas.microsoft.com/office/drawing/2014/main" id="{47E8A526-6EB1-4F3F-8806-45B4F973EF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98381" y="4934411"/>
              <a:ext cx="438651" cy="438651"/>
            </a:xfrm>
            <a:prstGeom prst="rect">
              <a:avLst/>
            </a:prstGeom>
          </p:spPr>
        </p:pic>
      </p:grpSp>
      <p:pic>
        <p:nvPicPr>
          <p:cNvPr id="16" name="Picture 15" descr="Icon&#10;&#10;Description automatically generated">
            <a:extLst>
              <a:ext uri="{FF2B5EF4-FFF2-40B4-BE49-F238E27FC236}">
                <a16:creationId xmlns:a16="http://schemas.microsoft.com/office/drawing/2014/main" id="{43198210-0D7E-460B-9533-E04B9AB766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37032" y="5213851"/>
            <a:ext cx="438651" cy="438651"/>
          </a:xfrm>
          <a:prstGeom prst="rect">
            <a:avLst/>
          </a:prstGeom>
        </p:spPr>
      </p:pic>
      <p:sp>
        <p:nvSpPr>
          <p:cNvPr id="18" name="TextBox 101">
            <a:extLst>
              <a:ext uri="{FF2B5EF4-FFF2-40B4-BE49-F238E27FC236}">
                <a16:creationId xmlns:a16="http://schemas.microsoft.com/office/drawing/2014/main" id="{3D8D6D29-D16C-492F-914A-E0B127B92635}"/>
              </a:ext>
            </a:extLst>
          </p:cNvPr>
          <p:cNvSpPr txBox="1"/>
          <p:nvPr/>
        </p:nvSpPr>
        <p:spPr>
          <a:xfrm>
            <a:off x="6226369" y="3339795"/>
            <a:ext cx="5072422" cy="3353761"/>
          </a:xfrm>
          <a:prstGeom prst="rect">
            <a:avLst/>
          </a:prstGeom>
          <a:noFill/>
          <a:ln w="6350">
            <a:noFill/>
            <a:prstDash val="dash"/>
          </a:ln>
        </p:spPr>
        <p:txBody>
          <a:bodyPr wrap="square" lIns="0" tIns="0" rIns="0" bIns="0" rtlCol="0">
            <a:noAutofit/>
          </a:bodyPr>
          <a:lstStyle/>
          <a:p>
            <a:pPr lvl="1"/>
            <a:r>
              <a:rPr lang="en-US" sz="1400" dirty="0">
                <a:latin typeface="+mj-lt"/>
              </a:rPr>
              <a:t>Create 1 to n content workspaces</a:t>
            </a:r>
          </a:p>
          <a:p>
            <a:pPr marL="742950" lvl="1" indent="-285750">
              <a:buFont typeface="Arial" panose="020B0604020202020204" pitchFamily="34" charset="0"/>
              <a:buChar char="•"/>
            </a:pPr>
            <a:r>
              <a:rPr lang="en-US" sz="1400" dirty="0">
                <a:latin typeface="+mj-lt"/>
              </a:rPr>
              <a:t>This allows to address different audiences consuming the same data but are not using the same content!</a:t>
            </a:r>
          </a:p>
          <a:p>
            <a:pPr marL="742950" lvl="1" indent="-285750">
              <a:buFont typeface="Arial" panose="020B0604020202020204" pitchFamily="34" charset="0"/>
              <a:buChar char="•"/>
            </a:pPr>
            <a:r>
              <a:rPr lang="en-US" sz="1400" dirty="0">
                <a:latin typeface="+mj-lt"/>
              </a:rPr>
              <a:t>Content creators have at least the </a:t>
            </a:r>
            <a:r>
              <a:rPr lang="en-US" sz="1400" b="1" dirty="0">
                <a:latin typeface="+mj-lt"/>
              </a:rPr>
              <a:t>contributor</a:t>
            </a:r>
            <a:r>
              <a:rPr lang="en-US" sz="1400" dirty="0">
                <a:latin typeface="+mj-lt"/>
              </a:rPr>
              <a:t> role assigned in the content workspace</a:t>
            </a:r>
          </a:p>
          <a:p>
            <a:pPr marL="742950" lvl="1" indent="-285750">
              <a:buFont typeface="Arial" panose="020B0604020202020204" pitchFamily="34" charset="0"/>
              <a:buChar char="•"/>
            </a:pPr>
            <a:r>
              <a:rPr lang="en-US" sz="1400" dirty="0">
                <a:latin typeface="+mj-lt"/>
              </a:rPr>
              <a:t>Content creators are connecting to the Power BI dataset</a:t>
            </a:r>
            <a:br>
              <a:rPr lang="en-US" sz="1400" dirty="0">
                <a:latin typeface="+mj-lt"/>
              </a:rPr>
            </a:br>
            <a:endParaRPr lang="en-US" sz="1400" dirty="0">
              <a:latin typeface="+mj-lt"/>
            </a:endParaRPr>
          </a:p>
          <a:p>
            <a:pPr marL="742950" lvl="1" indent="-285750">
              <a:buFont typeface="Arial" panose="020B0604020202020204" pitchFamily="34" charset="0"/>
              <a:buChar char="•"/>
            </a:pPr>
            <a:r>
              <a:rPr lang="en-US" sz="1400" dirty="0">
                <a:latin typeface="+mj-lt"/>
              </a:rPr>
              <a:t>Content creators are </a:t>
            </a:r>
            <a:r>
              <a:rPr lang="en-US" sz="1400" b="1" dirty="0">
                <a:latin typeface="+mj-lt"/>
              </a:rPr>
              <a:t>not</a:t>
            </a:r>
            <a:r>
              <a:rPr lang="en-US" sz="1400" dirty="0">
                <a:latin typeface="+mj-lt"/>
              </a:rPr>
              <a:t> members of the data workspace</a:t>
            </a:r>
          </a:p>
          <a:p>
            <a:pPr marL="742950" lvl="1" indent="-285750">
              <a:buFont typeface="Arial" panose="020B0604020202020204" pitchFamily="34" charset="0"/>
              <a:buChar char="•"/>
            </a:pPr>
            <a:r>
              <a:rPr lang="en-US" sz="1400" dirty="0">
                <a:latin typeface="+mj-lt"/>
              </a:rPr>
              <a:t>Content creators need Build Permission on the dataset</a:t>
            </a:r>
          </a:p>
          <a:p>
            <a:pPr marL="742950" lvl="1" indent="-285750">
              <a:buFont typeface="Arial" panose="020B0604020202020204" pitchFamily="34" charset="0"/>
              <a:buChar char="•"/>
            </a:pPr>
            <a:r>
              <a:rPr lang="en-US" sz="1400" b="1" dirty="0">
                <a:latin typeface="+mj-lt"/>
              </a:rPr>
              <a:t>Row Level Security will be honored if data and content workspaces are separated</a:t>
            </a:r>
          </a:p>
        </p:txBody>
      </p:sp>
      <p:pic>
        <p:nvPicPr>
          <p:cNvPr id="4" name="Picture 3" descr="Icon&#10;&#10;Description automatically generated">
            <a:extLst>
              <a:ext uri="{FF2B5EF4-FFF2-40B4-BE49-F238E27FC236}">
                <a16:creationId xmlns:a16="http://schemas.microsoft.com/office/drawing/2014/main" id="{89955DEB-47D0-4A8A-98EA-D00A795A1AA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14388" y="4102118"/>
            <a:ext cx="328537" cy="433524"/>
          </a:xfrm>
          <a:prstGeom prst="rect">
            <a:avLst/>
          </a:prstGeom>
        </p:spPr>
      </p:pic>
      <p:sp>
        <p:nvSpPr>
          <p:cNvPr id="17" name="TextBox 101">
            <a:extLst>
              <a:ext uri="{FF2B5EF4-FFF2-40B4-BE49-F238E27FC236}">
                <a16:creationId xmlns:a16="http://schemas.microsoft.com/office/drawing/2014/main" id="{DF11B791-E5E0-4D46-8A06-E7289ECE94C5}"/>
              </a:ext>
            </a:extLst>
          </p:cNvPr>
          <p:cNvSpPr txBox="1"/>
          <p:nvPr/>
        </p:nvSpPr>
        <p:spPr>
          <a:xfrm>
            <a:off x="624883" y="5553742"/>
            <a:ext cx="2254460" cy="1292662"/>
          </a:xfrm>
          <a:prstGeom prst="rect">
            <a:avLst/>
          </a:prstGeom>
          <a:noFill/>
          <a:ln w="6350">
            <a:noFill/>
            <a:prstDash val="dash"/>
          </a:ln>
        </p:spPr>
        <p:txBody>
          <a:bodyPr wrap="square" lIns="0" tIns="0" rIns="0" bIns="0" rtlCol="0">
            <a:spAutoFit/>
          </a:bodyPr>
          <a:lstStyle/>
          <a:p>
            <a:r>
              <a:rPr lang="en-US" sz="1400" dirty="0">
                <a:latin typeface="+mj-lt"/>
              </a:rPr>
              <a:t>Create a data workspace and consider a workspace being an Analysis Services Tabular instance!</a:t>
            </a:r>
          </a:p>
          <a:p>
            <a:pPr marL="742950" lvl="1" indent="-285750">
              <a:buFont typeface="Arial" panose="020B0604020202020204" pitchFamily="34" charset="0"/>
              <a:buChar char="•"/>
            </a:pPr>
            <a:endParaRPr lang="en-US" sz="1400" dirty="0">
              <a:latin typeface="+mj-lt"/>
            </a:endParaRPr>
          </a:p>
        </p:txBody>
      </p:sp>
      <p:pic>
        <p:nvPicPr>
          <p:cNvPr id="22" name="Grafik 12">
            <a:extLst>
              <a:ext uri="{FF2B5EF4-FFF2-40B4-BE49-F238E27FC236}">
                <a16:creationId xmlns:a16="http://schemas.microsoft.com/office/drawing/2014/main" id="{D4B9E1EB-A87E-409F-97E1-56FFC680A418}"/>
              </a:ext>
            </a:extLst>
          </p:cNvPr>
          <p:cNvPicPr>
            <a:picLocks noChangeAspect="1"/>
          </p:cNvPicPr>
          <p:nvPr/>
        </p:nvPicPr>
        <p:blipFill>
          <a:blip r:embed="rId11"/>
          <a:stretch>
            <a:fillRect/>
          </a:stretch>
        </p:blipFill>
        <p:spPr>
          <a:xfrm>
            <a:off x="893209" y="4654817"/>
            <a:ext cx="713566" cy="768455"/>
          </a:xfrm>
          <a:prstGeom prst="rect">
            <a:avLst/>
          </a:prstGeom>
        </p:spPr>
      </p:pic>
      <p:pic>
        <p:nvPicPr>
          <p:cNvPr id="23" name="Grafik 38" descr="Weibliches Profil">
            <a:extLst>
              <a:ext uri="{FF2B5EF4-FFF2-40B4-BE49-F238E27FC236}">
                <a16:creationId xmlns:a16="http://schemas.microsoft.com/office/drawing/2014/main" id="{313F920E-8DAF-4B26-A1EA-A1BD012C21F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91292" y="4994525"/>
            <a:ext cx="504843" cy="504843"/>
          </a:xfrm>
          <a:prstGeom prst="rect">
            <a:avLst/>
          </a:prstGeom>
        </p:spPr>
      </p:pic>
      <p:grpSp>
        <p:nvGrpSpPr>
          <p:cNvPr id="5" name="Group 4">
            <a:extLst>
              <a:ext uri="{FF2B5EF4-FFF2-40B4-BE49-F238E27FC236}">
                <a16:creationId xmlns:a16="http://schemas.microsoft.com/office/drawing/2014/main" id="{AD14F245-437E-4855-86A2-E86F72AD8F6F}"/>
              </a:ext>
            </a:extLst>
          </p:cNvPr>
          <p:cNvGrpSpPr/>
          <p:nvPr/>
        </p:nvGrpSpPr>
        <p:grpSpPr>
          <a:xfrm>
            <a:off x="1389504" y="3973973"/>
            <a:ext cx="438652" cy="877302"/>
            <a:chOff x="1264328" y="2439765"/>
            <a:chExt cx="438652" cy="877302"/>
          </a:xfrm>
        </p:grpSpPr>
        <p:pic>
          <p:nvPicPr>
            <p:cNvPr id="6" name="Picture 5" descr="Icon&#10;&#10;Description automatically generated">
              <a:extLst>
                <a:ext uri="{FF2B5EF4-FFF2-40B4-BE49-F238E27FC236}">
                  <a16:creationId xmlns:a16="http://schemas.microsoft.com/office/drawing/2014/main" id="{CE3F16DD-EF97-41E0-B681-BEE3087E2E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4329" y="2439765"/>
              <a:ext cx="438651" cy="438651"/>
            </a:xfrm>
            <a:prstGeom prst="rect">
              <a:avLst/>
            </a:prstGeom>
          </p:spPr>
        </p:pic>
        <p:pic>
          <p:nvPicPr>
            <p:cNvPr id="7" name="Picture 6" descr="Icon&#10;&#10;Description automatically generated">
              <a:extLst>
                <a:ext uri="{FF2B5EF4-FFF2-40B4-BE49-F238E27FC236}">
                  <a16:creationId xmlns:a16="http://schemas.microsoft.com/office/drawing/2014/main" id="{06CD2511-B9A9-48A1-A69F-6020C9C5FD7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64328" y="2878416"/>
              <a:ext cx="438651" cy="438651"/>
            </a:xfrm>
            <a:prstGeom prst="rect">
              <a:avLst/>
            </a:prstGeom>
          </p:spPr>
        </p:pic>
      </p:grpSp>
      <p:grpSp>
        <p:nvGrpSpPr>
          <p:cNvPr id="32" name="Group 31">
            <a:extLst>
              <a:ext uri="{FF2B5EF4-FFF2-40B4-BE49-F238E27FC236}">
                <a16:creationId xmlns:a16="http://schemas.microsoft.com/office/drawing/2014/main" id="{8EE8CF5E-6BC5-474F-A799-169174D185F1}"/>
              </a:ext>
            </a:extLst>
          </p:cNvPr>
          <p:cNvGrpSpPr/>
          <p:nvPr/>
        </p:nvGrpSpPr>
        <p:grpSpPr>
          <a:xfrm>
            <a:off x="3409610" y="3819425"/>
            <a:ext cx="861182" cy="861558"/>
            <a:chOff x="2613092" y="3895733"/>
            <a:chExt cx="861182" cy="861558"/>
          </a:xfrm>
        </p:grpSpPr>
        <p:pic>
          <p:nvPicPr>
            <p:cNvPr id="25" name="Grafik 12">
              <a:extLst>
                <a:ext uri="{FF2B5EF4-FFF2-40B4-BE49-F238E27FC236}">
                  <a16:creationId xmlns:a16="http://schemas.microsoft.com/office/drawing/2014/main" id="{FFCF9F97-BC6E-4AC6-AB3E-8287F4263AF2}"/>
                </a:ext>
              </a:extLst>
            </p:cNvPr>
            <p:cNvPicPr>
              <a:picLocks noChangeAspect="1"/>
            </p:cNvPicPr>
            <p:nvPr/>
          </p:nvPicPr>
          <p:blipFill>
            <a:blip r:embed="rId11"/>
            <a:stretch>
              <a:fillRect/>
            </a:stretch>
          </p:blipFill>
          <p:spPr>
            <a:xfrm>
              <a:off x="2760708" y="3895733"/>
              <a:ext cx="713566" cy="768455"/>
            </a:xfrm>
            <a:prstGeom prst="rect">
              <a:avLst/>
            </a:prstGeom>
          </p:spPr>
        </p:pic>
        <p:pic>
          <p:nvPicPr>
            <p:cNvPr id="26" name="Grafik 38" descr="Weibliches Profil">
              <a:extLst>
                <a:ext uri="{FF2B5EF4-FFF2-40B4-BE49-F238E27FC236}">
                  <a16:creationId xmlns:a16="http://schemas.microsoft.com/office/drawing/2014/main" id="{5A28DA3D-3B39-4CD7-88C7-9E252B98D69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613092" y="4252448"/>
              <a:ext cx="504843" cy="504843"/>
            </a:xfrm>
            <a:prstGeom prst="rect">
              <a:avLst/>
            </a:prstGeom>
          </p:spPr>
        </p:pic>
      </p:grpSp>
      <p:grpSp>
        <p:nvGrpSpPr>
          <p:cNvPr id="31" name="Group 30">
            <a:extLst>
              <a:ext uri="{FF2B5EF4-FFF2-40B4-BE49-F238E27FC236}">
                <a16:creationId xmlns:a16="http://schemas.microsoft.com/office/drawing/2014/main" id="{881D2CBB-E258-40D7-8DB3-A9A7621B181D}"/>
              </a:ext>
            </a:extLst>
          </p:cNvPr>
          <p:cNvGrpSpPr/>
          <p:nvPr/>
        </p:nvGrpSpPr>
        <p:grpSpPr>
          <a:xfrm>
            <a:off x="3420281" y="5054833"/>
            <a:ext cx="855899" cy="889070"/>
            <a:chOff x="3267277" y="5139659"/>
            <a:chExt cx="855899" cy="889070"/>
          </a:xfrm>
        </p:grpSpPr>
        <p:pic>
          <p:nvPicPr>
            <p:cNvPr id="27" name="Grafik 12">
              <a:extLst>
                <a:ext uri="{FF2B5EF4-FFF2-40B4-BE49-F238E27FC236}">
                  <a16:creationId xmlns:a16="http://schemas.microsoft.com/office/drawing/2014/main" id="{359BE428-DAF4-4FF6-8985-03F470FCD639}"/>
                </a:ext>
              </a:extLst>
            </p:cNvPr>
            <p:cNvPicPr>
              <a:picLocks noChangeAspect="1"/>
            </p:cNvPicPr>
            <p:nvPr/>
          </p:nvPicPr>
          <p:blipFill>
            <a:blip r:embed="rId11"/>
            <a:stretch>
              <a:fillRect/>
            </a:stretch>
          </p:blipFill>
          <p:spPr>
            <a:xfrm>
              <a:off x="3409610" y="5139659"/>
              <a:ext cx="713566" cy="768455"/>
            </a:xfrm>
            <a:prstGeom prst="rect">
              <a:avLst/>
            </a:prstGeom>
          </p:spPr>
        </p:pic>
        <p:pic>
          <p:nvPicPr>
            <p:cNvPr id="28" name="Grafik 38" descr="Weibliches Profil">
              <a:extLst>
                <a:ext uri="{FF2B5EF4-FFF2-40B4-BE49-F238E27FC236}">
                  <a16:creationId xmlns:a16="http://schemas.microsoft.com/office/drawing/2014/main" id="{A96776CD-6D9E-4448-943D-D1C8B0624D3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267277" y="5523886"/>
              <a:ext cx="504843" cy="504843"/>
            </a:xfrm>
            <a:prstGeom prst="rect">
              <a:avLst/>
            </a:prstGeom>
          </p:spPr>
        </p:pic>
      </p:grpSp>
      <p:cxnSp>
        <p:nvCxnSpPr>
          <p:cNvPr id="34" name="Connector: Elbow 33">
            <a:extLst>
              <a:ext uri="{FF2B5EF4-FFF2-40B4-BE49-F238E27FC236}">
                <a16:creationId xmlns:a16="http://schemas.microsoft.com/office/drawing/2014/main" id="{2A80625C-23A0-478D-A322-AE55680F70C0}"/>
              </a:ext>
            </a:extLst>
          </p:cNvPr>
          <p:cNvCxnSpPr>
            <a:stCxn id="7" idx="3"/>
            <a:endCxn id="25" idx="1"/>
          </p:cNvCxnSpPr>
          <p:nvPr/>
        </p:nvCxnSpPr>
        <p:spPr>
          <a:xfrm flipV="1">
            <a:off x="1828155" y="4203653"/>
            <a:ext cx="1729071" cy="428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959549EE-3B7C-40B7-9AB0-E3A2AA46BC0B}"/>
              </a:ext>
            </a:extLst>
          </p:cNvPr>
          <p:cNvCxnSpPr>
            <a:cxnSpLocks/>
            <a:stCxn id="7" idx="3"/>
            <a:endCxn id="27" idx="1"/>
          </p:cNvCxnSpPr>
          <p:nvPr/>
        </p:nvCxnSpPr>
        <p:spPr>
          <a:xfrm>
            <a:off x="1828155" y="4631950"/>
            <a:ext cx="1734459" cy="8071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101">
            <a:extLst>
              <a:ext uri="{FF2B5EF4-FFF2-40B4-BE49-F238E27FC236}">
                <a16:creationId xmlns:a16="http://schemas.microsoft.com/office/drawing/2014/main" id="{19813966-5FAA-445D-949A-661031BCB480}"/>
              </a:ext>
            </a:extLst>
          </p:cNvPr>
          <p:cNvSpPr txBox="1"/>
          <p:nvPr/>
        </p:nvSpPr>
        <p:spPr>
          <a:xfrm>
            <a:off x="624883" y="3242653"/>
            <a:ext cx="2031674" cy="307777"/>
          </a:xfrm>
          <a:prstGeom prst="rect">
            <a:avLst/>
          </a:prstGeom>
          <a:noFill/>
          <a:ln w="6350">
            <a:noFill/>
            <a:prstDash val="dash"/>
          </a:ln>
        </p:spPr>
        <p:txBody>
          <a:bodyPr wrap="square" lIns="0" tIns="0" rIns="0" bIns="0" rtlCol="0">
            <a:spAutoFit/>
          </a:bodyPr>
          <a:lstStyle/>
          <a:p>
            <a:r>
              <a:rPr lang="en-US" sz="2000" dirty="0">
                <a:latin typeface="+mj-lt"/>
              </a:rPr>
              <a:t>Data workspace</a:t>
            </a:r>
          </a:p>
        </p:txBody>
      </p:sp>
      <p:sp>
        <p:nvSpPr>
          <p:cNvPr id="39" name="TextBox 101">
            <a:extLst>
              <a:ext uri="{FF2B5EF4-FFF2-40B4-BE49-F238E27FC236}">
                <a16:creationId xmlns:a16="http://schemas.microsoft.com/office/drawing/2014/main" id="{E5E0E679-C0F1-4C1C-856F-BB62F911184F}"/>
              </a:ext>
            </a:extLst>
          </p:cNvPr>
          <p:cNvSpPr txBox="1"/>
          <p:nvPr/>
        </p:nvSpPr>
        <p:spPr>
          <a:xfrm>
            <a:off x="3460837" y="3242653"/>
            <a:ext cx="2999340" cy="307777"/>
          </a:xfrm>
          <a:prstGeom prst="rect">
            <a:avLst/>
          </a:prstGeom>
          <a:noFill/>
          <a:ln w="6350">
            <a:noFill/>
            <a:prstDash val="dash"/>
          </a:ln>
        </p:spPr>
        <p:txBody>
          <a:bodyPr wrap="square" lIns="0" tIns="0" rIns="0" bIns="0" rtlCol="0">
            <a:spAutoFit/>
          </a:bodyPr>
          <a:lstStyle/>
          <a:p>
            <a:r>
              <a:rPr lang="en-US" sz="2000" dirty="0">
                <a:latin typeface="+mj-lt"/>
              </a:rPr>
              <a:t>Content workspace(s)</a:t>
            </a:r>
          </a:p>
        </p:txBody>
      </p:sp>
    </p:spTree>
    <p:extLst>
      <p:ext uri="{BB962C8B-B14F-4D97-AF65-F5344CB8AC3E}">
        <p14:creationId xmlns:p14="http://schemas.microsoft.com/office/powerpoint/2010/main" val="33108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F4BAA-A83E-D4C7-5889-C23A14DD2B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440AAC-C8A7-A538-F395-38C4DB739978}"/>
              </a:ext>
            </a:extLst>
          </p:cNvPr>
          <p:cNvSpPr>
            <a:spLocks noGrp="1"/>
          </p:cNvSpPr>
          <p:nvPr>
            <p:ph type="title"/>
          </p:nvPr>
        </p:nvSpPr>
        <p:spPr>
          <a:xfrm>
            <a:off x="624883" y="232398"/>
            <a:ext cx="10140124" cy="1325562"/>
          </a:xfrm>
        </p:spPr>
        <p:txBody>
          <a:bodyPr/>
          <a:lstStyle/>
          <a:p>
            <a:r>
              <a:rPr lang="en-US" dirty="0"/>
              <a:t>Separate the data from the content and </a:t>
            </a:r>
            <a:r>
              <a:rPr lang="en-US" i="1" dirty="0"/>
              <a:t>Multiple Audiences</a:t>
            </a:r>
            <a:endParaRPr lang="LID4096" i="1" dirty="0"/>
          </a:p>
        </p:txBody>
      </p:sp>
      <p:pic>
        <p:nvPicPr>
          <p:cNvPr id="8" name="Picture 7" descr="Icon&#10;&#10;Description automatically generated">
            <a:extLst>
              <a:ext uri="{FF2B5EF4-FFF2-40B4-BE49-F238E27FC236}">
                <a16:creationId xmlns:a16="http://schemas.microsoft.com/office/drawing/2014/main" id="{0588A6A8-0DBC-B00C-F5BB-8D31A8E7CA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60837" y="3663467"/>
            <a:ext cx="438651" cy="438651"/>
          </a:xfrm>
          <a:prstGeom prst="rect">
            <a:avLst/>
          </a:prstGeom>
        </p:spPr>
      </p:pic>
      <p:grpSp>
        <p:nvGrpSpPr>
          <p:cNvPr id="29" name="Group 28">
            <a:extLst>
              <a:ext uri="{FF2B5EF4-FFF2-40B4-BE49-F238E27FC236}">
                <a16:creationId xmlns:a16="http://schemas.microsoft.com/office/drawing/2014/main" id="{F93BCA6F-F0D6-C503-2666-68171AA72776}"/>
              </a:ext>
            </a:extLst>
          </p:cNvPr>
          <p:cNvGrpSpPr/>
          <p:nvPr/>
        </p:nvGrpSpPr>
        <p:grpSpPr>
          <a:xfrm>
            <a:off x="6017946" y="4189491"/>
            <a:ext cx="622915" cy="1127878"/>
            <a:chOff x="6017946" y="4189491"/>
            <a:chExt cx="622915" cy="1127878"/>
          </a:xfrm>
        </p:grpSpPr>
        <p:pic>
          <p:nvPicPr>
            <p:cNvPr id="11" name="Grafik 30">
              <a:extLst>
                <a:ext uri="{FF2B5EF4-FFF2-40B4-BE49-F238E27FC236}">
                  <a16:creationId xmlns:a16="http://schemas.microsoft.com/office/drawing/2014/main" id="{3458F837-EA64-DD4C-E3AD-C7F42865842D}"/>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l="22479" t="19028" r="22479" b="18763"/>
            <a:stretch/>
          </p:blipFill>
          <p:spPr>
            <a:xfrm>
              <a:off x="6020625" y="4189491"/>
              <a:ext cx="620236" cy="560809"/>
            </a:xfrm>
            <a:prstGeom prst="rect">
              <a:avLst/>
            </a:prstGeom>
          </p:spPr>
        </p:pic>
        <p:pic>
          <p:nvPicPr>
            <p:cNvPr id="12" name="Grafik 30">
              <a:extLst>
                <a:ext uri="{FF2B5EF4-FFF2-40B4-BE49-F238E27FC236}">
                  <a16:creationId xmlns:a16="http://schemas.microsoft.com/office/drawing/2014/main" id="{720B409D-E711-79E7-8EA0-BC02EB8DB1CD}"/>
                </a:ext>
              </a:extLst>
            </p:cNvPr>
            <p:cNvPicPr>
              <a:picLocks noChangeAspect="1"/>
            </p:cNvPicPr>
            <p:nvPr/>
          </p:nvPicPr>
          <p:blipFill rotWithShape="1">
            <a:blip r:embed="rId6" cstate="print">
              <a:duotone>
                <a:prstClr val="black"/>
                <a:srgbClr val="D9C3A5">
                  <a:tint val="50000"/>
                  <a:satMod val="180000"/>
                </a:srgb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22479" t="19028" r="22479" b="18763"/>
            <a:stretch/>
          </p:blipFill>
          <p:spPr>
            <a:xfrm>
              <a:off x="6017946" y="4756560"/>
              <a:ext cx="620236" cy="560809"/>
            </a:xfrm>
            <a:prstGeom prst="rect">
              <a:avLst/>
            </a:prstGeom>
          </p:spPr>
        </p:pic>
      </p:grpSp>
      <p:sp>
        <p:nvSpPr>
          <p:cNvPr id="13" name="TextBox 101">
            <a:extLst>
              <a:ext uri="{FF2B5EF4-FFF2-40B4-BE49-F238E27FC236}">
                <a16:creationId xmlns:a16="http://schemas.microsoft.com/office/drawing/2014/main" id="{1E917335-F284-98B5-CDC6-BB313164313E}"/>
              </a:ext>
            </a:extLst>
          </p:cNvPr>
          <p:cNvSpPr txBox="1"/>
          <p:nvPr/>
        </p:nvSpPr>
        <p:spPr>
          <a:xfrm>
            <a:off x="587375" y="2152245"/>
            <a:ext cx="8674041" cy="615553"/>
          </a:xfrm>
          <a:prstGeom prst="rect">
            <a:avLst/>
          </a:prstGeom>
          <a:noFill/>
          <a:ln w="6350">
            <a:noFill/>
            <a:prstDash val="dash"/>
          </a:ln>
        </p:spPr>
        <p:txBody>
          <a:bodyPr wrap="square" lIns="0" tIns="0" rIns="0" bIns="0" rtlCol="0">
            <a:spAutoFit/>
          </a:bodyPr>
          <a:lstStyle/>
          <a:p>
            <a:r>
              <a:rPr lang="en-US" sz="2000" dirty="0">
                <a:latin typeface="+mj-lt"/>
              </a:rPr>
              <a:t>Try to use shared datasets, this will not just save resources by reducing the amount of data refreshes.</a:t>
            </a:r>
          </a:p>
        </p:txBody>
      </p:sp>
      <p:pic>
        <p:nvPicPr>
          <p:cNvPr id="4" name="Picture 3" descr="Icon&#10;&#10;Description automatically generated">
            <a:extLst>
              <a:ext uri="{FF2B5EF4-FFF2-40B4-BE49-F238E27FC236}">
                <a16:creationId xmlns:a16="http://schemas.microsoft.com/office/drawing/2014/main" id="{B07E82E7-CC5A-4BA7-65CF-89B27AAF528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4388" y="4102118"/>
            <a:ext cx="328537" cy="433524"/>
          </a:xfrm>
          <a:prstGeom prst="rect">
            <a:avLst/>
          </a:prstGeom>
        </p:spPr>
      </p:pic>
      <p:sp>
        <p:nvSpPr>
          <p:cNvPr id="17" name="TextBox 101">
            <a:extLst>
              <a:ext uri="{FF2B5EF4-FFF2-40B4-BE49-F238E27FC236}">
                <a16:creationId xmlns:a16="http://schemas.microsoft.com/office/drawing/2014/main" id="{82DE0FC2-E720-A1DC-03A3-AF81D351784E}"/>
              </a:ext>
            </a:extLst>
          </p:cNvPr>
          <p:cNvSpPr txBox="1"/>
          <p:nvPr/>
        </p:nvSpPr>
        <p:spPr>
          <a:xfrm>
            <a:off x="624883" y="5553742"/>
            <a:ext cx="2254460" cy="1292662"/>
          </a:xfrm>
          <a:prstGeom prst="rect">
            <a:avLst/>
          </a:prstGeom>
          <a:noFill/>
          <a:ln w="6350">
            <a:noFill/>
            <a:prstDash val="dash"/>
          </a:ln>
        </p:spPr>
        <p:txBody>
          <a:bodyPr wrap="square" lIns="0" tIns="0" rIns="0" bIns="0" rtlCol="0">
            <a:spAutoFit/>
          </a:bodyPr>
          <a:lstStyle/>
          <a:p>
            <a:r>
              <a:rPr lang="en-US" sz="1400" dirty="0">
                <a:latin typeface="+mj-lt"/>
              </a:rPr>
              <a:t>Create a data workspace and consider a workspace being an Analysis Services Tabular instance!</a:t>
            </a:r>
          </a:p>
          <a:p>
            <a:pPr marL="742950" lvl="1" indent="-285750">
              <a:buFont typeface="Arial" panose="020B0604020202020204" pitchFamily="34" charset="0"/>
              <a:buChar char="•"/>
            </a:pPr>
            <a:endParaRPr lang="en-US" sz="1400" dirty="0">
              <a:latin typeface="+mj-lt"/>
            </a:endParaRPr>
          </a:p>
        </p:txBody>
      </p:sp>
      <p:pic>
        <p:nvPicPr>
          <p:cNvPr id="22" name="Grafik 12">
            <a:extLst>
              <a:ext uri="{FF2B5EF4-FFF2-40B4-BE49-F238E27FC236}">
                <a16:creationId xmlns:a16="http://schemas.microsoft.com/office/drawing/2014/main" id="{69297722-9513-BE46-B717-A4AE6D2AB7F8}"/>
              </a:ext>
            </a:extLst>
          </p:cNvPr>
          <p:cNvPicPr>
            <a:picLocks noChangeAspect="1"/>
          </p:cNvPicPr>
          <p:nvPr/>
        </p:nvPicPr>
        <p:blipFill>
          <a:blip r:embed="rId9"/>
          <a:stretch>
            <a:fillRect/>
          </a:stretch>
        </p:blipFill>
        <p:spPr>
          <a:xfrm>
            <a:off x="893209" y="4654817"/>
            <a:ext cx="713566" cy="768455"/>
          </a:xfrm>
          <a:prstGeom prst="rect">
            <a:avLst/>
          </a:prstGeom>
        </p:spPr>
      </p:pic>
      <p:pic>
        <p:nvPicPr>
          <p:cNvPr id="23" name="Grafik 38" descr="Weibliches Profil">
            <a:extLst>
              <a:ext uri="{FF2B5EF4-FFF2-40B4-BE49-F238E27FC236}">
                <a16:creationId xmlns:a16="http://schemas.microsoft.com/office/drawing/2014/main" id="{C2477A90-267F-973B-DD76-30013332FC6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1292" y="4994525"/>
            <a:ext cx="504843" cy="504843"/>
          </a:xfrm>
          <a:prstGeom prst="rect">
            <a:avLst/>
          </a:prstGeom>
        </p:spPr>
      </p:pic>
      <p:grpSp>
        <p:nvGrpSpPr>
          <p:cNvPr id="5" name="Group 4">
            <a:extLst>
              <a:ext uri="{FF2B5EF4-FFF2-40B4-BE49-F238E27FC236}">
                <a16:creationId xmlns:a16="http://schemas.microsoft.com/office/drawing/2014/main" id="{A09D4821-8857-1ACA-1A21-4A54E800C5EF}"/>
              </a:ext>
            </a:extLst>
          </p:cNvPr>
          <p:cNvGrpSpPr/>
          <p:nvPr/>
        </p:nvGrpSpPr>
        <p:grpSpPr>
          <a:xfrm>
            <a:off x="1389504" y="3973973"/>
            <a:ext cx="438652" cy="877302"/>
            <a:chOff x="1264328" y="2439765"/>
            <a:chExt cx="438652" cy="877302"/>
          </a:xfrm>
        </p:grpSpPr>
        <p:pic>
          <p:nvPicPr>
            <p:cNvPr id="6" name="Picture 5" descr="Icon&#10;&#10;Description automatically generated">
              <a:extLst>
                <a:ext uri="{FF2B5EF4-FFF2-40B4-BE49-F238E27FC236}">
                  <a16:creationId xmlns:a16="http://schemas.microsoft.com/office/drawing/2014/main" id="{54196CCB-E357-D0F4-16B9-260D8BA53D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4329" y="2439765"/>
              <a:ext cx="438651" cy="438651"/>
            </a:xfrm>
            <a:prstGeom prst="rect">
              <a:avLst/>
            </a:prstGeom>
          </p:spPr>
        </p:pic>
        <p:pic>
          <p:nvPicPr>
            <p:cNvPr id="7" name="Picture 6" descr="Icon&#10;&#10;Description automatically generated">
              <a:extLst>
                <a:ext uri="{FF2B5EF4-FFF2-40B4-BE49-F238E27FC236}">
                  <a16:creationId xmlns:a16="http://schemas.microsoft.com/office/drawing/2014/main" id="{218D8810-EC69-08C4-C10F-7E711569861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64328" y="2878416"/>
              <a:ext cx="438651" cy="438651"/>
            </a:xfrm>
            <a:prstGeom prst="rect">
              <a:avLst/>
            </a:prstGeom>
          </p:spPr>
        </p:pic>
      </p:grpSp>
      <p:grpSp>
        <p:nvGrpSpPr>
          <p:cNvPr id="32" name="Group 31">
            <a:extLst>
              <a:ext uri="{FF2B5EF4-FFF2-40B4-BE49-F238E27FC236}">
                <a16:creationId xmlns:a16="http://schemas.microsoft.com/office/drawing/2014/main" id="{BE1BBB95-8C6A-5C4B-9EDA-4E3B6C82A20D}"/>
              </a:ext>
            </a:extLst>
          </p:cNvPr>
          <p:cNvGrpSpPr/>
          <p:nvPr/>
        </p:nvGrpSpPr>
        <p:grpSpPr>
          <a:xfrm>
            <a:off x="4276516" y="3981845"/>
            <a:ext cx="861182" cy="861558"/>
            <a:chOff x="2613092" y="3895733"/>
            <a:chExt cx="861182" cy="861558"/>
          </a:xfrm>
        </p:grpSpPr>
        <p:pic>
          <p:nvPicPr>
            <p:cNvPr id="25" name="Grafik 12">
              <a:extLst>
                <a:ext uri="{FF2B5EF4-FFF2-40B4-BE49-F238E27FC236}">
                  <a16:creationId xmlns:a16="http://schemas.microsoft.com/office/drawing/2014/main" id="{6E9B2C56-51F1-926C-6A56-2662F76F2F05}"/>
                </a:ext>
              </a:extLst>
            </p:cNvPr>
            <p:cNvPicPr>
              <a:picLocks noChangeAspect="1"/>
            </p:cNvPicPr>
            <p:nvPr/>
          </p:nvPicPr>
          <p:blipFill>
            <a:blip r:embed="rId9"/>
            <a:stretch>
              <a:fillRect/>
            </a:stretch>
          </p:blipFill>
          <p:spPr>
            <a:xfrm>
              <a:off x="2760708" y="3895733"/>
              <a:ext cx="713566" cy="768455"/>
            </a:xfrm>
            <a:prstGeom prst="rect">
              <a:avLst/>
            </a:prstGeom>
          </p:spPr>
        </p:pic>
        <p:pic>
          <p:nvPicPr>
            <p:cNvPr id="26" name="Grafik 38" descr="Weibliches Profil">
              <a:extLst>
                <a:ext uri="{FF2B5EF4-FFF2-40B4-BE49-F238E27FC236}">
                  <a16:creationId xmlns:a16="http://schemas.microsoft.com/office/drawing/2014/main" id="{FE655114-60AD-57C1-BE9D-B21E9A3ECE4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613092" y="4252448"/>
              <a:ext cx="504843" cy="504843"/>
            </a:xfrm>
            <a:prstGeom prst="rect">
              <a:avLst/>
            </a:prstGeom>
          </p:spPr>
        </p:pic>
      </p:grpSp>
      <p:grpSp>
        <p:nvGrpSpPr>
          <p:cNvPr id="31" name="Group 30">
            <a:extLst>
              <a:ext uri="{FF2B5EF4-FFF2-40B4-BE49-F238E27FC236}">
                <a16:creationId xmlns:a16="http://schemas.microsoft.com/office/drawing/2014/main" id="{74DF0D26-03A9-0777-3F1B-4F361A7452BC}"/>
              </a:ext>
            </a:extLst>
          </p:cNvPr>
          <p:cNvGrpSpPr/>
          <p:nvPr/>
        </p:nvGrpSpPr>
        <p:grpSpPr>
          <a:xfrm>
            <a:off x="4281799" y="4802411"/>
            <a:ext cx="855899" cy="889070"/>
            <a:chOff x="3267277" y="5139659"/>
            <a:chExt cx="855899" cy="889070"/>
          </a:xfrm>
        </p:grpSpPr>
        <p:pic>
          <p:nvPicPr>
            <p:cNvPr id="27" name="Grafik 12">
              <a:extLst>
                <a:ext uri="{FF2B5EF4-FFF2-40B4-BE49-F238E27FC236}">
                  <a16:creationId xmlns:a16="http://schemas.microsoft.com/office/drawing/2014/main" id="{041BEDA7-C20C-FCB0-CE3F-7ED3F560E272}"/>
                </a:ext>
              </a:extLst>
            </p:cNvPr>
            <p:cNvPicPr>
              <a:picLocks noChangeAspect="1"/>
            </p:cNvPicPr>
            <p:nvPr/>
          </p:nvPicPr>
          <p:blipFill>
            <a:blip r:embed="rId9"/>
            <a:stretch>
              <a:fillRect/>
            </a:stretch>
          </p:blipFill>
          <p:spPr>
            <a:xfrm>
              <a:off x="3409610" y="5139659"/>
              <a:ext cx="713566" cy="768455"/>
            </a:xfrm>
            <a:prstGeom prst="rect">
              <a:avLst/>
            </a:prstGeom>
          </p:spPr>
        </p:pic>
        <p:pic>
          <p:nvPicPr>
            <p:cNvPr id="28" name="Grafik 38" descr="Weibliches Profil">
              <a:extLst>
                <a:ext uri="{FF2B5EF4-FFF2-40B4-BE49-F238E27FC236}">
                  <a16:creationId xmlns:a16="http://schemas.microsoft.com/office/drawing/2014/main" id="{5BF828CC-FA10-5E07-A868-E299091A799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267277" y="5523886"/>
              <a:ext cx="504843" cy="504843"/>
            </a:xfrm>
            <a:prstGeom prst="rect">
              <a:avLst/>
            </a:prstGeom>
          </p:spPr>
        </p:pic>
      </p:grpSp>
      <p:cxnSp>
        <p:nvCxnSpPr>
          <p:cNvPr id="34" name="Connector: Elbow 33">
            <a:extLst>
              <a:ext uri="{FF2B5EF4-FFF2-40B4-BE49-F238E27FC236}">
                <a16:creationId xmlns:a16="http://schemas.microsoft.com/office/drawing/2014/main" id="{414BC95F-E1AE-F2BE-3D0F-981A520E604F}"/>
              </a:ext>
            </a:extLst>
          </p:cNvPr>
          <p:cNvCxnSpPr>
            <a:stCxn id="7" idx="3"/>
            <a:endCxn id="25" idx="1"/>
          </p:cNvCxnSpPr>
          <p:nvPr/>
        </p:nvCxnSpPr>
        <p:spPr>
          <a:xfrm flipV="1">
            <a:off x="1828155" y="4366073"/>
            <a:ext cx="2595977" cy="2658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503AEC63-5A68-F52E-FD16-2A1EA476F2FD}"/>
              </a:ext>
            </a:extLst>
          </p:cNvPr>
          <p:cNvCxnSpPr>
            <a:cxnSpLocks/>
            <a:stCxn id="7" idx="3"/>
            <a:endCxn id="27" idx="1"/>
          </p:cNvCxnSpPr>
          <p:nvPr/>
        </p:nvCxnSpPr>
        <p:spPr>
          <a:xfrm>
            <a:off x="1828155" y="4631950"/>
            <a:ext cx="2595977" cy="5546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101">
            <a:extLst>
              <a:ext uri="{FF2B5EF4-FFF2-40B4-BE49-F238E27FC236}">
                <a16:creationId xmlns:a16="http://schemas.microsoft.com/office/drawing/2014/main" id="{B9B8EFD9-B49A-9A4D-9831-EBD4DDCADFBE}"/>
              </a:ext>
            </a:extLst>
          </p:cNvPr>
          <p:cNvSpPr txBox="1"/>
          <p:nvPr/>
        </p:nvSpPr>
        <p:spPr>
          <a:xfrm>
            <a:off x="624883" y="3242653"/>
            <a:ext cx="2031674" cy="307777"/>
          </a:xfrm>
          <a:prstGeom prst="rect">
            <a:avLst/>
          </a:prstGeom>
          <a:noFill/>
          <a:ln w="6350">
            <a:noFill/>
            <a:prstDash val="dash"/>
          </a:ln>
        </p:spPr>
        <p:txBody>
          <a:bodyPr wrap="square" lIns="0" tIns="0" rIns="0" bIns="0" rtlCol="0">
            <a:spAutoFit/>
          </a:bodyPr>
          <a:lstStyle/>
          <a:p>
            <a:r>
              <a:rPr lang="en-US" sz="2000" dirty="0">
                <a:latin typeface="+mj-lt"/>
              </a:rPr>
              <a:t>Data workspace</a:t>
            </a:r>
          </a:p>
        </p:txBody>
      </p:sp>
      <p:sp>
        <p:nvSpPr>
          <p:cNvPr id="39" name="TextBox 101">
            <a:extLst>
              <a:ext uri="{FF2B5EF4-FFF2-40B4-BE49-F238E27FC236}">
                <a16:creationId xmlns:a16="http://schemas.microsoft.com/office/drawing/2014/main" id="{D570546B-1377-11B4-4FBA-41C33A559028}"/>
              </a:ext>
            </a:extLst>
          </p:cNvPr>
          <p:cNvSpPr txBox="1"/>
          <p:nvPr/>
        </p:nvSpPr>
        <p:spPr>
          <a:xfrm>
            <a:off x="6869009" y="4264117"/>
            <a:ext cx="2999340" cy="984885"/>
          </a:xfrm>
          <a:prstGeom prst="rect">
            <a:avLst/>
          </a:prstGeom>
          <a:noFill/>
          <a:ln w="6350">
            <a:noFill/>
            <a:prstDash val="dash"/>
          </a:ln>
        </p:spPr>
        <p:txBody>
          <a:bodyPr wrap="square" lIns="0" tIns="0" rIns="0" bIns="0" rtlCol="0">
            <a:spAutoFit/>
          </a:bodyPr>
          <a:lstStyle/>
          <a:p>
            <a:r>
              <a:rPr lang="en-US" sz="2000" dirty="0">
                <a:latin typeface="+mj-lt"/>
              </a:rPr>
              <a:t>Different groups of users</a:t>
            </a:r>
            <a:br>
              <a:rPr lang="en-US" sz="2000" dirty="0">
                <a:latin typeface="+mj-lt"/>
              </a:rPr>
            </a:br>
            <a:r>
              <a:rPr lang="en-US" sz="1200" dirty="0">
                <a:latin typeface="+mj-lt"/>
              </a:rPr>
              <a:t>(currently, multiple Audiences per org are not supported)</a:t>
            </a:r>
            <a:endParaRPr lang="en-US" sz="2000" dirty="0">
              <a:latin typeface="+mj-lt"/>
            </a:endParaRPr>
          </a:p>
        </p:txBody>
      </p:sp>
      <p:sp>
        <p:nvSpPr>
          <p:cNvPr id="33" name="TextBox 101">
            <a:extLst>
              <a:ext uri="{FF2B5EF4-FFF2-40B4-BE49-F238E27FC236}">
                <a16:creationId xmlns:a16="http://schemas.microsoft.com/office/drawing/2014/main" id="{497CDCB8-9737-AEBF-686F-5CF74232F4B0}"/>
              </a:ext>
            </a:extLst>
          </p:cNvPr>
          <p:cNvSpPr txBox="1"/>
          <p:nvPr/>
        </p:nvSpPr>
        <p:spPr>
          <a:xfrm>
            <a:off x="3613237" y="3395053"/>
            <a:ext cx="2999340" cy="307777"/>
          </a:xfrm>
          <a:prstGeom prst="rect">
            <a:avLst/>
          </a:prstGeom>
          <a:noFill/>
          <a:ln w="6350">
            <a:noFill/>
            <a:prstDash val="dash"/>
          </a:ln>
        </p:spPr>
        <p:txBody>
          <a:bodyPr wrap="square" lIns="0" tIns="0" rIns="0" bIns="0" rtlCol="0">
            <a:spAutoFit/>
          </a:bodyPr>
          <a:lstStyle/>
          <a:p>
            <a:r>
              <a:rPr lang="en-US" sz="2000" dirty="0">
                <a:latin typeface="+mj-lt"/>
              </a:rPr>
              <a:t>Content workspace(s)</a:t>
            </a:r>
          </a:p>
        </p:txBody>
      </p:sp>
      <p:grpSp>
        <p:nvGrpSpPr>
          <p:cNvPr id="14" name="Group 13">
            <a:extLst>
              <a:ext uri="{FF2B5EF4-FFF2-40B4-BE49-F238E27FC236}">
                <a16:creationId xmlns:a16="http://schemas.microsoft.com/office/drawing/2014/main" id="{1D28768B-93CE-5330-CCB8-BA4B8CBB5C70}"/>
              </a:ext>
            </a:extLst>
          </p:cNvPr>
          <p:cNvGrpSpPr/>
          <p:nvPr/>
        </p:nvGrpSpPr>
        <p:grpSpPr>
          <a:xfrm>
            <a:off x="5111440" y="4311339"/>
            <a:ext cx="877321" cy="880742"/>
            <a:chOff x="5111440" y="4311339"/>
            <a:chExt cx="877321" cy="880742"/>
          </a:xfrm>
        </p:grpSpPr>
        <p:pic>
          <p:nvPicPr>
            <p:cNvPr id="10" name="Picture 9" descr="Icon&#10;&#10;Description automatically generated">
              <a:extLst>
                <a:ext uri="{FF2B5EF4-FFF2-40B4-BE49-F238E27FC236}">
                  <a16:creationId xmlns:a16="http://schemas.microsoft.com/office/drawing/2014/main" id="{9CFA0CDC-B8D4-5CF6-4012-230130F431C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50110" y="4311339"/>
              <a:ext cx="438651" cy="438651"/>
            </a:xfrm>
            <a:prstGeom prst="rect">
              <a:avLst/>
            </a:prstGeom>
          </p:spPr>
        </p:pic>
        <p:pic>
          <p:nvPicPr>
            <p:cNvPr id="9" name="Picture 8" descr="A picture containing text, clipart&#10;&#10;Description automatically generated">
              <a:extLst>
                <a:ext uri="{FF2B5EF4-FFF2-40B4-BE49-F238E27FC236}">
                  <a16:creationId xmlns:a16="http://schemas.microsoft.com/office/drawing/2014/main" id="{19FD06B2-896B-FA84-9D01-AA3472A91CD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111440" y="4314779"/>
              <a:ext cx="438651" cy="438651"/>
            </a:xfrm>
            <a:prstGeom prst="rect">
              <a:avLst/>
            </a:prstGeom>
          </p:spPr>
        </p:pic>
        <p:pic>
          <p:nvPicPr>
            <p:cNvPr id="19" name="Picture 18" descr="A picture containing text, clipart&#10;&#10;Description automatically generated">
              <a:extLst>
                <a:ext uri="{FF2B5EF4-FFF2-40B4-BE49-F238E27FC236}">
                  <a16:creationId xmlns:a16="http://schemas.microsoft.com/office/drawing/2014/main" id="{A94938C2-2D67-2BA2-73A1-1349C5907A04}"/>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111440" y="4753430"/>
              <a:ext cx="438651" cy="438651"/>
            </a:xfrm>
            <a:prstGeom prst="rect">
              <a:avLst/>
            </a:prstGeom>
          </p:spPr>
        </p:pic>
        <p:pic>
          <p:nvPicPr>
            <p:cNvPr id="3" name="Picture 2" descr="Icon&#10;&#10;Description automatically generated">
              <a:extLst>
                <a:ext uri="{FF2B5EF4-FFF2-40B4-BE49-F238E27FC236}">
                  <a16:creationId xmlns:a16="http://schemas.microsoft.com/office/drawing/2014/main" id="{02553331-4506-672B-CC6B-F8739ABBDC31}"/>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50110" y="4749990"/>
              <a:ext cx="438651" cy="438651"/>
            </a:xfrm>
            <a:prstGeom prst="rect">
              <a:avLst/>
            </a:prstGeom>
          </p:spPr>
        </p:pic>
      </p:grpSp>
    </p:spTree>
    <p:extLst>
      <p:ext uri="{BB962C8B-B14F-4D97-AF65-F5344CB8AC3E}">
        <p14:creationId xmlns:p14="http://schemas.microsoft.com/office/powerpoint/2010/main" val="236248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D33C9A-B7C1-F9AE-BDFC-B1E948B55890}"/>
            </a:ext>
          </a:extLst>
        </p:cNvPr>
        <p:cNvGrpSpPr/>
        <p:nvPr/>
      </p:nvGrpSpPr>
      <p:grpSpPr>
        <a:xfrm>
          <a:off x="0" y="0"/>
          <a:ext cx="0" cy="0"/>
          <a:chOff x="0" y="0"/>
          <a:chExt cx="0" cy="0"/>
        </a:xfrm>
      </p:grpSpPr>
      <p:sp>
        <p:nvSpPr>
          <p:cNvPr id="60" name="Rectangle 5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62" name="Rectangle 6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5" name="Title 4">
            <a:extLst>
              <a:ext uri="{FF2B5EF4-FFF2-40B4-BE49-F238E27FC236}">
                <a16:creationId xmlns:a16="http://schemas.microsoft.com/office/drawing/2014/main" id="{364D6BE5-811F-F9B1-6182-33D73F6F0554}"/>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rPr>
              <a:t>Live demo</a:t>
            </a:r>
          </a:p>
        </p:txBody>
      </p:sp>
      <p:sp useBgFill="1">
        <p:nvSpPr>
          <p:cNvPr id="66" name="Rectangle 6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descr="Monitor">
            <a:extLst>
              <a:ext uri="{FF2B5EF4-FFF2-40B4-BE49-F238E27FC236}">
                <a16:creationId xmlns:a16="http://schemas.microsoft.com/office/drawing/2014/main" id="{A327F559-44A3-21A9-0D55-153F8B69D11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1662" y="484632"/>
            <a:ext cx="5882248" cy="5882248"/>
          </a:xfrm>
          <a:prstGeom prst="rect">
            <a:avLst/>
          </a:prstGeom>
        </p:spPr>
      </p:pic>
      <p:sp>
        <p:nvSpPr>
          <p:cNvPr id="68" name="Rectangle 6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81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57"/>
                                        </p:tgtEl>
                                        <p:attrNameLst>
                                          <p:attrName>style.visibility</p:attrName>
                                        </p:attrNameLst>
                                      </p:cBhvr>
                                      <p:to>
                                        <p:strVal val="visible"/>
                                      </p:to>
                                    </p:set>
                                    <p:animEffect transition="in" filter="fade">
                                      <p:cBhvr>
                                        <p:cTn id="10" dur="7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1F031A-817D-04E0-74B0-DAEE56B572E5}"/>
            </a:ext>
          </a:extLst>
        </p:cNvPr>
        <p:cNvGrpSpPr/>
        <p:nvPr/>
      </p:nvGrpSpPr>
      <p:grpSpPr>
        <a:xfrm>
          <a:off x="0" y="0"/>
          <a:ext cx="0" cy="0"/>
          <a:chOff x="0" y="0"/>
          <a:chExt cx="0" cy="0"/>
        </a:xfrm>
      </p:grpSpPr>
      <p:sp>
        <p:nvSpPr>
          <p:cNvPr id="45" name="Rectangle 44">
            <a:extLst>
              <a:ext uri="{FF2B5EF4-FFF2-40B4-BE49-F238E27FC236}">
                <a16:creationId xmlns:a16="http://schemas.microsoft.com/office/drawing/2014/main" id="{1E97E56E-8BCF-A389-FC80-71C551106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47" name="Rectangle 46">
            <a:extLst>
              <a:ext uri="{FF2B5EF4-FFF2-40B4-BE49-F238E27FC236}">
                <a16:creationId xmlns:a16="http://schemas.microsoft.com/office/drawing/2014/main" id="{D86CB797-E796-7EA8-EE4F-8A01BE727E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B74B003-A488-1458-46F4-872C2553BF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useBgFill="1">
        <p:nvSpPr>
          <p:cNvPr id="51" name="Rectangle 50">
            <a:extLst>
              <a:ext uri="{FF2B5EF4-FFF2-40B4-BE49-F238E27FC236}">
                <a16:creationId xmlns:a16="http://schemas.microsoft.com/office/drawing/2014/main" id="{7DFEF9F7-C122-FD46-6DE8-A3A5C637E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6CC7CE1-E4A8-324E-CF77-80A596325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D14DC1E-F7E0-ECFE-A922-458AE2EC7C69}"/>
              </a:ext>
            </a:extLst>
          </p:cNvPr>
          <p:cNvSpPr>
            <a:spLocks noGrp="1"/>
          </p:cNvSpPr>
          <p:nvPr>
            <p:ph type="title"/>
          </p:nvPr>
        </p:nvSpPr>
        <p:spPr>
          <a:xfrm>
            <a:off x="8129238" y="758952"/>
            <a:ext cx="3998063" cy="4041648"/>
          </a:xfrm>
        </p:spPr>
        <p:txBody>
          <a:bodyPr vert="horz" lIns="91440" tIns="45720" rIns="91440" bIns="45720" rtlCol="0" anchor="b">
            <a:normAutofit/>
          </a:bodyPr>
          <a:lstStyle/>
          <a:p>
            <a:pPr>
              <a:lnSpc>
                <a:spcPct val="85000"/>
              </a:lnSpc>
            </a:pPr>
            <a:r>
              <a:rPr lang="en-US" sz="2800" dirty="0">
                <a:solidFill>
                  <a:srgbClr val="FFFFFF"/>
                </a:solidFill>
              </a:rPr>
              <a:t>What’s next…</a:t>
            </a:r>
          </a:p>
        </p:txBody>
      </p:sp>
      <p:pic>
        <p:nvPicPr>
          <p:cNvPr id="4" name="Graphic 3" descr="End with solid fill">
            <a:extLst>
              <a:ext uri="{FF2B5EF4-FFF2-40B4-BE49-F238E27FC236}">
                <a16:creationId xmlns:a16="http://schemas.microsoft.com/office/drawing/2014/main" id="{F4D6C10A-387C-0ED0-4740-8BF42A51C1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11149" y="758952"/>
            <a:ext cx="4836288" cy="4836288"/>
          </a:xfrm>
          <a:prstGeom prst="rect">
            <a:avLst/>
          </a:prstGeom>
        </p:spPr>
      </p:pic>
    </p:spTree>
    <p:extLst>
      <p:ext uri="{BB962C8B-B14F-4D97-AF65-F5344CB8AC3E}">
        <p14:creationId xmlns:p14="http://schemas.microsoft.com/office/powerpoint/2010/main" val="906215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8DFC5-FFC4-EB5D-8A36-2CC8F076F7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5C1C5-C5D2-4364-9F8F-F8659872900A}"/>
              </a:ext>
            </a:extLst>
          </p:cNvPr>
          <p:cNvSpPr>
            <a:spLocks noGrp="1"/>
          </p:cNvSpPr>
          <p:nvPr>
            <p:ph type="title"/>
          </p:nvPr>
        </p:nvSpPr>
        <p:spPr>
          <a:xfrm>
            <a:off x="587375" y="228600"/>
            <a:ext cx="10151237" cy="1325562"/>
          </a:xfrm>
        </p:spPr>
        <p:txBody>
          <a:bodyPr anchor="t"/>
          <a:lstStyle/>
          <a:p>
            <a:r>
              <a:rPr lang="en-DE" dirty="0"/>
              <a:t>Differences between </a:t>
            </a:r>
            <a:br>
              <a:rPr lang="en-DE" dirty="0"/>
            </a:br>
            <a:r>
              <a:rPr lang="en-DE" dirty="0"/>
              <a:t>Workspace Apps &amp; Org Apps</a:t>
            </a:r>
          </a:p>
        </p:txBody>
      </p:sp>
      <p:sp>
        <p:nvSpPr>
          <p:cNvPr id="6" name="TextBox 5">
            <a:extLst>
              <a:ext uri="{FF2B5EF4-FFF2-40B4-BE49-F238E27FC236}">
                <a16:creationId xmlns:a16="http://schemas.microsoft.com/office/drawing/2014/main" id="{741427EC-F064-20F1-3245-7237E4810352}"/>
              </a:ext>
            </a:extLst>
          </p:cNvPr>
          <p:cNvSpPr txBox="1"/>
          <p:nvPr/>
        </p:nvSpPr>
        <p:spPr>
          <a:xfrm>
            <a:off x="587375" y="1959021"/>
            <a:ext cx="10557440" cy="4278094"/>
          </a:xfrm>
          <a:prstGeom prst="rect">
            <a:avLst/>
          </a:prstGeom>
          <a:noFill/>
        </p:spPr>
        <p:txBody>
          <a:bodyPr wrap="square">
            <a:spAutoFit/>
          </a:bodyPr>
          <a:lstStyle/>
          <a:p>
            <a:pPr algn="l" rtl="0"/>
            <a:r>
              <a:rPr lang="en-GB" sz="1600" b="0" i="0" u="none" strike="noStrike" dirty="0">
                <a:solidFill>
                  <a:srgbClr val="000000"/>
                </a:solidFill>
                <a:effectLst/>
                <a:latin typeface="Aptos" panose="020B0004020202020204" pitchFamily="34" charset="0"/>
              </a:rPr>
              <a:t>Workspace App</a:t>
            </a: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rPr>
              <a:t>One Workspace App per  workspace </a:t>
            </a: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rPr>
              <a:t>Dedicated report/dashboard instances when comparing the workspace and the app (when an existing report is updated, the app has to be updated as well)</a:t>
            </a:r>
          </a:p>
          <a:p>
            <a:pPr marL="285750" indent="-285750" algn="l" rtl="0">
              <a:buFont typeface="Arial" panose="020B0604020202020204" pitchFamily="34" charset="0"/>
              <a:buChar char="•"/>
            </a:pPr>
            <a:r>
              <a:rPr lang="en-GB" sz="1600" b="0" i="0" u="none" strike="noStrike" dirty="0">
                <a:solidFill>
                  <a:srgbClr val="000000"/>
                </a:solidFill>
                <a:effectLst/>
                <a:latin typeface="Aptos" panose="020B0004020202020204" pitchFamily="34" charset="0"/>
              </a:rPr>
              <a:t>Multiple </a:t>
            </a:r>
            <a:r>
              <a:rPr lang="en-GB" sz="1600" dirty="0">
                <a:solidFill>
                  <a:srgbClr val="000000"/>
                </a:solidFill>
                <a:latin typeface="Aptos" panose="020B0004020202020204" pitchFamily="34" charset="0"/>
              </a:rPr>
              <a:t>Audiences: one workspace app can target numerous audiences, meaning there is different content per app</a:t>
            </a:r>
            <a:br>
              <a:rPr lang="en-GB" sz="1600" dirty="0">
                <a:solidFill>
                  <a:srgbClr val="000000"/>
                </a:solidFill>
                <a:latin typeface="Aptos" panose="020B0004020202020204" pitchFamily="34" charset="0"/>
              </a:rPr>
            </a:br>
            <a:endParaRPr lang="en-GB" sz="1600" b="0" i="0" u="none" strike="noStrike" dirty="0">
              <a:solidFill>
                <a:srgbClr val="000000"/>
              </a:solidFill>
              <a:effectLst/>
              <a:latin typeface="Aptos" panose="020B0004020202020204" pitchFamily="34" charset="0"/>
            </a:endParaRPr>
          </a:p>
          <a:p>
            <a:pPr algn="l" rtl="0"/>
            <a:r>
              <a:rPr lang="en-GB" sz="1600" b="0" i="0" u="none" strike="noStrike" dirty="0">
                <a:solidFill>
                  <a:srgbClr val="000000"/>
                </a:solidFill>
                <a:effectLst/>
                <a:latin typeface="Aptos" panose="020B0004020202020204" pitchFamily="34" charset="0"/>
              </a:rPr>
              <a:t>Org App</a:t>
            </a: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rPr>
              <a:t>Many Org Apps per workspace</a:t>
            </a:r>
          </a:p>
          <a:p>
            <a:pPr marL="285750" indent="-285750" algn="l" rtl="0">
              <a:buFont typeface="Arial" panose="020B0604020202020204" pitchFamily="34" charset="0"/>
              <a:buChar char="•"/>
            </a:pPr>
            <a:r>
              <a:rPr lang="en-GB" sz="1600" b="0" i="0" u="none" strike="noStrike" dirty="0">
                <a:solidFill>
                  <a:srgbClr val="000000"/>
                </a:solidFill>
                <a:effectLst/>
                <a:latin typeface="Aptos" panose="020B0004020202020204" pitchFamily="34" charset="0"/>
              </a:rPr>
              <a:t>No dedicated instance, updating an existing report will become effective immediately in the app</a:t>
            </a:r>
            <a:endParaRPr lang="en-GB" sz="1600" dirty="0">
              <a:solidFill>
                <a:srgbClr val="000000"/>
              </a:solidFill>
              <a:latin typeface="Aptos" panose="020B0004020202020204" pitchFamily="34" charset="0"/>
            </a:endParaRP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rPr>
              <a:t>“Multiple Audiences” is currently not supported with Org Apps</a:t>
            </a:r>
          </a:p>
          <a:p>
            <a:pPr marL="285750" indent="-285750" algn="l" rtl="0">
              <a:buFont typeface="Arial" panose="020B0604020202020204" pitchFamily="34" charset="0"/>
              <a:buChar char="•"/>
            </a:pPr>
            <a:endParaRPr lang="en-GB" sz="1600" b="0" i="0" u="none" strike="noStrike" dirty="0">
              <a:solidFill>
                <a:srgbClr val="000000"/>
              </a:solidFill>
              <a:effectLst/>
              <a:latin typeface="Aptos" panose="020B0004020202020204" pitchFamily="34" charset="0"/>
            </a:endParaRP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sym typeface="Wingdings" pitchFamily="2" charset="2"/>
              </a:rPr>
              <a:t> new Content types</a:t>
            </a:r>
          </a:p>
          <a:p>
            <a:pPr marL="742950" lvl="1" indent="-285750">
              <a:buFont typeface="Arial" panose="020B0604020202020204" pitchFamily="34" charset="0"/>
              <a:buChar char="•"/>
            </a:pPr>
            <a:r>
              <a:rPr lang="en-GB" sz="1600" b="0" i="0" u="none" strike="noStrike" dirty="0">
                <a:solidFill>
                  <a:srgbClr val="000000"/>
                </a:solidFill>
                <a:effectLst/>
                <a:latin typeface="Aptos" panose="020B0004020202020204" pitchFamily="34" charset="0"/>
                <a:sym typeface="Wingdings" pitchFamily="2" charset="2"/>
              </a:rPr>
              <a:t>Real-time dashboards (based on RTI dashboards)</a:t>
            </a:r>
          </a:p>
          <a:p>
            <a:pPr marL="742950" lvl="1" indent="-285750">
              <a:buFont typeface="Arial" panose="020B0604020202020204" pitchFamily="34" charset="0"/>
              <a:buChar char="•"/>
            </a:pPr>
            <a:r>
              <a:rPr lang="en-GB" sz="1600" dirty="0">
                <a:solidFill>
                  <a:srgbClr val="000000"/>
                </a:solidFill>
                <a:latin typeface="Aptos" panose="020B0004020202020204" pitchFamily="34" charset="0"/>
                <a:sym typeface="Wingdings" pitchFamily="2" charset="2"/>
              </a:rPr>
              <a:t>Fabric notebooks</a:t>
            </a:r>
            <a:endParaRPr lang="en-GB" sz="1600" b="0" i="0" u="none" strike="noStrike" dirty="0">
              <a:solidFill>
                <a:srgbClr val="000000"/>
              </a:solidFill>
              <a:effectLst/>
              <a:latin typeface="Aptos" panose="020B0004020202020204" pitchFamily="34" charset="0"/>
            </a:endParaRPr>
          </a:p>
          <a:p>
            <a:pPr algn="l" rtl="0"/>
            <a:endParaRPr lang="en-GB" sz="1600" b="0" i="0" u="none" strike="noStrike" dirty="0">
              <a:solidFill>
                <a:srgbClr val="000000"/>
              </a:solidFill>
              <a:effectLst/>
              <a:latin typeface="Aptos" panose="020B0004020202020204" pitchFamily="34" charset="0"/>
            </a:endParaRPr>
          </a:p>
          <a:p>
            <a:pPr algn="l" rtl="0"/>
            <a:r>
              <a:rPr lang="en-GB" sz="1600" dirty="0">
                <a:solidFill>
                  <a:srgbClr val="000000"/>
                </a:solidFill>
                <a:latin typeface="Aptos" panose="020B0004020202020204" pitchFamily="34" charset="0"/>
              </a:rPr>
              <a:t>There are more differences: https://</a:t>
            </a:r>
            <a:r>
              <a:rPr lang="en-GB" sz="1600" dirty="0" err="1">
                <a:solidFill>
                  <a:srgbClr val="000000"/>
                </a:solidFill>
                <a:latin typeface="Aptos" panose="020B0004020202020204" pitchFamily="34" charset="0"/>
              </a:rPr>
              <a:t>learn.microsoft.com</a:t>
            </a:r>
            <a:r>
              <a:rPr lang="en-GB" sz="1600" dirty="0">
                <a:solidFill>
                  <a:srgbClr val="000000"/>
                </a:solidFill>
                <a:latin typeface="Aptos" panose="020B0004020202020204" pitchFamily="34" charset="0"/>
              </a:rPr>
              <a:t>/</a:t>
            </a:r>
            <a:r>
              <a:rPr lang="en-GB" sz="1600" dirty="0" err="1">
                <a:solidFill>
                  <a:srgbClr val="000000"/>
                </a:solidFill>
                <a:latin typeface="Aptos" panose="020B0004020202020204" pitchFamily="34" charset="0"/>
              </a:rPr>
              <a:t>en</a:t>
            </a:r>
            <a:r>
              <a:rPr lang="en-GB" sz="1600" dirty="0">
                <a:solidFill>
                  <a:srgbClr val="000000"/>
                </a:solidFill>
                <a:latin typeface="Aptos" panose="020B0004020202020204" pitchFamily="34" charset="0"/>
              </a:rPr>
              <a:t>-us/power-bi/consumer/org-app-items/org-app-items#key-ways-that-org-app-items-are-different-from-workspace-apps-also-known-as-power-bi-apps</a:t>
            </a:r>
          </a:p>
        </p:txBody>
      </p:sp>
    </p:spTree>
    <p:extLst>
      <p:ext uri="{BB962C8B-B14F-4D97-AF65-F5344CB8AC3E}">
        <p14:creationId xmlns:p14="http://schemas.microsoft.com/office/powerpoint/2010/main" val="2604480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D489D-486D-BAF7-4B26-4921650801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2876A5-E4D6-9F84-F80E-550DEB03BA47}"/>
              </a:ext>
            </a:extLst>
          </p:cNvPr>
          <p:cNvSpPr>
            <a:spLocks noGrp="1"/>
          </p:cNvSpPr>
          <p:nvPr>
            <p:ph type="title"/>
          </p:nvPr>
        </p:nvSpPr>
        <p:spPr>
          <a:xfrm>
            <a:off x="587375" y="228600"/>
            <a:ext cx="10151237" cy="1325562"/>
          </a:xfrm>
        </p:spPr>
        <p:txBody>
          <a:bodyPr anchor="t"/>
          <a:lstStyle/>
          <a:p>
            <a:r>
              <a:rPr lang="en-DE" dirty="0"/>
              <a:t>I ask you a favor …</a:t>
            </a:r>
            <a:br>
              <a:rPr lang="en-DE" dirty="0"/>
            </a:br>
            <a:r>
              <a:rPr lang="en-DE" dirty="0"/>
              <a:t>Please upvote my ideas</a:t>
            </a:r>
          </a:p>
        </p:txBody>
      </p:sp>
      <p:pic>
        <p:nvPicPr>
          <p:cNvPr id="3" name="Picture 2">
            <a:extLst>
              <a:ext uri="{FF2B5EF4-FFF2-40B4-BE49-F238E27FC236}">
                <a16:creationId xmlns:a16="http://schemas.microsoft.com/office/drawing/2014/main" id="{C0D0A718-A012-5760-4BC4-A1CB914D4313}"/>
              </a:ext>
            </a:extLst>
          </p:cNvPr>
          <p:cNvPicPr>
            <a:picLocks noChangeAspect="1"/>
          </p:cNvPicPr>
          <p:nvPr/>
        </p:nvPicPr>
        <p:blipFill>
          <a:blip r:embed="rId2"/>
          <a:stretch>
            <a:fillRect/>
          </a:stretch>
        </p:blipFill>
        <p:spPr>
          <a:xfrm>
            <a:off x="1663353" y="2640473"/>
            <a:ext cx="2118013" cy="2118013"/>
          </a:xfrm>
          <a:prstGeom prst="rect">
            <a:avLst/>
          </a:prstGeom>
        </p:spPr>
      </p:pic>
      <p:sp>
        <p:nvSpPr>
          <p:cNvPr id="5" name="TextBox 4">
            <a:extLst>
              <a:ext uri="{FF2B5EF4-FFF2-40B4-BE49-F238E27FC236}">
                <a16:creationId xmlns:a16="http://schemas.microsoft.com/office/drawing/2014/main" id="{AF7BA71B-C31E-411A-2BF6-A42CECA8CAE8}"/>
              </a:ext>
            </a:extLst>
          </p:cNvPr>
          <p:cNvSpPr txBox="1"/>
          <p:nvPr/>
        </p:nvSpPr>
        <p:spPr>
          <a:xfrm>
            <a:off x="845993" y="1936746"/>
            <a:ext cx="4565795" cy="817853"/>
          </a:xfrm>
          <a:prstGeom prst="rect">
            <a:avLst/>
          </a:prstGeom>
          <a:noFill/>
        </p:spPr>
        <p:txBody>
          <a:bodyPr wrap="square">
            <a:spAutoFit/>
          </a:bodyPr>
          <a:lstStyle/>
          <a:p>
            <a:pPr algn="l">
              <a:lnSpc>
                <a:spcPts val="3000"/>
              </a:lnSpc>
              <a:spcBef>
                <a:spcPts val="1500"/>
              </a:spcBef>
              <a:spcAft>
                <a:spcPts val="2250"/>
              </a:spcAft>
            </a:pPr>
            <a:r>
              <a:rPr lang="en-GB" b="0" i="0" dirty="0">
                <a:solidFill>
                  <a:srgbClr val="323130"/>
                </a:solidFill>
                <a:effectLst/>
                <a:latin typeface="SegoeUI-Semibold"/>
              </a:rPr>
              <a:t>Power BI - Org apps and cross-report </a:t>
            </a:r>
            <a:r>
              <a:rPr lang="en-GB" b="0" i="0" dirty="0" err="1">
                <a:solidFill>
                  <a:srgbClr val="323130"/>
                </a:solidFill>
                <a:effectLst/>
                <a:latin typeface="SegoeUI-Semibold"/>
              </a:rPr>
              <a:t>drillthrough</a:t>
            </a:r>
            <a:endParaRPr lang="en-GB" b="0" i="0" dirty="0">
              <a:solidFill>
                <a:srgbClr val="4F4F4F"/>
              </a:solidFill>
              <a:effectLst/>
              <a:latin typeface="SegoeUI"/>
            </a:endParaRPr>
          </a:p>
        </p:txBody>
      </p:sp>
      <p:sp>
        <p:nvSpPr>
          <p:cNvPr id="7" name="TextBox 6">
            <a:extLst>
              <a:ext uri="{FF2B5EF4-FFF2-40B4-BE49-F238E27FC236}">
                <a16:creationId xmlns:a16="http://schemas.microsoft.com/office/drawing/2014/main" id="{D00E32FD-08A7-97AD-145C-87BEE5A8D51A}"/>
              </a:ext>
            </a:extLst>
          </p:cNvPr>
          <p:cNvSpPr txBox="1"/>
          <p:nvPr/>
        </p:nvSpPr>
        <p:spPr>
          <a:xfrm>
            <a:off x="7135032" y="4215884"/>
            <a:ext cx="4565795" cy="369332"/>
          </a:xfrm>
          <a:prstGeom prst="rect">
            <a:avLst/>
          </a:prstGeom>
          <a:noFill/>
        </p:spPr>
        <p:txBody>
          <a:bodyPr wrap="square">
            <a:spAutoFit/>
          </a:bodyPr>
          <a:lstStyle>
            <a:defPPr>
              <a:defRPr lang="en-US"/>
            </a:defPPr>
            <a:lvl1pPr>
              <a:lnSpc>
                <a:spcPts val="3000"/>
              </a:lnSpc>
              <a:spcBef>
                <a:spcPts val="1500"/>
              </a:spcBef>
              <a:spcAft>
                <a:spcPts val="2250"/>
              </a:spcAft>
              <a:defRPr b="0" i="0">
                <a:solidFill>
                  <a:srgbClr val="323130"/>
                </a:solidFill>
                <a:effectLst/>
                <a:latin typeface="SegoeUI-Semibold"/>
              </a:defRPr>
            </a:lvl1pPr>
          </a:lstStyle>
          <a:p>
            <a:r>
              <a:rPr lang="en-GB" dirty="0"/>
              <a:t>Org app and cross-item navigation</a:t>
            </a:r>
          </a:p>
        </p:txBody>
      </p:sp>
      <p:pic>
        <p:nvPicPr>
          <p:cNvPr id="4" name="Picture 3">
            <a:extLst>
              <a:ext uri="{FF2B5EF4-FFF2-40B4-BE49-F238E27FC236}">
                <a16:creationId xmlns:a16="http://schemas.microsoft.com/office/drawing/2014/main" id="{E8038735-ECF9-6FC4-A2BF-BF983AD99A03}"/>
              </a:ext>
            </a:extLst>
          </p:cNvPr>
          <p:cNvPicPr>
            <a:picLocks noChangeAspect="1"/>
          </p:cNvPicPr>
          <p:nvPr/>
        </p:nvPicPr>
        <p:blipFill>
          <a:blip r:embed="rId3"/>
          <a:stretch>
            <a:fillRect/>
          </a:stretch>
        </p:blipFill>
        <p:spPr>
          <a:xfrm>
            <a:off x="8114953" y="4617405"/>
            <a:ext cx="2011995" cy="2011995"/>
          </a:xfrm>
          <a:prstGeom prst="rect">
            <a:avLst/>
          </a:prstGeom>
        </p:spPr>
      </p:pic>
    </p:spTree>
    <p:extLst>
      <p:ext uri="{BB962C8B-B14F-4D97-AF65-F5344CB8AC3E}">
        <p14:creationId xmlns:p14="http://schemas.microsoft.com/office/powerpoint/2010/main" val="623864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C2CFC-4353-A866-C330-D2EB94269A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7B9AB-1C1B-5F04-3F78-786AFB55782C}"/>
              </a:ext>
            </a:extLst>
          </p:cNvPr>
          <p:cNvSpPr>
            <a:spLocks noGrp="1"/>
          </p:cNvSpPr>
          <p:nvPr>
            <p:ph type="title"/>
          </p:nvPr>
        </p:nvSpPr>
        <p:spPr>
          <a:xfrm>
            <a:off x="587375" y="228600"/>
            <a:ext cx="10151237" cy="1325562"/>
          </a:xfrm>
        </p:spPr>
        <p:txBody>
          <a:bodyPr anchor="t">
            <a:normAutofit/>
          </a:bodyPr>
          <a:lstStyle/>
          <a:p>
            <a:r>
              <a:rPr lang="en-DE" dirty="0"/>
              <a:t>What’s new to org apps…</a:t>
            </a:r>
            <a:br>
              <a:rPr lang="en-DE" dirty="0"/>
            </a:br>
            <a:r>
              <a:rPr lang="en-DE" sz="2800" dirty="0"/>
              <a:t>(since the launch in November 2024)</a:t>
            </a:r>
            <a:endParaRPr lang="en-DE" dirty="0"/>
          </a:p>
        </p:txBody>
      </p:sp>
      <p:sp>
        <p:nvSpPr>
          <p:cNvPr id="9" name="TextBox 8">
            <a:extLst>
              <a:ext uri="{FF2B5EF4-FFF2-40B4-BE49-F238E27FC236}">
                <a16:creationId xmlns:a16="http://schemas.microsoft.com/office/drawing/2014/main" id="{1B6A496B-E671-C6A2-D1F9-55862B307116}"/>
              </a:ext>
            </a:extLst>
          </p:cNvPr>
          <p:cNvSpPr txBox="1"/>
          <p:nvPr/>
        </p:nvSpPr>
        <p:spPr>
          <a:xfrm>
            <a:off x="845992" y="6107852"/>
            <a:ext cx="10182226" cy="461665"/>
          </a:xfrm>
          <a:prstGeom prst="rect">
            <a:avLst/>
          </a:prstGeom>
          <a:noFill/>
        </p:spPr>
        <p:txBody>
          <a:bodyPr wrap="square">
            <a:spAutoFit/>
          </a:bodyPr>
          <a:lstStyle/>
          <a:p>
            <a:r>
              <a:rPr lang="en-GB" sz="1200" dirty="0"/>
              <a:t>https://</a:t>
            </a:r>
            <a:r>
              <a:rPr lang="en-GB" sz="1200" dirty="0" err="1"/>
              <a:t>powerbi.microsoft.com</a:t>
            </a:r>
            <a:r>
              <a:rPr lang="en-GB" sz="1200" dirty="0"/>
              <a:t>/</a:t>
            </a:r>
            <a:r>
              <a:rPr lang="en-GB" sz="1200" dirty="0" err="1"/>
              <a:t>en</a:t>
            </a:r>
            <a:r>
              <a:rPr lang="en-GB" sz="1200" dirty="0"/>
              <a:t>-us/blog/updates-to-org-apps-preview-more-customization-deployment-pipelines-and-git-plus-whats-next-like-new-license-support-and-audiences/</a:t>
            </a:r>
            <a:endParaRPr lang="en-DE" sz="1200" dirty="0"/>
          </a:p>
        </p:txBody>
      </p:sp>
      <p:sp>
        <p:nvSpPr>
          <p:cNvPr id="3" name="TextBox 2">
            <a:extLst>
              <a:ext uri="{FF2B5EF4-FFF2-40B4-BE49-F238E27FC236}">
                <a16:creationId xmlns:a16="http://schemas.microsoft.com/office/drawing/2014/main" id="{6D965770-3D7F-F733-BA1A-5965048D40CB}"/>
              </a:ext>
            </a:extLst>
          </p:cNvPr>
          <p:cNvSpPr txBox="1"/>
          <p:nvPr/>
        </p:nvSpPr>
        <p:spPr>
          <a:xfrm>
            <a:off x="587375" y="1959021"/>
            <a:ext cx="10557440" cy="3539430"/>
          </a:xfrm>
          <a:prstGeom prst="rect">
            <a:avLst/>
          </a:prstGeom>
          <a:noFill/>
        </p:spPr>
        <p:txBody>
          <a:bodyPr wrap="square">
            <a:spAutoFit/>
          </a:bodyPr>
          <a:lstStyle/>
          <a:p>
            <a:pPr marL="285750" indent="-285750" algn="l" rtl="0">
              <a:buFont typeface="Arial" panose="020B0604020202020204" pitchFamily="34" charset="0"/>
              <a:buChar char="•"/>
            </a:pPr>
            <a:r>
              <a:rPr lang="en-GB" sz="3200" dirty="0">
                <a:solidFill>
                  <a:srgbClr val="000000"/>
                </a:solidFill>
                <a:latin typeface="Aptos" panose="020B0004020202020204" pitchFamily="34" charset="0"/>
              </a:rPr>
              <a:t>More “styling” options regarding navigation inside an app (Preview)</a:t>
            </a:r>
            <a:br>
              <a:rPr lang="en-GB" sz="3200" dirty="0">
                <a:solidFill>
                  <a:srgbClr val="000000"/>
                </a:solidFill>
                <a:latin typeface="Aptos" panose="020B0004020202020204" pitchFamily="34" charset="0"/>
              </a:rPr>
            </a:br>
            <a:endParaRPr lang="en-GB" sz="3200" dirty="0">
              <a:solidFill>
                <a:srgbClr val="000000"/>
              </a:solidFill>
              <a:latin typeface="Aptos" panose="020B0004020202020204" pitchFamily="34" charset="0"/>
            </a:endParaRPr>
          </a:p>
          <a:p>
            <a:pPr marL="285750" indent="-285750" algn="l" rtl="0">
              <a:buFont typeface="Arial" panose="020B0604020202020204" pitchFamily="34" charset="0"/>
              <a:buChar char="•"/>
            </a:pPr>
            <a:r>
              <a:rPr lang="en-GB" sz="3200" dirty="0">
                <a:solidFill>
                  <a:srgbClr val="000000"/>
                </a:solidFill>
                <a:latin typeface="Aptos" panose="020B0004020202020204" pitchFamily="34" charset="0"/>
              </a:rPr>
              <a:t>CI/CD (Preview)</a:t>
            </a:r>
            <a:br>
              <a:rPr lang="en-GB" sz="3200" dirty="0">
                <a:solidFill>
                  <a:srgbClr val="000000"/>
                </a:solidFill>
                <a:latin typeface="Aptos" panose="020B0004020202020204" pitchFamily="34" charset="0"/>
              </a:rPr>
            </a:br>
            <a:endParaRPr lang="en-GB" sz="3200" dirty="0">
              <a:solidFill>
                <a:srgbClr val="000000"/>
              </a:solidFill>
              <a:latin typeface="Aptos" panose="020B0004020202020204" pitchFamily="34" charset="0"/>
            </a:endParaRPr>
          </a:p>
          <a:p>
            <a:pPr marL="285750" indent="-285750" algn="l" rtl="0">
              <a:buFont typeface="Arial" panose="020B0604020202020204" pitchFamily="34" charset="0"/>
              <a:buChar char="•"/>
            </a:pPr>
            <a:r>
              <a:rPr lang="en-GB" sz="3200" dirty="0">
                <a:solidFill>
                  <a:srgbClr val="000000"/>
                </a:solidFill>
                <a:latin typeface="Aptos" panose="020B0004020202020204" pitchFamily="34" charset="0"/>
              </a:rPr>
              <a:t>Deployment pipelines for org apps</a:t>
            </a:r>
          </a:p>
          <a:p>
            <a:pPr marL="285750" indent="-285750" algn="l" rtl="0">
              <a:buFont typeface="Arial" panose="020B0604020202020204" pitchFamily="34" charset="0"/>
              <a:buChar char="•"/>
            </a:pPr>
            <a:endParaRPr lang="en-GB" sz="3200" dirty="0">
              <a:solidFill>
                <a:srgbClr val="000000"/>
              </a:solidFill>
              <a:latin typeface="Aptos" panose="020B0004020202020204" pitchFamily="34" charset="0"/>
            </a:endParaRPr>
          </a:p>
        </p:txBody>
      </p:sp>
    </p:spTree>
    <p:extLst>
      <p:ext uri="{BB962C8B-B14F-4D97-AF65-F5344CB8AC3E}">
        <p14:creationId xmlns:p14="http://schemas.microsoft.com/office/powerpoint/2010/main" val="151785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5EEA5-190E-C452-C836-6212FE7DC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491D52-C1C8-01C5-30BD-385664B2E7DC}"/>
              </a:ext>
            </a:extLst>
          </p:cNvPr>
          <p:cNvSpPr>
            <a:spLocks noGrp="1"/>
          </p:cNvSpPr>
          <p:nvPr>
            <p:ph type="title"/>
          </p:nvPr>
        </p:nvSpPr>
        <p:spPr>
          <a:xfrm>
            <a:off x="587375" y="228600"/>
            <a:ext cx="10151237" cy="1325562"/>
          </a:xfrm>
        </p:spPr>
        <p:txBody>
          <a:bodyPr anchor="t"/>
          <a:lstStyle/>
          <a:p>
            <a:r>
              <a:rPr lang="en-DE" dirty="0"/>
              <a:t>What’s coming next to org apps…</a:t>
            </a:r>
          </a:p>
        </p:txBody>
      </p:sp>
      <p:sp>
        <p:nvSpPr>
          <p:cNvPr id="9" name="TextBox 8">
            <a:extLst>
              <a:ext uri="{FF2B5EF4-FFF2-40B4-BE49-F238E27FC236}">
                <a16:creationId xmlns:a16="http://schemas.microsoft.com/office/drawing/2014/main" id="{78E7F757-A856-DB31-9662-C4CEB6EBA20F}"/>
              </a:ext>
            </a:extLst>
          </p:cNvPr>
          <p:cNvSpPr txBox="1"/>
          <p:nvPr/>
        </p:nvSpPr>
        <p:spPr>
          <a:xfrm>
            <a:off x="845992" y="6107852"/>
            <a:ext cx="10182226" cy="461665"/>
          </a:xfrm>
          <a:prstGeom prst="rect">
            <a:avLst/>
          </a:prstGeom>
          <a:noFill/>
        </p:spPr>
        <p:txBody>
          <a:bodyPr wrap="square">
            <a:spAutoFit/>
          </a:bodyPr>
          <a:lstStyle/>
          <a:p>
            <a:r>
              <a:rPr lang="en-GB" sz="1200" dirty="0"/>
              <a:t>https://</a:t>
            </a:r>
            <a:r>
              <a:rPr lang="en-GB" sz="1200" dirty="0" err="1"/>
              <a:t>powerbi.microsoft.com</a:t>
            </a:r>
            <a:r>
              <a:rPr lang="en-GB" sz="1200" dirty="0"/>
              <a:t>/</a:t>
            </a:r>
            <a:r>
              <a:rPr lang="en-GB" sz="1200" dirty="0" err="1"/>
              <a:t>en</a:t>
            </a:r>
            <a:r>
              <a:rPr lang="en-GB" sz="1200" dirty="0"/>
              <a:t>-us/blog/updates-to-org-apps-preview-more-customization-deployment-pipelines-and-git-plus-whats-next-like-new-license-support-and-audiences/</a:t>
            </a:r>
            <a:endParaRPr lang="en-DE" sz="1200" dirty="0"/>
          </a:p>
        </p:txBody>
      </p:sp>
      <p:sp>
        <p:nvSpPr>
          <p:cNvPr id="3" name="TextBox 2">
            <a:extLst>
              <a:ext uri="{FF2B5EF4-FFF2-40B4-BE49-F238E27FC236}">
                <a16:creationId xmlns:a16="http://schemas.microsoft.com/office/drawing/2014/main" id="{4611F1AC-BE4A-5DF4-6CF4-6D70896B6401}"/>
              </a:ext>
            </a:extLst>
          </p:cNvPr>
          <p:cNvSpPr txBox="1"/>
          <p:nvPr/>
        </p:nvSpPr>
        <p:spPr>
          <a:xfrm>
            <a:off x="587375" y="1959021"/>
            <a:ext cx="10557440" cy="4031873"/>
          </a:xfrm>
          <a:prstGeom prst="rect">
            <a:avLst/>
          </a:prstGeom>
          <a:noFill/>
        </p:spPr>
        <p:txBody>
          <a:bodyPr wrap="square">
            <a:spAutoFit/>
          </a:bodyPr>
          <a:lstStyle/>
          <a:p>
            <a:pPr marL="285750" indent="-285750" algn="l" rtl="0">
              <a:buFont typeface="Arial" panose="020B0604020202020204" pitchFamily="34" charset="0"/>
              <a:buChar char="•"/>
            </a:pPr>
            <a:r>
              <a:rPr lang="en-GB" sz="3200" dirty="0">
                <a:solidFill>
                  <a:srgbClr val="000000"/>
                </a:solidFill>
                <a:latin typeface="Aptos" panose="020B0004020202020204" pitchFamily="34" charset="0"/>
              </a:rPr>
              <a:t>Org apps are coming to Power BI Pro</a:t>
            </a:r>
            <a:br>
              <a:rPr lang="en-GB" sz="3200" dirty="0">
                <a:solidFill>
                  <a:srgbClr val="000000"/>
                </a:solidFill>
                <a:latin typeface="Aptos" panose="020B0004020202020204" pitchFamily="34" charset="0"/>
              </a:rPr>
            </a:br>
            <a:endParaRPr lang="en-GB" sz="3200" dirty="0">
              <a:solidFill>
                <a:srgbClr val="000000"/>
              </a:solidFill>
              <a:latin typeface="Aptos" panose="020B0004020202020204" pitchFamily="34" charset="0"/>
            </a:endParaRPr>
          </a:p>
          <a:p>
            <a:pPr marL="285750" indent="-285750" algn="l" rtl="0">
              <a:buFont typeface="Arial" panose="020B0604020202020204" pitchFamily="34" charset="0"/>
              <a:buChar char="•"/>
            </a:pPr>
            <a:r>
              <a:rPr lang="en-GB" sz="3200" dirty="0">
                <a:solidFill>
                  <a:srgbClr val="000000"/>
                </a:solidFill>
                <a:latin typeface="Aptos" panose="020B0004020202020204" pitchFamily="34" charset="0"/>
              </a:rPr>
              <a:t>Paginated reports are coming to org apps</a:t>
            </a:r>
            <a:br>
              <a:rPr lang="en-GB" sz="3200" dirty="0">
                <a:solidFill>
                  <a:srgbClr val="000000"/>
                </a:solidFill>
                <a:latin typeface="Aptos" panose="020B0004020202020204" pitchFamily="34" charset="0"/>
              </a:rPr>
            </a:br>
            <a:endParaRPr lang="en-GB" sz="3200" dirty="0">
              <a:solidFill>
                <a:srgbClr val="000000"/>
              </a:solidFill>
              <a:latin typeface="Aptos" panose="020B0004020202020204" pitchFamily="34" charset="0"/>
            </a:endParaRPr>
          </a:p>
          <a:p>
            <a:pPr marL="285750" indent="-285750" algn="l" rtl="0">
              <a:buFont typeface="Arial" panose="020B0604020202020204" pitchFamily="34" charset="0"/>
              <a:buChar char="•"/>
            </a:pPr>
            <a:r>
              <a:rPr lang="en-GB" sz="3200" dirty="0">
                <a:solidFill>
                  <a:srgbClr val="000000"/>
                </a:solidFill>
                <a:latin typeface="Aptos" panose="020B0004020202020204" pitchFamily="34" charset="0"/>
              </a:rPr>
              <a:t>Org apps will be supported on mobile devices</a:t>
            </a:r>
            <a:br>
              <a:rPr lang="en-GB" sz="3200" dirty="0">
                <a:solidFill>
                  <a:srgbClr val="000000"/>
                </a:solidFill>
                <a:latin typeface="Aptos" panose="020B0004020202020204" pitchFamily="34" charset="0"/>
              </a:rPr>
            </a:br>
            <a:endParaRPr lang="en-GB" sz="3200" dirty="0">
              <a:solidFill>
                <a:srgbClr val="000000"/>
              </a:solidFill>
              <a:latin typeface="Aptos" panose="020B0004020202020204" pitchFamily="34" charset="0"/>
            </a:endParaRPr>
          </a:p>
          <a:p>
            <a:pPr marL="285750" indent="-285750" algn="l" rtl="0">
              <a:buFont typeface="Arial" panose="020B0604020202020204" pitchFamily="34" charset="0"/>
              <a:buChar char="•"/>
            </a:pPr>
            <a:r>
              <a:rPr lang="en-GB" sz="3200" dirty="0">
                <a:solidFill>
                  <a:srgbClr val="000000"/>
                </a:solidFill>
                <a:latin typeface="Aptos" panose="020B0004020202020204" pitchFamily="34" charset="0"/>
              </a:rPr>
              <a:t>Multiple audiences are coming to org apps (including support of page separation)</a:t>
            </a:r>
          </a:p>
        </p:txBody>
      </p:sp>
    </p:spTree>
    <p:extLst>
      <p:ext uri="{BB962C8B-B14F-4D97-AF65-F5344CB8AC3E}">
        <p14:creationId xmlns:p14="http://schemas.microsoft.com/office/powerpoint/2010/main" val="108748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A7FAF-A714-E4D6-CF98-30BC879624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E00A9B-9D30-AEBA-5C04-68FF7E653142}"/>
              </a:ext>
            </a:extLst>
          </p:cNvPr>
          <p:cNvSpPr>
            <a:spLocks noGrp="1"/>
          </p:cNvSpPr>
          <p:nvPr>
            <p:ph type="title"/>
          </p:nvPr>
        </p:nvSpPr>
        <p:spPr>
          <a:xfrm>
            <a:off x="587375" y="228600"/>
            <a:ext cx="10151237" cy="1325562"/>
          </a:xfrm>
        </p:spPr>
        <p:txBody>
          <a:bodyPr anchor="t"/>
          <a:lstStyle/>
          <a:p>
            <a:r>
              <a:rPr lang="en-DE" dirty="0"/>
              <a:t>One thing I’m really excited about …</a:t>
            </a:r>
          </a:p>
        </p:txBody>
      </p:sp>
      <p:sp>
        <p:nvSpPr>
          <p:cNvPr id="5" name="TextBox 4">
            <a:extLst>
              <a:ext uri="{FF2B5EF4-FFF2-40B4-BE49-F238E27FC236}">
                <a16:creationId xmlns:a16="http://schemas.microsoft.com/office/drawing/2014/main" id="{E91D1451-FD82-27B9-A727-8DCA924F7855}"/>
              </a:ext>
            </a:extLst>
          </p:cNvPr>
          <p:cNvSpPr txBox="1"/>
          <p:nvPr/>
        </p:nvSpPr>
        <p:spPr>
          <a:xfrm>
            <a:off x="845993" y="1936746"/>
            <a:ext cx="9892619" cy="1733808"/>
          </a:xfrm>
          <a:prstGeom prst="rect">
            <a:avLst/>
          </a:prstGeom>
          <a:noFill/>
        </p:spPr>
        <p:txBody>
          <a:bodyPr wrap="square">
            <a:spAutoFit/>
          </a:bodyPr>
          <a:lstStyle/>
          <a:p>
            <a:pPr algn="l">
              <a:lnSpc>
                <a:spcPts val="3000"/>
              </a:lnSpc>
              <a:spcBef>
                <a:spcPts val="1500"/>
              </a:spcBef>
              <a:spcAft>
                <a:spcPts val="2250"/>
              </a:spcAft>
            </a:pPr>
            <a:r>
              <a:rPr lang="en-GB" sz="2000" b="0" i="0" dirty="0">
                <a:solidFill>
                  <a:srgbClr val="323130"/>
                </a:solidFill>
                <a:effectLst/>
                <a:latin typeface="SegoeUI-Semibold"/>
              </a:rPr>
              <a:t>During the AMA (Data Science team) on Reddit, I asked the following question:</a:t>
            </a:r>
          </a:p>
          <a:p>
            <a:pPr algn="l">
              <a:lnSpc>
                <a:spcPts val="3000"/>
              </a:lnSpc>
              <a:spcBef>
                <a:spcPts val="1500"/>
              </a:spcBef>
              <a:spcAft>
                <a:spcPts val="2250"/>
              </a:spcAft>
            </a:pPr>
            <a:r>
              <a:rPr lang="en-GB" sz="3200" dirty="0">
                <a:solidFill>
                  <a:srgbClr val="4F4F4F"/>
                </a:solidFill>
                <a:latin typeface="SegoeUI"/>
              </a:rPr>
              <a:t>Will Microsoft Fabric’s Data Agent become an item for the new org app?</a:t>
            </a:r>
            <a:endParaRPr lang="en-GB" sz="3200" dirty="0">
              <a:solidFill>
                <a:srgbClr val="323130"/>
              </a:solidFill>
              <a:latin typeface="SegoeUI-Semibold"/>
            </a:endParaRPr>
          </a:p>
        </p:txBody>
      </p:sp>
      <p:sp>
        <p:nvSpPr>
          <p:cNvPr id="7" name="TextBox 6">
            <a:extLst>
              <a:ext uri="{FF2B5EF4-FFF2-40B4-BE49-F238E27FC236}">
                <a16:creationId xmlns:a16="http://schemas.microsoft.com/office/drawing/2014/main" id="{EE5C38D7-D952-DB7E-A9B2-9BED5908709B}"/>
              </a:ext>
            </a:extLst>
          </p:cNvPr>
          <p:cNvSpPr txBox="1"/>
          <p:nvPr/>
        </p:nvSpPr>
        <p:spPr>
          <a:xfrm>
            <a:off x="845993" y="3960593"/>
            <a:ext cx="4565795" cy="450573"/>
          </a:xfrm>
          <a:prstGeom prst="rect">
            <a:avLst/>
          </a:prstGeom>
          <a:noFill/>
        </p:spPr>
        <p:txBody>
          <a:bodyPr wrap="square">
            <a:spAutoFit/>
          </a:bodyPr>
          <a:lstStyle>
            <a:defPPr>
              <a:defRPr lang="en-US"/>
            </a:defPPr>
            <a:lvl1pPr>
              <a:lnSpc>
                <a:spcPts val="3000"/>
              </a:lnSpc>
              <a:spcBef>
                <a:spcPts val="1500"/>
              </a:spcBef>
              <a:spcAft>
                <a:spcPts val="2250"/>
              </a:spcAft>
              <a:defRPr b="0" i="0">
                <a:solidFill>
                  <a:srgbClr val="323130"/>
                </a:solidFill>
                <a:effectLst/>
                <a:latin typeface="SegoeUI-Semibold"/>
              </a:defRPr>
            </a:lvl1pPr>
          </a:lstStyle>
          <a:p>
            <a:r>
              <a:rPr lang="en-GB" dirty="0"/>
              <a:t>The answer: </a:t>
            </a:r>
            <a:r>
              <a:rPr lang="en-GB" sz="2400" b="1" dirty="0"/>
              <a:t>Yes!</a:t>
            </a:r>
            <a:endParaRPr lang="en-GB" b="1" dirty="0"/>
          </a:p>
        </p:txBody>
      </p:sp>
      <p:sp>
        <p:nvSpPr>
          <p:cNvPr id="4" name="TextBox 3">
            <a:extLst>
              <a:ext uri="{FF2B5EF4-FFF2-40B4-BE49-F238E27FC236}">
                <a16:creationId xmlns:a16="http://schemas.microsoft.com/office/drawing/2014/main" id="{673132C8-EE12-96A2-0061-5E359D251327}"/>
              </a:ext>
            </a:extLst>
          </p:cNvPr>
          <p:cNvSpPr txBox="1"/>
          <p:nvPr/>
        </p:nvSpPr>
        <p:spPr>
          <a:xfrm>
            <a:off x="845992" y="4719207"/>
            <a:ext cx="10390044" cy="433132"/>
          </a:xfrm>
          <a:prstGeom prst="rect">
            <a:avLst/>
          </a:prstGeom>
          <a:noFill/>
        </p:spPr>
        <p:txBody>
          <a:bodyPr wrap="square">
            <a:spAutoFit/>
          </a:bodyPr>
          <a:lstStyle>
            <a:defPPr>
              <a:defRPr lang="en-US"/>
            </a:defPPr>
            <a:lvl1pPr>
              <a:lnSpc>
                <a:spcPts val="3000"/>
              </a:lnSpc>
              <a:spcBef>
                <a:spcPts val="1500"/>
              </a:spcBef>
              <a:spcAft>
                <a:spcPts val="2250"/>
              </a:spcAft>
              <a:defRPr b="0" i="0">
                <a:solidFill>
                  <a:srgbClr val="323130"/>
                </a:solidFill>
                <a:effectLst/>
                <a:latin typeface="SegoeUI-Semibold"/>
              </a:defRPr>
            </a:lvl1pPr>
          </a:lstStyle>
          <a:p>
            <a:r>
              <a:rPr lang="en-GB" dirty="0"/>
              <a:t>Answered by</a:t>
            </a:r>
            <a:r>
              <a:rPr lang="en-GB" b="1" dirty="0"/>
              <a:t>: Nellie Gustafsson (</a:t>
            </a:r>
            <a:r>
              <a:rPr lang="en-GB" dirty="0"/>
              <a:t>Principal Product lead for Data Science &amp; AI, Microsoft Fabric)</a:t>
            </a:r>
            <a:endParaRPr lang="en-GB" b="1" dirty="0"/>
          </a:p>
        </p:txBody>
      </p:sp>
      <p:sp>
        <p:nvSpPr>
          <p:cNvPr id="9" name="TextBox 8">
            <a:extLst>
              <a:ext uri="{FF2B5EF4-FFF2-40B4-BE49-F238E27FC236}">
                <a16:creationId xmlns:a16="http://schemas.microsoft.com/office/drawing/2014/main" id="{B06483B4-960D-B322-297C-2617744041E0}"/>
              </a:ext>
            </a:extLst>
          </p:cNvPr>
          <p:cNvSpPr txBox="1"/>
          <p:nvPr/>
        </p:nvSpPr>
        <p:spPr>
          <a:xfrm>
            <a:off x="845992" y="6232543"/>
            <a:ext cx="10182226" cy="276999"/>
          </a:xfrm>
          <a:prstGeom prst="rect">
            <a:avLst/>
          </a:prstGeom>
          <a:noFill/>
        </p:spPr>
        <p:txBody>
          <a:bodyPr wrap="square">
            <a:spAutoFit/>
          </a:bodyPr>
          <a:lstStyle/>
          <a:p>
            <a:r>
              <a:rPr lang="en-DE" sz="1200" dirty="0"/>
              <a:t>https://www.reddit.com/r/MicrosoftFabric/comments/1karoma/were_the_data_science_team_ask_us_anything/</a:t>
            </a:r>
          </a:p>
        </p:txBody>
      </p:sp>
    </p:spTree>
    <p:extLst>
      <p:ext uri="{BB962C8B-B14F-4D97-AF65-F5344CB8AC3E}">
        <p14:creationId xmlns:p14="http://schemas.microsoft.com/office/powerpoint/2010/main" val="341116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317CA9-91F9-F03F-1B2A-50765BEDA1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7C5DE1-01A7-E12C-1FB0-DA2FAC4607BC}"/>
              </a:ext>
            </a:extLst>
          </p:cNvPr>
          <p:cNvSpPr>
            <a:spLocks noGrp="1"/>
          </p:cNvSpPr>
          <p:nvPr>
            <p:ph type="title"/>
          </p:nvPr>
        </p:nvSpPr>
        <p:spPr>
          <a:xfrm>
            <a:off x="1237488" y="640079"/>
            <a:ext cx="3903223" cy="2076487"/>
          </a:xfrm>
        </p:spPr>
        <p:txBody>
          <a:bodyPr vert="horz" lIns="91440" tIns="45720" rIns="91440" bIns="45720" rtlCol="0" anchor="b">
            <a:normAutofit fontScale="90000"/>
          </a:bodyPr>
          <a:lstStyle/>
          <a:p>
            <a:r>
              <a:rPr lang="en-US" sz="2800" dirty="0"/>
              <a:t>New content types allow to target new audiences and provide more content but we also have to change our ”way of working.”</a:t>
            </a:r>
          </a:p>
        </p:txBody>
      </p:sp>
      <p:sp>
        <p:nvSpPr>
          <p:cNvPr id="10" name="Rectangle 9">
            <a:extLst>
              <a:ext uri="{FF2B5EF4-FFF2-40B4-BE49-F238E27FC236}">
                <a16:creationId xmlns:a16="http://schemas.microsoft.com/office/drawing/2014/main" id="{846961AA-5DA0-73D4-BDB4-CF7D71E4F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4" name="TextBox 3">
            <a:extLst>
              <a:ext uri="{FF2B5EF4-FFF2-40B4-BE49-F238E27FC236}">
                <a16:creationId xmlns:a16="http://schemas.microsoft.com/office/drawing/2014/main" id="{DA958CE2-044D-5C42-09AC-4C80908F071E}"/>
              </a:ext>
            </a:extLst>
          </p:cNvPr>
          <p:cNvSpPr txBox="1"/>
          <p:nvPr/>
        </p:nvSpPr>
        <p:spPr>
          <a:xfrm>
            <a:off x="1237488" y="2301555"/>
            <a:ext cx="4374171" cy="3878582"/>
          </a:xfrm>
          <a:prstGeom prst="rect">
            <a:avLst/>
          </a:prstGeom>
        </p:spPr>
        <p:txBody>
          <a:bodyPr vert="horz" lIns="91440" tIns="45720" rIns="91440" bIns="45720" rtlCol="0">
            <a:noAutofit/>
          </a:bodyPr>
          <a:lstStyle/>
          <a:p>
            <a:pPr indent="-182880" defTabSz="914400">
              <a:spcAft>
                <a:spcPts val="600"/>
              </a:spcAft>
              <a:buClr>
                <a:schemeClr val="accent1"/>
              </a:buClr>
            </a:pPr>
            <a:endParaRPr lang="en-US" sz="2400" dirty="0"/>
          </a:p>
        </p:txBody>
      </p:sp>
      <p:pic>
        <p:nvPicPr>
          <p:cNvPr id="6" name="Picture 5" descr="Light bulb on yellow background with sketched light beams and cord">
            <a:extLst>
              <a:ext uri="{FF2B5EF4-FFF2-40B4-BE49-F238E27FC236}">
                <a16:creationId xmlns:a16="http://schemas.microsoft.com/office/drawing/2014/main" id="{A5A4D564-F90D-2420-45D8-66FD21E850A1}"/>
              </a:ext>
            </a:extLst>
          </p:cNvPr>
          <p:cNvPicPr>
            <a:picLocks noChangeAspect="1"/>
          </p:cNvPicPr>
          <p:nvPr/>
        </p:nvPicPr>
        <p:blipFill rotWithShape="1">
          <a:blip r:embed="rId3"/>
          <a:srcRect l="32268"/>
          <a:stretch/>
        </p:blipFill>
        <p:spPr>
          <a:xfrm>
            <a:off x="6096000" y="10"/>
            <a:ext cx="6146105" cy="6857990"/>
          </a:xfrm>
          <a:prstGeom prst="rect">
            <a:avLst/>
          </a:prstGeom>
        </p:spPr>
      </p:pic>
      <p:sp>
        <p:nvSpPr>
          <p:cNvPr id="3" name="Title 1">
            <a:extLst>
              <a:ext uri="{FF2B5EF4-FFF2-40B4-BE49-F238E27FC236}">
                <a16:creationId xmlns:a16="http://schemas.microsoft.com/office/drawing/2014/main" id="{D506F20E-53AD-DEC6-6E04-468F951BEB86}"/>
              </a:ext>
            </a:extLst>
          </p:cNvPr>
          <p:cNvSpPr txBox="1">
            <a:spLocks/>
          </p:cNvSpPr>
          <p:nvPr/>
        </p:nvSpPr>
        <p:spPr>
          <a:xfrm>
            <a:off x="1237487" y="2880136"/>
            <a:ext cx="3903223" cy="290720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sz="2400" dirty="0"/>
              <a:t>Deployment pipelines can replace the </a:t>
            </a:r>
            <a:br>
              <a:rPr lang="en-US" sz="2400" dirty="0"/>
            </a:br>
            <a:r>
              <a:rPr lang="en-US" sz="2400" dirty="0"/>
              <a:t>”two instances” approach. </a:t>
            </a:r>
            <a:br>
              <a:rPr lang="en-US" sz="2400" dirty="0"/>
            </a:br>
            <a:r>
              <a:rPr lang="en-US" sz="2400" dirty="0"/>
              <a:t>This, of course, allows more thorough testing as well.</a:t>
            </a:r>
          </a:p>
        </p:txBody>
      </p:sp>
      <p:sp>
        <p:nvSpPr>
          <p:cNvPr id="5" name="TextBox 4">
            <a:extLst>
              <a:ext uri="{FF2B5EF4-FFF2-40B4-BE49-F238E27FC236}">
                <a16:creationId xmlns:a16="http://schemas.microsoft.com/office/drawing/2014/main" id="{A646EC28-BE90-1741-E7E8-FD2E47CF66A6}"/>
              </a:ext>
            </a:extLst>
          </p:cNvPr>
          <p:cNvSpPr txBox="1"/>
          <p:nvPr/>
        </p:nvSpPr>
        <p:spPr>
          <a:xfrm>
            <a:off x="-2094807" y="-83127"/>
            <a:ext cx="184731" cy="369332"/>
          </a:xfrm>
          <a:prstGeom prst="rect">
            <a:avLst/>
          </a:prstGeom>
          <a:noFill/>
        </p:spPr>
        <p:txBody>
          <a:bodyPr wrap="none" rtlCol="0">
            <a:spAutoFit/>
          </a:bodyPr>
          <a:lstStyle/>
          <a:p>
            <a:endParaRPr lang="en-DE"/>
          </a:p>
        </p:txBody>
      </p:sp>
    </p:spTree>
    <p:extLst>
      <p:ext uri="{BB962C8B-B14F-4D97-AF65-F5344CB8AC3E}">
        <p14:creationId xmlns:p14="http://schemas.microsoft.com/office/powerpoint/2010/main" val="169117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66CD-277A-4A08-A2D8-0532CD0C05E8}"/>
              </a:ext>
            </a:extLst>
          </p:cNvPr>
          <p:cNvSpPr>
            <a:spLocks noGrp="1"/>
          </p:cNvSpPr>
          <p:nvPr>
            <p:ph type="title"/>
          </p:nvPr>
        </p:nvSpPr>
        <p:spPr>
          <a:xfrm>
            <a:off x="814388" y="388938"/>
            <a:ext cx="9692640" cy="1325562"/>
          </a:xfrm>
        </p:spPr>
        <p:txBody>
          <a:bodyPr anchor="t"/>
          <a:lstStyle/>
          <a:p>
            <a:r>
              <a:rPr lang="en-US" dirty="0">
                <a:latin typeface="Consolas" panose="020B0609020204030204" pitchFamily="49" charset="0"/>
              </a:rPr>
              <a:t>Content</a:t>
            </a:r>
            <a:endParaRPr lang="LID4096" dirty="0">
              <a:latin typeface="Consolas" panose="020B0609020204030204" pitchFamily="49" charset="0"/>
            </a:endParaRPr>
          </a:p>
        </p:txBody>
      </p:sp>
      <p:sp>
        <p:nvSpPr>
          <p:cNvPr id="3" name="Content Placeholder 2">
            <a:extLst>
              <a:ext uri="{FF2B5EF4-FFF2-40B4-BE49-F238E27FC236}">
                <a16:creationId xmlns:a16="http://schemas.microsoft.com/office/drawing/2014/main" id="{8F420B1D-3A42-4DE0-89A0-316C77F04CDC}"/>
              </a:ext>
            </a:extLst>
          </p:cNvPr>
          <p:cNvSpPr>
            <a:spLocks noGrp="1"/>
          </p:cNvSpPr>
          <p:nvPr>
            <p:ph idx="1"/>
          </p:nvPr>
        </p:nvSpPr>
        <p:spPr>
          <a:xfrm>
            <a:off x="814387" y="1714500"/>
            <a:ext cx="9310919" cy="4351337"/>
          </a:xfrm>
        </p:spPr>
        <p:txBody>
          <a:bodyPr>
            <a:normAutofit/>
          </a:bodyPr>
          <a:lstStyle/>
          <a:p>
            <a:pPr marL="0" indent="0">
              <a:buNone/>
            </a:pPr>
            <a:r>
              <a:rPr lang="en-US" sz="2800" dirty="0">
                <a:latin typeface="Consolas" panose="020B0609020204030204" pitchFamily="49" charset="0"/>
              </a:rPr>
              <a:t>Who I am</a:t>
            </a:r>
          </a:p>
          <a:p>
            <a:pPr marL="0" indent="0">
              <a:buNone/>
            </a:pPr>
            <a:r>
              <a:rPr lang="en-US" sz="2800" dirty="0">
                <a:latin typeface="Consolas" panose="020B0609020204030204" pitchFamily="49" charset="0"/>
              </a:rPr>
              <a:t>What this session is about</a:t>
            </a:r>
          </a:p>
          <a:p>
            <a:pPr marL="0" indent="0">
              <a:buNone/>
            </a:pPr>
            <a:r>
              <a:rPr lang="en-US" sz="2800" dirty="0">
                <a:latin typeface="Consolas" panose="020B0609020204030204" pitchFamily="49" charset="0"/>
              </a:rPr>
              <a:t>Live Demo</a:t>
            </a:r>
          </a:p>
          <a:p>
            <a:pPr marL="0" indent="0">
              <a:buNone/>
            </a:pPr>
            <a:r>
              <a:rPr lang="en-US" sz="2800" dirty="0">
                <a:latin typeface="Consolas" panose="020B0609020204030204" pitchFamily="49" charset="0"/>
              </a:rPr>
              <a:t>Workspace apps vs Org apps</a:t>
            </a:r>
          </a:p>
          <a:p>
            <a:pPr marL="0" indent="0">
              <a:buNone/>
            </a:pPr>
            <a:r>
              <a:rPr lang="en-US" sz="2800" dirty="0">
                <a:latin typeface="Consolas" panose="020B0609020204030204" pitchFamily="49" charset="0"/>
              </a:rPr>
              <a:t>What we have to consider</a:t>
            </a:r>
          </a:p>
        </p:txBody>
      </p:sp>
    </p:spTree>
    <p:extLst>
      <p:ext uri="{BB962C8B-B14F-4D97-AF65-F5344CB8AC3E}">
        <p14:creationId xmlns:p14="http://schemas.microsoft.com/office/powerpoint/2010/main" val="396430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B8BDB-9995-95FF-F1D0-6955BB721C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6EA21C-37DE-2011-D2CB-6141AD18F211}"/>
              </a:ext>
            </a:extLst>
          </p:cNvPr>
          <p:cNvSpPr>
            <a:spLocks noGrp="1"/>
          </p:cNvSpPr>
          <p:nvPr>
            <p:ph type="title"/>
          </p:nvPr>
        </p:nvSpPr>
        <p:spPr>
          <a:xfrm>
            <a:off x="587375" y="228600"/>
            <a:ext cx="10151237" cy="1325562"/>
          </a:xfrm>
        </p:spPr>
        <p:txBody>
          <a:bodyPr anchor="t"/>
          <a:lstStyle/>
          <a:p>
            <a:r>
              <a:rPr lang="en-DE" dirty="0"/>
              <a:t>Resources</a:t>
            </a:r>
          </a:p>
        </p:txBody>
      </p:sp>
      <p:sp>
        <p:nvSpPr>
          <p:cNvPr id="6" name="TextBox 5">
            <a:extLst>
              <a:ext uri="{FF2B5EF4-FFF2-40B4-BE49-F238E27FC236}">
                <a16:creationId xmlns:a16="http://schemas.microsoft.com/office/drawing/2014/main" id="{52FC57BE-2A10-D9CB-6509-65A1421D22E6}"/>
              </a:ext>
            </a:extLst>
          </p:cNvPr>
          <p:cNvSpPr txBox="1"/>
          <p:nvPr/>
        </p:nvSpPr>
        <p:spPr>
          <a:xfrm>
            <a:off x="587375" y="1959021"/>
            <a:ext cx="10557440" cy="2554545"/>
          </a:xfrm>
          <a:prstGeom prst="rect">
            <a:avLst/>
          </a:prstGeom>
          <a:noFill/>
        </p:spPr>
        <p:txBody>
          <a:bodyPr wrap="square">
            <a:spAutoFit/>
          </a:bodyPr>
          <a:lstStyle/>
          <a:p>
            <a:pPr algn="l" rtl="0"/>
            <a:r>
              <a:rPr lang="en-GB" sz="1600" b="0" i="0" u="none" strike="noStrike" dirty="0">
                <a:solidFill>
                  <a:srgbClr val="000000"/>
                </a:solidFill>
                <a:effectLst/>
                <a:latin typeface="Aptos" panose="020B0004020202020204" pitchFamily="34" charset="0"/>
              </a:rPr>
              <a:t>Readings</a:t>
            </a: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hlinkClick r:id="rId2"/>
              </a:rPr>
              <a:t>https://learn.microsoft.com/en-us/power-bi/consumer/org-app-items/org-app-items#key-ways-that-org-app-items-are-different-from-workspace-apps-also-known-as-power-bi-apps</a:t>
            </a:r>
            <a:endParaRPr lang="en-GB" sz="1600" dirty="0">
              <a:solidFill>
                <a:srgbClr val="000000"/>
              </a:solidFill>
              <a:latin typeface="Aptos" panose="020B0004020202020204" pitchFamily="34" charset="0"/>
            </a:endParaRP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hlinkClick r:id="rId3"/>
              </a:rPr>
              <a:t>https://learn.microsoft.com/en-us/power-bi/consumer/org-app-items/org-app-items</a:t>
            </a:r>
            <a:endParaRPr lang="en-GB" sz="1600" dirty="0">
              <a:solidFill>
                <a:srgbClr val="000000"/>
              </a:solidFill>
              <a:latin typeface="Aptos" panose="020B0004020202020204" pitchFamily="34" charset="0"/>
            </a:endParaRPr>
          </a:p>
          <a:p>
            <a:pPr marL="285750" indent="-285750" algn="l" rtl="0">
              <a:buFont typeface="Arial" panose="020B0604020202020204" pitchFamily="34" charset="0"/>
              <a:buChar char="•"/>
            </a:pPr>
            <a:r>
              <a:rPr lang="en-GB" sz="1600" dirty="0">
                <a:solidFill>
                  <a:srgbClr val="000000"/>
                </a:solidFill>
                <a:latin typeface="Aptos" panose="020B0004020202020204" pitchFamily="34" charset="0"/>
                <a:hlinkClick r:id="rId4"/>
              </a:rPr>
              <a:t>https://learn.microsoft.com/en-us/fabric/data-engineering/notebook-in-app</a:t>
            </a:r>
            <a:endParaRPr lang="en-GB" sz="1600" dirty="0">
              <a:solidFill>
                <a:srgbClr val="000000"/>
              </a:solidFill>
              <a:latin typeface="Aptos" panose="020B0004020202020204" pitchFamily="34" charset="0"/>
            </a:endParaRPr>
          </a:p>
          <a:p>
            <a:pPr marL="285750" indent="-285750">
              <a:buFont typeface="Arial" panose="020B0604020202020204" pitchFamily="34" charset="0"/>
              <a:buChar char="•"/>
            </a:pPr>
            <a:r>
              <a:rPr lang="en-GB" sz="1600" dirty="0">
                <a:solidFill>
                  <a:srgbClr val="000000"/>
                </a:solidFill>
                <a:latin typeface="Aptos" panose="020B0004020202020204" pitchFamily="34" charset="0"/>
                <a:hlinkClick r:id="rId5"/>
              </a:rPr>
              <a:t>https://powerbi.microsoft.com/en-us/blog/introducing-org-apps-now-in-public-preview-multiple-apps-per-workspace-custom-colors-and-more/</a:t>
            </a:r>
            <a:endParaRPr lang="en-GB" sz="1600" dirty="0">
              <a:solidFill>
                <a:srgbClr val="000000"/>
              </a:solidFill>
              <a:latin typeface="Aptos" panose="020B0004020202020204" pitchFamily="34" charset="0"/>
            </a:endParaRPr>
          </a:p>
          <a:p>
            <a:pPr marL="285750" indent="-285750">
              <a:buFont typeface="Arial" panose="020B0604020202020204" pitchFamily="34" charset="0"/>
              <a:buChar char="•"/>
            </a:pPr>
            <a:r>
              <a:rPr lang="en-GB" sz="1600" dirty="0">
                <a:solidFill>
                  <a:srgbClr val="000000"/>
                </a:solidFill>
                <a:latin typeface="Aptos" panose="020B0004020202020204" pitchFamily="34" charset="0"/>
                <a:hlinkClick r:id="rId6"/>
              </a:rPr>
              <a:t>https://powerbi.microsoft.com/en-us/blog/updates-to-org-apps-preview-more-customization-deployment-pipelines-and-git-plus-whats-next-like-new-license-support-and-audiences/</a:t>
            </a:r>
            <a:endParaRPr lang="en-GB" sz="1600" dirty="0">
              <a:solidFill>
                <a:srgbClr val="000000"/>
              </a:solidFill>
              <a:latin typeface="Aptos" panose="020B0004020202020204" pitchFamily="34" charset="0"/>
            </a:endParaRPr>
          </a:p>
          <a:p>
            <a:pPr marL="285750" indent="-285750">
              <a:buFont typeface="Arial" panose="020B0604020202020204" pitchFamily="34" charset="0"/>
              <a:buChar char="•"/>
            </a:pPr>
            <a:endParaRPr lang="en-GB" sz="1600" dirty="0">
              <a:solidFill>
                <a:srgbClr val="000000"/>
              </a:solidFill>
              <a:latin typeface="Aptos" panose="020B0004020202020204" pitchFamily="34" charset="0"/>
            </a:endParaRPr>
          </a:p>
        </p:txBody>
      </p:sp>
    </p:spTree>
    <p:extLst>
      <p:ext uri="{BB962C8B-B14F-4D97-AF65-F5344CB8AC3E}">
        <p14:creationId xmlns:p14="http://schemas.microsoft.com/office/powerpoint/2010/main" val="1614485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6F05DDE-5F2C-44F5-BACC-DED4737B1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5" name="Rectangle 14">
            <a:extLst>
              <a:ext uri="{FF2B5EF4-FFF2-40B4-BE49-F238E27FC236}">
                <a16:creationId xmlns:a16="http://schemas.microsoft.com/office/drawing/2014/main" id="{CA3FC43A-F2E5-409E-8C82-7DC3B69EA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811"/>
            <a:ext cx="4059081"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EBFF7B-A218-4767-9A82-7ADFE8C9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4" y="0"/>
            <a:ext cx="723290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569A5DB8-6ADD-4FE0-825D-F7F85E609A75}"/>
              </a:ext>
            </a:extLst>
          </p:cNvPr>
          <p:cNvSpPr>
            <a:spLocks noGrp="1"/>
          </p:cNvSpPr>
          <p:nvPr>
            <p:ph type="title"/>
          </p:nvPr>
        </p:nvSpPr>
        <p:spPr>
          <a:xfrm>
            <a:off x="1016004" y="539553"/>
            <a:ext cx="6196916" cy="5768658"/>
          </a:xfrm>
        </p:spPr>
        <p:txBody>
          <a:bodyPr vert="horz" lIns="91440" tIns="45720" rIns="91440" bIns="45720" rtlCol="0" anchor="ctr">
            <a:normAutofit/>
          </a:bodyPr>
          <a:lstStyle/>
          <a:p>
            <a:pPr>
              <a:lnSpc>
                <a:spcPct val="85000"/>
              </a:lnSpc>
            </a:pPr>
            <a:r>
              <a:rPr lang="en-US" sz="6000" dirty="0">
                <a:solidFill>
                  <a:srgbClr val="FFFFFF"/>
                </a:solidFill>
                <a:latin typeface="Consolas" panose="020B0609020204030204" pitchFamily="49" charset="0"/>
              </a:rPr>
              <a:t>Thank you!</a:t>
            </a:r>
          </a:p>
        </p:txBody>
      </p:sp>
      <p:sp>
        <p:nvSpPr>
          <p:cNvPr id="4" name="Rectangle 3">
            <a:extLst>
              <a:ext uri="{FF2B5EF4-FFF2-40B4-BE49-F238E27FC236}">
                <a16:creationId xmlns:a16="http://schemas.microsoft.com/office/drawing/2014/main" id="{8D10B277-76BE-43C5-A047-FCD7C22547B6}"/>
              </a:ext>
            </a:extLst>
          </p:cNvPr>
          <p:cNvSpPr/>
          <p:nvPr/>
        </p:nvSpPr>
        <p:spPr>
          <a:xfrm>
            <a:off x="5974813" y="3244334"/>
            <a:ext cx="242374" cy="369332"/>
          </a:xfrm>
          <a:prstGeom prst="rect">
            <a:avLst/>
          </a:prstGeom>
        </p:spPr>
        <p:txBody>
          <a:bodyPr wrap="none">
            <a:spAutoFit/>
          </a:bodyPr>
          <a:lstStyle/>
          <a:p>
            <a:pPr>
              <a:spcAft>
                <a:spcPts val="600"/>
              </a:spcAft>
            </a:pPr>
            <a:r>
              <a:rPr lang="en-US" dirty="0">
                <a:solidFill>
                  <a:srgbClr val="000000"/>
                </a:solidFill>
                <a:latin typeface="Times New Roman" panose="02020603050405020304" pitchFamily="18" charset="0"/>
              </a:rPr>
              <a:t> </a:t>
            </a:r>
            <a:endParaRPr lang="en-US"/>
          </a:p>
        </p:txBody>
      </p:sp>
      <p:sp>
        <p:nvSpPr>
          <p:cNvPr id="5" name="Rectangle 4">
            <a:extLst>
              <a:ext uri="{FF2B5EF4-FFF2-40B4-BE49-F238E27FC236}">
                <a16:creationId xmlns:a16="http://schemas.microsoft.com/office/drawing/2014/main" id="{0FE6EF2E-806D-4CA4-A206-2DF013F82B40}"/>
              </a:ext>
            </a:extLst>
          </p:cNvPr>
          <p:cNvSpPr/>
          <p:nvPr/>
        </p:nvSpPr>
        <p:spPr>
          <a:xfrm>
            <a:off x="5974813" y="3244334"/>
            <a:ext cx="242374" cy="369332"/>
          </a:xfrm>
          <a:prstGeom prst="rect">
            <a:avLst/>
          </a:prstGeom>
        </p:spPr>
        <p:txBody>
          <a:bodyPr wrap="none">
            <a:spAutoFit/>
          </a:bodyPr>
          <a:lstStyle/>
          <a:p>
            <a:pPr>
              <a:spcAft>
                <a:spcPts val="600"/>
              </a:spcAft>
            </a:pPr>
            <a:r>
              <a:rPr lang="en-US" dirty="0">
                <a:solidFill>
                  <a:srgbClr val="000000"/>
                </a:solidFill>
                <a:latin typeface="Times New Roman" panose="02020603050405020304" pitchFamily="18" charset="0"/>
              </a:rPr>
              <a:t> </a:t>
            </a:r>
            <a:endParaRPr lang="en-US"/>
          </a:p>
        </p:txBody>
      </p:sp>
      <p:sp>
        <p:nvSpPr>
          <p:cNvPr id="2" name="Text Placeholder 8">
            <a:extLst>
              <a:ext uri="{FF2B5EF4-FFF2-40B4-BE49-F238E27FC236}">
                <a16:creationId xmlns:a16="http://schemas.microsoft.com/office/drawing/2014/main" id="{6F183059-B09F-5464-A3D4-F25D9850F08F}"/>
              </a:ext>
            </a:extLst>
          </p:cNvPr>
          <p:cNvSpPr txBox="1">
            <a:spLocks/>
          </p:cNvSpPr>
          <p:nvPr/>
        </p:nvSpPr>
        <p:spPr>
          <a:xfrm>
            <a:off x="1506236" y="5237936"/>
            <a:ext cx="2780133" cy="106838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Consolas" panose="020B0609020204030204" pitchFamily="49" charset="0"/>
              </a:rPr>
              <a:t>/tommartens68</a:t>
            </a:r>
          </a:p>
          <a:p>
            <a:pPr marL="0" indent="0">
              <a:buFont typeface="Arial" panose="020B0604020202020204" pitchFamily="34" charset="0"/>
              <a:buNone/>
            </a:pPr>
            <a:r>
              <a:rPr lang="en-US" dirty="0">
                <a:solidFill>
                  <a:schemeClr val="bg1"/>
                </a:solidFill>
                <a:latin typeface="Consolas" panose="020B0609020204030204" pitchFamily="49" charset="0"/>
              </a:rPr>
              <a:t>@tommartens68</a:t>
            </a:r>
          </a:p>
        </p:txBody>
      </p:sp>
      <p:grpSp>
        <p:nvGrpSpPr>
          <p:cNvPr id="3" name="Group 37">
            <a:extLst>
              <a:ext uri="{FF2B5EF4-FFF2-40B4-BE49-F238E27FC236}">
                <a16:creationId xmlns:a16="http://schemas.microsoft.com/office/drawing/2014/main" id="{3D30D5BB-A2C4-B4B7-5274-C2233CD79C93}"/>
              </a:ext>
            </a:extLst>
          </p:cNvPr>
          <p:cNvGrpSpPr/>
          <p:nvPr/>
        </p:nvGrpSpPr>
        <p:grpSpPr>
          <a:xfrm>
            <a:off x="1099347" y="5701154"/>
            <a:ext cx="229600" cy="229600"/>
            <a:chOff x="470537" y="3886355"/>
            <a:chExt cx="229600" cy="229600"/>
          </a:xfrm>
        </p:grpSpPr>
        <p:sp>
          <p:nvSpPr>
            <p:cNvPr id="6" name="Rounded Rectangle 38">
              <a:extLst>
                <a:ext uri="{FF2B5EF4-FFF2-40B4-BE49-F238E27FC236}">
                  <a16:creationId xmlns:a16="http://schemas.microsoft.com/office/drawing/2014/main" id="{8F6F7CA8-7651-C105-0DBF-0CD336073688}"/>
                </a:ext>
              </a:extLst>
            </p:cNvPr>
            <p:cNvSpPr/>
            <p:nvPr/>
          </p:nvSpPr>
          <p:spPr>
            <a:xfrm>
              <a:off x="470537" y="3886355"/>
              <a:ext cx="229600" cy="229600"/>
            </a:xfrm>
            <a:prstGeom prst="round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383">
              <a:extLst>
                <a:ext uri="{FF2B5EF4-FFF2-40B4-BE49-F238E27FC236}">
                  <a16:creationId xmlns:a16="http://schemas.microsoft.com/office/drawing/2014/main" id="{B1A06999-5739-3A81-2E60-2B9A30AED78D}"/>
                </a:ext>
              </a:extLst>
            </p:cNvPr>
            <p:cNvSpPr>
              <a:spLocks/>
            </p:cNvSpPr>
            <p:nvPr/>
          </p:nvSpPr>
          <p:spPr bwMode="auto">
            <a:xfrm>
              <a:off x="537770" y="3958471"/>
              <a:ext cx="103392" cy="89503"/>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solidFill>
            <a:ln>
              <a:noFill/>
            </a:ln>
          </p:spPr>
          <p:txBody>
            <a:bodyPr/>
            <a:lstStyle/>
            <a:p>
              <a:endParaRPr lang="en-US"/>
            </a:p>
          </p:txBody>
        </p:sp>
      </p:grpSp>
      <p:grpSp>
        <p:nvGrpSpPr>
          <p:cNvPr id="9" name="Group 40">
            <a:extLst>
              <a:ext uri="{FF2B5EF4-FFF2-40B4-BE49-F238E27FC236}">
                <a16:creationId xmlns:a16="http://schemas.microsoft.com/office/drawing/2014/main" id="{6CA84852-253E-BC39-C466-E4E340E2D8E1}"/>
              </a:ext>
            </a:extLst>
          </p:cNvPr>
          <p:cNvGrpSpPr/>
          <p:nvPr/>
        </p:nvGrpSpPr>
        <p:grpSpPr>
          <a:xfrm>
            <a:off x="1099347" y="5320838"/>
            <a:ext cx="229600" cy="229600"/>
            <a:chOff x="470535" y="3492943"/>
            <a:chExt cx="229600" cy="229600"/>
          </a:xfrm>
        </p:grpSpPr>
        <p:sp>
          <p:nvSpPr>
            <p:cNvPr id="10" name="Rounded Rectangle 41">
              <a:extLst>
                <a:ext uri="{FF2B5EF4-FFF2-40B4-BE49-F238E27FC236}">
                  <a16:creationId xmlns:a16="http://schemas.microsoft.com/office/drawing/2014/main" id="{3AC7CCAD-50D0-51EF-A36F-25FC1B933587}"/>
                </a:ext>
              </a:extLst>
            </p:cNvPr>
            <p:cNvSpPr/>
            <p:nvPr/>
          </p:nvSpPr>
          <p:spPr>
            <a:xfrm>
              <a:off x="470535" y="3492943"/>
              <a:ext cx="229600" cy="229600"/>
            </a:xfrm>
            <a:prstGeom prst="round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216">
              <a:extLst>
                <a:ext uri="{FF2B5EF4-FFF2-40B4-BE49-F238E27FC236}">
                  <a16:creationId xmlns:a16="http://schemas.microsoft.com/office/drawing/2014/main" id="{268C7F1A-96B1-9348-EEC9-2ECB5F9E784A}"/>
                </a:ext>
              </a:extLst>
            </p:cNvPr>
            <p:cNvGrpSpPr>
              <a:grpSpLocks/>
            </p:cNvGrpSpPr>
            <p:nvPr/>
          </p:nvGrpSpPr>
          <p:grpSpPr bwMode="auto">
            <a:xfrm>
              <a:off x="538132" y="3551431"/>
              <a:ext cx="101582" cy="101580"/>
              <a:chOff x="8400256" y="3573016"/>
              <a:chExt cx="423863" cy="422275"/>
            </a:xfrm>
            <a:solidFill>
              <a:schemeClr val="bg2"/>
            </a:solidFill>
          </p:grpSpPr>
          <p:sp>
            <p:nvSpPr>
              <p:cNvPr id="12" name="Oval 315">
                <a:extLst>
                  <a:ext uri="{FF2B5EF4-FFF2-40B4-BE49-F238E27FC236}">
                    <a16:creationId xmlns:a16="http://schemas.microsoft.com/office/drawing/2014/main" id="{AC3A0308-8CB7-6680-B5AE-57FE5A84838D}"/>
                  </a:ext>
                </a:extLst>
              </p:cNvPr>
              <p:cNvSpPr>
                <a:spLocks noChangeArrowheads="1"/>
              </p:cNvSpPr>
              <p:nvPr/>
            </p:nvSpPr>
            <p:spPr bwMode="auto">
              <a:xfrm>
                <a:off x="8400256" y="3573016"/>
                <a:ext cx="103188" cy="101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4" name="Rectangle 316">
                <a:extLst>
                  <a:ext uri="{FF2B5EF4-FFF2-40B4-BE49-F238E27FC236}">
                    <a16:creationId xmlns:a16="http://schemas.microsoft.com/office/drawing/2014/main" id="{7C1C5190-9844-EF05-35CB-976A46DDD4DC}"/>
                  </a:ext>
                </a:extLst>
              </p:cNvPr>
              <p:cNvSpPr>
                <a:spLocks noChangeArrowheads="1"/>
              </p:cNvSpPr>
              <p:nvPr/>
            </p:nvSpPr>
            <p:spPr bwMode="auto">
              <a:xfrm>
                <a:off x="8408194" y="3714304"/>
                <a:ext cx="87313" cy="2809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6" name="Freeform 317">
                <a:extLst>
                  <a:ext uri="{FF2B5EF4-FFF2-40B4-BE49-F238E27FC236}">
                    <a16:creationId xmlns:a16="http://schemas.microsoft.com/office/drawing/2014/main" id="{8511DE55-2446-AF00-EEAA-19F08D34D236}"/>
                  </a:ext>
                </a:extLst>
              </p:cNvPr>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Tree>
    <p:extLst>
      <p:ext uri="{BB962C8B-B14F-4D97-AF65-F5344CB8AC3E}">
        <p14:creationId xmlns:p14="http://schemas.microsoft.com/office/powerpoint/2010/main" val="331018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2">
            <a:extLst>
              <a:ext uri="{FF2B5EF4-FFF2-40B4-BE49-F238E27FC236}">
                <a16:creationId xmlns:a16="http://schemas.microsoft.com/office/drawing/2014/main" id="{642C4CA5-6049-41B5-AE80-E09CCC9DBA09}"/>
              </a:ext>
            </a:extLst>
          </p:cNvPr>
          <p:cNvSpPr>
            <a:spLocks noGrp="1"/>
          </p:cNvSpPr>
          <p:nvPr>
            <p:ph type="title"/>
          </p:nvPr>
        </p:nvSpPr>
        <p:spPr>
          <a:xfrm>
            <a:off x="926889" y="3152185"/>
            <a:ext cx="4083892" cy="447416"/>
          </a:xfrm>
        </p:spPr>
        <p:txBody>
          <a:bodyPr>
            <a:normAutofit fontScale="90000"/>
          </a:bodyPr>
          <a:lstStyle/>
          <a:p>
            <a:r>
              <a:rPr lang="de-DE" dirty="0">
                <a:solidFill>
                  <a:schemeClr val="tx1"/>
                </a:solidFill>
                <a:latin typeface="Consolas" panose="020B0609020204030204" pitchFamily="49" charset="0"/>
              </a:rPr>
              <a:t>Tom Martens </a:t>
            </a:r>
          </a:p>
        </p:txBody>
      </p:sp>
      <p:sp>
        <p:nvSpPr>
          <p:cNvPr id="5" name="Textplatzhalter 4">
            <a:hlinkClick r:id="rId2"/>
            <a:extLst>
              <a:ext uri="{FF2B5EF4-FFF2-40B4-BE49-F238E27FC236}">
                <a16:creationId xmlns:a16="http://schemas.microsoft.com/office/drawing/2014/main" id="{C38B9020-35CA-4783-8659-9960F3F7CBF7}"/>
              </a:ext>
            </a:extLst>
          </p:cNvPr>
          <p:cNvSpPr txBox="1">
            <a:spLocks/>
          </p:cNvSpPr>
          <p:nvPr/>
        </p:nvSpPr>
        <p:spPr>
          <a:xfrm>
            <a:off x="926889" y="3702046"/>
            <a:ext cx="4959554" cy="774700"/>
          </a:xfrm>
          <a:prstGeom prst="rect">
            <a:avLst/>
          </a:prstGeom>
        </p:spPr>
        <p:txBody>
          <a:bodyPr vert="horz" lIns="91440" tIns="45720" rIns="91440" bIns="45720" rtlCol="0" anchor="b"/>
          <a:lstStyle>
            <a:defPPr>
              <a:defRPr lang="en-US"/>
            </a:defPPr>
            <a:lvl1pPr marL="0" algn="l" defTabSz="457200" rtl="0" eaLnBrk="1" latinLnBrk="0" hangingPunct="1">
              <a:defRPr sz="1100" b="0" i="0" kern="1200">
                <a:solidFill>
                  <a:schemeClr val="tx1">
                    <a:tint val="75000"/>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2000" dirty="0">
                <a:latin typeface="Consolas" panose="020B0609020204030204" pitchFamily="49" charset="0"/>
              </a:rPr>
              <a:t>Solution </a:t>
            </a:r>
            <a:r>
              <a:rPr lang="de-DE" sz="2000" dirty="0" err="1">
                <a:latin typeface="Consolas" panose="020B0609020204030204" pitchFamily="49" charset="0"/>
              </a:rPr>
              <a:t>Architect</a:t>
            </a:r>
            <a:r>
              <a:rPr lang="de-DE" sz="2000" dirty="0">
                <a:latin typeface="Consolas" panose="020B0609020204030204" pitchFamily="49" charset="0"/>
              </a:rPr>
              <a:t> @ Munich Re</a:t>
            </a:r>
          </a:p>
        </p:txBody>
      </p:sp>
      <p:sp>
        <p:nvSpPr>
          <p:cNvPr id="6" name="Textplatzhalter 7">
            <a:extLst>
              <a:ext uri="{FF2B5EF4-FFF2-40B4-BE49-F238E27FC236}">
                <a16:creationId xmlns:a16="http://schemas.microsoft.com/office/drawing/2014/main" id="{EEBD72FA-4CD6-4F94-BA34-83DD2D97A76D}"/>
              </a:ext>
            </a:extLst>
          </p:cNvPr>
          <p:cNvSpPr txBox="1">
            <a:spLocks/>
          </p:cNvSpPr>
          <p:nvPr/>
        </p:nvSpPr>
        <p:spPr>
          <a:xfrm>
            <a:off x="6095999" y="964757"/>
            <a:ext cx="5128591" cy="2574068"/>
          </a:xfrm>
          <a:prstGeom prst="rect">
            <a:avLst/>
          </a:prstGeom>
        </p:spPr>
        <p:txBody>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3200" dirty="0">
                <a:latin typeface="Consolas" panose="020B0609020204030204" pitchFamily="49" charset="0"/>
              </a:rPr>
              <a:t>25+ years of experience designing analytical solutions using the MSFT data platform</a:t>
            </a:r>
          </a:p>
          <a:p>
            <a:pPr marL="0" indent="0">
              <a:buFont typeface="Wingdings 3" charset="2"/>
              <a:buNone/>
            </a:pPr>
            <a:endParaRPr lang="de-DE" dirty="0">
              <a:latin typeface="Consolas" panose="020B0609020204030204" pitchFamily="49" charset="0"/>
            </a:endParaRPr>
          </a:p>
        </p:txBody>
      </p:sp>
      <p:pic>
        <p:nvPicPr>
          <p:cNvPr id="8" name="Picture 17" descr="A picture containing drawing&#10;&#10;Description automatically generated">
            <a:extLst>
              <a:ext uri="{FF2B5EF4-FFF2-40B4-BE49-F238E27FC236}">
                <a16:creationId xmlns:a16="http://schemas.microsoft.com/office/drawing/2014/main" id="{582EEAF1-D0AD-4FC5-99F7-2E784B7BD64F}"/>
              </a:ext>
            </a:extLst>
          </p:cNvPr>
          <p:cNvPicPr>
            <a:picLocks noChangeAspect="1"/>
          </p:cNvPicPr>
          <p:nvPr/>
        </p:nvPicPr>
        <p:blipFill>
          <a:blip r:embed="rId3"/>
          <a:stretch>
            <a:fillRect/>
          </a:stretch>
        </p:blipFill>
        <p:spPr>
          <a:xfrm>
            <a:off x="7739688" y="5126619"/>
            <a:ext cx="2016931" cy="813755"/>
          </a:xfrm>
          <a:prstGeom prst="rect">
            <a:avLst/>
          </a:prstGeom>
        </p:spPr>
      </p:pic>
      <p:pic>
        <p:nvPicPr>
          <p:cNvPr id="9" name="Picture 18">
            <a:extLst>
              <a:ext uri="{FF2B5EF4-FFF2-40B4-BE49-F238E27FC236}">
                <a16:creationId xmlns:a16="http://schemas.microsoft.com/office/drawing/2014/main" id="{91EB18CC-A4C5-4528-A944-DF1764CE1667}"/>
              </a:ext>
            </a:extLst>
          </p:cNvPr>
          <p:cNvPicPr>
            <a:picLocks noChangeAspect="1"/>
          </p:cNvPicPr>
          <p:nvPr/>
        </p:nvPicPr>
        <p:blipFill>
          <a:blip r:embed="rId4"/>
          <a:stretch>
            <a:fillRect/>
          </a:stretch>
        </p:blipFill>
        <p:spPr>
          <a:xfrm>
            <a:off x="6163957" y="4078745"/>
            <a:ext cx="1298217" cy="1854596"/>
          </a:xfrm>
          <a:prstGeom prst="rect">
            <a:avLst/>
          </a:prstGeom>
        </p:spPr>
      </p:pic>
      <p:sp>
        <p:nvSpPr>
          <p:cNvPr id="10" name="Text Placeholder 8">
            <a:extLst>
              <a:ext uri="{FF2B5EF4-FFF2-40B4-BE49-F238E27FC236}">
                <a16:creationId xmlns:a16="http://schemas.microsoft.com/office/drawing/2014/main" id="{284C5F5B-2ABC-4666-A51F-CDA38C9BCA60}"/>
              </a:ext>
            </a:extLst>
          </p:cNvPr>
          <p:cNvSpPr txBox="1">
            <a:spLocks/>
          </p:cNvSpPr>
          <p:nvPr/>
        </p:nvSpPr>
        <p:spPr>
          <a:xfrm>
            <a:off x="1506236" y="5237936"/>
            <a:ext cx="2780133" cy="1068387"/>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/tommartens68</a:t>
            </a:r>
          </a:p>
          <a:p>
            <a:pPr marL="0" indent="0">
              <a:buFont typeface="Arial" panose="020B0604020202020204" pitchFamily="34" charset="0"/>
              <a:buNone/>
            </a:pPr>
            <a:r>
              <a:rPr lang="en-US" dirty="0">
                <a:latin typeface="Consolas" panose="020B0609020204030204" pitchFamily="49" charset="0"/>
              </a:rPr>
              <a:t>@tommartens68</a:t>
            </a:r>
          </a:p>
        </p:txBody>
      </p:sp>
      <p:grpSp>
        <p:nvGrpSpPr>
          <p:cNvPr id="11" name="Group 37">
            <a:extLst>
              <a:ext uri="{FF2B5EF4-FFF2-40B4-BE49-F238E27FC236}">
                <a16:creationId xmlns:a16="http://schemas.microsoft.com/office/drawing/2014/main" id="{62378429-4976-4035-8A7A-E82046609551}"/>
              </a:ext>
            </a:extLst>
          </p:cNvPr>
          <p:cNvGrpSpPr/>
          <p:nvPr/>
        </p:nvGrpSpPr>
        <p:grpSpPr>
          <a:xfrm>
            <a:off x="1099347" y="5701154"/>
            <a:ext cx="229600" cy="229600"/>
            <a:chOff x="470537" y="3886355"/>
            <a:chExt cx="229600" cy="229600"/>
          </a:xfrm>
        </p:grpSpPr>
        <p:sp>
          <p:nvSpPr>
            <p:cNvPr id="12" name="Rounded Rectangle 38">
              <a:extLst>
                <a:ext uri="{FF2B5EF4-FFF2-40B4-BE49-F238E27FC236}">
                  <a16:creationId xmlns:a16="http://schemas.microsoft.com/office/drawing/2014/main" id="{AC911574-9895-45E3-A774-F0E66C85A963}"/>
                </a:ext>
              </a:extLst>
            </p:cNvPr>
            <p:cNvSpPr/>
            <p:nvPr/>
          </p:nvSpPr>
          <p:spPr>
            <a:xfrm>
              <a:off x="470537" y="3886355"/>
              <a:ext cx="229600" cy="229600"/>
            </a:xfrm>
            <a:prstGeom prst="round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383">
              <a:extLst>
                <a:ext uri="{FF2B5EF4-FFF2-40B4-BE49-F238E27FC236}">
                  <a16:creationId xmlns:a16="http://schemas.microsoft.com/office/drawing/2014/main" id="{532D1A4A-BE53-4710-9134-544EBC93368D}"/>
                </a:ext>
              </a:extLst>
            </p:cNvPr>
            <p:cNvSpPr>
              <a:spLocks/>
            </p:cNvSpPr>
            <p:nvPr/>
          </p:nvSpPr>
          <p:spPr bwMode="auto">
            <a:xfrm>
              <a:off x="537770" y="3958471"/>
              <a:ext cx="103392" cy="89503"/>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solidFill>
            <a:ln>
              <a:noFill/>
            </a:ln>
          </p:spPr>
          <p:txBody>
            <a:bodyPr/>
            <a:lstStyle/>
            <a:p>
              <a:endParaRPr lang="en-US"/>
            </a:p>
          </p:txBody>
        </p:sp>
      </p:grpSp>
      <p:grpSp>
        <p:nvGrpSpPr>
          <p:cNvPr id="14" name="Group 40">
            <a:extLst>
              <a:ext uri="{FF2B5EF4-FFF2-40B4-BE49-F238E27FC236}">
                <a16:creationId xmlns:a16="http://schemas.microsoft.com/office/drawing/2014/main" id="{E3F37D70-9F20-4D16-BB0A-A68229773FA4}"/>
              </a:ext>
            </a:extLst>
          </p:cNvPr>
          <p:cNvGrpSpPr/>
          <p:nvPr/>
        </p:nvGrpSpPr>
        <p:grpSpPr>
          <a:xfrm>
            <a:off x="1099347" y="5320838"/>
            <a:ext cx="229600" cy="229600"/>
            <a:chOff x="470535" y="3492943"/>
            <a:chExt cx="229600" cy="229600"/>
          </a:xfrm>
        </p:grpSpPr>
        <p:sp>
          <p:nvSpPr>
            <p:cNvPr id="15" name="Rounded Rectangle 41">
              <a:extLst>
                <a:ext uri="{FF2B5EF4-FFF2-40B4-BE49-F238E27FC236}">
                  <a16:creationId xmlns:a16="http://schemas.microsoft.com/office/drawing/2014/main" id="{465FBF11-6B1F-47B3-A762-F16D0437429E}"/>
                </a:ext>
              </a:extLst>
            </p:cNvPr>
            <p:cNvSpPr/>
            <p:nvPr/>
          </p:nvSpPr>
          <p:spPr>
            <a:xfrm>
              <a:off x="470535" y="3492943"/>
              <a:ext cx="229600" cy="229600"/>
            </a:xfrm>
            <a:prstGeom prst="roundRect">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216">
              <a:extLst>
                <a:ext uri="{FF2B5EF4-FFF2-40B4-BE49-F238E27FC236}">
                  <a16:creationId xmlns:a16="http://schemas.microsoft.com/office/drawing/2014/main" id="{2AAE05BB-42C3-4989-B7D5-23EB4BCD780C}"/>
                </a:ext>
              </a:extLst>
            </p:cNvPr>
            <p:cNvGrpSpPr>
              <a:grpSpLocks/>
            </p:cNvGrpSpPr>
            <p:nvPr/>
          </p:nvGrpSpPr>
          <p:grpSpPr bwMode="auto">
            <a:xfrm>
              <a:off x="538132" y="3551431"/>
              <a:ext cx="101582" cy="101580"/>
              <a:chOff x="8400256" y="3573016"/>
              <a:chExt cx="423863" cy="422275"/>
            </a:xfrm>
            <a:solidFill>
              <a:schemeClr val="bg2"/>
            </a:solidFill>
          </p:grpSpPr>
          <p:sp>
            <p:nvSpPr>
              <p:cNvPr id="17" name="Oval 315">
                <a:extLst>
                  <a:ext uri="{FF2B5EF4-FFF2-40B4-BE49-F238E27FC236}">
                    <a16:creationId xmlns:a16="http://schemas.microsoft.com/office/drawing/2014/main" id="{0CE9BF5E-CBFE-43AA-B0F3-925EC829CFC0}"/>
                  </a:ext>
                </a:extLst>
              </p:cNvPr>
              <p:cNvSpPr>
                <a:spLocks noChangeArrowheads="1"/>
              </p:cNvSpPr>
              <p:nvPr/>
            </p:nvSpPr>
            <p:spPr bwMode="auto">
              <a:xfrm>
                <a:off x="8400256" y="3573016"/>
                <a:ext cx="103188" cy="101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8" name="Rectangle 316">
                <a:extLst>
                  <a:ext uri="{FF2B5EF4-FFF2-40B4-BE49-F238E27FC236}">
                    <a16:creationId xmlns:a16="http://schemas.microsoft.com/office/drawing/2014/main" id="{9C3C67B9-4FED-4898-9F2D-87C5E01F59FB}"/>
                  </a:ext>
                </a:extLst>
              </p:cNvPr>
              <p:cNvSpPr>
                <a:spLocks noChangeArrowheads="1"/>
              </p:cNvSpPr>
              <p:nvPr/>
            </p:nvSpPr>
            <p:spPr bwMode="auto">
              <a:xfrm>
                <a:off x="8408194" y="3714304"/>
                <a:ext cx="87313" cy="2809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19" name="Freeform 317">
                <a:extLst>
                  <a:ext uri="{FF2B5EF4-FFF2-40B4-BE49-F238E27FC236}">
                    <a16:creationId xmlns:a16="http://schemas.microsoft.com/office/drawing/2014/main" id="{0628AF4A-8868-477A-80E8-C15A476CE610}"/>
                  </a:ext>
                </a:extLst>
              </p:cNvPr>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20" name="Text Placeholder 8">
            <a:extLst>
              <a:ext uri="{FF2B5EF4-FFF2-40B4-BE49-F238E27FC236}">
                <a16:creationId xmlns:a16="http://schemas.microsoft.com/office/drawing/2014/main" id="{53E9F219-E1CA-43A5-87FF-34FCF61896B3}"/>
              </a:ext>
            </a:extLst>
          </p:cNvPr>
          <p:cNvSpPr txBox="1">
            <a:spLocks/>
          </p:cNvSpPr>
          <p:nvPr/>
        </p:nvSpPr>
        <p:spPr>
          <a:xfrm>
            <a:off x="1487828" y="4687957"/>
            <a:ext cx="4608171" cy="388495"/>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latin typeface="Consolas" panose="020B0609020204030204" pitchFamily="49" charset="0"/>
              </a:rPr>
              <a:t>                                                                          </a:t>
            </a:r>
          </a:p>
        </p:txBody>
      </p:sp>
      <p:pic>
        <p:nvPicPr>
          <p:cNvPr id="3" name="Picture 2" descr="A person with glasses and a goatee&#10;&#10;AI-generated content may be incorrect.">
            <a:extLst>
              <a:ext uri="{FF2B5EF4-FFF2-40B4-BE49-F238E27FC236}">
                <a16:creationId xmlns:a16="http://schemas.microsoft.com/office/drawing/2014/main" id="{3532A71B-2FE6-C39E-B2B0-FC246BA348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727" y="631823"/>
            <a:ext cx="2189575" cy="2001179"/>
          </a:xfrm>
          <a:prstGeom prst="ellipse">
            <a:avLst/>
          </a:prstGeom>
        </p:spPr>
      </p:pic>
    </p:spTree>
    <p:extLst>
      <p:ext uri="{BB962C8B-B14F-4D97-AF65-F5344CB8AC3E}">
        <p14:creationId xmlns:p14="http://schemas.microsoft.com/office/powerpoint/2010/main" val="190629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47" name="Rectangle 46">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useBgFill="1">
        <p:nvSpPr>
          <p:cNvPr id="51" name="Rectangle 50">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11DF150-296A-17CC-6B89-24BDC23C840B}"/>
              </a:ext>
            </a:extLst>
          </p:cNvPr>
          <p:cNvSpPr>
            <a:spLocks noGrp="1"/>
          </p:cNvSpPr>
          <p:nvPr>
            <p:ph type="title"/>
          </p:nvPr>
        </p:nvSpPr>
        <p:spPr>
          <a:xfrm>
            <a:off x="8129238" y="758952"/>
            <a:ext cx="3998063" cy="4041648"/>
          </a:xfrm>
        </p:spPr>
        <p:txBody>
          <a:bodyPr vert="horz" lIns="91440" tIns="45720" rIns="91440" bIns="45720" rtlCol="0" anchor="b">
            <a:normAutofit/>
          </a:bodyPr>
          <a:lstStyle/>
          <a:p>
            <a:pPr>
              <a:lnSpc>
                <a:spcPct val="85000"/>
              </a:lnSpc>
            </a:pPr>
            <a:r>
              <a:rPr lang="en-US" sz="2800" dirty="0">
                <a:solidFill>
                  <a:srgbClr val="FFFFFF"/>
                </a:solidFill>
              </a:rPr>
              <a:t>What this session is about</a:t>
            </a:r>
          </a:p>
        </p:txBody>
      </p:sp>
      <p:pic>
        <p:nvPicPr>
          <p:cNvPr id="3" name="Graphic 2" descr="Pointed Hat with solid fill">
            <a:extLst>
              <a:ext uri="{FF2B5EF4-FFF2-40B4-BE49-F238E27FC236}">
                <a16:creationId xmlns:a16="http://schemas.microsoft.com/office/drawing/2014/main" id="{9577BF87-7C80-3CC4-AA51-8924E8FC4F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48913" y="841883"/>
            <a:ext cx="5167745" cy="5167745"/>
          </a:xfrm>
          <a:prstGeom prst="rect">
            <a:avLst/>
          </a:prstGeom>
        </p:spPr>
      </p:pic>
    </p:spTree>
    <p:extLst>
      <p:ext uri="{BB962C8B-B14F-4D97-AF65-F5344CB8AC3E}">
        <p14:creationId xmlns:p14="http://schemas.microsoft.com/office/powerpoint/2010/main" val="3712875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33E-258D-F3F0-7D3B-EB656AFC9DBA}"/>
              </a:ext>
            </a:extLst>
          </p:cNvPr>
          <p:cNvSpPr>
            <a:spLocks noGrp="1"/>
          </p:cNvSpPr>
          <p:nvPr>
            <p:ph type="title"/>
          </p:nvPr>
        </p:nvSpPr>
        <p:spPr>
          <a:xfrm>
            <a:off x="587375" y="228600"/>
            <a:ext cx="10151237" cy="1325562"/>
          </a:xfrm>
        </p:spPr>
        <p:txBody>
          <a:bodyPr anchor="t"/>
          <a:lstStyle/>
          <a:p>
            <a:r>
              <a:rPr lang="en-DE" dirty="0"/>
              <a:t>What this session is about</a:t>
            </a:r>
          </a:p>
        </p:txBody>
      </p:sp>
      <p:sp>
        <p:nvSpPr>
          <p:cNvPr id="6" name="TextBox 5">
            <a:extLst>
              <a:ext uri="{FF2B5EF4-FFF2-40B4-BE49-F238E27FC236}">
                <a16:creationId xmlns:a16="http://schemas.microsoft.com/office/drawing/2014/main" id="{73EA22AE-A8D1-4225-5EFA-6E14989A6BAD}"/>
              </a:ext>
            </a:extLst>
          </p:cNvPr>
          <p:cNvSpPr txBox="1"/>
          <p:nvPr/>
        </p:nvSpPr>
        <p:spPr>
          <a:xfrm>
            <a:off x="587375" y="1959021"/>
            <a:ext cx="10557440" cy="4031873"/>
          </a:xfrm>
          <a:prstGeom prst="rect">
            <a:avLst/>
          </a:prstGeom>
          <a:noFill/>
        </p:spPr>
        <p:txBody>
          <a:bodyPr wrap="square">
            <a:spAutoFit/>
          </a:bodyPr>
          <a:lstStyle/>
          <a:p>
            <a:pPr algn="l" rtl="0"/>
            <a:r>
              <a:rPr lang="en-GB" sz="1600" b="0" i="0" dirty="0">
                <a:solidFill>
                  <a:srgbClr val="111111"/>
                </a:solidFill>
                <a:effectLst/>
                <a:latin typeface="Arial" panose="020B0604020202020204" pitchFamily="34" charset="0"/>
              </a:rPr>
              <a:t>This session is about the new Microsoft Fabric item type Org App and how this new item will help to further share insights inside our team or throughout the entire organization. This new feature or set of capabilities might not seem as important as a </a:t>
            </a:r>
            <a:r>
              <a:rPr lang="en-GB" sz="1600" b="0" i="0" dirty="0" err="1">
                <a:solidFill>
                  <a:srgbClr val="111111"/>
                </a:solidFill>
                <a:effectLst/>
                <a:latin typeface="Arial" panose="020B0604020202020204" pitchFamily="34" charset="0"/>
              </a:rPr>
              <a:t>lakehouse</a:t>
            </a:r>
            <a:r>
              <a:rPr lang="en-GB" sz="1600" b="0" i="0" dirty="0">
                <a:solidFill>
                  <a:srgbClr val="111111"/>
                </a:solidFill>
                <a:effectLst/>
                <a:latin typeface="Arial" panose="020B0604020202020204" pitchFamily="34" charset="0"/>
              </a:rPr>
              <a:t>, but during this session, I will explain why Org apps are not minor but part of a team of heroes.</a:t>
            </a:r>
            <a:br>
              <a:rPr lang="en-GB" sz="1600" dirty="0"/>
            </a:br>
            <a:r>
              <a:rPr lang="en-GB" sz="1600" b="0" i="0" dirty="0">
                <a:solidFill>
                  <a:srgbClr val="111111"/>
                </a:solidFill>
                <a:effectLst/>
                <a:latin typeface="Arial" panose="020B0604020202020204" pitchFamily="34" charset="0"/>
              </a:rPr>
              <a:t>The session starts with a short overview of the workspace app, its history, and its current state. I will provide a short overview of how to use a workspace app properly, including the feature "multiple audiences."</a:t>
            </a:r>
            <a:br>
              <a:rPr lang="en-GB" sz="1600" dirty="0"/>
            </a:br>
            <a:br>
              <a:rPr lang="en-GB" sz="1600" dirty="0"/>
            </a:br>
            <a:r>
              <a:rPr lang="en-GB" sz="1600" b="0" i="0" dirty="0">
                <a:solidFill>
                  <a:srgbClr val="111111"/>
                </a:solidFill>
                <a:effectLst/>
                <a:latin typeface="Arial" panose="020B0604020202020204" pitchFamily="34" charset="0"/>
              </a:rPr>
              <a:t>But then this session is about the new king, Org Apps (or Organizational Apps). What makes them different (I think a lot), what are their superpowers (there are some), and, of course, their weaknesses (at least for the moment)? This means this will become a tale from integrating new Fabric items like a real-time dashboard and a notebook into an Org App and how the entire organization will benefit from these new item types, but also how we have to adapt our way of deploying (meaning sharing) these insights with our users.</a:t>
            </a:r>
            <a:br>
              <a:rPr lang="en-GB" sz="1600" dirty="0"/>
            </a:br>
            <a:br>
              <a:rPr lang="en-GB" sz="1600" dirty="0"/>
            </a:br>
            <a:r>
              <a:rPr lang="en-GB" sz="1600" b="0" i="0" dirty="0">
                <a:solidFill>
                  <a:srgbClr val="111111"/>
                </a:solidFill>
                <a:effectLst/>
                <a:latin typeface="Arial" panose="020B0604020202020204" pitchFamily="34" charset="0"/>
              </a:rPr>
              <a:t>This session addresses the Power BI Developer (who is creating this new item type), the Solution Architect (who is architecting an analytical solution), and the Fabric Tenant Administrator (who will oversee the mental and physical health of the Fabric tenant).</a:t>
            </a:r>
            <a:endParaRPr lang="en-GB" sz="1600" b="0" i="0" u="none" strike="noStrike" dirty="0">
              <a:solidFill>
                <a:srgbClr val="000000"/>
              </a:solidFill>
              <a:effectLst/>
              <a:latin typeface="Aptos" panose="020B0004020202020204" pitchFamily="34" charset="0"/>
            </a:endParaRPr>
          </a:p>
        </p:txBody>
      </p:sp>
    </p:spTree>
    <p:extLst>
      <p:ext uri="{BB962C8B-B14F-4D97-AF65-F5344CB8AC3E}">
        <p14:creationId xmlns:p14="http://schemas.microsoft.com/office/powerpoint/2010/main" val="266901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B2F08-F648-DCC3-37E2-FE77AA5629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8B3568-0EAF-D6E6-03BF-2C75083E469A}"/>
              </a:ext>
            </a:extLst>
          </p:cNvPr>
          <p:cNvSpPr>
            <a:spLocks noGrp="1"/>
          </p:cNvSpPr>
          <p:nvPr>
            <p:ph type="title"/>
          </p:nvPr>
        </p:nvSpPr>
        <p:spPr>
          <a:xfrm>
            <a:off x="587375" y="228600"/>
            <a:ext cx="10151237" cy="1325562"/>
          </a:xfrm>
        </p:spPr>
        <p:txBody>
          <a:bodyPr anchor="t"/>
          <a:lstStyle/>
          <a:p>
            <a:r>
              <a:rPr lang="en-DE" dirty="0"/>
              <a:t>What this session is about</a:t>
            </a:r>
          </a:p>
        </p:txBody>
      </p:sp>
      <p:sp>
        <p:nvSpPr>
          <p:cNvPr id="6" name="TextBox 5">
            <a:extLst>
              <a:ext uri="{FF2B5EF4-FFF2-40B4-BE49-F238E27FC236}">
                <a16:creationId xmlns:a16="http://schemas.microsoft.com/office/drawing/2014/main" id="{0988F4C0-164E-F757-9448-4020DE890895}"/>
              </a:ext>
            </a:extLst>
          </p:cNvPr>
          <p:cNvSpPr txBox="1"/>
          <p:nvPr/>
        </p:nvSpPr>
        <p:spPr>
          <a:xfrm>
            <a:off x="587375" y="1959021"/>
            <a:ext cx="10557440" cy="4031873"/>
          </a:xfrm>
          <a:prstGeom prst="rect">
            <a:avLst/>
          </a:prstGeom>
          <a:noFill/>
        </p:spPr>
        <p:txBody>
          <a:bodyPr wrap="square">
            <a:spAutoFit/>
          </a:bodyPr>
          <a:lstStyle/>
          <a:p>
            <a:pPr algn="l" rtl="0"/>
            <a:r>
              <a:rPr lang="en-GB" sz="1600" b="0" i="0" dirty="0">
                <a:solidFill>
                  <a:srgbClr val="111111"/>
                </a:solidFill>
                <a:effectLst/>
                <a:latin typeface="Arial" panose="020B0604020202020204" pitchFamily="34" charset="0"/>
              </a:rPr>
              <a:t>This session is about the new Microsoft Fabric item type Org App and how this new item will help to </a:t>
            </a:r>
            <a:r>
              <a:rPr lang="en-GB" sz="1600" b="1" i="0" dirty="0">
                <a:solidFill>
                  <a:srgbClr val="92D050"/>
                </a:solidFill>
                <a:effectLst/>
                <a:latin typeface="Arial" panose="020B0604020202020204" pitchFamily="34" charset="0"/>
              </a:rPr>
              <a:t>further share insights</a:t>
            </a:r>
            <a:r>
              <a:rPr lang="en-GB" sz="1600" b="0" i="0" dirty="0">
                <a:solidFill>
                  <a:srgbClr val="111111"/>
                </a:solidFill>
                <a:effectLst/>
                <a:latin typeface="Arial" panose="020B0604020202020204" pitchFamily="34" charset="0"/>
              </a:rPr>
              <a:t> inside our team or throughout the entire organization. This new feature or set of capabilities might not seem as important as a </a:t>
            </a:r>
            <a:r>
              <a:rPr lang="en-GB" sz="1600" b="0" i="0" dirty="0" err="1">
                <a:solidFill>
                  <a:srgbClr val="111111"/>
                </a:solidFill>
                <a:effectLst/>
                <a:latin typeface="Arial" panose="020B0604020202020204" pitchFamily="34" charset="0"/>
              </a:rPr>
              <a:t>lakehouse</a:t>
            </a:r>
            <a:r>
              <a:rPr lang="en-GB" sz="1600" b="0" i="0" dirty="0">
                <a:solidFill>
                  <a:srgbClr val="111111"/>
                </a:solidFill>
                <a:effectLst/>
                <a:latin typeface="Arial" panose="020B0604020202020204" pitchFamily="34" charset="0"/>
              </a:rPr>
              <a:t>, but during this session, I will explain why Org apps are not minor but part of a team of heroes.</a:t>
            </a:r>
            <a:br>
              <a:rPr lang="en-GB" sz="1600" dirty="0"/>
            </a:br>
            <a:r>
              <a:rPr lang="en-GB" sz="1600" b="0" i="0" dirty="0">
                <a:solidFill>
                  <a:srgbClr val="111111"/>
                </a:solidFill>
                <a:effectLst/>
                <a:latin typeface="Arial" panose="020B0604020202020204" pitchFamily="34" charset="0"/>
              </a:rPr>
              <a:t>The session starts with a short overview of the workspace app, its history, and its current state. I will provide a short overview of how to use a workspace app properly, including the feature "multiple audiences."</a:t>
            </a:r>
            <a:br>
              <a:rPr lang="en-GB" sz="1600" dirty="0"/>
            </a:br>
            <a:br>
              <a:rPr lang="en-GB" sz="1600" dirty="0"/>
            </a:br>
            <a:r>
              <a:rPr lang="en-GB" sz="1600" b="0" i="0" dirty="0">
                <a:solidFill>
                  <a:srgbClr val="111111"/>
                </a:solidFill>
                <a:effectLst/>
                <a:latin typeface="Arial" panose="020B0604020202020204" pitchFamily="34" charset="0"/>
              </a:rPr>
              <a:t>But then this session is about the new king, Org Apps (or Organizational Apps). What makes them different (I think a lot), what are their superpowers (there are some), and, of course, their weaknesses (at least for the moment)? This means this will become a tale from integrating new Fabric items like a real-time dashboard and a notebook into an Org App and how the entire organization will benefit from these new item types, but also how we have to adapt our way of deploying (meaning sharing) these insights with our users.</a:t>
            </a:r>
            <a:br>
              <a:rPr lang="en-GB" sz="1600" dirty="0"/>
            </a:br>
            <a:br>
              <a:rPr lang="en-GB" sz="1600" dirty="0"/>
            </a:br>
            <a:r>
              <a:rPr lang="en-GB" sz="1600" b="0" i="0" dirty="0">
                <a:solidFill>
                  <a:srgbClr val="111111"/>
                </a:solidFill>
                <a:effectLst/>
                <a:latin typeface="Arial" panose="020B0604020202020204" pitchFamily="34" charset="0"/>
              </a:rPr>
              <a:t>This session addresses the Power BI Developer (who is creating this new item type), the Solution Architect (who is architecting an analytical solution), and the Fabric Tenant Administrator (who will oversee the mental and physical health of the Fabric tenant).</a:t>
            </a:r>
            <a:endParaRPr lang="en-GB" sz="1600" b="0" i="0" u="none" strike="noStrike" dirty="0">
              <a:solidFill>
                <a:srgbClr val="000000"/>
              </a:solidFill>
              <a:effectLst/>
              <a:latin typeface="Aptos" panose="020B0004020202020204" pitchFamily="34" charset="0"/>
            </a:endParaRPr>
          </a:p>
        </p:txBody>
      </p:sp>
    </p:spTree>
    <p:extLst>
      <p:ext uri="{BB962C8B-B14F-4D97-AF65-F5344CB8AC3E}">
        <p14:creationId xmlns:p14="http://schemas.microsoft.com/office/powerpoint/2010/main" val="81825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3D94D-01C8-D3E0-9751-B4A81E67A1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0257AE-396C-0A42-B86D-BB07A66C56A1}"/>
              </a:ext>
            </a:extLst>
          </p:cNvPr>
          <p:cNvSpPr>
            <a:spLocks noGrp="1"/>
          </p:cNvSpPr>
          <p:nvPr>
            <p:ph type="title"/>
          </p:nvPr>
        </p:nvSpPr>
        <p:spPr>
          <a:xfrm>
            <a:off x="587375" y="228600"/>
            <a:ext cx="10151237" cy="1325562"/>
          </a:xfrm>
        </p:spPr>
        <p:txBody>
          <a:bodyPr anchor="t"/>
          <a:lstStyle/>
          <a:p>
            <a:r>
              <a:rPr lang="en-DE" dirty="0"/>
              <a:t>What this session is about</a:t>
            </a:r>
          </a:p>
        </p:txBody>
      </p:sp>
      <p:sp>
        <p:nvSpPr>
          <p:cNvPr id="6" name="TextBox 5">
            <a:extLst>
              <a:ext uri="{FF2B5EF4-FFF2-40B4-BE49-F238E27FC236}">
                <a16:creationId xmlns:a16="http://schemas.microsoft.com/office/drawing/2014/main" id="{CA21F39E-E865-7408-C2F6-0C34DC1AAC11}"/>
              </a:ext>
            </a:extLst>
          </p:cNvPr>
          <p:cNvSpPr txBox="1"/>
          <p:nvPr/>
        </p:nvSpPr>
        <p:spPr>
          <a:xfrm>
            <a:off x="587375" y="1959021"/>
            <a:ext cx="10557440" cy="4031873"/>
          </a:xfrm>
          <a:prstGeom prst="rect">
            <a:avLst/>
          </a:prstGeom>
          <a:noFill/>
        </p:spPr>
        <p:txBody>
          <a:bodyPr wrap="square">
            <a:spAutoFit/>
          </a:bodyPr>
          <a:lstStyle/>
          <a:p>
            <a:pPr algn="l" rtl="0"/>
            <a:r>
              <a:rPr lang="en-GB" sz="1600" b="0" i="0" dirty="0">
                <a:solidFill>
                  <a:srgbClr val="111111"/>
                </a:solidFill>
                <a:effectLst/>
                <a:latin typeface="Arial" panose="020B0604020202020204" pitchFamily="34" charset="0"/>
              </a:rPr>
              <a:t>This session is about the new Microsoft Fabric item type Org App and how this new item will help to </a:t>
            </a:r>
            <a:r>
              <a:rPr lang="en-GB" sz="1600" b="1" i="0" dirty="0">
                <a:effectLst/>
                <a:latin typeface="Arial" panose="020B0604020202020204" pitchFamily="34" charset="0"/>
              </a:rPr>
              <a:t>further share insights</a:t>
            </a:r>
            <a:r>
              <a:rPr lang="en-GB" sz="1600" b="0" i="0" dirty="0">
                <a:solidFill>
                  <a:srgbClr val="111111"/>
                </a:solidFill>
                <a:effectLst/>
                <a:latin typeface="Arial" panose="020B0604020202020204" pitchFamily="34" charset="0"/>
              </a:rPr>
              <a:t> inside our team or throughout the entire organization. This new feature or set of capabilities might not seem as important as a </a:t>
            </a:r>
            <a:r>
              <a:rPr lang="en-GB" sz="1600" b="0" i="0" dirty="0" err="1">
                <a:solidFill>
                  <a:srgbClr val="111111"/>
                </a:solidFill>
                <a:effectLst/>
                <a:latin typeface="Arial" panose="020B0604020202020204" pitchFamily="34" charset="0"/>
              </a:rPr>
              <a:t>lakehouse</a:t>
            </a:r>
            <a:r>
              <a:rPr lang="en-GB" sz="1600" b="0" i="0" dirty="0">
                <a:solidFill>
                  <a:srgbClr val="111111"/>
                </a:solidFill>
                <a:effectLst/>
                <a:latin typeface="Arial" panose="020B0604020202020204" pitchFamily="34" charset="0"/>
              </a:rPr>
              <a:t>, but during this session, I will explain why Org apps are not minor but part of a team of heroes.</a:t>
            </a:r>
            <a:br>
              <a:rPr lang="en-GB" sz="1600" dirty="0"/>
            </a:br>
            <a:r>
              <a:rPr lang="en-GB" sz="1600" b="0" i="0" dirty="0">
                <a:solidFill>
                  <a:srgbClr val="111111"/>
                </a:solidFill>
                <a:effectLst/>
                <a:latin typeface="Arial" panose="020B0604020202020204" pitchFamily="34" charset="0"/>
              </a:rPr>
              <a:t>The session starts with a short overview of the workspace app, its history, and its current state. I will provide a short overview of how to use a workspace app properly, including the feature "multiple audiences."</a:t>
            </a:r>
            <a:br>
              <a:rPr lang="en-GB" sz="1600" dirty="0"/>
            </a:br>
            <a:br>
              <a:rPr lang="en-GB" sz="1600" dirty="0"/>
            </a:br>
            <a:r>
              <a:rPr lang="en-GB" sz="1600" b="0" i="0" dirty="0">
                <a:solidFill>
                  <a:srgbClr val="111111"/>
                </a:solidFill>
                <a:effectLst/>
                <a:latin typeface="Arial" panose="020B0604020202020204" pitchFamily="34" charset="0"/>
              </a:rPr>
              <a:t>But then this session is about the new king, Org Apps (or Organizational Apps). What makes them </a:t>
            </a:r>
            <a:r>
              <a:rPr lang="en-GB" sz="1600" b="1" i="0" dirty="0">
                <a:solidFill>
                  <a:srgbClr val="FFC000"/>
                </a:solidFill>
                <a:effectLst/>
                <a:latin typeface="Arial" panose="020B0604020202020204" pitchFamily="34" charset="0"/>
              </a:rPr>
              <a:t>different</a:t>
            </a:r>
            <a:r>
              <a:rPr lang="en-GB" sz="1600" b="0" i="0" dirty="0">
                <a:solidFill>
                  <a:srgbClr val="111111"/>
                </a:solidFill>
                <a:effectLst/>
                <a:latin typeface="Arial" panose="020B0604020202020204" pitchFamily="34" charset="0"/>
              </a:rPr>
              <a:t> (I think a lot), what are their </a:t>
            </a:r>
            <a:r>
              <a:rPr lang="en-GB" sz="1600" b="1" i="0" dirty="0">
                <a:solidFill>
                  <a:srgbClr val="92D050"/>
                </a:solidFill>
                <a:effectLst/>
                <a:latin typeface="Arial" panose="020B0604020202020204" pitchFamily="34" charset="0"/>
              </a:rPr>
              <a:t>superpowers</a:t>
            </a:r>
            <a:r>
              <a:rPr lang="en-GB" sz="1600" b="0" i="0" dirty="0">
                <a:solidFill>
                  <a:srgbClr val="111111"/>
                </a:solidFill>
                <a:effectLst/>
                <a:latin typeface="Arial" panose="020B0604020202020204" pitchFamily="34" charset="0"/>
              </a:rPr>
              <a:t> (there are some), and, of course, their </a:t>
            </a:r>
            <a:r>
              <a:rPr lang="en-GB" sz="1600" b="1" i="0" dirty="0">
                <a:solidFill>
                  <a:srgbClr val="FF0000"/>
                </a:solidFill>
                <a:effectLst/>
                <a:latin typeface="Arial" panose="020B0604020202020204" pitchFamily="34" charset="0"/>
              </a:rPr>
              <a:t>weaknesses</a:t>
            </a:r>
            <a:r>
              <a:rPr lang="en-GB" sz="1600" b="0" i="0" dirty="0">
                <a:solidFill>
                  <a:srgbClr val="111111"/>
                </a:solidFill>
                <a:effectLst/>
                <a:latin typeface="Arial" panose="020B0604020202020204" pitchFamily="34" charset="0"/>
              </a:rPr>
              <a:t> (at least for the moment)? This means this will become a tale from integrating new Fabric items like a real-time dashboard and a notebook into an Org App and how the entire organization will benefit from these new item types, but also how we have to adapt our way of deploying (meaning sharing) these insights with our users.</a:t>
            </a:r>
            <a:br>
              <a:rPr lang="en-GB" sz="1600" dirty="0"/>
            </a:br>
            <a:br>
              <a:rPr lang="en-GB" sz="1600" dirty="0"/>
            </a:br>
            <a:r>
              <a:rPr lang="en-GB" sz="1600" b="0" i="0" dirty="0">
                <a:solidFill>
                  <a:srgbClr val="111111"/>
                </a:solidFill>
                <a:effectLst/>
                <a:latin typeface="Arial" panose="020B0604020202020204" pitchFamily="34" charset="0"/>
              </a:rPr>
              <a:t>This session addresses the Power BI Developer (who is creating this new item type), the Solution Architect (who is architecting an analytical solution), and the Fabric Tenant Administrator (who will oversee the mental and physical health of the Fabric tenant).</a:t>
            </a:r>
            <a:endParaRPr lang="en-GB" sz="1600" b="0" i="0" u="none" strike="noStrike" dirty="0">
              <a:solidFill>
                <a:srgbClr val="000000"/>
              </a:solidFill>
              <a:effectLst/>
              <a:latin typeface="Aptos" panose="020B0004020202020204" pitchFamily="34" charset="0"/>
            </a:endParaRPr>
          </a:p>
        </p:txBody>
      </p:sp>
    </p:spTree>
    <p:extLst>
      <p:ext uri="{BB962C8B-B14F-4D97-AF65-F5344CB8AC3E}">
        <p14:creationId xmlns:p14="http://schemas.microsoft.com/office/powerpoint/2010/main" val="2167590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07DEE-5F6F-C2D4-4DAB-797E5FA9C5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03917-B4E5-EFC5-DF48-D25D254BD49A}"/>
              </a:ext>
            </a:extLst>
          </p:cNvPr>
          <p:cNvSpPr>
            <a:spLocks noGrp="1"/>
          </p:cNvSpPr>
          <p:nvPr>
            <p:ph type="title"/>
          </p:nvPr>
        </p:nvSpPr>
        <p:spPr>
          <a:xfrm>
            <a:off x="587375" y="228600"/>
            <a:ext cx="10151237" cy="1325562"/>
          </a:xfrm>
        </p:spPr>
        <p:txBody>
          <a:bodyPr anchor="t"/>
          <a:lstStyle/>
          <a:p>
            <a:r>
              <a:rPr lang="en-DE" dirty="0"/>
              <a:t>What this session is about</a:t>
            </a:r>
          </a:p>
        </p:txBody>
      </p:sp>
      <p:sp>
        <p:nvSpPr>
          <p:cNvPr id="6" name="TextBox 5">
            <a:extLst>
              <a:ext uri="{FF2B5EF4-FFF2-40B4-BE49-F238E27FC236}">
                <a16:creationId xmlns:a16="http://schemas.microsoft.com/office/drawing/2014/main" id="{B7AD6A41-35BE-1722-A2D7-9A6115034D51}"/>
              </a:ext>
            </a:extLst>
          </p:cNvPr>
          <p:cNvSpPr txBox="1"/>
          <p:nvPr/>
        </p:nvSpPr>
        <p:spPr>
          <a:xfrm>
            <a:off x="587375" y="1959021"/>
            <a:ext cx="10557440" cy="4031873"/>
          </a:xfrm>
          <a:prstGeom prst="rect">
            <a:avLst/>
          </a:prstGeom>
          <a:noFill/>
        </p:spPr>
        <p:txBody>
          <a:bodyPr wrap="square">
            <a:spAutoFit/>
          </a:bodyPr>
          <a:lstStyle/>
          <a:p>
            <a:pPr algn="l" rtl="0"/>
            <a:r>
              <a:rPr lang="en-GB" sz="1600" b="0" i="0" dirty="0">
                <a:solidFill>
                  <a:srgbClr val="111111"/>
                </a:solidFill>
                <a:effectLst/>
                <a:latin typeface="Arial" panose="020B0604020202020204" pitchFamily="34" charset="0"/>
              </a:rPr>
              <a:t>This session is about the new Microsoft Fabric item type Org App and how this new item will help to </a:t>
            </a:r>
            <a:r>
              <a:rPr lang="en-GB" sz="1600" b="1" i="0" dirty="0">
                <a:effectLst/>
                <a:latin typeface="Arial" panose="020B0604020202020204" pitchFamily="34" charset="0"/>
              </a:rPr>
              <a:t>further share insights</a:t>
            </a:r>
            <a:r>
              <a:rPr lang="en-GB" sz="1600" b="0" i="0" dirty="0">
                <a:solidFill>
                  <a:srgbClr val="111111"/>
                </a:solidFill>
                <a:effectLst/>
                <a:latin typeface="Arial" panose="020B0604020202020204" pitchFamily="34" charset="0"/>
              </a:rPr>
              <a:t> inside our team or throughout the entire organization. This new feature or set of capabilities might not seem as important as a </a:t>
            </a:r>
            <a:r>
              <a:rPr lang="en-GB" sz="1600" b="0" i="0" dirty="0" err="1">
                <a:solidFill>
                  <a:srgbClr val="111111"/>
                </a:solidFill>
                <a:effectLst/>
                <a:latin typeface="Arial" panose="020B0604020202020204" pitchFamily="34" charset="0"/>
              </a:rPr>
              <a:t>lakehouse</a:t>
            </a:r>
            <a:r>
              <a:rPr lang="en-GB" sz="1600" b="0" i="0" dirty="0">
                <a:solidFill>
                  <a:srgbClr val="111111"/>
                </a:solidFill>
                <a:effectLst/>
                <a:latin typeface="Arial" panose="020B0604020202020204" pitchFamily="34" charset="0"/>
              </a:rPr>
              <a:t>, but during this session, I will explain why Org apps are not minor but part of a team of heroes.</a:t>
            </a:r>
            <a:br>
              <a:rPr lang="en-GB" sz="1600" dirty="0"/>
            </a:br>
            <a:r>
              <a:rPr lang="en-GB" sz="1600" b="0" i="0" dirty="0">
                <a:solidFill>
                  <a:srgbClr val="111111"/>
                </a:solidFill>
                <a:effectLst/>
                <a:latin typeface="Arial" panose="020B0604020202020204" pitchFamily="34" charset="0"/>
              </a:rPr>
              <a:t>The session starts with a short overview of the workspace app, its history, and its current state. I will provide a short overview of how to use a workspace app properly, including the feature "multiple audiences."</a:t>
            </a:r>
            <a:br>
              <a:rPr lang="en-GB" sz="1600" dirty="0"/>
            </a:br>
            <a:br>
              <a:rPr lang="en-GB" sz="1600" dirty="0"/>
            </a:br>
            <a:r>
              <a:rPr lang="en-GB" sz="1600" b="0" i="0" dirty="0">
                <a:solidFill>
                  <a:srgbClr val="111111"/>
                </a:solidFill>
                <a:effectLst/>
                <a:latin typeface="Arial" panose="020B0604020202020204" pitchFamily="34" charset="0"/>
              </a:rPr>
              <a:t>But then this session is about the new king, Org Apps (or Organizational Apps). What makes them </a:t>
            </a:r>
            <a:r>
              <a:rPr lang="en-GB" sz="1600" b="1" i="0" dirty="0">
                <a:effectLst/>
                <a:latin typeface="Arial" panose="020B0604020202020204" pitchFamily="34" charset="0"/>
              </a:rPr>
              <a:t>different</a:t>
            </a:r>
            <a:r>
              <a:rPr lang="en-GB" sz="1600" b="0" i="0" dirty="0">
                <a:solidFill>
                  <a:srgbClr val="111111"/>
                </a:solidFill>
                <a:effectLst/>
                <a:latin typeface="Arial" panose="020B0604020202020204" pitchFamily="34" charset="0"/>
              </a:rPr>
              <a:t> (I think a lot), what are their </a:t>
            </a:r>
            <a:r>
              <a:rPr lang="en-GB" sz="1600" b="1" i="0" dirty="0">
                <a:effectLst/>
                <a:latin typeface="Arial" panose="020B0604020202020204" pitchFamily="34" charset="0"/>
              </a:rPr>
              <a:t>superpowers</a:t>
            </a:r>
            <a:r>
              <a:rPr lang="en-GB" sz="1600" b="0" i="0" dirty="0">
                <a:solidFill>
                  <a:srgbClr val="111111"/>
                </a:solidFill>
                <a:effectLst/>
                <a:latin typeface="Arial" panose="020B0604020202020204" pitchFamily="34" charset="0"/>
              </a:rPr>
              <a:t> (there are some), and, of course, their </a:t>
            </a:r>
            <a:r>
              <a:rPr lang="en-GB" sz="1600" b="1" i="0" dirty="0">
                <a:effectLst/>
                <a:latin typeface="Arial" panose="020B0604020202020204" pitchFamily="34" charset="0"/>
              </a:rPr>
              <a:t>weaknesses</a:t>
            </a:r>
            <a:r>
              <a:rPr lang="en-GB" sz="1600" b="0" i="0" dirty="0">
                <a:solidFill>
                  <a:srgbClr val="111111"/>
                </a:solidFill>
                <a:effectLst/>
                <a:latin typeface="Arial" panose="020B0604020202020204" pitchFamily="34" charset="0"/>
              </a:rPr>
              <a:t> (at least for the moment)? This means this will become a tale from integrating new Fabric items like a real-time dashboard and a notebook into an Org App and how the entire organization will benefit from these new item types, but also how we have to adapt our way of deploying (meaning sharing) these insights with our users.</a:t>
            </a:r>
            <a:br>
              <a:rPr lang="en-GB" sz="1600" dirty="0"/>
            </a:br>
            <a:br>
              <a:rPr lang="en-GB" sz="1600" dirty="0"/>
            </a:br>
            <a:r>
              <a:rPr lang="en-GB" sz="1600" b="0" i="0" dirty="0">
                <a:solidFill>
                  <a:srgbClr val="111111"/>
                </a:solidFill>
                <a:effectLst/>
                <a:latin typeface="Arial" panose="020B0604020202020204" pitchFamily="34" charset="0"/>
              </a:rPr>
              <a:t>This session addresses the </a:t>
            </a:r>
            <a:r>
              <a:rPr lang="en-GB" sz="1600" b="1" i="0" dirty="0">
                <a:solidFill>
                  <a:srgbClr val="92D050"/>
                </a:solidFill>
                <a:effectLst/>
                <a:latin typeface="Arial" panose="020B0604020202020204" pitchFamily="34" charset="0"/>
              </a:rPr>
              <a:t>Power BI Developer</a:t>
            </a:r>
            <a:r>
              <a:rPr lang="en-GB" sz="1600" b="0" i="0" dirty="0">
                <a:solidFill>
                  <a:srgbClr val="111111"/>
                </a:solidFill>
                <a:effectLst/>
                <a:latin typeface="Arial" panose="020B0604020202020204" pitchFamily="34" charset="0"/>
              </a:rPr>
              <a:t> (who is creating this new item type), the </a:t>
            </a:r>
            <a:r>
              <a:rPr lang="en-GB" sz="1600" b="1" i="0" dirty="0">
                <a:solidFill>
                  <a:srgbClr val="FFC000"/>
                </a:solidFill>
                <a:effectLst/>
                <a:latin typeface="Arial" panose="020B0604020202020204" pitchFamily="34" charset="0"/>
              </a:rPr>
              <a:t>Solution Architect</a:t>
            </a:r>
            <a:r>
              <a:rPr lang="en-GB" sz="1600" b="0" i="0" dirty="0">
                <a:solidFill>
                  <a:srgbClr val="111111"/>
                </a:solidFill>
                <a:effectLst/>
                <a:latin typeface="Arial" panose="020B0604020202020204" pitchFamily="34" charset="0"/>
              </a:rPr>
              <a:t> (who is architecting an analytical solution), and the </a:t>
            </a:r>
            <a:r>
              <a:rPr lang="en-GB" sz="1600" b="1" i="0" dirty="0">
                <a:solidFill>
                  <a:srgbClr val="92D050"/>
                </a:solidFill>
                <a:effectLst/>
                <a:latin typeface="Arial" panose="020B0604020202020204" pitchFamily="34" charset="0"/>
              </a:rPr>
              <a:t>Fabric Tenant Administrator</a:t>
            </a:r>
            <a:r>
              <a:rPr lang="en-GB" sz="1600" b="0" i="0" dirty="0">
                <a:solidFill>
                  <a:srgbClr val="111111"/>
                </a:solidFill>
                <a:effectLst/>
                <a:latin typeface="Arial" panose="020B0604020202020204" pitchFamily="34" charset="0"/>
              </a:rPr>
              <a:t> (who will oversee the mental and physical health of the Fabric tenant).</a:t>
            </a:r>
            <a:endParaRPr lang="en-GB" sz="1600" b="0" i="0" u="none" strike="noStrike" dirty="0">
              <a:solidFill>
                <a:srgbClr val="000000"/>
              </a:solidFill>
              <a:effectLst/>
              <a:latin typeface="Aptos" panose="020B0004020202020204" pitchFamily="34" charset="0"/>
            </a:endParaRPr>
          </a:p>
        </p:txBody>
      </p:sp>
    </p:spTree>
    <p:extLst>
      <p:ext uri="{BB962C8B-B14F-4D97-AF65-F5344CB8AC3E}">
        <p14:creationId xmlns:p14="http://schemas.microsoft.com/office/powerpoint/2010/main" val="69272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795752-96C6-E640-8F85-41F08311E58B}"/>
            </a:ext>
          </a:extLst>
        </p:cNvPr>
        <p:cNvGrpSpPr/>
        <p:nvPr/>
      </p:nvGrpSpPr>
      <p:grpSpPr>
        <a:xfrm>
          <a:off x="0" y="0"/>
          <a:ext cx="0" cy="0"/>
          <a:chOff x="0" y="0"/>
          <a:chExt cx="0" cy="0"/>
        </a:xfrm>
      </p:grpSpPr>
      <p:sp>
        <p:nvSpPr>
          <p:cNvPr id="45" name="Rectangle 44">
            <a:extLst>
              <a:ext uri="{FF2B5EF4-FFF2-40B4-BE49-F238E27FC236}">
                <a16:creationId xmlns:a16="http://schemas.microsoft.com/office/drawing/2014/main" id="{09EF4F07-C5DA-35A5-33A4-1C631A44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47" name="Rectangle 46">
            <a:extLst>
              <a:ext uri="{FF2B5EF4-FFF2-40B4-BE49-F238E27FC236}">
                <a16:creationId xmlns:a16="http://schemas.microsoft.com/office/drawing/2014/main" id="{E00F841A-62CE-510E-A719-D0312EC82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82B101A3-CFC6-8B71-8773-E9B6ABA4D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useBgFill="1">
        <p:nvSpPr>
          <p:cNvPr id="51" name="Rectangle 50">
            <a:extLst>
              <a:ext uri="{FF2B5EF4-FFF2-40B4-BE49-F238E27FC236}">
                <a16:creationId xmlns:a16="http://schemas.microsoft.com/office/drawing/2014/main" id="{C3966582-60A6-9388-A46F-ED37935A9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99843DA-ED4E-789B-CDB9-218D03C7E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76C8C77-F388-26E2-1C5D-4CDCB4874923}"/>
              </a:ext>
            </a:extLst>
          </p:cNvPr>
          <p:cNvSpPr>
            <a:spLocks noGrp="1"/>
          </p:cNvSpPr>
          <p:nvPr>
            <p:ph type="title"/>
          </p:nvPr>
        </p:nvSpPr>
        <p:spPr>
          <a:xfrm>
            <a:off x="8129238" y="758952"/>
            <a:ext cx="3998063" cy="4041648"/>
          </a:xfrm>
        </p:spPr>
        <p:txBody>
          <a:bodyPr vert="horz" lIns="91440" tIns="45720" rIns="91440" bIns="45720" rtlCol="0" anchor="b">
            <a:normAutofit/>
          </a:bodyPr>
          <a:lstStyle/>
          <a:p>
            <a:pPr>
              <a:lnSpc>
                <a:spcPct val="85000"/>
              </a:lnSpc>
            </a:pPr>
            <a:r>
              <a:rPr lang="en-US" sz="2800" dirty="0">
                <a:solidFill>
                  <a:srgbClr val="FFFFFF"/>
                </a:solidFill>
              </a:rPr>
              <a:t>A little recap</a:t>
            </a:r>
          </a:p>
        </p:txBody>
      </p:sp>
      <p:pic>
        <p:nvPicPr>
          <p:cNvPr id="4" name="Graphic 3" descr="End with solid fill">
            <a:extLst>
              <a:ext uri="{FF2B5EF4-FFF2-40B4-BE49-F238E27FC236}">
                <a16:creationId xmlns:a16="http://schemas.microsoft.com/office/drawing/2014/main" id="{2105E7D6-8CDD-57BE-BCCB-8E907560B9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711149" y="758952"/>
            <a:ext cx="4836288" cy="4836288"/>
          </a:xfrm>
          <a:prstGeom prst="rect">
            <a:avLst/>
          </a:prstGeom>
        </p:spPr>
      </p:pic>
    </p:spTree>
    <p:extLst>
      <p:ext uri="{BB962C8B-B14F-4D97-AF65-F5344CB8AC3E}">
        <p14:creationId xmlns:p14="http://schemas.microsoft.com/office/powerpoint/2010/main" val="31326789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f3c6f0c0-389c-4324-ac00-59fc67b57edf" ContentTypeId="0x0101" PreviousValue="false"/>
</file>

<file path=customXml/item2.xml><?xml version="1.0" encoding="utf-8"?>
<ct:contentTypeSchema xmlns:ct="http://schemas.microsoft.com/office/2006/metadata/contentType" xmlns:ma="http://schemas.microsoft.com/office/2006/metadata/properties/metaAttributes" ct:_="" ma:_="" ma:contentTypeName="Dokument" ma:contentTypeID="0x010100F1C1ACFD7EC5E641ADB8E9757949CFE6" ma:contentTypeVersion="12" ma:contentTypeDescription="Ein neues Dokument erstellen." ma:contentTypeScope="" ma:versionID="d66efe086bbbda6eeba8f7efaffb3ee2">
  <xsd:schema xmlns:xsd="http://www.w3.org/2001/XMLSchema" xmlns:xs="http://www.w3.org/2001/XMLSchema" xmlns:p="http://schemas.microsoft.com/office/2006/metadata/properties" xmlns:ns2="ca729617-940b-463d-a580-46cc6a3ad9da" xmlns:ns3="bd04cd5d-7a15-4407-b610-84e65a17e40f" xmlns:ns4="24074c15-f581-4071-921d-0eb2c9452654" targetNamespace="http://schemas.microsoft.com/office/2006/metadata/properties" ma:root="true" ma:fieldsID="e527fd8d388a794d0dd14f0d1c55c71f" ns2:_="" ns3:_="" ns4:_="">
    <xsd:import namespace="ca729617-940b-463d-a580-46cc6a3ad9da"/>
    <xsd:import namespace="bd04cd5d-7a15-4407-b610-84e65a17e40f"/>
    <xsd:import namespace="24074c15-f581-4071-921d-0eb2c9452654"/>
    <xsd:element name="properties">
      <xsd:complexType>
        <xsd:sequence>
          <xsd:element name="documentManagement">
            <xsd:complexType>
              <xsd:all>
                <xsd:element ref="ns2:TaxCatchAll" minOccurs="0"/>
                <xsd:element ref="ns2:TaxCatchAllLabel" minOccurs="0"/>
                <xsd:element ref="ns3:MediaServiceAutoTags" minOccurs="0"/>
                <xsd:element ref="ns3:MediaServiceDateTaken" minOccurs="0"/>
                <xsd:element ref="ns4:SharedWithUsers" minOccurs="0"/>
                <xsd:element ref="ns4:SharedWithDetails" minOccurs="0"/>
                <xsd:element ref="ns3:MediaServiceMetadata" minOccurs="0"/>
                <xsd:element ref="ns3:MediaServiceFastMetadata"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729617-940b-463d-a580-46cc6a3ad9da"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5c13e8be-30d2-4cf9-ad10-a1b48478c276}" ma:internalName="TaxCatchAll" ma:showField="CatchAllData" ma:web="24074c15-f581-4071-921d-0eb2c9452654">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5c13e8be-30d2-4cf9-ad10-a1b48478c276}" ma:internalName="TaxCatchAllLabel" ma:readOnly="true" ma:showField="CatchAllDataLabel" ma:web="24074c15-f581-4071-921d-0eb2c945265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d04cd5d-7a15-4407-b610-84e65a17e40f" elementFormDefault="qualified">
    <xsd:import namespace="http://schemas.microsoft.com/office/2006/documentManagement/types"/>
    <xsd:import namespace="http://schemas.microsoft.com/office/infopath/2007/PartnerControls"/>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Metadata" ma:index="14" nillable="true" ma:displayName="MediaServiceMetadata" ma:hidden="true" ma:internalName="MediaServiceMetadata" ma:readOnly="true">
      <xsd:simpleType>
        <xsd:restriction base="dms:Note"/>
      </xsd:simpleType>
    </xsd:element>
    <xsd:element name="MediaServiceFastMetadata" ma:index="15" nillable="true" ma:displayName="MediaServiceFastMetadata" ma:hidden="true" ma:internalName="MediaServiceFastMetadata"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4074c15-f581-4071-921d-0eb2c9452654" elementFormDefault="qualified">
    <xsd:import namespace="http://schemas.microsoft.com/office/2006/documentManagement/types"/>
    <xsd:import namespace="http://schemas.microsoft.com/office/infopath/2007/PartnerControls"/>
    <xsd:element name="SharedWithUsers" ma:index="12"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TaxCatchAll xmlns="ca729617-940b-463d-a580-46cc6a3ad9da" xsi:nil="true"/>
  </documentManagement>
</p:properties>
</file>

<file path=customXml/itemProps1.xml><?xml version="1.0" encoding="utf-8"?>
<ds:datastoreItem xmlns:ds="http://schemas.openxmlformats.org/officeDocument/2006/customXml" ds:itemID="{4F1BB006-2895-4583-B5C4-D598B492E116}">
  <ds:schemaRefs>
    <ds:schemaRef ds:uri="Microsoft.SharePoint.Taxonomy.ContentTypeSync"/>
  </ds:schemaRefs>
</ds:datastoreItem>
</file>

<file path=customXml/itemProps2.xml><?xml version="1.0" encoding="utf-8"?>
<ds:datastoreItem xmlns:ds="http://schemas.openxmlformats.org/officeDocument/2006/customXml" ds:itemID="{E9ED4903-F541-49DB-B934-2C90E4976166}">
  <ds:schemaRefs>
    <ds:schemaRef ds:uri="http://schemas.microsoft.com/office/2006/metadata/contentType"/>
    <ds:schemaRef ds:uri="http://schemas.microsoft.com/office/2006/metadata/properties/metaAttributes"/>
    <ds:schemaRef ds:uri="http://www.w3.org/2000/xmlns/"/>
    <ds:schemaRef ds:uri="http://www.w3.org/2001/XMLSchema"/>
    <ds:schemaRef ds:uri="ca729617-940b-463d-a580-46cc6a3ad9da"/>
    <ds:schemaRef ds:uri="bd04cd5d-7a15-4407-b610-84e65a17e40f"/>
    <ds:schemaRef ds:uri="24074c15-f581-4071-921d-0eb2c945265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78B0ED-E429-41D4-A59C-239931986257}">
  <ds:schemaRefs>
    <ds:schemaRef ds:uri="http://schemas.microsoft.com/sharepoint/v3/contenttype/forms"/>
  </ds:schemaRefs>
</ds:datastoreItem>
</file>

<file path=customXml/itemProps4.xml><?xml version="1.0" encoding="utf-8"?>
<ds:datastoreItem xmlns:ds="http://schemas.openxmlformats.org/officeDocument/2006/customXml" ds:itemID="{DEA60AFE-D9B0-493F-8592-0F55D4B67EC4}">
  <ds:schemaRefs>
    <ds:schemaRef ds:uri="24074c15-f581-4071-921d-0eb2c9452654"/>
    <ds:schemaRef ds:uri="http://schemas.microsoft.com/office/2006/documentManagement/types"/>
    <ds:schemaRef ds:uri="http://purl.org/dc/elements/1.1/"/>
    <ds:schemaRef ds:uri="ca729617-940b-463d-a580-46cc6a3ad9da"/>
    <ds:schemaRef ds:uri="bd04cd5d-7a15-4407-b610-84e65a17e40f"/>
    <ds:schemaRef ds:uri="http://purl.org/dc/dcmityp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3793</TotalTime>
  <Words>2079</Words>
  <Application>Microsoft Macintosh PowerPoint</Application>
  <PresentationFormat>Widescreen</PresentationFormat>
  <Paragraphs>121</Paragraphs>
  <Slides>21</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Aptos</vt:lpstr>
      <vt:lpstr>Arial</vt:lpstr>
      <vt:lpstr>Calibri</vt:lpstr>
      <vt:lpstr>Consolas</vt:lpstr>
      <vt:lpstr>SegoeUI</vt:lpstr>
      <vt:lpstr>SegoeUI-Semibold</vt:lpstr>
      <vt:lpstr>Times New Roman</vt:lpstr>
      <vt:lpstr>Verdana</vt:lpstr>
      <vt:lpstr>Wingdings</vt:lpstr>
      <vt:lpstr>Wingdings 2</vt:lpstr>
      <vt:lpstr>Wingdings 3</vt:lpstr>
      <vt:lpstr>View</vt:lpstr>
      <vt:lpstr>Org Apps  </vt:lpstr>
      <vt:lpstr>Content</vt:lpstr>
      <vt:lpstr>Tom Martens </vt:lpstr>
      <vt:lpstr>What this session is about</vt:lpstr>
      <vt:lpstr>What this session is about</vt:lpstr>
      <vt:lpstr>What this session is about</vt:lpstr>
      <vt:lpstr>What this session is about</vt:lpstr>
      <vt:lpstr>What this session is about</vt:lpstr>
      <vt:lpstr>A little recap</vt:lpstr>
      <vt:lpstr>Separate the data from the content</vt:lpstr>
      <vt:lpstr>Separate the data from the content and Multiple Audiences</vt:lpstr>
      <vt:lpstr>Live demo</vt:lpstr>
      <vt:lpstr>What’s next…</vt:lpstr>
      <vt:lpstr>Differences between  Workspace Apps &amp; Org Apps</vt:lpstr>
      <vt:lpstr>I ask you a favor … Please upvote my ideas</vt:lpstr>
      <vt:lpstr>What’s new to org apps… (since the launch in November 2024)</vt:lpstr>
      <vt:lpstr>What’s coming next to org apps…</vt:lpstr>
      <vt:lpstr>One thing I’m really excited about …</vt:lpstr>
      <vt:lpstr>New content types allow to target new audiences and provide more content but we also have to change our ”way of working.”</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Adoption Framework Reality Check</dc:title>
  <dc:creator>Tom Martens</dc:creator>
  <cp:lastModifiedBy>Thomas 'Tom' Martens</cp:lastModifiedBy>
  <cp:revision>7</cp:revision>
  <dcterms:created xsi:type="dcterms:W3CDTF">2020-06-19T10:41:14Z</dcterms:created>
  <dcterms:modified xsi:type="dcterms:W3CDTF">2025-05-10T04:21:19Z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a6d409-389a-443a-9140-f8c0d12e1685_Enabled">
    <vt:lpwstr>true</vt:lpwstr>
  </property>
  <property fmtid="{D5CDD505-2E9C-101B-9397-08002B2CF9AE}" pid="3" name="MSIP_Label_7ea6d409-389a-443a-9140-f8c0d12e1685_SetDate">
    <vt:lpwstr>2022-08-25T14:28:02Z</vt:lpwstr>
  </property>
  <property fmtid="{D5CDD505-2E9C-101B-9397-08002B2CF9AE}" pid="4" name="MSIP_Label_7ea6d409-389a-443a-9140-f8c0d12e1685_Method">
    <vt:lpwstr>Standard</vt:lpwstr>
  </property>
  <property fmtid="{D5CDD505-2E9C-101B-9397-08002B2CF9AE}" pid="5" name="MSIP_Label_7ea6d409-389a-443a-9140-f8c0d12e1685_Name">
    <vt:lpwstr>C0 - public</vt:lpwstr>
  </property>
  <property fmtid="{D5CDD505-2E9C-101B-9397-08002B2CF9AE}" pid="6" name="MSIP_Label_7ea6d409-389a-443a-9140-f8c0d12e1685_SiteId">
    <vt:lpwstr>f62b8f20-f16e-4a6e-9b1f-6e2d2e6ac089</vt:lpwstr>
  </property>
  <property fmtid="{D5CDD505-2E9C-101B-9397-08002B2CF9AE}" pid="7" name="MSIP_Label_7ea6d409-389a-443a-9140-f8c0d12e1685_ActionId">
    <vt:lpwstr>efc20776-58a0-42dc-a4f0-fe1f3e752e3e</vt:lpwstr>
  </property>
  <property fmtid="{D5CDD505-2E9C-101B-9397-08002B2CF9AE}" pid="8" name="MSIP_Label_7ea6d409-389a-443a-9140-f8c0d12e1685_ContentBits">
    <vt:lpwstr>0</vt:lpwstr>
  </property>
</Properties>
</file>