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5"/>
  </p:sldMasterIdLst>
  <p:notesMasterIdLst>
    <p:notesMasterId r:id="rId23"/>
  </p:notesMasterIdLst>
  <p:sldIdLst>
    <p:sldId id="256" r:id="rId6"/>
    <p:sldId id="260" r:id="rId7"/>
    <p:sldId id="257" r:id="rId8"/>
    <p:sldId id="1631" r:id="rId9"/>
    <p:sldId id="2147479189" r:id="rId10"/>
    <p:sldId id="2147479216" r:id="rId11"/>
    <p:sldId id="2147479217" r:id="rId12"/>
    <p:sldId id="2147479218" r:id="rId13"/>
    <p:sldId id="2147479212" r:id="rId14"/>
    <p:sldId id="2147479214" r:id="rId15"/>
    <p:sldId id="2147479219" r:id="rId16"/>
    <p:sldId id="2147479215" r:id="rId17"/>
    <p:sldId id="2147479213" r:id="rId18"/>
    <p:sldId id="2147479210" r:id="rId19"/>
    <p:sldId id="1633" r:id="rId20"/>
    <p:sldId id="2147479211"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72" userDrawn="1">
          <p15:clr>
            <a:srgbClr val="A4A3A4"/>
          </p15:clr>
        </p15:guide>
        <p15:guide id="2" pos="3409" userDrawn="1">
          <p15:clr>
            <a:srgbClr val="A4A3A4"/>
          </p15:clr>
        </p15:guide>
        <p15:guide id="3" pos="370" userDrawn="1">
          <p15:clr>
            <a:srgbClr val="A4A3A4"/>
          </p15:clr>
        </p15:guide>
        <p15:guide id="4" orient="horz"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6D55F-62F2-7B41-83D3-DB27B4EE36DA}" v="27" dt="2025-02-26T21:10:47.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77448" autoAdjust="0"/>
  </p:normalViewPr>
  <p:slideViewPr>
    <p:cSldViewPr snapToGrid="0" showGuides="1">
      <p:cViewPr varScale="1">
        <p:scale>
          <a:sx n="118" d="100"/>
          <a:sy n="118" d="100"/>
        </p:scale>
        <p:origin x="1296" y="200"/>
      </p:cViewPr>
      <p:guideLst>
        <p:guide orient="horz" pos="2772"/>
        <p:guide pos="3409"/>
        <p:guide pos="370"/>
        <p:guide orient="horz" pos="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Tom' Martens" userId="35ccf0d4-9e71-4d15-bebb-7c78661c64b3" providerId="ADAL" clId="{ACD6D55F-62F2-7B41-83D3-DB27B4EE36DA}"/>
    <pc:docChg chg="sldOrd">
      <pc:chgData name="Thomas 'Tom' Martens" userId="35ccf0d4-9e71-4d15-bebb-7c78661c64b3" providerId="ADAL" clId="{ACD6D55F-62F2-7B41-83D3-DB27B4EE36DA}" dt="2025-03-01T07:32:30.996" v="0" actId="20578"/>
      <pc:docMkLst>
        <pc:docMk/>
      </pc:docMkLst>
      <pc:sldChg chg="ord">
        <pc:chgData name="Thomas 'Tom' Martens" userId="35ccf0d4-9e71-4d15-bebb-7c78661c64b3" providerId="ADAL" clId="{ACD6D55F-62F2-7B41-83D3-DB27B4EE36DA}" dt="2025-03-01T07:32:30.996" v="0" actId="20578"/>
        <pc:sldMkLst>
          <pc:docMk/>
          <pc:sldMk cId="627811151" sldId="21474792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E3F47-1EF8-449E-AF2A-6893B256645D}" type="datetimeFigureOut">
              <a:rPr lang="de-DE" smtClean="0"/>
              <a:t>01.03.25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49F01-070F-4DA7-B670-FE81658F4AD1}" type="slidenum">
              <a:rPr lang="de-DE" smtClean="0"/>
              <a:t>‹#›</a:t>
            </a:fld>
            <a:endParaRPr lang="de-DE"/>
          </a:p>
        </p:txBody>
      </p:sp>
    </p:spTree>
    <p:extLst>
      <p:ext uri="{BB962C8B-B14F-4D97-AF65-F5344CB8AC3E}">
        <p14:creationId xmlns:p14="http://schemas.microsoft.com/office/powerpoint/2010/main" val="370200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4C49F01-070F-4DA7-B670-FE81658F4AD1}" type="slidenum">
              <a:rPr lang="de-DE" smtClean="0"/>
              <a:t>1</a:t>
            </a:fld>
            <a:endParaRPr lang="de-DE"/>
          </a:p>
        </p:txBody>
      </p:sp>
    </p:spTree>
    <p:extLst>
      <p:ext uri="{BB962C8B-B14F-4D97-AF65-F5344CB8AC3E}">
        <p14:creationId xmlns:p14="http://schemas.microsoft.com/office/powerpoint/2010/main" val="116795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new content types allow us to address</a:t>
            </a:r>
          </a:p>
          <a:p>
            <a:pPr marL="171450" indent="-171450">
              <a:buFont typeface="Arial" panose="020B0604020202020204" pitchFamily="34" charset="0"/>
              <a:buChar char="•"/>
            </a:pPr>
            <a:r>
              <a:rPr lang="en-GB" dirty="0"/>
              <a:t>N</a:t>
            </a:r>
            <a:r>
              <a:rPr lang="en-DE" dirty="0"/>
              <a:t>ew audiences (maybe data scientist</a:t>
            </a:r>
            <a:r>
              <a:rPr lang="en-GB" dirty="0"/>
              <a:t>s</a:t>
            </a:r>
            <a:r>
              <a:rPr lang="en-DE" dirty="0"/>
              <a:t>) that will use the Teams integration (AT THE CURRENT MOMENT ORG APPS ARE NOT AVAILABLE) to comment on notebooks)</a:t>
            </a:r>
          </a:p>
          <a:p>
            <a:pPr marL="171450" indent="-171450">
              <a:buFont typeface="Arial" panose="020B0604020202020204" pitchFamily="34" charset="0"/>
              <a:buChar char="•"/>
            </a:pPr>
            <a:r>
              <a:rPr lang="en-DE" dirty="0"/>
              <a:t>Or ”simply” by adding the new content types to existing apps, we are now able to provide new </a:t>
            </a:r>
            <a:r>
              <a:rPr lang="en-GB" dirty="0"/>
              <a:t>kind</a:t>
            </a:r>
            <a:r>
              <a:rPr lang="en-DE" dirty="0"/>
              <a:t>s of insights that w</a:t>
            </a:r>
            <a:r>
              <a:rPr lang="en-GB" dirty="0"/>
              <a:t>ere</a:t>
            </a:r>
            <a:r>
              <a:rPr lang="en-DE" dirty="0"/>
              <a:t> not possible before</a:t>
            </a:r>
          </a:p>
          <a:p>
            <a:pPr marL="171450" indent="-171450">
              <a:buFont typeface="Arial" panose="020B0604020202020204" pitchFamily="34" charset="0"/>
              <a:buChar char="•"/>
            </a:pPr>
            <a:r>
              <a:rPr lang="en-GB" dirty="0"/>
              <a:t>A</a:t>
            </a:r>
            <a:r>
              <a:rPr lang="en-DE" dirty="0"/>
              <a:t> mixture of the above</a:t>
            </a:r>
          </a:p>
        </p:txBody>
      </p:sp>
      <p:sp>
        <p:nvSpPr>
          <p:cNvPr id="4" name="Slide Number Placeholder 3"/>
          <p:cNvSpPr>
            <a:spLocks noGrp="1"/>
          </p:cNvSpPr>
          <p:nvPr>
            <p:ph type="sldNum" sz="quarter" idx="5"/>
          </p:nvPr>
        </p:nvSpPr>
        <p:spPr/>
        <p:txBody>
          <a:bodyPr/>
          <a:lstStyle/>
          <a:p>
            <a:fld id="{64C49F01-070F-4DA7-B670-FE81658F4AD1}" type="slidenum">
              <a:rPr lang="de-DE" smtClean="0"/>
              <a:t>6</a:t>
            </a:fld>
            <a:endParaRPr lang="de-DE"/>
          </a:p>
        </p:txBody>
      </p:sp>
    </p:spTree>
    <p:extLst>
      <p:ext uri="{BB962C8B-B14F-4D97-AF65-F5344CB8AC3E}">
        <p14:creationId xmlns:p14="http://schemas.microsoft.com/office/powerpoint/2010/main" val="214053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3362C-9A4D-E774-5B89-B0D5085404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C65DC-318A-A7B0-1C9D-9AB5271BE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5E36B3-9DE2-C2F3-5FD4-6FE0DA0CD5E6}"/>
              </a:ext>
            </a:extLst>
          </p:cNvPr>
          <p:cNvSpPr>
            <a:spLocks noGrp="1"/>
          </p:cNvSpPr>
          <p:nvPr>
            <p:ph type="body" idx="1"/>
          </p:nvPr>
        </p:nvSpPr>
        <p:spPr/>
        <p:txBody>
          <a:bodyPr/>
          <a:lstStyle/>
          <a:p>
            <a:r>
              <a:rPr lang="de-DE" dirty="0" err="1"/>
              <a:t>If</a:t>
            </a:r>
            <a:r>
              <a:rPr lang="de-DE" dirty="0"/>
              <a:t> a </a:t>
            </a:r>
            <a:r>
              <a:rPr lang="de-DE" dirty="0" err="1"/>
              <a:t>new</a:t>
            </a:r>
            <a:r>
              <a:rPr lang="de-DE" dirty="0"/>
              <a:t> feature </a:t>
            </a:r>
            <a:r>
              <a:rPr lang="de-DE" dirty="0" err="1"/>
              <a:t>arrives</a:t>
            </a:r>
            <a:r>
              <a:rPr lang="de-DE" dirty="0"/>
              <a:t> </a:t>
            </a:r>
            <a:r>
              <a:rPr lang="de-DE" dirty="0" err="1"/>
              <a:t>it</a:t>
            </a:r>
            <a:r>
              <a:rPr lang="de-DE" dirty="0"/>
              <a:t> </a:t>
            </a:r>
            <a:r>
              <a:rPr lang="de-DE" dirty="0" err="1"/>
              <a:t>is</a:t>
            </a:r>
            <a:r>
              <a:rPr lang="de-DE" dirty="0"/>
              <a:t> </a:t>
            </a:r>
            <a:r>
              <a:rPr lang="de-DE" dirty="0" err="1"/>
              <a:t>always</a:t>
            </a:r>
            <a:r>
              <a:rPr lang="de-DE" dirty="0"/>
              <a:t> a </a:t>
            </a:r>
            <a:r>
              <a:rPr lang="de-DE" dirty="0" err="1"/>
              <a:t>good</a:t>
            </a:r>
            <a:r>
              <a:rPr lang="de-DE" dirty="0"/>
              <a:t> </a:t>
            </a:r>
            <a:r>
              <a:rPr lang="de-DE" dirty="0" err="1"/>
              <a:t>idea</a:t>
            </a:r>
            <a:r>
              <a:rPr lang="de-DE" dirty="0"/>
              <a:t> </a:t>
            </a:r>
            <a:r>
              <a:rPr lang="de-DE" dirty="0" err="1"/>
              <a:t>to</a:t>
            </a:r>
            <a:r>
              <a:rPr lang="de-DE" dirty="0"/>
              <a:t> </a:t>
            </a:r>
            <a:r>
              <a:rPr lang="de-DE" dirty="0" err="1"/>
              <a:t>know</a:t>
            </a:r>
            <a:r>
              <a:rPr lang="de-DE" dirty="0"/>
              <a:t> </a:t>
            </a:r>
            <a:r>
              <a:rPr lang="de-DE" dirty="0" err="1"/>
              <a:t>it</a:t>
            </a:r>
            <a:r>
              <a:rPr lang="de-DE" dirty="0"/>
              <a:t> </a:t>
            </a:r>
            <a:r>
              <a:rPr lang="de-DE" dirty="0" err="1"/>
              <a:t>strengths</a:t>
            </a:r>
            <a:r>
              <a:rPr lang="de-DE" dirty="0"/>
              <a:t> (</a:t>
            </a:r>
            <a:r>
              <a:rPr lang="de-DE" dirty="0" err="1"/>
              <a:t>superpowers</a:t>
            </a:r>
            <a:r>
              <a:rPr lang="de-DE" dirty="0"/>
              <a:t>) and </a:t>
            </a:r>
            <a:r>
              <a:rPr lang="de-DE" dirty="0" err="1"/>
              <a:t>its</a:t>
            </a:r>
            <a:r>
              <a:rPr lang="de-DE" dirty="0"/>
              <a:t> </a:t>
            </a:r>
            <a:r>
              <a:rPr lang="de-DE" dirty="0" err="1"/>
              <a:t>weaknesses</a:t>
            </a:r>
            <a:endParaRPr lang="de-DE" dirty="0"/>
          </a:p>
          <a:p>
            <a:pPr marL="171450" indent="-171450">
              <a:buFont typeface="Arial" panose="020B0604020202020204" pitchFamily="34" charset="0"/>
              <a:buChar char="•"/>
            </a:pPr>
            <a:r>
              <a:rPr lang="de-DE" dirty="0" err="1"/>
              <a:t>Especially</a:t>
            </a:r>
            <a:r>
              <a:rPr lang="de-DE" dirty="0"/>
              <a:t> </a:t>
            </a:r>
            <a:r>
              <a:rPr lang="de-DE" dirty="0" err="1"/>
              <a:t>if</a:t>
            </a:r>
            <a:r>
              <a:rPr lang="de-DE" dirty="0"/>
              <a:t> </a:t>
            </a:r>
            <a:r>
              <a:rPr lang="de-DE" dirty="0" err="1"/>
              <a:t>this</a:t>
            </a:r>
            <a:r>
              <a:rPr lang="de-DE" dirty="0"/>
              <a:t> feature </a:t>
            </a:r>
            <a:r>
              <a:rPr lang="de-DE" dirty="0" err="1"/>
              <a:t>is</a:t>
            </a:r>
            <a:r>
              <a:rPr lang="de-DE" dirty="0"/>
              <a:t> </a:t>
            </a:r>
            <a:r>
              <a:rPr lang="de-DE" dirty="0" err="1"/>
              <a:t>similar</a:t>
            </a:r>
            <a:r>
              <a:rPr lang="de-DE" dirty="0"/>
              <a:t> </a:t>
            </a:r>
            <a:r>
              <a:rPr lang="de-DE" dirty="0" err="1"/>
              <a:t>to</a:t>
            </a:r>
            <a:r>
              <a:rPr lang="de-DE" dirty="0"/>
              <a:t> an </a:t>
            </a:r>
            <a:r>
              <a:rPr lang="de-DE" dirty="0" err="1"/>
              <a:t>existing</a:t>
            </a:r>
            <a:r>
              <a:rPr lang="de-DE" dirty="0"/>
              <a:t> feature</a:t>
            </a:r>
          </a:p>
          <a:p>
            <a:pPr marL="628650" lvl="1" indent="-171450">
              <a:buFont typeface="Arial" panose="020B0604020202020204" pitchFamily="34" charset="0"/>
              <a:buChar char="•"/>
            </a:pPr>
            <a:r>
              <a:rPr lang="de-DE" dirty="0" err="1"/>
              <a:t>Because</a:t>
            </a:r>
            <a:r>
              <a:rPr lang="de-DE" dirty="0"/>
              <a:t> </a:t>
            </a:r>
            <a:r>
              <a:rPr lang="de-DE" dirty="0" err="1"/>
              <a:t>sometimes</a:t>
            </a:r>
            <a:r>
              <a:rPr lang="de-DE" dirty="0"/>
              <a:t> </a:t>
            </a:r>
            <a:r>
              <a:rPr lang="de-DE" dirty="0" err="1"/>
              <a:t>the</a:t>
            </a:r>
            <a:r>
              <a:rPr lang="de-DE" dirty="0"/>
              <a:t> „</a:t>
            </a:r>
            <a:r>
              <a:rPr lang="de-DE" dirty="0" err="1"/>
              <a:t>awaited</a:t>
            </a:r>
            <a:r>
              <a:rPr lang="de-DE" dirty="0"/>
              <a:t>“ </a:t>
            </a:r>
            <a:r>
              <a:rPr lang="de-DE" dirty="0" err="1"/>
              <a:t>capability</a:t>
            </a:r>
            <a:r>
              <a:rPr lang="de-DE" dirty="0"/>
              <a:t> </a:t>
            </a:r>
            <a:r>
              <a:rPr lang="de-DE" dirty="0" err="1"/>
              <a:t>comes</a:t>
            </a:r>
            <a:endParaRPr lang="de-DE" dirty="0"/>
          </a:p>
          <a:p>
            <a:pPr marL="628650" lvl="1" indent="-171450">
              <a:buFont typeface="Arial" panose="020B0604020202020204" pitchFamily="34" charset="0"/>
              <a:buChar char="•"/>
            </a:pPr>
            <a:r>
              <a:rPr lang="de-DE" dirty="0"/>
              <a:t>With a </a:t>
            </a:r>
            <a:r>
              <a:rPr lang="de-DE" dirty="0" err="1"/>
              <a:t>downside</a:t>
            </a:r>
            <a:r>
              <a:rPr lang="de-DE" dirty="0"/>
              <a:t>, </a:t>
            </a:r>
            <a:r>
              <a:rPr lang="de-DE" dirty="0" err="1"/>
              <a:t>meaning</a:t>
            </a:r>
            <a:r>
              <a:rPr lang="de-DE" dirty="0"/>
              <a:t> </a:t>
            </a:r>
            <a:r>
              <a:rPr lang="de-DE" dirty="0" err="1"/>
              <a:t>known</a:t>
            </a:r>
            <a:r>
              <a:rPr lang="de-DE" dirty="0"/>
              <a:t> </a:t>
            </a:r>
            <a:r>
              <a:rPr lang="de-DE" dirty="0" err="1"/>
              <a:t>capabilities</a:t>
            </a:r>
            <a:r>
              <a:rPr lang="de-DE" dirty="0"/>
              <a:t> </a:t>
            </a:r>
            <a:r>
              <a:rPr lang="de-DE" dirty="0" err="1"/>
              <a:t>are</a:t>
            </a:r>
            <a:r>
              <a:rPr lang="de-DE" dirty="0"/>
              <a:t> </a:t>
            </a:r>
            <a:r>
              <a:rPr lang="de-DE" dirty="0" err="1"/>
              <a:t>no</a:t>
            </a:r>
            <a:r>
              <a:rPr lang="de-DE" dirty="0"/>
              <a:t> </a:t>
            </a:r>
            <a:r>
              <a:rPr lang="de-DE" dirty="0" err="1"/>
              <a:t>longer</a:t>
            </a:r>
            <a:r>
              <a:rPr lang="de-DE" dirty="0"/>
              <a:t> </a:t>
            </a:r>
            <a:r>
              <a:rPr lang="de-DE" dirty="0" err="1"/>
              <a:t>available</a:t>
            </a:r>
            <a:endParaRPr lang="de-DE" dirty="0"/>
          </a:p>
          <a:p>
            <a:endParaRPr lang="en-DE" dirty="0"/>
          </a:p>
        </p:txBody>
      </p:sp>
      <p:sp>
        <p:nvSpPr>
          <p:cNvPr id="4" name="Slide Number Placeholder 3">
            <a:extLst>
              <a:ext uri="{FF2B5EF4-FFF2-40B4-BE49-F238E27FC236}">
                <a16:creationId xmlns:a16="http://schemas.microsoft.com/office/drawing/2014/main" id="{513E30D5-2929-F95E-5EAF-360205C28043}"/>
              </a:ext>
            </a:extLst>
          </p:cNvPr>
          <p:cNvSpPr>
            <a:spLocks noGrp="1"/>
          </p:cNvSpPr>
          <p:nvPr>
            <p:ph type="sldNum" sz="quarter" idx="5"/>
          </p:nvPr>
        </p:nvSpPr>
        <p:spPr/>
        <p:txBody>
          <a:bodyPr/>
          <a:lstStyle/>
          <a:p>
            <a:fld id="{64C49F01-070F-4DA7-B670-FE81658F4AD1}" type="slidenum">
              <a:rPr lang="de-DE" smtClean="0"/>
              <a:t>7</a:t>
            </a:fld>
            <a:endParaRPr lang="de-DE"/>
          </a:p>
        </p:txBody>
      </p:sp>
    </p:spTree>
    <p:extLst>
      <p:ext uri="{BB962C8B-B14F-4D97-AF65-F5344CB8AC3E}">
        <p14:creationId xmlns:p14="http://schemas.microsoft.com/office/powerpoint/2010/main" val="293471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1BD2C-52EB-34BF-07DA-3193647E6F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0A38F4-FCB0-5950-F0FA-63FBFA6033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97851-3611-6F56-975A-443CB6CEC016}"/>
              </a:ext>
            </a:extLst>
          </p:cNvPr>
          <p:cNvSpPr>
            <a:spLocks noGrp="1"/>
          </p:cNvSpPr>
          <p:nvPr>
            <p:ph type="body" idx="1"/>
          </p:nvPr>
        </p:nvSpPr>
        <p:spPr/>
        <p:txBody>
          <a:bodyPr/>
          <a:lstStyle/>
          <a:p>
            <a:r>
              <a:rPr lang="de-DE" dirty="0"/>
              <a:t>THE DEVELOPER: </a:t>
            </a:r>
            <a:r>
              <a:rPr lang="de-DE" dirty="0" err="1"/>
              <a:t>Creating</a:t>
            </a:r>
            <a:r>
              <a:rPr lang="de-DE" dirty="0"/>
              <a:t> an </a:t>
            </a:r>
            <a:r>
              <a:rPr lang="de-DE" dirty="0" err="1"/>
              <a:t>Org</a:t>
            </a:r>
            <a:r>
              <a:rPr lang="de-DE" dirty="0"/>
              <a:t> </a:t>
            </a:r>
            <a:r>
              <a:rPr lang="de-DE" dirty="0" err="1"/>
              <a:t>app</a:t>
            </a:r>
            <a:r>
              <a:rPr lang="de-DE" dirty="0"/>
              <a:t> </a:t>
            </a:r>
            <a:r>
              <a:rPr lang="de-DE" dirty="0" err="1"/>
              <a:t>or</a:t>
            </a:r>
            <a:r>
              <a:rPr lang="de-DE" dirty="0"/>
              <a:t> </a:t>
            </a:r>
            <a:r>
              <a:rPr lang="de-DE" dirty="0" err="1"/>
              <a:t>numerous</a:t>
            </a:r>
            <a:r>
              <a:rPr lang="de-DE" dirty="0"/>
              <a:t> </a:t>
            </a:r>
            <a:r>
              <a:rPr lang="de-DE" dirty="0" err="1"/>
              <a:t>Org</a:t>
            </a:r>
            <a:r>
              <a:rPr lang="de-DE" dirty="0"/>
              <a:t> </a:t>
            </a:r>
            <a:r>
              <a:rPr lang="de-DE" dirty="0" err="1"/>
              <a:t>apps</a:t>
            </a:r>
            <a:r>
              <a:rPr lang="de-DE" dirty="0"/>
              <a:t> </a:t>
            </a:r>
            <a:r>
              <a:rPr lang="de-DE" dirty="0" err="1"/>
              <a:t>is</a:t>
            </a:r>
            <a:r>
              <a:rPr lang="de-DE" dirty="0"/>
              <a:t> simple</a:t>
            </a:r>
          </a:p>
          <a:p>
            <a:pPr marL="171450" indent="-171450">
              <a:buFont typeface="Arial" panose="020B0604020202020204" pitchFamily="34" charset="0"/>
              <a:buChar char="•"/>
            </a:pPr>
            <a:r>
              <a:rPr lang="de-DE" dirty="0" err="1"/>
              <a:t>Adding</a:t>
            </a:r>
            <a:r>
              <a:rPr lang="de-DE" dirty="0"/>
              <a:t> </a:t>
            </a:r>
            <a:r>
              <a:rPr lang="de-DE" dirty="0" err="1"/>
              <a:t>the</a:t>
            </a:r>
            <a:r>
              <a:rPr lang="de-DE" dirty="0"/>
              <a:t> </a:t>
            </a:r>
            <a:r>
              <a:rPr lang="de-DE" dirty="0" err="1"/>
              <a:t>content</a:t>
            </a:r>
            <a:endParaRPr lang="de-DE" dirty="0"/>
          </a:p>
          <a:p>
            <a:pPr marL="171450" indent="-171450">
              <a:buFont typeface="Arial" panose="020B0604020202020204" pitchFamily="34" charset="0"/>
              <a:buChar char="•"/>
            </a:pPr>
            <a:r>
              <a:rPr lang="de-DE" dirty="0"/>
              <a:t>Sharing </a:t>
            </a:r>
            <a:r>
              <a:rPr lang="de-DE" dirty="0" err="1"/>
              <a:t>the</a:t>
            </a:r>
            <a:r>
              <a:rPr lang="de-DE" dirty="0"/>
              <a:t> </a:t>
            </a:r>
            <a:r>
              <a:rPr lang="de-DE" dirty="0" err="1"/>
              <a:t>app</a:t>
            </a:r>
            <a:r>
              <a:rPr lang="de-DE" dirty="0"/>
              <a:t> </a:t>
            </a:r>
            <a:r>
              <a:rPr lang="de-DE" dirty="0" err="1"/>
              <a:t>with</a:t>
            </a:r>
            <a:r>
              <a:rPr lang="de-DE" dirty="0"/>
              <a:t> </a:t>
            </a:r>
            <a:r>
              <a:rPr lang="de-DE" dirty="0" err="1"/>
              <a:t>the</a:t>
            </a:r>
            <a:r>
              <a:rPr lang="de-DE" dirty="0"/>
              <a:t> </a:t>
            </a:r>
            <a:r>
              <a:rPr lang="de-DE" dirty="0" err="1"/>
              <a:t>audience</a:t>
            </a:r>
            <a:endParaRPr lang="de-DE" dirty="0"/>
          </a:p>
          <a:p>
            <a:pPr marL="171450" indent="-171450">
              <a:buFont typeface="Arial" panose="020B0604020202020204" pitchFamily="34" charset="0"/>
              <a:buChar char="•"/>
            </a:pPr>
            <a:r>
              <a:rPr lang="de-DE" dirty="0">
                <a:sym typeface="Wingdings" pitchFamily="2" charset="2"/>
              </a:rPr>
              <a:t> </a:t>
            </a:r>
            <a:r>
              <a:rPr lang="de-DE" dirty="0" err="1">
                <a:sym typeface="Wingdings" pitchFamily="2" charset="2"/>
              </a:rPr>
              <a:t>only</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steps</a:t>
            </a:r>
            <a:r>
              <a:rPr lang="de-DE" dirty="0">
                <a:sym typeface="Wingdings" pitchFamily="2" charset="2"/>
              </a:rPr>
              <a:t> </a:t>
            </a:r>
            <a:r>
              <a:rPr lang="de-DE" dirty="0" err="1">
                <a:sym typeface="Wingdings" pitchFamily="2" charset="2"/>
              </a:rPr>
              <a:t>have</a:t>
            </a:r>
            <a:r>
              <a:rPr lang="de-DE" dirty="0">
                <a:sym typeface="Wingdings" pitchFamily="2" charset="2"/>
              </a:rPr>
              <a:t> </a:t>
            </a:r>
            <a:r>
              <a:rPr lang="de-DE" dirty="0" err="1">
                <a:sym typeface="Wingdings" pitchFamily="2" charset="2"/>
              </a:rPr>
              <a:t>slightly</a:t>
            </a:r>
            <a:r>
              <a:rPr lang="de-DE" dirty="0">
                <a:sym typeface="Wingdings" pitchFamily="2" charset="2"/>
              </a:rPr>
              <a:t> </a:t>
            </a:r>
            <a:r>
              <a:rPr lang="de-DE" dirty="0" err="1">
                <a:sym typeface="Wingdings" pitchFamily="2" charset="2"/>
              </a:rPr>
              <a:t>changed</a:t>
            </a:r>
            <a:endParaRPr lang="de-DE" dirty="0">
              <a:sym typeface="Wingdings" pitchFamily="2" charset="2"/>
            </a:endParaRPr>
          </a:p>
          <a:p>
            <a:pPr marL="171450" indent="-171450">
              <a:buFont typeface="Arial" panose="020B0604020202020204" pitchFamily="34" charset="0"/>
              <a:buChar char="•"/>
            </a:pPr>
            <a:endParaRPr lang="de-DE" dirty="0">
              <a:sym typeface="Wingdings" pitchFamily="2" charset="2"/>
            </a:endParaRPr>
          </a:p>
          <a:p>
            <a:pPr marL="0" indent="0">
              <a:buFont typeface="Arial" panose="020B0604020202020204" pitchFamily="34" charset="0"/>
              <a:buNone/>
            </a:pPr>
            <a:r>
              <a:rPr lang="de-DE" dirty="0">
                <a:sym typeface="Wingdings" pitchFamily="2" charset="2"/>
              </a:rPr>
              <a:t>THE SOLUTION ARCHITECT: </a:t>
            </a:r>
            <a:r>
              <a:rPr lang="de-DE" dirty="0" err="1">
                <a:sym typeface="Wingdings" pitchFamily="2" charset="2"/>
              </a:rPr>
              <a:t>envisioning</a:t>
            </a:r>
            <a:r>
              <a:rPr lang="de-DE" dirty="0">
                <a:sym typeface="Wingdings" pitchFamily="2" charset="2"/>
              </a:rPr>
              <a:t> </a:t>
            </a:r>
            <a:r>
              <a:rPr lang="de-DE" dirty="0" err="1">
                <a:sym typeface="Wingdings" pitchFamily="2" charset="2"/>
              </a:rPr>
              <a:t>analytical</a:t>
            </a:r>
            <a:r>
              <a:rPr lang="de-DE" dirty="0">
                <a:sym typeface="Wingdings" pitchFamily="2" charset="2"/>
              </a:rPr>
              <a:t> </a:t>
            </a:r>
            <a:r>
              <a:rPr lang="de-DE" dirty="0" err="1">
                <a:sym typeface="Wingdings" pitchFamily="2" charset="2"/>
              </a:rPr>
              <a:t>solutions</a:t>
            </a:r>
            <a:r>
              <a:rPr lang="de-DE" dirty="0">
                <a:sym typeface="Wingdings" pitchFamily="2" charset="2"/>
              </a:rPr>
              <a:t> </a:t>
            </a:r>
            <a:r>
              <a:rPr lang="de-DE" dirty="0" err="1">
                <a:sym typeface="Wingdings" pitchFamily="2" charset="2"/>
              </a:rPr>
              <a:t>can</a:t>
            </a:r>
            <a:r>
              <a:rPr lang="de-DE" dirty="0">
                <a:sym typeface="Wingdings" pitchFamily="2" charset="2"/>
              </a:rPr>
              <a:t> </a:t>
            </a:r>
            <a:r>
              <a:rPr lang="de-DE" dirty="0" err="1">
                <a:sym typeface="Wingdings" pitchFamily="2" charset="2"/>
              </a:rPr>
              <a:t>be</a:t>
            </a:r>
            <a:endParaRPr lang="de-DE" dirty="0">
              <a:sym typeface="Wingdings" pitchFamily="2" charset="2"/>
            </a:endParaRPr>
          </a:p>
          <a:p>
            <a:pPr marL="171450" indent="-171450">
              <a:buFont typeface="Arial" panose="020B0604020202020204" pitchFamily="34" charset="0"/>
              <a:buChar char="•"/>
            </a:pPr>
            <a:r>
              <a:rPr lang="de-DE" dirty="0" err="1">
                <a:sym typeface="Wingdings" pitchFamily="2" charset="2"/>
              </a:rPr>
              <a:t>difficult</a:t>
            </a:r>
            <a:r>
              <a:rPr lang="de-DE" dirty="0">
                <a:sym typeface="Wingdings" pitchFamily="2" charset="2"/>
              </a:rPr>
              <a:t> </a:t>
            </a:r>
            <a:r>
              <a:rPr lang="de-DE" dirty="0" err="1">
                <a:sym typeface="Wingdings" pitchFamily="2" charset="2"/>
              </a:rPr>
              <a:t>because</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audience</a:t>
            </a:r>
            <a:r>
              <a:rPr lang="de-DE" dirty="0">
                <a:sym typeface="Wingdings" pitchFamily="2" charset="2"/>
              </a:rPr>
              <a:t> </a:t>
            </a:r>
            <a:r>
              <a:rPr lang="de-DE" dirty="0" err="1">
                <a:sym typeface="Wingdings" pitchFamily="2" charset="2"/>
              </a:rPr>
              <a:t>is</a:t>
            </a:r>
            <a:r>
              <a:rPr lang="de-DE" dirty="0">
                <a:sym typeface="Wingdings" pitchFamily="2" charset="2"/>
              </a:rPr>
              <a:t> different, </a:t>
            </a:r>
            <a:r>
              <a:rPr lang="de-DE" dirty="0" err="1">
                <a:sym typeface="Wingdings" pitchFamily="2" charset="2"/>
              </a:rPr>
              <a:t>or</a:t>
            </a:r>
            <a:endParaRPr lang="de-DE" dirty="0">
              <a:sym typeface="Wingdings" pitchFamily="2" charset="2"/>
            </a:endParaRPr>
          </a:p>
          <a:p>
            <a:pPr marL="171450" indent="-171450">
              <a:buFont typeface="Arial" panose="020B0604020202020204" pitchFamily="34" charset="0"/>
              <a:buChar char="•"/>
            </a:pPr>
            <a:r>
              <a:rPr lang="de-DE" dirty="0">
                <a:sym typeface="Wingdings" pitchFamily="2" charset="2"/>
              </a:rPr>
              <a:t>The </a:t>
            </a:r>
            <a:r>
              <a:rPr lang="de-DE" dirty="0" err="1">
                <a:sym typeface="Wingdings" pitchFamily="2" charset="2"/>
              </a:rPr>
              <a:t>full</a:t>
            </a:r>
            <a:r>
              <a:rPr lang="de-DE" dirty="0">
                <a:sym typeface="Wingdings" pitchFamily="2" charset="2"/>
              </a:rPr>
              <a:t> </a:t>
            </a:r>
            <a:r>
              <a:rPr lang="de-DE" dirty="0" err="1">
                <a:sym typeface="Wingdings" pitchFamily="2" charset="2"/>
              </a:rPr>
              <a:t>set</a:t>
            </a:r>
            <a:r>
              <a:rPr lang="de-DE" dirty="0">
                <a:sym typeface="Wingdings" pitchFamily="2" charset="2"/>
              </a:rPr>
              <a:t> </a:t>
            </a:r>
            <a:r>
              <a:rPr lang="de-DE" dirty="0" err="1">
                <a:sym typeface="Wingdings" pitchFamily="2" charset="2"/>
              </a:rPr>
              <a:t>of</a:t>
            </a:r>
            <a:r>
              <a:rPr lang="de-DE" dirty="0">
                <a:sym typeface="Wingdings" pitchFamily="2" charset="2"/>
              </a:rPr>
              <a:t> </a:t>
            </a:r>
            <a:r>
              <a:rPr lang="de-DE" dirty="0" err="1">
                <a:sym typeface="Wingdings" pitchFamily="2" charset="2"/>
              </a:rPr>
              <a:t>capabiliites</a:t>
            </a:r>
            <a:r>
              <a:rPr lang="de-DE" dirty="0">
                <a:sym typeface="Wingdings" pitchFamily="2" charset="2"/>
              </a:rPr>
              <a:t> </a:t>
            </a:r>
            <a:r>
              <a:rPr lang="de-DE" dirty="0" err="1">
                <a:sym typeface="Wingdings" pitchFamily="2" charset="2"/>
              </a:rPr>
              <a:t>is</a:t>
            </a:r>
            <a:r>
              <a:rPr lang="de-DE" dirty="0">
                <a:sym typeface="Wingdings" pitchFamily="2" charset="2"/>
              </a:rPr>
              <a:t> not </a:t>
            </a:r>
            <a:r>
              <a:rPr lang="de-DE" dirty="0" err="1">
                <a:sym typeface="Wingdings" pitchFamily="2" charset="2"/>
              </a:rPr>
              <a:t>known</a:t>
            </a:r>
            <a:endParaRPr lang="de-DE" dirty="0">
              <a:sym typeface="Wingdings" pitchFamily="2" charset="2"/>
            </a:endParaRPr>
          </a:p>
          <a:p>
            <a:pPr marL="171450" indent="-171450">
              <a:buFont typeface="Arial" panose="020B0604020202020204" pitchFamily="34" charset="0"/>
              <a:buChar char="•"/>
            </a:pPr>
            <a:endParaRPr lang="de-DE" dirty="0">
              <a:sym typeface="Wingdings" pitchFamily="2" charset="2"/>
            </a:endParaRPr>
          </a:p>
          <a:p>
            <a:pPr marL="0" indent="0">
              <a:buFont typeface="Arial" panose="020B0604020202020204" pitchFamily="34" charset="0"/>
              <a:buNone/>
            </a:pPr>
            <a:r>
              <a:rPr lang="de-DE" dirty="0">
                <a:sym typeface="Wingdings" pitchFamily="2" charset="2"/>
              </a:rPr>
              <a:t>THE FABRIC ADMIN: simple, </a:t>
            </a:r>
            <a:r>
              <a:rPr lang="de-DE" dirty="0" err="1">
                <a:sym typeface="Wingdings" pitchFamily="2" charset="2"/>
              </a:rPr>
              <a:t>enable</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Org</a:t>
            </a:r>
            <a:r>
              <a:rPr lang="de-DE" dirty="0">
                <a:sym typeface="Wingdings" pitchFamily="2" charset="2"/>
              </a:rPr>
              <a:t> App feature in </a:t>
            </a:r>
            <a:r>
              <a:rPr lang="de-DE" dirty="0" err="1">
                <a:sym typeface="Wingdings" pitchFamily="2" charset="2"/>
              </a:rPr>
              <a:t>the</a:t>
            </a:r>
            <a:r>
              <a:rPr lang="de-DE" dirty="0">
                <a:sym typeface="Wingdings" pitchFamily="2" charset="2"/>
              </a:rPr>
              <a:t> </a:t>
            </a:r>
            <a:r>
              <a:rPr lang="de-DE" dirty="0" err="1">
                <a:sym typeface="Wingdings" pitchFamily="2" charset="2"/>
              </a:rPr>
              <a:t>tenant</a:t>
            </a:r>
            <a:r>
              <a:rPr lang="de-DE" dirty="0">
                <a:sym typeface="Wingdings" pitchFamily="2" charset="2"/>
              </a:rPr>
              <a:t> </a:t>
            </a:r>
            <a:r>
              <a:rPr lang="de-DE" dirty="0" err="1">
                <a:sym typeface="Wingdings" pitchFamily="2" charset="2"/>
              </a:rPr>
              <a:t>settings</a:t>
            </a:r>
            <a:endParaRPr lang="de-DE" dirty="0"/>
          </a:p>
          <a:p>
            <a:endParaRPr lang="en-DE" dirty="0"/>
          </a:p>
        </p:txBody>
      </p:sp>
      <p:sp>
        <p:nvSpPr>
          <p:cNvPr id="4" name="Slide Number Placeholder 3">
            <a:extLst>
              <a:ext uri="{FF2B5EF4-FFF2-40B4-BE49-F238E27FC236}">
                <a16:creationId xmlns:a16="http://schemas.microsoft.com/office/drawing/2014/main" id="{55351271-08E3-4B06-975A-83452D072F21}"/>
              </a:ext>
            </a:extLst>
          </p:cNvPr>
          <p:cNvSpPr>
            <a:spLocks noGrp="1"/>
          </p:cNvSpPr>
          <p:nvPr>
            <p:ph type="sldNum" sz="quarter" idx="5"/>
          </p:nvPr>
        </p:nvSpPr>
        <p:spPr/>
        <p:txBody>
          <a:bodyPr/>
          <a:lstStyle/>
          <a:p>
            <a:fld id="{64C49F01-070F-4DA7-B670-FE81658F4AD1}" type="slidenum">
              <a:rPr lang="de-DE" smtClean="0"/>
              <a:t>8</a:t>
            </a:fld>
            <a:endParaRPr lang="de-DE"/>
          </a:p>
        </p:txBody>
      </p:sp>
    </p:spTree>
    <p:extLst>
      <p:ext uri="{BB962C8B-B14F-4D97-AF65-F5344CB8AC3E}">
        <p14:creationId xmlns:p14="http://schemas.microsoft.com/office/powerpoint/2010/main" val="429164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4C49F01-070F-4DA7-B670-FE81658F4AD1}" type="slidenum">
              <a:rPr lang="de-DE" smtClean="0"/>
              <a:t>10</a:t>
            </a:fld>
            <a:endParaRPr lang="de-DE"/>
          </a:p>
        </p:txBody>
      </p:sp>
    </p:spTree>
    <p:extLst>
      <p:ext uri="{BB962C8B-B14F-4D97-AF65-F5344CB8AC3E}">
        <p14:creationId xmlns:p14="http://schemas.microsoft.com/office/powerpoint/2010/main" val="308221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E1E9F-12B2-BC76-19D7-2192C6F11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A37A1-3E1C-23FF-531E-B61EA19D1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4F2BF-49D3-B1E7-0441-27C535699A4B}"/>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BE787CE-36D6-C658-8E50-1360CDBF3E13}"/>
              </a:ext>
            </a:extLst>
          </p:cNvPr>
          <p:cNvSpPr>
            <a:spLocks noGrp="1"/>
          </p:cNvSpPr>
          <p:nvPr>
            <p:ph type="sldNum" sz="quarter" idx="5"/>
          </p:nvPr>
        </p:nvSpPr>
        <p:spPr/>
        <p:txBody>
          <a:bodyPr/>
          <a:lstStyle/>
          <a:p>
            <a:fld id="{64C49F01-070F-4DA7-B670-FE81658F4AD1}" type="slidenum">
              <a:rPr lang="de-DE" smtClean="0"/>
              <a:t>11</a:t>
            </a:fld>
            <a:endParaRPr lang="de-DE"/>
          </a:p>
        </p:txBody>
      </p:sp>
    </p:spTree>
    <p:extLst>
      <p:ext uri="{BB962C8B-B14F-4D97-AF65-F5344CB8AC3E}">
        <p14:creationId xmlns:p14="http://schemas.microsoft.com/office/powerpoint/2010/main" val="359605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12</a:t>
            </a:fld>
            <a:endParaRPr lang="de-DE"/>
          </a:p>
        </p:txBody>
      </p:sp>
    </p:spTree>
    <p:extLst>
      <p:ext uri="{BB962C8B-B14F-4D97-AF65-F5344CB8AC3E}">
        <p14:creationId xmlns:p14="http://schemas.microsoft.com/office/powerpoint/2010/main" val="82689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15</a:t>
            </a:fld>
            <a:endParaRPr lang="de-DE"/>
          </a:p>
        </p:txBody>
      </p:sp>
    </p:spTree>
    <p:extLst>
      <p:ext uri="{BB962C8B-B14F-4D97-AF65-F5344CB8AC3E}">
        <p14:creationId xmlns:p14="http://schemas.microsoft.com/office/powerpoint/2010/main" val="317539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39F6F0-6650-40DB-B5FA-86A70CF89902}" type="datetimeFigureOut">
              <a:rPr lang="de-DE" smtClean="0"/>
              <a:pPr/>
              <a:t>01.03.25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A1F40A6-DE98-499A-8122-D6567B6431F0}" type="slidenum">
              <a:rPr lang="de-DE" smtClean="0"/>
              <a:pPr/>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721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01.03.25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7802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01.03.25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41525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14" name="Gerader Verbinder 13"/>
          <p:cNvCxnSpPr/>
          <p:nvPr userDrawn="1"/>
        </p:nvCxnSpPr>
        <p:spPr>
          <a:xfrm>
            <a:off x="568325" y="1106488"/>
            <a:ext cx="7920000"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Gerade Verbindung 12"/>
          <p:cNvCxnSpPr/>
          <p:nvPr userDrawn="1"/>
        </p:nvCxnSpPr>
        <p:spPr bwMode="gray">
          <a:xfrm>
            <a:off x="-144016" y="5842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77905" y="5362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9" name="Gerade Verbindung 12"/>
          <p:cNvCxnSpPr/>
          <p:nvPr userDrawn="1"/>
        </p:nvCxnSpPr>
        <p:spPr bwMode="gray">
          <a:xfrm>
            <a:off x="-144016" y="34290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0" name="Textfeld 9"/>
          <p:cNvSpPr txBox="1"/>
          <p:nvPr userDrawn="1"/>
        </p:nvSpPr>
        <p:spPr bwMode="gray">
          <a:xfrm>
            <a:off x="-220197" y="3381079"/>
            <a:ext cx="38472" cy="92333"/>
          </a:xfrm>
          <a:prstGeom prst="rect">
            <a:avLst/>
          </a:prstGeom>
          <a:noFill/>
        </p:spPr>
        <p:txBody>
          <a:bodyPr wrap="none" lIns="0" tIns="0" rIns="0" bIns="0" rtlCol="0">
            <a:spAutoFit/>
          </a:bodyPr>
          <a:lstStyle/>
          <a:p>
            <a:pPr algn="r"/>
            <a:r>
              <a:rPr lang="de-DE" sz="600">
                <a:solidFill>
                  <a:schemeClr val="bg1">
                    <a:lumMod val="50000"/>
                  </a:schemeClr>
                </a:solidFill>
              </a:rPr>
              <a:t>0</a:t>
            </a:r>
          </a:p>
        </p:txBody>
      </p:sp>
      <p:cxnSp>
        <p:nvCxnSpPr>
          <p:cNvPr id="11" name="Gerade Verbindung 12"/>
          <p:cNvCxnSpPr/>
          <p:nvPr userDrawn="1"/>
        </p:nvCxnSpPr>
        <p:spPr bwMode="gray">
          <a:xfrm>
            <a:off x="-144016" y="62738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bwMode="gray">
          <a:xfrm>
            <a:off x="-277905" y="62258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15" name="Gerade Verbindung 12"/>
          <p:cNvCxnSpPr/>
          <p:nvPr userDrawn="1"/>
        </p:nvCxnSpPr>
        <p:spPr bwMode="gray">
          <a:xfrm rot="16200000">
            <a:off x="4963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bwMode="gray">
          <a:xfrm>
            <a:off x="481763" y="7029300"/>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cxnSp>
        <p:nvCxnSpPr>
          <p:cNvPr id="17" name="Gerade Verbindung 12"/>
          <p:cNvCxnSpPr/>
          <p:nvPr userDrawn="1"/>
        </p:nvCxnSpPr>
        <p:spPr bwMode="gray">
          <a:xfrm rot="16200000">
            <a:off x="32522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8" name="Textfeld 17"/>
          <p:cNvSpPr txBox="1"/>
          <p:nvPr userDrawn="1"/>
        </p:nvSpPr>
        <p:spPr bwMode="gray">
          <a:xfrm>
            <a:off x="3276135"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19" name="Gerade Verbindung 12"/>
          <p:cNvCxnSpPr/>
          <p:nvPr userDrawn="1"/>
        </p:nvCxnSpPr>
        <p:spPr bwMode="gray">
          <a:xfrm rot="16200000">
            <a:off x="6023992"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bwMode="gray">
          <a:xfrm>
            <a:off x="6076764" y="7029300"/>
            <a:ext cx="38472" cy="92333"/>
          </a:xfrm>
          <a:prstGeom prst="rect">
            <a:avLst/>
          </a:prstGeom>
          <a:noFill/>
        </p:spPr>
        <p:txBody>
          <a:bodyPr wrap="none" lIns="0" tIns="0" rIns="0" bIns="0" rtlCol="0">
            <a:spAutoFit/>
          </a:bodyPr>
          <a:lstStyle/>
          <a:p>
            <a:pPr algn="ctr"/>
            <a:r>
              <a:rPr lang="de-DE" sz="600">
                <a:solidFill>
                  <a:schemeClr val="bg1">
                    <a:lumMod val="50000"/>
                  </a:schemeClr>
                </a:solidFill>
              </a:rPr>
              <a:t>0</a:t>
            </a:r>
          </a:p>
        </p:txBody>
      </p:sp>
      <p:cxnSp>
        <p:nvCxnSpPr>
          <p:cNvPr id="21" name="Gerade Verbindung 12"/>
          <p:cNvCxnSpPr/>
          <p:nvPr userDrawn="1"/>
        </p:nvCxnSpPr>
        <p:spPr bwMode="gray">
          <a:xfrm rot="16200000">
            <a:off x="8787830"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bwMode="gray">
          <a:xfrm>
            <a:off x="8811748"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23" name="Gerade Verbindung 12"/>
          <p:cNvCxnSpPr/>
          <p:nvPr userDrawn="1"/>
        </p:nvCxnSpPr>
        <p:spPr bwMode="gray">
          <a:xfrm rot="16200000">
            <a:off x="11546905" y="6930007"/>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bwMode="gray">
          <a:xfrm>
            <a:off x="11532351" y="7029299"/>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sp>
        <p:nvSpPr>
          <p:cNvPr id="25" name="Titel 11"/>
          <p:cNvSpPr>
            <a:spLocks noGrp="1"/>
          </p:cNvSpPr>
          <p:nvPr>
            <p:ph type="title"/>
          </p:nvPr>
        </p:nvSpPr>
        <p:spPr>
          <a:xfrm>
            <a:off x="563240" y="565150"/>
            <a:ext cx="10515600" cy="496321"/>
          </a:xfrm>
        </p:spPr>
        <p:txBody>
          <a:bodyPr>
            <a:noAutofit/>
          </a:bodyPr>
          <a:lstStyle/>
          <a:p>
            <a:r>
              <a:rPr lang="de-DE" dirty="0"/>
              <a:t>Titelmasterformat durch Klicken bearbeiten</a:t>
            </a:r>
          </a:p>
        </p:txBody>
      </p:sp>
      <p:pic>
        <p:nvPicPr>
          <p:cNvPr id="26" name="Grafik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229581" y="648697"/>
            <a:ext cx="396514" cy="396444"/>
          </a:xfrm>
          <a:prstGeom prst="rect">
            <a:avLst/>
          </a:prstGeom>
        </p:spPr>
      </p:pic>
      <p:cxnSp>
        <p:nvCxnSpPr>
          <p:cNvPr id="27" name="Gerader Verbinder 26"/>
          <p:cNvCxnSpPr/>
          <p:nvPr userDrawn="1"/>
        </p:nvCxnSpPr>
        <p:spPr>
          <a:xfrm>
            <a:off x="568325" y="1106488"/>
            <a:ext cx="11050588"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sp>
        <p:nvSpPr>
          <p:cNvPr id="28" name="Textplatzhalter 27">
            <a:extLst>
              <a:ext uri="{FF2B5EF4-FFF2-40B4-BE49-F238E27FC236}">
                <a16:creationId xmlns:a16="http://schemas.microsoft.com/office/drawing/2014/main" id="{FADDA340-F9E2-4AD5-8B6E-500A045DE07D}"/>
              </a:ext>
            </a:extLst>
          </p:cNvPr>
          <p:cNvSpPr>
            <a:spLocks noGrp="1"/>
          </p:cNvSpPr>
          <p:nvPr>
            <p:ph type="body" sz="quarter" idx="10"/>
          </p:nvPr>
        </p:nvSpPr>
        <p:spPr>
          <a:xfrm>
            <a:off x="563240" y="1304926"/>
            <a:ext cx="11062853" cy="49799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827715932"/>
      </p:ext>
    </p:extLst>
  </p:cSld>
  <p:clrMapOvr>
    <a:masterClrMapping/>
  </p:clrMapOvr>
  <p:extLst>
    <p:ext uri="{DCECCB84-F9BA-43D5-87BE-67443E8EF086}">
      <p15:sldGuideLst xmlns:p15="http://schemas.microsoft.com/office/powerpoint/2012/main">
        <p15:guide id="1" orient="horz" pos="697">
          <p15:clr>
            <a:srgbClr val="FBAE40"/>
          </p15:clr>
        </p15:guide>
        <p15:guide id="2" pos="3840">
          <p15:clr>
            <a:srgbClr val="FBAE40"/>
          </p15:clr>
        </p15:guide>
        <p15:guide id="3" orient="horz" pos="2160">
          <p15:clr>
            <a:srgbClr val="FBAE40"/>
          </p15:clr>
        </p15:guide>
        <p15:guide id="4" orient="horz" pos="3959">
          <p15:clr>
            <a:srgbClr val="FBAE40"/>
          </p15:clr>
        </p15:guide>
        <p15:guide id="5" pos="2096">
          <p15:clr>
            <a:srgbClr val="FBAE40"/>
          </p15:clr>
        </p15:guide>
        <p15:guide id="6" pos="358">
          <p15:clr>
            <a:srgbClr val="FBAE40"/>
          </p15:clr>
        </p15:guide>
        <p15:guide id="7" pos="5581">
          <p15:clr>
            <a:srgbClr val="FBAE40"/>
          </p15:clr>
        </p15:guide>
        <p15:guide id="8" pos="7319">
          <p15:clr>
            <a:srgbClr val="FBAE40"/>
          </p15:clr>
        </p15:guide>
        <p15:guide id="9" orient="horz" pos="618">
          <p15:clr>
            <a:srgbClr val="FBAE40"/>
          </p15:clr>
        </p15:guide>
        <p15:guide id="10" orient="horz" pos="356">
          <p15:clr>
            <a:srgbClr val="FBAE40"/>
          </p15:clr>
        </p15:guide>
        <p15:guide id="11" orient="horz" pos="82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61872" y="1820863"/>
            <a:ext cx="8595360" cy="435133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pPr/>
              <a:t>01.03.25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pPr/>
              <a:t>‹#›</a:t>
            </a:fld>
            <a:endParaRPr lang="de-DE"/>
          </a:p>
        </p:txBody>
      </p:sp>
    </p:spTree>
    <p:extLst>
      <p:ext uri="{BB962C8B-B14F-4D97-AF65-F5344CB8AC3E}">
        <p14:creationId xmlns:p14="http://schemas.microsoft.com/office/powerpoint/2010/main" val="3789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39F6F0-6650-40DB-B5FA-86A70CF89902}" type="datetimeFigureOut">
              <a:rPr lang="de-DE" smtClean="0"/>
              <a:t>01.03.25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91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Consolas" panose="020B0609020204030204" pitchFamily="49" charset="0"/>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atin typeface="Consolas" panose="020B0609020204030204" pitchFamily="49" charset="0"/>
              </a:defRPr>
            </a:lvl1pPr>
            <a:lvl2pPr>
              <a:defRPr sz="1600">
                <a:latin typeface="Consolas" panose="020B0609020204030204" pitchFamily="49" charset="0"/>
              </a:defRPr>
            </a:lvl2pPr>
            <a:lvl3pPr>
              <a:defRPr sz="1400">
                <a:latin typeface="Consolas" panose="020B0609020204030204" pitchFamily="49" charset="0"/>
              </a:defRPr>
            </a:lvl3pPr>
            <a:lvl4pPr>
              <a:defRPr sz="1400">
                <a:latin typeface="Consolas" panose="020B0609020204030204" pitchFamily="49" charset="0"/>
              </a:defRPr>
            </a:lvl4pPr>
            <a:lvl5pPr>
              <a:defRPr sz="1400">
                <a:latin typeface="Consolas" panose="020B0609020204030204" pitchFamily="49"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039F6F0-6650-40DB-B5FA-86A70CF89902}" type="datetimeFigureOut">
              <a:rPr lang="de-DE" smtClean="0"/>
              <a:t>01.03.25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87460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039F6F0-6650-40DB-B5FA-86A70CF89902}" type="datetimeFigureOut">
              <a:rPr lang="de-DE" smtClean="0"/>
              <a:t>01.03.25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6281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9F6F0-6650-40DB-B5FA-86A70CF89902}" type="datetimeFigureOut">
              <a:rPr lang="de-DE" smtClean="0"/>
              <a:t>01.03.25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35949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9F6F0-6650-40DB-B5FA-86A70CF89902}" type="datetimeFigureOut">
              <a:rPr lang="de-DE" smtClean="0"/>
              <a:t>01.03.25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6003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01.03.25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29632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01.03.25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96389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039F6F0-6650-40DB-B5FA-86A70CF89902}" type="datetimeFigureOut">
              <a:rPr lang="de-DE" smtClean="0"/>
              <a:pPr/>
              <a:t>01.03.25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A1F40A6-DE98-499A-8122-D6567B6431F0}" type="slidenum">
              <a:rPr lang="de-DE" smtClean="0"/>
              <a:pPr/>
              <a:t>‹#›</a:t>
            </a:fld>
            <a:endParaRPr lang="de-DE"/>
          </a:p>
        </p:txBody>
      </p:sp>
    </p:spTree>
    <p:extLst>
      <p:ext uri="{BB962C8B-B14F-4D97-AF65-F5344CB8AC3E}">
        <p14:creationId xmlns:p14="http://schemas.microsoft.com/office/powerpoint/2010/main" val="315584893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11.png"/><Relationship Id="rId2" Type="http://schemas.openxmlformats.org/officeDocument/2006/relationships/notesSlide" Target="../notesSlides/notesSlide6.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power-bi/consumer/org-app-items/org-app-items" TargetMode="External"/><Relationship Id="rId2" Type="http://schemas.openxmlformats.org/officeDocument/2006/relationships/hyperlink" Target="https://learn.microsoft.com/en-us/power-bi/consumer/org-app-items/org-app-items#key-ways-that-org-app-items-are-different-from-workspace-apps-also-known-as-power-bi-apps" TargetMode="External"/><Relationship Id="rId1" Type="http://schemas.openxmlformats.org/officeDocument/2006/relationships/slideLayout" Target="../slideLayouts/slideLayout2.xml"/><Relationship Id="rId4" Type="http://schemas.openxmlformats.org/officeDocument/2006/relationships/hyperlink" Target="https://learn.microsoft.com/en-us/fabric/data-engineering/notebook-in-a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telligent.com/"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427446" cy="3329581"/>
          </a:xfrm>
        </p:spPr>
        <p:txBody>
          <a:bodyPr>
            <a:normAutofit/>
          </a:bodyPr>
          <a:lstStyle/>
          <a:p>
            <a:r>
              <a:rPr lang="de-DE" dirty="0" err="1">
                <a:latin typeface="Consolas" panose="020B0609020204030204" pitchFamily="49" charset="0"/>
                <a:ea typeface="Verdana" panose="020B0604030504040204" pitchFamily="34" charset="0"/>
                <a:cs typeface="Verdana" panose="020B0604030504040204" pitchFamily="34" charset="0"/>
              </a:rPr>
              <a:t>Org</a:t>
            </a:r>
            <a:r>
              <a:rPr lang="de-DE" dirty="0">
                <a:latin typeface="Consolas" panose="020B0609020204030204" pitchFamily="49" charset="0"/>
                <a:ea typeface="Verdana" panose="020B0604030504040204" pitchFamily="34" charset="0"/>
                <a:cs typeface="Verdana" panose="020B0604030504040204" pitchFamily="34" charset="0"/>
              </a:rPr>
              <a:t> Apps </a:t>
            </a:r>
            <a:br>
              <a:rPr lang="de-DE" dirty="0">
                <a:latin typeface="Consolas" panose="020B0609020204030204" pitchFamily="49" charset="0"/>
                <a:ea typeface="Verdana" panose="020B0604030504040204" pitchFamily="34" charset="0"/>
                <a:cs typeface="Verdana" panose="020B0604030504040204" pitchFamily="34" charset="0"/>
              </a:rPr>
            </a:br>
            <a:endParaRPr lang="de-DE" sz="2200" dirty="0">
              <a:latin typeface="Consolas" panose="020B0609020204030204" pitchFamily="49" charset="0"/>
            </a:endParaRPr>
          </a:p>
        </p:txBody>
      </p:sp>
      <p:sp>
        <p:nvSpPr>
          <p:cNvPr id="3" name="Subtitle 2"/>
          <p:cNvSpPr>
            <a:spLocks noGrp="1"/>
          </p:cNvSpPr>
          <p:nvPr>
            <p:ph type="subTitle" idx="1"/>
          </p:nvPr>
        </p:nvSpPr>
        <p:spPr>
          <a:xfrm>
            <a:off x="1154954" y="4800600"/>
            <a:ext cx="9418320" cy="1691640"/>
          </a:xfrm>
        </p:spPr>
        <p:txBody>
          <a:bodyPr/>
          <a:lstStyle/>
          <a:p>
            <a:r>
              <a:rPr lang="de-DE" dirty="0">
                <a:latin typeface="Consolas" panose="020B0609020204030204" pitchFamily="49" charset="0"/>
                <a:ea typeface="Verdana" panose="020B0604030504040204" pitchFamily="34" charset="0"/>
                <a:cs typeface="Verdana" panose="020B0604030504040204" pitchFamily="34" charset="0"/>
              </a:rPr>
              <a:t>The </a:t>
            </a:r>
            <a:r>
              <a:rPr lang="de-DE" dirty="0" err="1">
                <a:latin typeface="Consolas" panose="020B0609020204030204" pitchFamily="49" charset="0"/>
                <a:ea typeface="Verdana" panose="020B0604030504040204" pitchFamily="34" charset="0"/>
                <a:cs typeface="Verdana" panose="020B0604030504040204" pitchFamily="34" charset="0"/>
              </a:rPr>
              <a:t>king</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is</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dead</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long</a:t>
            </a:r>
            <a:r>
              <a:rPr lang="de-DE" dirty="0">
                <a:latin typeface="Consolas" panose="020B0609020204030204" pitchFamily="49" charset="0"/>
                <a:ea typeface="Verdana" panose="020B0604030504040204" pitchFamily="34" charset="0"/>
                <a:cs typeface="Verdana" panose="020B0604030504040204" pitchFamily="34" charset="0"/>
              </a:rPr>
              <a:t> live </a:t>
            </a:r>
            <a:r>
              <a:rPr lang="de-DE" dirty="0" err="1">
                <a:latin typeface="Consolas" panose="020B0609020204030204" pitchFamily="49" charset="0"/>
                <a:ea typeface="Verdana" panose="020B0604030504040204" pitchFamily="34" charset="0"/>
                <a:cs typeface="Verdana" panose="020B0604030504040204" pitchFamily="34" charset="0"/>
              </a:rPr>
              <a:t>the</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king</a:t>
            </a:r>
            <a:endParaRPr lang="de-DE" dirty="0">
              <a:latin typeface="Consolas" panose="020B0609020204030204" pitchFamily="49" charset="0"/>
              <a:ea typeface="Verdana" panose="020B0604030504040204" pitchFamily="34" charset="0"/>
              <a:cs typeface="Verdana" panose="020B0604030504040204" pitchFamily="34" charset="0"/>
            </a:endParaRPr>
          </a:p>
        </p:txBody>
      </p:sp>
      <p:sp>
        <p:nvSpPr>
          <p:cNvPr id="4" name="Subtitle 2"/>
          <p:cNvSpPr txBox="1">
            <a:spLocks/>
          </p:cNvSpPr>
          <p:nvPr/>
        </p:nvSpPr>
        <p:spPr>
          <a:xfrm>
            <a:off x="1154954" y="5772728"/>
            <a:ext cx="9439154" cy="997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Tom Martens @ #</a:t>
            </a:r>
            <a:r>
              <a:rPr lang="de-DE" sz="1600" dirty="0" err="1">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DataWeekender</a:t>
            </a:r>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 7.0</a:t>
            </a:r>
          </a:p>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2025-03-01</a:t>
            </a:r>
          </a:p>
        </p:txBody>
      </p:sp>
    </p:spTree>
    <p:extLst>
      <p:ext uri="{BB962C8B-B14F-4D97-AF65-F5344CB8AC3E}">
        <p14:creationId xmlns:p14="http://schemas.microsoft.com/office/powerpoint/2010/main" val="321180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A73E-F34B-465B-AB6C-BAAC946FD6BA}"/>
              </a:ext>
            </a:extLst>
          </p:cNvPr>
          <p:cNvSpPr>
            <a:spLocks noGrp="1"/>
          </p:cNvSpPr>
          <p:nvPr>
            <p:ph type="title"/>
          </p:nvPr>
        </p:nvSpPr>
        <p:spPr>
          <a:xfrm>
            <a:off x="624883" y="232398"/>
            <a:ext cx="10140124" cy="1325562"/>
          </a:xfrm>
        </p:spPr>
        <p:txBody>
          <a:bodyPr/>
          <a:lstStyle/>
          <a:p>
            <a:r>
              <a:rPr lang="en-US" dirty="0"/>
              <a:t>Separate the data from the content</a:t>
            </a:r>
            <a:endParaRPr lang="LID4096" dirty="0"/>
          </a:p>
        </p:txBody>
      </p:sp>
      <p:grpSp>
        <p:nvGrpSpPr>
          <p:cNvPr id="30" name="Group 29">
            <a:extLst>
              <a:ext uri="{FF2B5EF4-FFF2-40B4-BE49-F238E27FC236}">
                <a16:creationId xmlns:a16="http://schemas.microsoft.com/office/drawing/2014/main" id="{FE7FBF8B-AA3D-4709-B3A4-EC52A4B9B091}"/>
              </a:ext>
            </a:extLst>
          </p:cNvPr>
          <p:cNvGrpSpPr/>
          <p:nvPr/>
        </p:nvGrpSpPr>
        <p:grpSpPr>
          <a:xfrm>
            <a:off x="4514460" y="3795036"/>
            <a:ext cx="439026" cy="870501"/>
            <a:chOff x="4514460" y="3296271"/>
            <a:chExt cx="439026" cy="870501"/>
          </a:xfrm>
        </p:grpSpPr>
        <p:pic>
          <p:nvPicPr>
            <p:cNvPr id="8" name="Picture 7" descr="Icon&#10;&#10;Description automatically generated">
              <a:extLst>
                <a:ext uri="{FF2B5EF4-FFF2-40B4-BE49-F238E27FC236}">
                  <a16:creationId xmlns:a16="http://schemas.microsoft.com/office/drawing/2014/main" id="{CF709AEA-4E84-4C50-9542-7E1EE61F3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460" y="3296271"/>
              <a:ext cx="438651" cy="438651"/>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4EB9FDAB-8E12-414E-9A26-4538FCB4F7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4835" y="3728121"/>
              <a:ext cx="438651" cy="438651"/>
            </a:xfrm>
            <a:prstGeom prst="rect">
              <a:avLst/>
            </a:prstGeom>
          </p:spPr>
        </p:pic>
      </p:grpSp>
      <p:pic>
        <p:nvPicPr>
          <p:cNvPr id="10" name="Picture 9" descr="Icon&#10;&#10;Description automatically generated">
            <a:extLst>
              <a:ext uri="{FF2B5EF4-FFF2-40B4-BE49-F238E27FC236}">
                <a16:creationId xmlns:a16="http://schemas.microsoft.com/office/drawing/2014/main" id="{C368D200-E31A-49B4-93A2-710E512090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6588" y="4010961"/>
            <a:ext cx="438651" cy="438651"/>
          </a:xfrm>
          <a:prstGeom prst="rect">
            <a:avLst/>
          </a:prstGeom>
        </p:spPr>
      </p:pic>
      <p:pic>
        <p:nvPicPr>
          <p:cNvPr id="11" name="Grafik 30">
            <a:extLst>
              <a:ext uri="{FF2B5EF4-FFF2-40B4-BE49-F238E27FC236}">
                <a16:creationId xmlns:a16="http://schemas.microsoft.com/office/drawing/2014/main" id="{76A81DE0-4810-4495-A7A8-D0810F718375}"/>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5555175" y="3949882"/>
            <a:ext cx="620236" cy="560809"/>
          </a:xfrm>
          <a:prstGeom prst="rect">
            <a:avLst/>
          </a:prstGeom>
        </p:spPr>
      </p:pic>
      <p:pic>
        <p:nvPicPr>
          <p:cNvPr id="12" name="Grafik 30">
            <a:extLst>
              <a:ext uri="{FF2B5EF4-FFF2-40B4-BE49-F238E27FC236}">
                <a16:creationId xmlns:a16="http://schemas.microsoft.com/office/drawing/2014/main" id="{FA8F1271-B52E-4275-B5D1-5C8AFB528C39}"/>
              </a:ext>
            </a:extLst>
          </p:cNvPr>
          <p:cNvPicPr>
            <a:picLocks noChangeAspect="1"/>
          </p:cNvPicPr>
          <p:nvPr/>
        </p:nvPicPr>
        <p:blipFill rotWithShape="1">
          <a:blip r:embed="rId8"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22479" t="19028" r="22479" b="18763"/>
          <a:stretch/>
        </p:blipFill>
        <p:spPr>
          <a:xfrm>
            <a:off x="5504216" y="5152772"/>
            <a:ext cx="620236" cy="560809"/>
          </a:xfrm>
          <a:prstGeom prst="rect">
            <a:avLst/>
          </a:prstGeom>
        </p:spPr>
      </p:pic>
      <p:sp>
        <p:nvSpPr>
          <p:cNvPr id="13" name="TextBox 101">
            <a:extLst>
              <a:ext uri="{FF2B5EF4-FFF2-40B4-BE49-F238E27FC236}">
                <a16:creationId xmlns:a16="http://schemas.microsoft.com/office/drawing/2014/main" id="{2C8FD609-F569-4E96-A50C-CFA1F04EB725}"/>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grpSp>
        <p:nvGrpSpPr>
          <p:cNvPr id="20" name="Group 19">
            <a:extLst>
              <a:ext uri="{FF2B5EF4-FFF2-40B4-BE49-F238E27FC236}">
                <a16:creationId xmlns:a16="http://schemas.microsoft.com/office/drawing/2014/main" id="{4D0B4A41-79EC-4A10-BF36-ABC2EA4B4DD3}"/>
              </a:ext>
            </a:extLst>
          </p:cNvPr>
          <p:cNvGrpSpPr/>
          <p:nvPr/>
        </p:nvGrpSpPr>
        <p:grpSpPr>
          <a:xfrm>
            <a:off x="4498381" y="4994525"/>
            <a:ext cx="438651" cy="877302"/>
            <a:chOff x="4498381" y="4495760"/>
            <a:chExt cx="438651" cy="877302"/>
          </a:xfrm>
        </p:grpSpPr>
        <p:pic>
          <p:nvPicPr>
            <p:cNvPr id="14" name="Picture 13" descr="Icon&#10;&#10;Description automatically generated">
              <a:extLst>
                <a:ext uri="{FF2B5EF4-FFF2-40B4-BE49-F238E27FC236}">
                  <a16:creationId xmlns:a16="http://schemas.microsoft.com/office/drawing/2014/main" id="{CB929804-DE44-4985-A6F1-44D7D6DB8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381" y="4495760"/>
              <a:ext cx="438651" cy="438651"/>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47E8A526-6EB1-4F3F-8806-45B4F973EF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381" y="4934411"/>
              <a:ext cx="438651" cy="438651"/>
            </a:xfrm>
            <a:prstGeom prst="rect">
              <a:avLst/>
            </a:prstGeom>
          </p:spPr>
        </p:pic>
      </p:grpSp>
      <p:pic>
        <p:nvPicPr>
          <p:cNvPr id="16" name="Picture 15" descr="Icon&#10;&#10;Description automatically generated">
            <a:extLst>
              <a:ext uri="{FF2B5EF4-FFF2-40B4-BE49-F238E27FC236}">
                <a16:creationId xmlns:a16="http://schemas.microsoft.com/office/drawing/2014/main" id="{43198210-0D7E-460B-9533-E04B9AB766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7032" y="5213851"/>
            <a:ext cx="438651" cy="438651"/>
          </a:xfrm>
          <a:prstGeom prst="rect">
            <a:avLst/>
          </a:prstGeom>
        </p:spPr>
      </p:pic>
      <p:sp>
        <p:nvSpPr>
          <p:cNvPr id="18" name="TextBox 101">
            <a:extLst>
              <a:ext uri="{FF2B5EF4-FFF2-40B4-BE49-F238E27FC236}">
                <a16:creationId xmlns:a16="http://schemas.microsoft.com/office/drawing/2014/main" id="{3D8D6D29-D16C-492F-914A-E0B127B92635}"/>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Create 1 to n content workspaces</a:t>
            </a:r>
          </a:p>
          <a:p>
            <a:pPr marL="742950" lvl="1" indent="-285750">
              <a:buFont typeface="Arial" panose="020B0604020202020204" pitchFamily="34" charset="0"/>
              <a:buChar char="•"/>
            </a:pPr>
            <a:r>
              <a:rPr lang="en-US" sz="1400" dirty="0">
                <a:latin typeface="+mj-lt"/>
              </a:rPr>
              <a:t>This allows to address different audiences consuming the same data but are not using the same content!</a:t>
            </a:r>
          </a:p>
          <a:p>
            <a:pPr marL="742950" lvl="1" indent="-285750">
              <a:buFont typeface="Arial" panose="020B0604020202020204" pitchFamily="34" charset="0"/>
              <a:buChar char="•"/>
            </a:pPr>
            <a:r>
              <a:rPr lang="en-US" sz="1400" dirty="0">
                <a:latin typeface="+mj-lt"/>
              </a:rPr>
              <a:t>Content creators have at least the </a:t>
            </a:r>
            <a:r>
              <a:rPr lang="en-US" sz="1400" b="1" dirty="0">
                <a:latin typeface="+mj-lt"/>
              </a:rPr>
              <a:t>contributor</a:t>
            </a:r>
            <a:r>
              <a:rPr lang="en-US" sz="1400" dirty="0">
                <a:latin typeface="+mj-lt"/>
              </a:rPr>
              <a:t> role assigned in the content workspace</a:t>
            </a:r>
          </a:p>
          <a:p>
            <a:pPr marL="742950" lvl="1" indent="-285750">
              <a:buFont typeface="Arial" panose="020B0604020202020204" pitchFamily="34" charset="0"/>
              <a:buChar char="•"/>
            </a:pPr>
            <a:r>
              <a:rPr lang="en-US" sz="1400" dirty="0">
                <a:latin typeface="+mj-lt"/>
              </a:rPr>
              <a:t>Content creators are connecting to the Power BI dataset</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dirty="0">
                <a:latin typeface="+mj-lt"/>
              </a:rPr>
              <a:t>Content creators are </a:t>
            </a:r>
            <a:r>
              <a:rPr lang="en-US" sz="1400" b="1" dirty="0">
                <a:latin typeface="+mj-lt"/>
              </a:rPr>
              <a:t>not</a:t>
            </a:r>
            <a:r>
              <a:rPr lang="en-US" sz="1400" dirty="0">
                <a:latin typeface="+mj-lt"/>
              </a:rPr>
              <a:t> members of the data workspace</a:t>
            </a:r>
          </a:p>
          <a:p>
            <a:pPr marL="742950" lvl="1" indent="-285750">
              <a:buFont typeface="Arial" panose="020B0604020202020204" pitchFamily="34" charset="0"/>
              <a:buChar char="•"/>
            </a:pPr>
            <a:r>
              <a:rPr lang="en-US" sz="1400" dirty="0">
                <a:latin typeface="+mj-lt"/>
              </a:rPr>
              <a:t>Content creators need Build Permission on the dataset</a:t>
            </a:r>
          </a:p>
          <a:p>
            <a:pPr marL="742950" lvl="1" indent="-285750">
              <a:buFont typeface="Arial" panose="020B0604020202020204" pitchFamily="34" charset="0"/>
              <a:buChar char="•"/>
            </a:pPr>
            <a:r>
              <a:rPr lang="en-US" sz="1400" b="1" dirty="0">
                <a:latin typeface="+mj-lt"/>
              </a:rPr>
              <a:t>Row Level Security will be honored if data and content workspaces are separated</a:t>
            </a:r>
          </a:p>
        </p:txBody>
      </p:sp>
      <p:pic>
        <p:nvPicPr>
          <p:cNvPr id="4" name="Picture 3" descr="Icon&#10;&#10;Description automatically generated">
            <a:extLst>
              <a:ext uri="{FF2B5EF4-FFF2-40B4-BE49-F238E27FC236}">
                <a16:creationId xmlns:a16="http://schemas.microsoft.com/office/drawing/2014/main" id="{89955DEB-47D0-4A8A-98EA-D00A795A1A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DF11B791-E5E0-4D46-8A06-E7289ECE94C5}"/>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D4B9E1EB-A87E-409F-97E1-56FFC680A418}"/>
              </a:ext>
            </a:extLst>
          </p:cNvPr>
          <p:cNvPicPr>
            <a:picLocks noChangeAspect="1"/>
          </p:cNvPicPr>
          <p:nvPr/>
        </p:nvPicPr>
        <p:blipFill>
          <a:blip r:embed="rId11"/>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313F920E-8DAF-4B26-A1EA-A1BD012C21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D14F245-437E-4855-86A2-E86F72AD8F6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CE3F16DD-EF97-41E0-B681-BEE3087E2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06CD2511-B9A9-48A1-A69F-6020C9C5FD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8EE8CF5E-6BC5-474F-A799-169174D185F1}"/>
              </a:ext>
            </a:extLst>
          </p:cNvPr>
          <p:cNvGrpSpPr/>
          <p:nvPr/>
        </p:nvGrpSpPr>
        <p:grpSpPr>
          <a:xfrm>
            <a:off x="3409610" y="3819425"/>
            <a:ext cx="861182" cy="861558"/>
            <a:chOff x="2613092" y="3895733"/>
            <a:chExt cx="861182" cy="861558"/>
          </a:xfrm>
        </p:grpSpPr>
        <p:pic>
          <p:nvPicPr>
            <p:cNvPr id="25" name="Grafik 12">
              <a:extLst>
                <a:ext uri="{FF2B5EF4-FFF2-40B4-BE49-F238E27FC236}">
                  <a16:creationId xmlns:a16="http://schemas.microsoft.com/office/drawing/2014/main" id="{FFCF9F97-BC6E-4AC6-AB3E-8287F4263AF2}"/>
                </a:ext>
              </a:extLst>
            </p:cNvPr>
            <p:cNvPicPr>
              <a:picLocks noChangeAspect="1"/>
            </p:cNvPicPr>
            <p:nvPr/>
          </p:nvPicPr>
          <p:blipFill>
            <a:blip r:embed="rId11"/>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5A28DA3D-3B39-4CD7-88C7-9E252B98D6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881D2CBB-E258-40D7-8DB3-A9A7621B181D}"/>
              </a:ext>
            </a:extLst>
          </p:cNvPr>
          <p:cNvGrpSpPr/>
          <p:nvPr/>
        </p:nvGrpSpPr>
        <p:grpSpPr>
          <a:xfrm>
            <a:off x="3420281" y="5054833"/>
            <a:ext cx="855899" cy="889070"/>
            <a:chOff x="3267277" y="5139659"/>
            <a:chExt cx="855899" cy="889070"/>
          </a:xfrm>
        </p:grpSpPr>
        <p:pic>
          <p:nvPicPr>
            <p:cNvPr id="27" name="Grafik 12">
              <a:extLst>
                <a:ext uri="{FF2B5EF4-FFF2-40B4-BE49-F238E27FC236}">
                  <a16:creationId xmlns:a16="http://schemas.microsoft.com/office/drawing/2014/main" id="{359BE428-DAF4-4FF6-8985-03F470FCD639}"/>
                </a:ext>
              </a:extLst>
            </p:cNvPr>
            <p:cNvPicPr>
              <a:picLocks noChangeAspect="1"/>
            </p:cNvPicPr>
            <p:nvPr/>
          </p:nvPicPr>
          <p:blipFill>
            <a:blip r:embed="rId11"/>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A96776CD-6D9E-4448-943D-D1C8B0624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2A80625C-23A0-478D-A322-AE55680F70C0}"/>
              </a:ext>
            </a:extLst>
          </p:cNvPr>
          <p:cNvCxnSpPr>
            <a:stCxn id="7" idx="3"/>
            <a:endCxn id="25" idx="1"/>
          </p:cNvCxnSpPr>
          <p:nvPr/>
        </p:nvCxnSpPr>
        <p:spPr>
          <a:xfrm flipV="1">
            <a:off x="1828155" y="4203653"/>
            <a:ext cx="1729071" cy="428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59549EE-3B7C-40B7-9AB0-E3A2AA46BC0B}"/>
              </a:ext>
            </a:extLst>
          </p:cNvPr>
          <p:cNvCxnSpPr>
            <a:cxnSpLocks/>
            <a:stCxn id="7" idx="3"/>
            <a:endCxn id="27" idx="1"/>
          </p:cNvCxnSpPr>
          <p:nvPr/>
        </p:nvCxnSpPr>
        <p:spPr>
          <a:xfrm>
            <a:off x="1828155" y="4631950"/>
            <a:ext cx="1734459" cy="807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19813966-5FAA-445D-949A-661031BCB480}"/>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E5E0E679-C0F1-4C1C-856F-BB62F911184F}"/>
              </a:ext>
            </a:extLst>
          </p:cNvPr>
          <p:cNvSpPr txBox="1"/>
          <p:nvPr/>
        </p:nvSpPr>
        <p:spPr>
          <a:xfrm>
            <a:off x="3460837" y="32426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spTree>
    <p:extLst>
      <p:ext uri="{BB962C8B-B14F-4D97-AF65-F5344CB8AC3E}">
        <p14:creationId xmlns:p14="http://schemas.microsoft.com/office/powerpoint/2010/main" val="33108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4BAA-A83E-D4C7-5889-C23A14DD2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40AAC-C8A7-A538-F395-38C4DB739978}"/>
              </a:ext>
            </a:extLst>
          </p:cNvPr>
          <p:cNvSpPr>
            <a:spLocks noGrp="1"/>
          </p:cNvSpPr>
          <p:nvPr>
            <p:ph type="title"/>
          </p:nvPr>
        </p:nvSpPr>
        <p:spPr>
          <a:xfrm>
            <a:off x="624883" y="232398"/>
            <a:ext cx="10140124" cy="1325562"/>
          </a:xfrm>
        </p:spPr>
        <p:txBody>
          <a:bodyPr/>
          <a:lstStyle/>
          <a:p>
            <a:r>
              <a:rPr lang="en-US" dirty="0"/>
              <a:t>Separate the data from the content and Multiple Audiences</a:t>
            </a:r>
            <a:endParaRPr lang="LID4096" dirty="0"/>
          </a:p>
        </p:txBody>
      </p:sp>
      <p:pic>
        <p:nvPicPr>
          <p:cNvPr id="8" name="Picture 7" descr="Icon&#10;&#10;Description automatically generated">
            <a:extLst>
              <a:ext uri="{FF2B5EF4-FFF2-40B4-BE49-F238E27FC236}">
                <a16:creationId xmlns:a16="http://schemas.microsoft.com/office/drawing/2014/main" id="{0588A6A8-0DBC-B00C-F5BB-8D31A8E7C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0837" y="3663467"/>
            <a:ext cx="438651" cy="438651"/>
          </a:xfrm>
          <a:prstGeom prst="rect">
            <a:avLst/>
          </a:prstGeom>
        </p:spPr>
      </p:pic>
      <p:grpSp>
        <p:nvGrpSpPr>
          <p:cNvPr id="29" name="Group 28">
            <a:extLst>
              <a:ext uri="{FF2B5EF4-FFF2-40B4-BE49-F238E27FC236}">
                <a16:creationId xmlns:a16="http://schemas.microsoft.com/office/drawing/2014/main" id="{F93BCA6F-F0D6-C503-2666-68171AA72776}"/>
              </a:ext>
            </a:extLst>
          </p:cNvPr>
          <p:cNvGrpSpPr/>
          <p:nvPr/>
        </p:nvGrpSpPr>
        <p:grpSpPr>
          <a:xfrm>
            <a:off x="6017946" y="4189491"/>
            <a:ext cx="622915" cy="1127878"/>
            <a:chOff x="6017946" y="4189491"/>
            <a:chExt cx="622915" cy="1127878"/>
          </a:xfrm>
        </p:grpSpPr>
        <p:pic>
          <p:nvPicPr>
            <p:cNvPr id="11" name="Grafik 30">
              <a:extLst>
                <a:ext uri="{FF2B5EF4-FFF2-40B4-BE49-F238E27FC236}">
                  <a16:creationId xmlns:a16="http://schemas.microsoft.com/office/drawing/2014/main" id="{3458F837-EA64-DD4C-E3AD-C7F42865842D}"/>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479" t="19028" r="22479" b="18763"/>
            <a:stretch/>
          </p:blipFill>
          <p:spPr>
            <a:xfrm>
              <a:off x="6020625" y="4189491"/>
              <a:ext cx="620236" cy="560809"/>
            </a:xfrm>
            <a:prstGeom prst="rect">
              <a:avLst/>
            </a:prstGeom>
          </p:spPr>
        </p:pic>
        <p:pic>
          <p:nvPicPr>
            <p:cNvPr id="12" name="Grafik 30">
              <a:extLst>
                <a:ext uri="{FF2B5EF4-FFF2-40B4-BE49-F238E27FC236}">
                  <a16:creationId xmlns:a16="http://schemas.microsoft.com/office/drawing/2014/main" id="{720B409D-E711-79E7-8EA0-BC02EB8DB1CD}"/>
                </a:ext>
              </a:extLst>
            </p:cNvPr>
            <p:cNvPicPr>
              <a:picLocks noChangeAspect="1"/>
            </p:cNvPicPr>
            <p:nvPr/>
          </p:nvPicPr>
          <p:blipFill rotWithShape="1">
            <a:blip r:embed="rId6"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6017946" y="4756560"/>
              <a:ext cx="620236" cy="560809"/>
            </a:xfrm>
            <a:prstGeom prst="rect">
              <a:avLst/>
            </a:prstGeom>
          </p:spPr>
        </p:pic>
      </p:grpSp>
      <p:sp>
        <p:nvSpPr>
          <p:cNvPr id="13" name="TextBox 101">
            <a:extLst>
              <a:ext uri="{FF2B5EF4-FFF2-40B4-BE49-F238E27FC236}">
                <a16:creationId xmlns:a16="http://schemas.microsoft.com/office/drawing/2014/main" id="{1E917335-F284-98B5-CDC6-BB313164313E}"/>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pic>
        <p:nvPicPr>
          <p:cNvPr id="4" name="Picture 3" descr="Icon&#10;&#10;Description automatically generated">
            <a:extLst>
              <a:ext uri="{FF2B5EF4-FFF2-40B4-BE49-F238E27FC236}">
                <a16:creationId xmlns:a16="http://schemas.microsoft.com/office/drawing/2014/main" id="{B07E82E7-CC5A-4BA7-65CF-89B27AAF52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82DE0FC2-E720-A1DC-03A3-AF81D351784E}"/>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69297722-9513-BE46-B717-A4AE6D2AB7F8}"/>
              </a:ext>
            </a:extLst>
          </p:cNvPr>
          <p:cNvPicPr>
            <a:picLocks noChangeAspect="1"/>
          </p:cNvPicPr>
          <p:nvPr/>
        </p:nvPicPr>
        <p:blipFill>
          <a:blip r:embed="rId9"/>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C2477A90-267F-973B-DD76-30013332FC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09D4821-8857-1ACA-1A21-4A54E800C5E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54196CCB-E357-D0F4-16B9-260D8BA53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218D8810-EC69-08C4-C10F-7E71156986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BE1BBB95-8C6A-5C4B-9EDA-4E3B6C82A20D}"/>
              </a:ext>
            </a:extLst>
          </p:cNvPr>
          <p:cNvGrpSpPr/>
          <p:nvPr/>
        </p:nvGrpSpPr>
        <p:grpSpPr>
          <a:xfrm>
            <a:off x="4276516" y="3981845"/>
            <a:ext cx="861182" cy="861558"/>
            <a:chOff x="2613092" y="3895733"/>
            <a:chExt cx="861182" cy="861558"/>
          </a:xfrm>
        </p:grpSpPr>
        <p:pic>
          <p:nvPicPr>
            <p:cNvPr id="25" name="Grafik 12">
              <a:extLst>
                <a:ext uri="{FF2B5EF4-FFF2-40B4-BE49-F238E27FC236}">
                  <a16:creationId xmlns:a16="http://schemas.microsoft.com/office/drawing/2014/main" id="{6E9B2C56-51F1-926C-6A56-2662F76F2F05}"/>
                </a:ext>
              </a:extLst>
            </p:cNvPr>
            <p:cNvPicPr>
              <a:picLocks noChangeAspect="1"/>
            </p:cNvPicPr>
            <p:nvPr/>
          </p:nvPicPr>
          <p:blipFill>
            <a:blip r:embed="rId9"/>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FE655114-60AD-57C1-BE9D-B21E9A3ECE4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74DF0D26-03A9-0777-3F1B-4F361A7452BC}"/>
              </a:ext>
            </a:extLst>
          </p:cNvPr>
          <p:cNvGrpSpPr/>
          <p:nvPr/>
        </p:nvGrpSpPr>
        <p:grpSpPr>
          <a:xfrm>
            <a:off x="4281799" y="4802411"/>
            <a:ext cx="855899" cy="889070"/>
            <a:chOff x="3267277" y="5139659"/>
            <a:chExt cx="855899" cy="889070"/>
          </a:xfrm>
        </p:grpSpPr>
        <p:pic>
          <p:nvPicPr>
            <p:cNvPr id="27" name="Grafik 12">
              <a:extLst>
                <a:ext uri="{FF2B5EF4-FFF2-40B4-BE49-F238E27FC236}">
                  <a16:creationId xmlns:a16="http://schemas.microsoft.com/office/drawing/2014/main" id="{041BEDA7-C20C-FCB0-CE3F-7ED3F560E272}"/>
                </a:ext>
              </a:extLst>
            </p:cNvPr>
            <p:cNvPicPr>
              <a:picLocks noChangeAspect="1"/>
            </p:cNvPicPr>
            <p:nvPr/>
          </p:nvPicPr>
          <p:blipFill>
            <a:blip r:embed="rId9"/>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5BF828CC-FA10-5E07-A868-E299091A799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414BC95F-E1AE-F2BE-3D0F-981A520E604F}"/>
              </a:ext>
            </a:extLst>
          </p:cNvPr>
          <p:cNvCxnSpPr>
            <a:stCxn id="7" idx="3"/>
            <a:endCxn id="25" idx="1"/>
          </p:cNvCxnSpPr>
          <p:nvPr/>
        </p:nvCxnSpPr>
        <p:spPr>
          <a:xfrm flipV="1">
            <a:off x="1828155" y="4366073"/>
            <a:ext cx="2595977" cy="265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03AEC63-5A68-F52E-FD16-2A1EA476F2FD}"/>
              </a:ext>
            </a:extLst>
          </p:cNvPr>
          <p:cNvCxnSpPr>
            <a:cxnSpLocks/>
            <a:stCxn id="7" idx="3"/>
            <a:endCxn id="27" idx="1"/>
          </p:cNvCxnSpPr>
          <p:nvPr/>
        </p:nvCxnSpPr>
        <p:spPr>
          <a:xfrm>
            <a:off x="1828155" y="4631950"/>
            <a:ext cx="2595977" cy="5546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B9B8EFD9-B49A-9A4D-9831-EBD4DDCADFBE}"/>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D570546B-1377-11B4-4FBA-41C33A559028}"/>
              </a:ext>
            </a:extLst>
          </p:cNvPr>
          <p:cNvSpPr txBox="1"/>
          <p:nvPr/>
        </p:nvSpPr>
        <p:spPr>
          <a:xfrm>
            <a:off x="6826608" y="4503396"/>
            <a:ext cx="2999340" cy="307777"/>
          </a:xfrm>
          <a:prstGeom prst="rect">
            <a:avLst/>
          </a:prstGeom>
          <a:noFill/>
          <a:ln w="6350">
            <a:noFill/>
            <a:prstDash val="dash"/>
          </a:ln>
        </p:spPr>
        <p:txBody>
          <a:bodyPr wrap="square" lIns="0" tIns="0" rIns="0" bIns="0" rtlCol="0">
            <a:spAutoFit/>
          </a:bodyPr>
          <a:lstStyle/>
          <a:p>
            <a:r>
              <a:rPr lang="en-US" sz="2000" dirty="0">
                <a:latin typeface="+mj-lt"/>
              </a:rPr>
              <a:t>Multiple Audiences</a:t>
            </a:r>
          </a:p>
        </p:txBody>
      </p:sp>
      <p:grpSp>
        <p:nvGrpSpPr>
          <p:cNvPr id="24" name="Group 23">
            <a:extLst>
              <a:ext uri="{FF2B5EF4-FFF2-40B4-BE49-F238E27FC236}">
                <a16:creationId xmlns:a16="http://schemas.microsoft.com/office/drawing/2014/main" id="{80ACC4A8-DF46-7070-066C-BF8A9F337E75}"/>
              </a:ext>
            </a:extLst>
          </p:cNvPr>
          <p:cNvGrpSpPr/>
          <p:nvPr/>
        </p:nvGrpSpPr>
        <p:grpSpPr>
          <a:xfrm>
            <a:off x="5138680" y="4314779"/>
            <a:ext cx="879266" cy="877302"/>
            <a:chOff x="5139382" y="3877665"/>
            <a:chExt cx="879266" cy="877302"/>
          </a:xfrm>
        </p:grpSpPr>
        <p:pic>
          <p:nvPicPr>
            <p:cNvPr id="10" name="Picture 9" descr="Icon&#10;&#10;Description automatically generated">
              <a:extLst>
                <a:ext uri="{FF2B5EF4-FFF2-40B4-BE49-F238E27FC236}">
                  <a16:creationId xmlns:a16="http://schemas.microsoft.com/office/drawing/2014/main" id="{9CFA0CDC-B8D4-5CF6-4012-230130F431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79997" y="4096991"/>
              <a:ext cx="438651" cy="438651"/>
            </a:xfrm>
            <a:prstGeom prst="rect">
              <a:avLst/>
            </a:prstGeom>
          </p:spPr>
        </p:pic>
        <p:grpSp>
          <p:nvGrpSpPr>
            <p:cNvPr id="21" name="Group 20">
              <a:extLst>
                <a:ext uri="{FF2B5EF4-FFF2-40B4-BE49-F238E27FC236}">
                  <a16:creationId xmlns:a16="http://schemas.microsoft.com/office/drawing/2014/main" id="{89CB2D7B-FD46-4CBC-225A-76874944ADDE}"/>
                </a:ext>
              </a:extLst>
            </p:cNvPr>
            <p:cNvGrpSpPr/>
            <p:nvPr/>
          </p:nvGrpSpPr>
          <p:grpSpPr>
            <a:xfrm>
              <a:off x="5139382" y="3877665"/>
              <a:ext cx="438651" cy="877302"/>
              <a:chOff x="5139382" y="3877665"/>
              <a:chExt cx="438651" cy="877302"/>
            </a:xfrm>
          </p:grpSpPr>
          <p:pic>
            <p:nvPicPr>
              <p:cNvPr id="9" name="Picture 8" descr="A picture containing text, clipart&#10;&#10;Description automatically generated">
                <a:extLst>
                  <a:ext uri="{FF2B5EF4-FFF2-40B4-BE49-F238E27FC236}">
                    <a16:creationId xmlns:a16="http://schemas.microsoft.com/office/drawing/2014/main" id="{19FD06B2-896B-FA84-9D01-AA3472A91CD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39382" y="3877665"/>
                <a:ext cx="438651" cy="438651"/>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A94938C2-2D67-2BA2-73A1-1349C5907A0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39382" y="4316316"/>
                <a:ext cx="438651" cy="438651"/>
              </a:xfrm>
              <a:prstGeom prst="rect">
                <a:avLst/>
              </a:prstGeom>
            </p:spPr>
          </p:pic>
        </p:grpSp>
      </p:grpSp>
      <p:sp>
        <p:nvSpPr>
          <p:cNvPr id="33" name="TextBox 101">
            <a:extLst>
              <a:ext uri="{FF2B5EF4-FFF2-40B4-BE49-F238E27FC236}">
                <a16:creationId xmlns:a16="http://schemas.microsoft.com/office/drawing/2014/main" id="{497CDCB8-9737-AEBF-686F-5CF74232F4B0}"/>
              </a:ext>
            </a:extLst>
          </p:cNvPr>
          <p:cNvSpPr txBox="1"/>
          <p:nvPr/>
        </p:nvSpPr>
        <p:spPr>
          <a:xfrm>
            <a:off x="3613237" y="33950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spTree>
    <p:extLst>
      <p:ext uri="{BB962C8B-B14F-4D97-AF65-F5344CB8AC3E}">
        <p14:creationId xmlns:p14="http://schemas.microsoft.com/office/powerpoint/2010/main" val="236248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D33C9A-B7C1-F9AE-BDFC-B1E948B55890}"/>
            </a:ext>
          </a:extLst>
        </p:cNvPr>
        <p:cNvGrpSpPr/>
        <p:nvPr/>
      </p:nvGrpSpPr>
      <p:grpSpPr>
        <a:xfrm>
          <a:off x="0" y="0"/>
          <a:ext cx="0" cy="0"/>
          <a:chOff x="0" y="0"/>
          <a:chExt cx="0" cy="0"/>
        </a:xfrm>
      </p:grpSpPr>
      <p:sp>
        <p:nvSpPr>
          <p:cNvPr id="60" name="Rectangle 5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62" name="Rectangle 6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5" name="Title 4">
            <a:extLst>
              <a:ext uri="{FF2B5EF4-FFF2-40B4-BE49-F238E27FC236}">
                <a16:creationId xmlns:a16="http://schemas.microsoft.com/office/drawing/2014/main" id="{364D6BE5-811F-F9B1-6182-33D73F6F0554}"/>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Live demo</a:t>
            </a:r>
          </a:p>
        </p:txBody>
      </p:sp>
      <p:sp useBgFill="1">
        <p:nvSpPr>
          <p:cNvPr id="66" name="Rectangle 6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Monitor">
            <a:extLst>
              <a:ext uri="{FF2B5EF4-FFF2-40B4-BE49-F238E27FC236}">
                <a16:creationId xmlns:a16="http://schemas.microsoft.com/office/drawing/2014/main" id="{A327F559-44A3-21A9-0D55-153F8B69D1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1662" y="484632"/>
            <a:ext cx="5882248" cy="5882248"/>
          </a:xfrm>
          <a:prstGeom prst="rect">
            <a:avLst/>
          </a:prstGeom>
        </p:spPr>
      </p:pic>
      <p:sp>
        <p:nvSpPr>
          <p:cNvPr id="68" name="Rectangle 6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81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57"/>
                                        </p:tgtEl>
                                        <p:attrNameLst>
                                          <p:attrName>style.visibility</p:attrName>
                                        </p:attrNameLst>
                                      </p:cBhvr>
                                      <p:to>
                                        <p:strVal val="visible"/>
                                      </p:to>
                                    </p:set>
                                    <p:animEffect transition="in" filter="fade">
                                      <p:cBhvr>
                                        <p:cTn id="10" dur="7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1F031A-817D-04E0-74B0-DAEE56B572E5}"/>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1E97E56E-8BCF-A389-FC80-71C551106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D86CB797-E796-7EA8-EE4F-8A01BE727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B74B003-A488-1458-46F4-872C2553B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7DFEF9F7-C122-FD46-6DE8-A3A5C637E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CC7CE1-E4A8-324E-CF77-80A596325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D14DC1E-F7E0-ECFE-A922-458AE2EC7C69}"/>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What’s next…</a:t>
            </a:r>
          </a:p>
        </p:txBody>
      </p:sp>
      <p:pic>
        <p:nvPicPr>
          <p:cNvPr id="4" name="Graphic 3" descr="End with solid fill">
            <a:extLst>
              <a:ext uri="{FF2B5EF4-FFF2-40B4-BE49-F238E27FC236}">
                <a16:creationId xmlns:a16="http://schemas.microsoft.com/office/drawing/2014/main" id="{F4D6C10A-387C-0ED0-4740-8BF42A51C1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1149" y="758952"/>
            <a:ext cx="4836288" cy="4836288"/>
          </a:xfrm>
          <a:prstGeom prst="rect">
            <a:avLst/>
          </a:prstGeom>
        </p:spPr>
      </p:pic>
    </p:spTree>
    <p:extLst>
      <p:ext uri="{BB962C8B-B14F-4D97-AF65-F5344CB8AC3E}">
        <p14:creationId xmlns:p14="http://schemas.microsoft.com/office/powerpoint/2010/main" val="90621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8DFC5-FFC4-EB5D-8A36-2CC8F076F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5C1C5-C5D2-4364-9F8F-F8659872900A}"/>
              </a:ext>
            </a:extLst>
          </p:cNvPr>
          <p:cNvSpPr>
            <a:spLocks noGrp="1"/>
          </p:cNvSpPr>
          <p:nvPr>
            <p:ph type="title"/>
          </p:nvPr>
        </p:nvSpPr>
        <p:spPr>
          <a:xfrm>
            <a:off x="587375" y="228600"/>
            <a:ext cx="10151237" cy="1325562"/>
          </a:xfrm>
        </p:spPr>
        <p:txBody>
          <a:bodyPr anchor="t"/>
          <a:lstStyle/>
          <a:p>
            <a:r>
              <a:rPr lang="en-DE" dirty="0"/>
              <a:t>Differences between </a:t>
            </a:r>
            <a:br>
              <a:rPr lang="en-DE" dirty="0"/>
            </a:br>
            <a:r>
              <a:rPr lang="en-DE" dirty="0"/>
              <a:t>Workspace Apps &amp; Org Apps</a:t>
            </a:r>
          </a:p>
        </p:txBody>
      </p:sp>
      <p:sp>
        <p:nvSpPr>
          <p:cNvPr id="6" name="TextBox 5">
            <a:extLst>
              <a:ext uri="{FF2B5EF4-FFF2-40B4-BE49-F238E27FC236}">
                <a16:creationId xmlns:a16="http://schemas.microsoft.com/office/drawing/2014/main" id="{741427EC-F064-20F1-3245-7237E4810352}"/>
              </a:ext>
            </a:extLst>
          </p:cNvPr>
          <p:cNvSpPr txBox="1"/>
          <p:nvPr/>
        </p:nvSpPr>
        <p:spPr>
          <a:xfrm>
            <a:off x="587375" y="1959021"/>
            <a:ext cx="10557440" cy="4278094"/>
          </a:xfrm>
          <a:prstGeom prst="rect">
            <a:avLst/>
          </a:prstGeom>
          <a:noFill/>
        </p:spPr>
        <p:txBody>
          <a:bodyPr wrap="square">
            <a:spAutoFit/>
          </a:bodyPr>
          <a:lstStyle/>
          <a:p>
            <a:pPr algn="l" rtl="0"/>
            <a:r>
              <a:rPr lang="en-GB" sz="1600" b="0" i="0" u="none" strike="noStrike" dirty="0">
                <a:solidFill>
                  <a:srgbClr val="000000"/>
                </a:solidFill>
                <a:effectLst/>
                <a:latin typeface="Aptos" panose="020B0004020202020204" pitchFamily="34" charset="0"/>
              </a:rPr>
              <a:t>Workspace App</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One Workspace App per  workspace </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Dedicated report/dashboard instances when comparing the workspace and the app (when an existing report is updated, the app has to be updated as well)</a:t>
            </a:r>
          </a:p>
          <a:p>
            <a:pPr marL="285750" indent="-285750" algn="l" rtl="0">
              <a:buFont typeface="Arial" panose="020B0604020202020204" pitchFamily="34" charset="0"/>
              <a:buChar char="•"/>
            </a:pPr>
            <a:r>
              <a:rPr lang="en-GB" sz="1600" b="0" i="0" u="none" strike="noStrike" dirty="0">
                <a:solidFill>
                  <a:srgbClr val="000000"/>
                </a:solidFill>
                <a:effectLst/>
                <a:latin typeface="Aptos" panose="020B0004020202020204" pitchFamily="34" charset="0"/>
              </a:rPr>
              <a:t>Multiple </a:t>
            </a:r>
            <a:r>
              <a:rPr lang="en-GB" sz="1600" dirty="0">
                <a:solidFill>
                  <a:srgbClr val="000000"/>
                </a:solidFill>
                <a:latin typeface="Aptos" panose="020B0004020202020204" pitchFamily="34" charset="0"/>
              </a:rPr>
              <a:t>Audiences: one workspace app can target numerous audiences, meaning there is different content per app</a:t>
            </a:r>
            <a:br>
              <a:rPr lang="en-GB" sz="1600" dirty="0">
                <a:solidFill>
                  <a:srgbClr val="000000"/>
                </a:solidFill>
                <a:latin typeface="Aptos" panose="020B0004020202020204" pitchFamily="34" charset="0"/>
              </a:rPr>
            </a:br>
            <a:endParaRPr lang="en-GB" sz="1600" b="0" i="0" u="none" strike="noStrike" dirty="0">
              <a:solidFill>
                <a:srgbClr val="000000"/>
              </a:solidFill>
              <a:effectLst/>
              <a:latin typeface="Aptos" panose="020B0004020202020204" pitchFamily="34" charset="0"/>
            </a:endParaRPr>
          </a:p>
          <a:p>
            <a:pPr algn="l" rtl="0"/>
            <a:r>
              <a:rPr lang="en-GB" sz="1600" b="0" i="0" u="none" strike="noStrike" dirty="0">
                <a:solidFill>
                  <a:srgbClr val="000000"/>
                </a:solidFill>
                <a:effectLst/>
                <a:latin typeface="Aptos" panose="020B0004020202020204" pitchFamily="34" charset="0"/>
              </a:rPr>
              <a:t>Org App</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Many Org Apps per workspace</a:t>
            </a:r>
          </a:p>
          <a:p>
            <a:pPr marL="285750" indent="-285750" algn="l" rtl="0">
              <a:buFont typeface="Arial" panose="020B0604020202020204" pitchFamily="34" charset="0"/>
              <a:buChar char="•"/>
            </a:pPr>
            <a:r>
              <a:rPr lang="en-GB" sz="1600" b="0" i="0" u="none" strike="noStrike" dirty="0">
                <a:solidFill>
                  <a:srgbClr val="000000"/>
                </a:solidFill>
                <a:effectLst/>
                <a:latin typeface="Aptos" panose="020B0004020202020204" pitchFamily="34" charset="0"/>
              </a:rPr>
              <a:t>No dedicated instance, updating an existing report will become effective immediately in the app</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“Multiple Audiences” is currently not supported with Org Apps</a:t>
            </a:r>
          </a:p>
          <a:p>
            <a:pPr marL="285750" indent="-285750" algn="l" rtl="0">
              <a:buFont typeface="Arial" panose="020B0604020202020204" pitchFamily="34" charset="0"/>
              <a:buChar char="•"/>
            </a:pPr>
            <a:endParaRPr lang="en-GB" sz="1600" b="0" i="0" u="none" strike="noStrike" dirty="0">
              <a:solidFill>
                <a:srgbClr val="000000"/>
              </a:solidFill>
              <a:effectLst/>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sym typeface="Wingdings" pitchFamily="2" charset="2"/>
              </a:rPr>
              <a:t> new Content types</a:t>
            </a:r>
          </a:p>
          <a:p>
            <a:pPr marL="742950" lvl="1" indent="-285750">
              <a:buFont typeface="Arial" panose="020B0604020202020204" pitchFamily="34" charset="0"/>
              <a:buChar char="•"/>
            </a:pPr>
            <a:r>
              <a:rPr lang="en-GB" sz="1600" b="0" i="0" u="none" strike="noStrike" dirty="0">
                <a:solidFill>
                  <a:srgbClr val="000000"/>
                </a:solidFill>
                <a:effectLst/>
                <a:latin typeface="Aptos" panose="020B0004020202020204" pitchFamily="34" charset="0"/>
                <a:sym typeface="Wingdings" pitchFamily="2" charset="2"/>
              </a:rPr>
              <a:t>Real-time dashboards (based on RTI dashboards)</a:t>
            </a:r>
          </a:p>
          <a:p>
            <a:pPr marL="742950" lvl="1" indent="-285750">
              <a:buFont typeface="Arial" panose="020B0604020202020204" pitchFamily="34" charset="0"/>
              <a:buChar char="•"/>
            </a:pPr>
            <a:r>
              <a:rPr lang="en-GB" sz="1600" dirty="0">
                <a:solidFill>
                  <a:srgbClr val="000000"/>
                </a:solidFill>
                <a:latin typeface="Aptos" panose="020B0004020202020204" pitchFamily="34" charset="0"/>
                <a:sym typeface="Wingdings" pitchFamily="2" charset="2"/>
              </a:rPr>
              <a:t>Fabric notebooks</a:t>
            </a:r>
            <a:endParaRPr lang="en-GB" sz="1600" b="0" i="0" u="none" strike="noStrike" dirty="0">
              <a:solidFill>
                <a:srgbClr val="000000"/>
              </a:solidFill>
              <a:effectLst/>
              <a:latin typeface="Aptos" panose="020B0004020202020204" pitchFamily="34" charset="0"/>
            </a:endParaRPr>
          </a:p>
          <a:p>
            <a:pPr algn="l" rtl="0"/>
            <a:endParaRPr lang="en-GB" sz="1600" b="0" i="0" u="none" strike="noStrike" dirty="0">
              <a:solidFill>
                <a:srgbClr val="000000"/>
              </a:solidFill>
              <a:effectLst/>
              <a:latin typeface="Aptos" panose="020B0004020202020204" pitchFamily="34" charset="0"/>
            </a:endParaRPr>
          </a:p>
          <a:p>
            <a:pPr algn="l" rtl="0"/>
            <a:r>
              <a:rPr lang="en-GB" sz="1600" dirty="0">
                <a:solidFill>
                  <a:srgbClr val="000000"/>
                </a:solidFill>
                <a:latin typeface="Aptos" panose="020B0004020202020204" pitchFamily="34" charset="0"/>
              </a:rPr>
              <a:t>There are more differences: https://</a:t>
            </a:r>
            <a:r>
              <a:rPr lang="en-GB" sz="1600" dirty="0" err="1">
                <a:solidFill>
                  <a:srgbClr val="000000"/>
                </a:solidFill>
                <a:latin typeface="Aptos" panose="020B0004020202020204" pitchFamily="34" charset="0"/>
              </a:rPr>
              <a:t>learn.microsoft.com</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en</a:t>
            </a:r>
            <a:r>
              <a:rPr lang="en-GB" sz="1600" dirty="0">
                <a:solidFill>
                  <a:srgbClr val="000000"/>
                </a:solidFill>
                <a:latin typeface="Aptos" panose="020B0004020202020204" pitchFamily="34" charset="0"/>
              </a:rPr>
              <a:t>-us/power-bi/consumer/org-app-items/org-app-items#key-ways-that-org-app-items-are-different-from-workspace-apps-also-known-as-power-bi-apps</a:t>
            </a:r>
          </a:p>
        </p:txBody>
      </p:sp>
    </p:spTree>
    <p:extLst>
      <p:ext uri="{BB962C8B-B14F-4D97-AF65-F5344CB8AC3E}">
        <p14:creationId xmlns:p14="http://schemas.microsoft.com/office/powerpoint/2010/main" val="260448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17CA9-91F9-F03F-1B2A-50765BEDA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C5DE1-01A7-E12C-1FB0-DA2FAC4607BC}"/>
              </a:ext>
            </a:extLst>
          </p:cNvPr>
          <p:cNvSpPr>
            <a:spLocks noGrp="1"/>
          </p:cNvSpPr>
          <p:nvPr>
            <p:ph type="title"/>
          </p:nvPr>
        </p:nvSpPr>
        <p:spPr>
          <a:xfrm>
            <a:off x="1237488" y="640079"/>
            <a:ext cx="3903223" cy="2076487"/>
          </a:xfrm>
        </p:spPr>
        <p:txBody>
          <a:bodyPr vert="horz" lIns="91440" tIns="45720" rIns="91440" bIns="45720" rtlCol="0" anchor="b">
            <a:normAutofit fontScale="90000"/>
          </a:bodyPr>
          <a:lstStyle/>
          <a:p>
            <a:r>
              <a:rPr lang="en-US" sz="2800" dirty="0"/>
              <a:t>New content types allow to target new audiences and provide more content but we also have to change our ”way of working.”</a:t>
            </a:r>
          </a:p>
        </p:txBody>
      </p:sp>
      <p:sp>
        <p:nvSpPr>
          <p:cNvPr id="10" name="Rectangle 9">
            <a:extLst>
              <a:ext uri="{FF2B5EF4-FFF2-40B4-BE49-F238E27FC236}">
                <a16:creationId xmlns:a16="http://schemas.microsoft.com/office/drawing/2014/main" id="{846961AA-5DA0-73D4-BDB4-CF7D71E4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 name="TextBox 3">
            <a:extLst>
              <a:ext uri="{FF2B5EF4-FFF2-40B4-BE49-F238E27FC236}">
                <a16:creationId xmlns:a16="http://schemas.microsoft.com/office/drawing/2014/main" id="{DA958CE2-044D-5C42-09AC-4C80908F071E}"/>
              </a:ext>
            </a:extLst>
          </p:cNvPr>
          <p:cNvSpPr txBox="1"/>
          <p:nvPr/>
        </p:nvSpPr>
        <p:spPr>
          <a:xfrm>
            <a:off x="1237488" y="2301555"/>
            <a:ext cx="4374171" cy="3878582"/>
          </a:xfrm>
          <a:prstGeom prst="rect">
            <a:avLst/>
          </a:prstGeom>
        </p:spPr>
        <p:txBody>
          <a:bodyPr vert="horz" lIns="91440" tIns="45720" rIns="91440" bIns="45720" rtlCol="0">
            <a:noAutofit/>
          </a:bodyPr>
          <a:lstStyle/>
          <a:p>
            <a:pPr indent="-182880" defTabSz="914400">
              <a:spcAft>
                <a:spcPts val="600"/>
              </a:spcAft>
              <a:buClr>
                <a:schemeClr val="accent1"/>
              </a:buClr>
            </a:pPr>
            <a:endParaRPr lang="en-US" sz="2400" dirty="0"/>
          </a:p>
        </p:txBody>
      </p:sp>
      <p:pic>
        <p:nvPicPr>
          <p:cNvPr id="6" name="Picture 5" descr="Light bulb on yellow background with sketched light beams and cord">
            <a:extLst>
              <a:ext uri="{FF2B5EF4-FFF2-40B4-BE49-F238E27FC236}">
                <a16:creationId xmlns:a16="http://schemas.microsoft.com/office/drawing/2014/main" id="{A5A4D564-F90D-2420-45D8-66FD21E850A1}"/>
              </a:ext>
            </a:extLst>
          </p:cNvPr>
          <p:cNvPicPr>
            <a:picLocks noChangeAspect="1"/>
          </p:cNvPicPr>
          <p:nvPr/>
        </p:nvPicPr>
        <p:blipFill rotWithShape="1">
          <a:blip r:embed="rId3"/>
          <a:srcRect l="32268"/>
          <a:stretch/>
        </p:blipFill>
        <p:spPr>
          <a:xfrm>
            <a:off x="6096000" y="10"/>
            <a:ext cx="6146105" cy="6857990"/>
          </a:xfrm>
          <a:prstGeom prst="rect">
            <a:avLst/>
          </a:prstGeom>
        </p:spPr>
      </p:pic>
      <p:sp>
        <p:nvSpPr>
          <p:cNvPr id="3" name="Title 1">
            <a:extLst>
              <a:ext uri="{FF2B5EF4-FFF2-40B4-BE49-F238E27FC236}">
                <a16:creationId xmlns:a16="http://schemas.microsoft.com/office/drawing/2014/main" id="{D506F20E-53AD-DEC6-6E04-468F951BEB86}"/>
              </a:ext>
            </a:extLst>
          </p:cNvPr>
          <p:cNvSpPr txBox="1">
            <a:spLocks/>
          </p:cNvSpPr>
          <p:nvPr/>
        </p:nvSpPr>
        <p:spPr>
          <a:xfrm>
            <a:off x="1237487" y="2880136"/>
            <a:ext cx="3903223" cy="290720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Deployment pipelines can replace the </a:t>
            </a:r>
            <a:br>
              <a:rPr lang="en-US" sz="2400" dirty="0"/>
            </a:br>
            <a:r>
              <a:rPr lang="en-US" sz="2400" dirty="0"/>
              <a:t>”two instances” approach. </a:t>
            </a:r>
            <a:br>
              <a:rPr lang="en-US" sz="2400" dirty="0"/>
            </a:br>
            <a:r>
              <a:rPr lang="en-US" sz="2400" dirty="0"/>
              <a:t>This, of course, allows more thorough testing as well.</a:t>
            </a:r>
          </a:p>
        </p:txBody>
      </p:sp>
      <p:sp>
        <p:nvSpPr>
          <p:cNvPr id="5" name="TextBox 4">
            <a:extLst>
              <a:ext uri="{FF2B5EF4-FFF2-40B4-BE49-F238E27FC236}">
                <a16:creationId xmlns:a16="http://schemas.microsoft.com/office/drawing/2014/main" id="{A646EC28-BE90-1741-E7E8-FD2E47CF66A6}"/>
              </a:ext>
            </a:extLst>
          </p:cNvPr>
          <p:cNvSpPr txBox="1"/>
          <p:nvPr/>
        </p:nvSpPr>
        <p:spPr>
          <a:xfrm>
            <a:off x="-2094807" y="-83127"/>
            <a:ext cx="184731" cy="369332"/>
          </a:xfrm>
          <a:prstGeom prst="rect">
            <a:avLst/>
          </a:prstGeom>
          <a:noFill/>
        </p:spPr>
        <p:txBody>
          <a:bodyPr wrap="none" rtlCol="0">
            <a:spAutoFit/>
          </a:bodyPr>
          <a:lstStyle/>
          <a:p>
            <a:endParaRPr lang="en-DE"/>
          </a:p>
        </p:txBody>
      </p:sp>
    </p:spTree>
    <p:extLst>
      <p:ext uri="{BB962C8B-B14F-4D97-AF65-F5344CB8AC3E}">
        <p14:creationId xmlns:p14="http://schemas.microsoft.com/office/powerpoint/2010/main" val="16911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B8BDB-9995-95FF-F1D0-6955BB721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EA21C-37DE-2011-D2CB-6141AD18F211}"/>
              </a:ext>
            </a:extLst>
          </p:cNvPr>
          <p:cNvSpPr>
            <a:spLocks noGrp="1"/>
          </p:cNvSpPr>
          <p:nvPr>
            <p:ph type="title"/>
          </p:nvPr>
        </p:nvSpPr>
        <p:spPr>
          <a:xfrm>
            <a:off x="587375" y="228600"/>
            <a:ext cx="10151237" cy="1325562"/>
          </a:xfrm>
        </p:spPr>
        <p:txBody>
          <a:bodyPr anchor="t"/>
          <a:lstStyle/>
          <a:p>
            <a:r>
              <a:rPr lang="en-DE" dirty="0"/>
              <a:t>Resources</a:t>
            </a:r>
          </a:p>
        </p:txBody>
      </p:sp>
      <p:sp>
        <p:nvSpPr>
          <p:cNvPr id="6" name="TextBox 5">
            <a:extLst>
              <a:ext uri="{FF2B5EF4-FFF2-40B4-BE49-F238E27FC236}">
                <a16:creationId xmlns:a16="http://schemas.microsoft.com/office/drawing/2014/main" id="{52FC57BE-2A10-D9CB-6509-65A1421D22E6}"/>
              </a:ext>
            </a:extLst>
          </p:cNvPr>
          <p:cNvSpPr txBox="1"/>
          <p:nvPr/>
        </p:nvSpPr>
        <p:spPr>
          <a:xfrm>
            <a:off x="587375" y="1959021"/>
            <a:ext cx="10557440" cy="1323439"/>
          </a:xfrm>
          <a:prstGeom prst="rect">
            <a:avLst/>
          </a:prstGeom>
          <a:noFill/>
        </p:spPr>
        <p:txBody>
          <a:bodyPr wrap="square">
            <a:spAutoFit/>
          </a:bodyPr>
          <a:lstStyle/>
          <a:p>
            <a:pPr algn="l" rtl="0"/>
            <a:r>
              <a:rPr lang="en-GB" sz="1600" b="0" i="0" u="none" strike="noStrike" dirty="0">
                <a:solidFill>
                  <a:srgbClr val="000000"/>
                </a:solidFill>
                <a:effectLst/>
                <a:latin typeface="Aptos" panose="020B0004020202020204" pitchFamily="34" charset="0"/>
              </a:rPr>
              <a:t>Readings</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2"/>
              </a:rPr>
              <a:t>https://learn.microsoft.com/en-us/power-bi/consumer/org-app-items/org-app-items#key-ways-that-org-app-items-are-different-from-workspace-apps-also-known-as-power-bi-apps</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3"/>
              </a:rPr>
              <a:t>https://learn.microsoft.com/en-us/power-bi/consumer/org-app-items/org-app-items</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4"/>
              </a:rPr>
              <a:t>https://learn.microsoft.com/en-us/fabric/data-engineering/notebook-in-app</a:t>
            </a:r>
            <a:endParaRPr lang="en-GB" sz="1600" dirty="0">
              <a:solidFill>
                <a:srgbClr val="000000"/>
              </a:solidFill>
              <a:latin typeface="Aptos" panose="020B0004020202020204" pitchFamily="34" charset="0"/>
            </a:endParaRPr>
          </a:p>
        </p:txBody>
      </p:sp>
    </p:spTree>
    <p:extLst>
      <p:ext uri="{BB962C8B-B14F-4D97-AF65-F5344CB8AC3E}">
        <p14:creationId xmlns:p14="http://schemas.microsoft.com/office/powerpoint/2010/main" val="161448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5" name="Rectangle 14">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9A5DB8-6ADD-4FE0-825D-F7F85E609A75}"/>
              </a:ext>
            </a:extLst>
          </p:cNvPr>
          <p:cNvSpPr>
            <a:spLocks noGrp="1"/>
          </p:cNvSpPr>
          <p:nvPr>
            <p:ph type="title"/>
          </p:nvPr>
        </p:nvSpPr>
        <p:spPr>
          <a:xfrm>
            <a:off x="1016004" y="539553"/>
            <a:ext cx="6196916" cy="5768658"/>
          </a:xfrm>
        </p:spPr>
        <p:txBody>
          <a:bodyPr vert="horz" lIns="91440" tIns="45720" rIns="91440" bIns="45720" rtlCol="0" anchor="ctr">
            <a:normAutofit/>
          </a:bodyPr>
          <a:lstStyle/>
          <a:p>
            <a:pPr>
              <a:lnSpc>
                <a:spcPct val="85000"/>
              </a:lnSpc>
            </a:pPr>
            <a:r>
              <a:rPr lang="en-US" sz="6000" dirty="0">
                <a:solidFill>
                  <a:srgbClr val="FFFFFF"/>
                </a:solidFill>
                <a:latin typeface="Consolas" panose="020B0609020204030204" pitchFamily="49" charset="0"/>
              </a:rPr>
              <a:t>Thank you!</a:t>
            </a:r>
          </a:p>
        </p:txBody>
      </p:sp>
      <p:sp>
        <p:nvSpPr>
          <p:cNvPr id="4" name="Rectangle 3">
            <a:extLst>
              <a:ext uri="{FF2B5EF4-FFF2-40B4-BE49-F238E27FC236}">
                <a16:creationId xmlns:a16="http://schemas.microsoft.com/office/drawing/2014/main" id="{8D10B277-76BE-43C5-A047-FCD7C22547B6}"/>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0FE6EF2E-806D-4CA4-A206-2DF013F82B40}"/>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2" name="Text Placeholder 8">
            <a:extLst>
              <a:ext uri="{FF2B5EF4-FFF2-40B4-BE49-F238E27FC236}">
                <a16:creationId xmlns:a16="http://schemas.microsoft.com/office/drawing/2014/main" id="{6F183059-B09F-5464-A3D4-F25D9850F08F}"/>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/tommartens68</a:t>
            </a:r>
          </a:p>
          <a:p>
            <a:pPr marL="0" indent="0">
              <a:buFont typeface="Arial" panose="020B0604020202020204" pitchFamily="34" charset="0"/>
              <a:buNone/>
            </a:pPr>
            <a:r>
              <a:rPr lang="en-US" dirty="0">
                <a:solidFill>
                  <a:schemeClr val="bg1"/>
                </a:solidFill>
                <a:latin typeface="Consolas" panose="020B0609020204030204" pitchFamily="49" charset="0"/>
              </a:rPr>
              <a:t>@tommartens68</a:t>
            </a:r>
          </a:p>
        </p:txBody>
      </p:sp>
      <p:grpSp>
        <p:nvGrpSpPr>
          <p:cNvPr id="3" name="Group 37">
            <a:extLst>
              <a:ext uri="{FF2B5EF4-FFF2-40B4-BE49-F238E27FC236}">
                <a16:creationId xmlns:a16="http://schemas.microsoft.com/office/drawing/2014/main" id="{3D30D5BB-A2C4-B4B7-5274-C2233CD79C93}"/>
              </a:ext>
            </a:extLst>
          </p:cNvPr>
          <p:cNvGrpSpPr/>
          <p:nvPr/>
        </p:nvGrpSpPr>
        <p:grpSpPr>
          <a:xfrm>
            <a:off x="1099347" y="5701154"/>
            <a:ext cx="229600" cy="229600"/>
            <a:chOff x="470537" y="3886355"/>
            <a:chExt cx="229600" cy="229600"/>
          </a:xfrm>
        </p:grpSpPr>
        <p:sp>
          <p:nvSpPr>
            <p:cNvPr id="6" name="Rounded Rectangle 38">
              <a:extLst>
                <a:ext uri="{FF2B5EF4-FFF2-40B4-BE49-F238E27FC236}">
                  <a16:creationId xmlns:a16="http://schemas.microsoft.com/office/drawing/2014/main" id="{8F6F7CA8-7651-C105-0DBF-0CD336073688}"/>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383">
              <a:extLst>
                <a:ext uri="{FF2B5EF4-FFF2-40B4-BE49-F238E27FC236}">
                  <a16:creationId xmlns:a16="http://schemas.microsoft.com/office/drawing/2014/main" id="{B1A06999-5739-3A81-2E60-2B9A30AED7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9" name="Group 40">
            <a:extLst>
              <a:ext uri="{FF2B5EF4-FFF2-40B4-BE49-F238E27FC236}">
                <a16:creationId xmlns:a16="http://schemas.microsoft.com/office/drawing/2014/main" id="{6CA84852-253E-BC39-C466-E4E340E2D8E1}"/>
              </a:ext>
            </a:extLst>
          </p:cNvPr>
          <p:cNvGrpSpPr/>
          <p:nvPr/>
        </p:nvGrpSpPr>
        <p:grpSpPr>
          <a:xfrm>
            <a:off x="1099347" y="5320838"/>
            <a:ext cx="229600" cy="229600"/>
            <a:chOff x="470535" y="3492943"/>
            <a:chExt cx="229600" cy="229600"/>
          </a:xfrm>
        </p:grpSpPr>
        <p:sp>
          <p:nvSpPr>
            <p:cNvPr id="10" name="Rounded Rectangle 41">
              <a:extLst>
                <a:ext uri="{FF2B5EF4-FFF2-40B4-BE49-F238E27FC236}">
                  <a16:creationId xmlns:a16="http://schemas.microsoft.com/office/drawing/2014/main" id="{3AC7CCAD-50D0-51EF-A36F-25FC1B933587}"/>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16">
              <a:extLst>
                <a:ext uri="{FF2B5EF4-FFF2-40B4-BE49-F238E27FC236}">
                  <a16:creationId xmlns:a16="http://schemas.microsoft.com/office/drawing/2014/main" id="{268C7F1A-96B1-9348-EEC9-2ECB5F9E784A}"/>
                </a:ext>
              </a:extLst>
            </p:cNvPr>
            <p:cNvGrpSpPr>
              <a:grpSpLocks/>
            </p:cNvGrpSpPr>
            <p:nvPr/>
          </p:nvGrpSpPr>
          <p:grpSpPr bwMode="auto">
            <a:xfrm>
              <a:off x="538132" y="3551431"/>
              <a:ext cx="101582" cy="101580"/>
              <a:chOff x="8400256" y="3573016"/>
              <a:chExt cx="423863" cy="422275"/>
            </a:xfrm>
            <a:solidFill>
              <a:schemeClr val="bg2"/>
            </a:solidFill>
          </p:grpSpPr>
          <p:sp>
            <p:nvSpPr>
              <p:cNvPr id="12" name="Oval 315">
                <a:extLst>
                  <a:ext uri="{FF2B5EF4-FFF2-40B4-BE49-F238E27FC236}">
                    <a16:creationId xmlns:a16="http://schemas.microsoft.com/office/drawing/2014/main" id="{AC3A0308-8CB7-6680-B5AE-57FE5A84838D}"/>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4" name="Rectangle 316">
                <a:extLst>
                  <a:ext uri="{FF2B5EF4-FFF2-40B4-BE49-F238E27FC236}">
                    <a16:creationId xmlns:a16="http://schemas.microsoft.com/office/drawing/2014/main" id="{7C1C5190-9844-EF05-35CB-976A46DDD4DC}"/>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6" name="Freeform 317">
                <a:extLst>
                  <a:ext uri="{FF2B5EF4-FFF2-40B4-BE49-F238E27FC236}">
                    <a16:creationId xmlns:a16="http://schemas.microsoft.com/office/drawing/2014/main" id="{8511DE55-2446-AF00-EEAA-19F08D34D236}"/>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31018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66CD-277A-4A08-A2D8-0532CD0C05E8}"/>
              </a:ext>
            </a:extLst>
          </p:cNvPr>
          <p:cNvSpPr>
            <a:spLocks noGrp="1"/>
          </p:cNvSpPr>
          <p:nvPr>
            <p:ph type="title"/>
          </p:nvPr>
        </p:nvSpPr>
        <p:spPr>
          <a:xfrm>
            <a:off x="814388" y="388938"/>
            <a:ext cx="9692640" cy="1325562"/>
          </a:xfrm>
        </p:spPr>
        <p:txBody>
          <a:bodyPr anchor="t"/>
          <a:lstStyle/>
          <a:p>
            <a:r>
              <a:rPr lang="en-US" dirty="0">
                <a:latin typeface="Consolas" panose="020B0609020204030204" pitchFamily="49" charset="0"/>
              </a:rPr>
              <a:t>Content</a:t>
            </a:r>
            <a:endParaRPr lang="LID4096" dirty="0">
              <a:latin typeface="Consolas" panose="020B0609020204030204" pitchFamily="49" charset="0"/>
            </a:endParaRPr>
          </a:p>
        </p:txBody>
      </p:sp>
      <p:sp>
        <p:nvSpPr>
          <p:cNvPr id="3" name="Content Placeholder 2">
            <a:extLst>
              <a:ext uri="{FF2B5EF4-FFF2-40B4-BE49-F238E27FC236}">
                <a16:creationId xmlns:a16="http://schemas.microsoft.com/office/drawing/2014/main" id="{8F420B1D-3A42-4DE0-89A0-316C77F04CDC}"/>
              </a:ext>
            </a:extLst>
          </p:cNvPr>
          <p:cNvSpPr>
            <a:spLocks noGrp="1"/>
          </p:cNvSpPr>
          <p:nvPr>
            <p:ph idx="1"/>
          </p:nvPr>
        </p:nvSpPr>
        <p:spPr>
          <a:xfrm>
            <a:off x="814387" y="1714500"/>
            <a:ext cx="9310919" cy="4351337"/>
          </a:xfrm>
        </p:spPr>
        <p:txBody>
          <a:bodyPr>
            <a:normAutofit/>
          </a:bodyPr>
          <a:lstStyle/>
          <a:p>
            <a:pPr marL="0" indent="0">
              <a:buNone/>
            </a:pPr>
            <a:r>
              <a:rPr lang="en-US" sz="2800" dirty="0">
                <a:latin typeface="Consolas" panose="020B0609020204030204" pitchFamily="49" charset="0"/>
              </a:rPr>
              <a:t>Who I am</a:t>
            </a:r>
          </a:p>
          <a:p>
            <a:pPr marL="0" indent="0">
              <a:buNone/>
            </a:pPr>
            <a:r>
              <a:rPr lang="en-US" sz="2800" dirty="0">
                <a:latin typeface="Consolas" panose="020B0609020204030204" pitchFamily="49" charset="0"/>
              </a:rPr>
              <a:t>What this session is about</a:t>
            </a:r>
          </a:p>
          <a:p>
            <a:pPr marL="0" indent="0">
              <a:buNone/>
            </a:pPr>
            <a:r>
              <a:rPr lang="en-US" sz="2800" dirty="0">
                <a:latin typeface="Consolas" panose="020B0609020204030204" pitchFamily="49" charset="0"/>
              </a:rPr>
              <a:t>Live Demo</a:t>
            </a:r>
          </a:p>
          <a:p>
            <a:pPr marL="0" indent="0">
              <a:buNone/>
            </a:pPr>
            <a:r>
              <a:rPr lang="en-US" sz="2800" dirty="0">
                <a:latin typeface="Consolas" panose="020B0609020204030204" pitchFamily="49" charset="0"/>
              </a:rPr>
              <a:t>Workspace apps vs Org apps</a:t>
            </a:r>
          </a:p>
          <a:p>
            <a:pPr marL="0" indent="0">
              <a:buNone/>
            </a:pPr>
            <a:r>
              <a:rPr lang="en-US" sz="2800" dirty="0">
                <a:latin typeface="Consolas" panose="020B0609020204030204" pitchFamily="49" charset="0"/>
              </a:rPr>
              <a:t>What we have to consider</a:t>
            </a:r>
          </a:p>
        </p:txBody>
      </p:sp>
    </p:spTree>
    <p:extLst>
      <p:ext uri="{BB962C8B-B14F-4D97-AF65-F5344CB8AC3E}">
        <p14:creationId xmlns:p14="http://schemas.microsoft.com/office/powerpoint/2010/main" val="396430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42C4CA5-6049-41B5-AE80-E09CCC9DBA09}"/>
              </a:ext>
            </a:extLst>
          </p:cNvPr>
          <p:cNvSpPr>
            <a:spLocks noGrp="1"/>
          </p:cNvSpPr>
          <p:nvPr>
            <p:ph type="title"/>
          </p:nvPr>
        </p:nvSpPr>
        <p:spPr>
          <a:xfrm>
            <a:off x="926889" y="3152185"/>
            <a:ext cx="4083892" cy="447416"/>
          </a:xfrm>
        </p:spPr>
        <p:txBody>
          <a:bodyPr>
            <a:normAutofit fontScale="90000"/>
          </a:bodyPr>
          <a:lstStyle/>
          <a:p>
            <a:r>
              <a:rPr lang="de-DE" dirty="0">
                <a:solidFill>
                  <a:schemeClr val="tx1"/>
                </a:solidFill>
                <a:latin typeface="Consolas" panose="020B0609020204030204" pitchFamily="49" charset="0"/>
              </a:rPr>
              <a:t>Tom Martens </a:t>
            </a:r>
          </a:p>
        </p:txBody>
      </p:sp>
      <p:sp>
        <p:nvSpPr>
          <p:cNvPr id="5" name="Textplatzhalter 4">
            <a:hlinkClick r:id="rId2"/>
            <a:extLst>
              <a:ext uri="{FF2B5EF4-FFF2-40B4-BE49-F238E27FC236}">
                <a16:creationId xmlns:a16="http://schemas.microsoft.com/office/drawing/2014/main" id="{C38B9020-35CA-4783-8659-9960F3F7CBF7}"/>
              </a:ext>
            </a:extLst>
          </p:cNvPr>
          <p:cNvSpPr txBox="1">
            <a:spLocks/>
          </p:cNvSpPr>
          <p:nvPr/>
        </p:nvSpPr>
        <p:spPr>
          <a:xfrm>
            <a:off x="926889" y="3702046"/>
            <a:ext cx="4959554" cy="774700"/>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2000" dirty="0">
                <a:latin typeface="Consolas" panose="020B0609020204030204" pitchFamily="49" charset="0"/>
              </a:rPr>
              <a:t>Solution </a:t>
            </a:r>
            <a:r>
              <a:rPr lang="de-DE" sz="2000" dirty="0" err="1">
                <a:latin typeface="Consolas" panose="020B0609020204030204" pitchFamily="49" charset="0"/>
              </a:rPr>
              <a:t>Architect</a:t>
            </a:r>
            <a:r>
              <a:rPr lang="de-DE" sz="2000" dirty="0">
                <a:latin typeface="Consolas" panose="020B0609020204030204" pitchFamily="49" charset="0"/>
              </a:rPr>
              <a:t> @ Munich Re</a:t>
            </a:r>
          </a:p>
        </p:txBody>
      </p:sp>
      <p:sp>
        <p:nvSpPr>
          <p:cNvPr id="6" name="Textplatzhalter 7">
            <a:extLst>
              <a:ext uri="{FF2B5EF4-FFF2-40B4-BE49-F238E27FC236}">
                <a16:creationId xmlns:a16="http://schemas.microsoft.com/office/drawing/2014/main" id="{EEBD72FA-4CD6-4F94-BA34-83DD2D97A76D}"/>
              </a:ext>
            </a:extLst>
          </p:cNvPr>
          <p:cNvSpPr txBox="1">
            <a:spLocks/>
          </p:cNvSpPr>
          <p:nvPr/>
        </p:nvSpPr>
        <p:spPr>
          <a:xfrm>
            <a:off x="6095999" y="964757"/>
            <a:ext cx="5128591" cy="25740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3200" dirty="0">
                <a:latin typeface="Consolas" panose="020B0609020204030204" pitchFamily="49" charset="0"/>
              </a:rPr>
              <a:t>25+ years of experience designing analytical solutions using the MSFT data platform</a:t>
            </a:r>
          </a:p>
          <a:p>
            <a:pPr marL="0" indent="0">
              <a:buFont typeface="Wingdings 3" charset="2"/>
              <a:buNone/>
            </a:pPr>
            <a:endParaRPr lang="de-DE" dirty="0">
              <a:latin typeface="Consolas" panose="020B0609020204030204" pitchFamily="49" charset="0"/>
            </a:endParaRPr>
          </a:p>
        </p:txBody>
      </p:sp>
      <p:pic>
        <p:nvPicPr>
          <p:cNvPr id="8" name="Picture 17" descr="A picture containing drawing&#10;&#10;Description automatically generated">
            <a:extLst>
              <a:ext uri="{FF2B5EF4-FFF2-40B4-BE49-F238E27FC236}">
                <a16:creationId xmlns:a16="http://schemas.microsoft.com/office/drawing/2014/main" id="{582EEAF1-D0AD-4FC5-99F7-2E784B7BD64F}"/>
              </a:ext>
            </a:extLst>
          </p:cNvPr>
          <p:cNvPicPr>
            <a:picLocks noChangeAspect="1"/>
          </p:cNvPicPr>
          <p:nvPr/>
        </p:nvPicPr>
        <p:blipFill>
          <a:blip r:embed="rId3"/>
          <a:stretch>
            <a:fillRect/>
          </a:stretch>
        </p:blipFill>
        <p:spPr>
          <a:xfrm>
            <a:off x="7739688" y="5126619"/>
            <a:ext cx="2016931" cy="813755"/>
          </a:xfrm>
          <a:prstGeom prst="rect">
            <a:avLst/>
          </a:prstGeom>
        </p:spPr>
      </p:pic>
      <p:pic>
        <p:nvPicPr>
          <p:cNvPr id="9" name="Picture 18">
            <a:extLst>
              <a:ext uri="{FF2B5EF4-FFF2-40B4-BE49-F238E27FC236}">
                <a16:creationId xmlns:a16="http://schemas.microsoft.com/office/drawing/2014/main" id="{91EB18CC-A4C5-4528-A944-DF1764CE1667}"/>
              </a:ext>
            </a:extLst>
          </p:cNvPr>
          <p:cNvPicPr>
            <a:picLocks noChangeAspect="1"/>
          </p:cNvPicPr>
          <p:nvPr/>
        </p:nvPicPr>
        <p:blipFill>
          <a:blip r:embed="rId4"/>
          <a:stretch>
            <a:fillRect/>
          </a:stretch>
        </p:blipFill>
        <p:spPr>
          <a:xfrm>
            <a:off x="6163957" y="4078745"/>
            <a:ext cx="1298217" cy="1854596"/>
          </a:xfrm>
          <a:prstGeom prst="rect">
            <a:avLst/>
          </a:prstGeom>
        </p:spPr>
      </p:pic>
      <p:sp>
        <p:nvSpPr>
          <p:cNvPr id="10" name="Text Placeholder 8">
            <a:extLst>
              <a:ext uri="{FF2B5EF4-FFF2-40B4-BE49-F238E27FC236}">
                <a16:creationId xmlns:a16="http://schemas.microsoft.com/office/drawing/2014/main" id="{284C5F5B-2ABC-4666-A51F-CDA38C9BCA60}"/>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/tommartens68</a:t>
            </a:r>
          </a:p>
          <a:p>
            <a:pPr marL="0" indent="0">
              <a:buFont typeface="Arial" panose="020B0604020202020204" pitchFamily="34" charset="0"/>
              <a:buNone/>
            </a:pPr>
            <a:r>
              <a:rPr lang="en-US" dirty="0">
                <a:latin typeface="Consolas" panose="020B0609020204030204" pitchFamily="49" charset="0"/>
              </a:rPr>
              <a:t>@tommartens68</a:t>
            </a:r>
          </a:p>
        </p:txBody>
      </p:sp>
      <p:grpSp>
        <p:nvGrpSpPr>
          <p:cNvPr id="11" name="Group 37">
            <a:extLst>
              <a:ext uri="{FF2B5EF4-FFF2-40B4-BE49-F238E27FC236}">
                <a16:creationId xmlns:a16="http://schemas.microsoft.com/office/drawing/2014/main" id="{62378429-4976-4035-8A7A-E82046609551}"/>
              </a:ext>
            </a:extLst>
          </p:cNvPr>
          <p:cNvGrpSpPr/>
          <p:nvPr/>
        </p:nvGrpSpPr>
        <p:grpSpPr>
          <a:xfrm>
            <a:off x="1099347" y="5701154"/>
            <a:ext cx="229600" cy="229600"/>
            <a:chOff x="470537" y="3886355"/>
            <a:chExt cx="229600" cy="229600"/>
          </a:xfrm>
        </p:grpSpPr>
        <p:sp>
          <p:nvSpPr>
            <p:cNvPr id="12" name="Rounded Rectangle 38">
              <a:extLst>
                <a:ext uri="{FF2B5EF4-FFF2-40B4-BE49-F238E27FC236}">
                  <a16:creationId xmlns:a16="http://schemas.microsoft.com/office/drawing/2014/main" id="{AC911574-9895-45E3-A774-F0E66C85A963}"/>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383">
              <a:extLst>
                <a:ext uri="{FF2B5EF4-FFF2-40B4-BE49-F238E27FC236}">
                  <a16:creationId xmlns:a16="http://schemas.microsoft.com/office/drawing/2014/main" id="{532D1A4A-BE53-4710-9134-544EBC9336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14" name="Group 40">
            <a:extLst>
              <a:ext uri="{FF2B5EF4-FFF2-40B4-BE49-F238E27FC236}">
                <a16:creationId xmlns:a16="http://schemas.microsoft.com/office/drawing/2014/main" id="{E3F37D70-9F20-4D16-BB0A-A68229773FA4}"/>
              </a:ext>
            </a:extLst>
          </p:cNvPr>
          <p:cNvGrpSpPr/>
          <p:nvPr/>
        </p:nvGrpSpPr>
        <p:grpSpPr>
          <a:xfrm>
            <a:off x="1099347" y="5320838"/>
            <a:ext cx="229600" cy="229600"/>
            <a:chOff x="470535" y="3492943"/>
            <a:chExt cx="229600" cy="229600"/>
          </a:xfrm>
        </p:grpSpPr>
        <p:sp>
          <p:nvSpPr>
            <p:cNvPr id="15" name="Rounded Rectangle 41">
              <a:extLst>
                <a:ext uri="{FF2B5EF4-FFF2-40B4-BE49-F238E27FC236}">
                  <a16:creationId xmlns:a16="http://schemas.microsoft.com/office/drawing/2014/main" id="{465FBF11-6B1F-47B3-A762-F16D0437429E}"/>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216">
              <a:extLst>
                <a:ext uri="{FF2B5EF4-FFF2-40B4-BE49-F238E27FC236}">
                  <a16:creationId xmlns:a16="http://schemas.microsoft.com/office/drawing/2014/main" id="{2AAE05BB-42C3-4989-B7D5-23EB4BCD780C}"/>
                </a:ext>
              </a:extLst>
            </p:cNvPr>
            <p:cNvGrpSpPr>
              <a:grpSpLocks/>
            </p:cNvGrpSpPr>
            <p:nvPr/>
          </p:nvGrpSpPr>
          <p:grpSpPr bwMode="auto">
            <a:xfrm>
              <a:off x="538132" y="3551431"/>
              <a:ext cx="101582" cy="101580"/>
              <a:chOff x="8400256" y="3573016"/>
              <a:chExt cx="423863" cy="422275"/>
            </a:xfrm>
            <a:solidFill>
              <a:schemeClr val="bg2"/>
            </a:solidFill>
          </p:grpSpPr>
          <p:sp>
            <p:nvSpPr>
              <p:cNvPr id="17" name="Oval 315">
                <a:extLst>
                  <a:ext uri="{FF2B5EF4-FFF2-40B4-BE49-F238E27FC236}">
                    <a16:creationId xmlns:a16="http://schemas.microsoft.com/office/drawing/2014/main" id="{0CE9BF5E-CBFE-43AA-B0F3-925EC829CFC0}"/>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Rectangle 316">
                <a:extLst>
                  <a:ext uri="{FF2B5EF4-FFF2-40B4-BE49-F238E27FC236}">
                    <a16:creationId xmlns:a16="http://schemas.microsoft.com/office/drawing/2014/main" id="{9C3C67B9-4FED-4898-9F2D-87C5E01F59FB}"/>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9" name="Freeform 317">
                <a:extLst>
                  <a:ext uri="{FF2B5EF4-FFF2-40B4-BE49-F238E27FC236}">
                    <a16:creationId xmlns:a16="http://schemas.microsoft.com/office/drawing/2014/main" id="{0628AF4A-8868-477A-80E8-C15A476CE610}"/>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 name="Text Placeholder 8">
            <a:extLst>
              <a:ext uri="{FF2B5EF4-FFF2-40B4-BE49-F238E27FC236}">
                <a16:creationId xmlns:a16="http://schemas.microsoft.com/office/drawing/2014/main" id="{53E9F219-E1CA-43A5-87FF-34FCF61896B3}"/>
              </a:ext>
            </a:extLst>
          </p:cNvPr>
          <p:cNvSpPr txBox="1">
            <a:spLocks/>
          </p:cNvSpPr>
          <p:nvPr/>
        </p:nvSpPr>
        <p:spPr>
          <a:xfrm>
            <a:off x="1487828" y="4687957"/>
            <a:ext cx="4608171" cy="3884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a:t>
            </a:r>
          </a:p>
        </p:txBody>
      </p:sp>
      <p:pic>
        <p:nvPicPr>
          <p:cNvPr id="3" name="Picture 2" descr="A person with glasses and a goatee&#10;&#10;AI-generated content may be incorrect.">
            <a:extLst>
              <a:ext uri="{FF2B5EF4-FFF2-40B4-BE49-F238E27FC236}">
                <a16:creationId xmlns:a16="http://schemas.microsoft.com/office/drawing/2014/main" id="{3532A71B-2FE6-C39E-B2B0-FC246BA34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27" y="631823"/>
            <a:ext cx="2189575" cy="2001179"/>
          </a:xfrm>
          <a:prstGeom prst="ellipse">
            <a:avLst/>
          </a:prstGeom>
        </p:spPr>
      </p:pic>
    </p:spTree>
    <p:extLst>
      <p:ext uri="{BB962C8B-B14F-4D97-AF65-F5344CB8AC3E}">
        <p14:creationId xmlns:p14="http://schemas.microsoft.com/office/powerpoint/2010/main" val="190629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11DF150-296A-17CC-6B89-24BDC23C840B}"/>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What this session is about</a:t>
            </a:r>
          </a:p>
        </p:txBody>
      </p:sp>
      <p:pic>
        <p:nvPicPr>
          <p:cNvPr id="3" name="Graphic 2" descr="Pointed Hat with solid fill">
            <a:extLst>
              <a:ext uri="{FF2B5EF4-FFF2-40B4-BE49-F238E27FC236}">
                <a16:creationId xmlns:a16="http://schemas.microsoft.com/office/drawing/2014/main" id="{9577BF87-7C80-3CC4-AA51-8924E8FC4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8913" y="841883"/>
            <a:ext cx="5167745" cy="5167745"/>
          </a:xfrm>
          <a:prstGeom prst="rect">
            <a:avLst/>
          </a:prstGeom>
        </p:spPr>
      </p:pic>
    </p:spTree>
    <p:extLst>
      <p:ext uri="{BB962C8B-B14F-4D97-AF65-F5344CB8AC3E}">
        <p14:creationId xmlns:p14="http://schemas.microsoft.com/office/powerpoint/2010/main" val="371287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33E-258D-F3F0-7D3B-EB656AFC9DB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73EA22AE-A8D1-4225-5EFA-6E14989A6BAD}"/>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further share insights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different (I think a lot), what are their superpowers (there are some), and, of course, their weaknesses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266901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B2F08-F648-DCC3-37E2-FE77AA562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B3568-0EAF-D6E6-03BF-2C75083E469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0988F4C0-164E-F757-9448-4020DE890895}"/>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solidFill>
                  <a:srgbClr val="92D050"/>
                </a:solidFill>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different (I think a lot), what are their superpowers (there are some), and, of course, their weaknesses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8182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3D94D-01C8-D3E0-9751-B4A81E67A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257AE-396C-0A42-B86D-BB07A66C56A1}"/>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CA21F39E-E865-7408-C2F6-0C34DC1AAC11}"/>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a:t>
            </a:r>
            <a:r>
              <a:rPr lang="en-GB" sz="1600" b="1" i="0" dirty="0">
                <a:solidFill>
                  <a:srgbClr val="FFC000"/>
                </a:solidFill>
                <a:effectLst/>
                <a:latin typeface="Arial" panose="020B0604020202020204" pitchFamily="34" charset="0"/>
              </a:rPr>
              <a:t>different</a:t>
            </a:r>
            <a:r>
              <a:rPr lang="en-GB" sz="1600" b="0" i="0" dirty="0">
                <a:solidFill>
                  <a:srgbClr val="111111"/>
                </a:solidFill>
                <a:effectLst/>
                <a:latin typeface="Arial" panose="020B0604020202020204" pitchFamily="34" charset="0"/>
              </a:rPr>
              <a:t> (I think a lot), what are their </a:t>
            </a:r>
            <a:r>
              <a:rPr lang="en-GB" sz="1600" b="1" i="0" dirty="0">
                <a:solidFill>
                  <a:srgbClr val="92D050"/>
                </a:solidFill>
                <a:effectLst/>
                <a:latin typeface="Arial" panose="020B0604020202020204" pitchFamily="34" charset="0"/>
              </a:rPr>
              <a:t>superpowers</a:t>
            </a:r>
            <a:r>
              <a:rPr lang="en-GB" sz="1600" b="0" i="0" dirty="0">
                <a:solidFill>
                  <a:srgbClr val="111111"/>
                </a:solidFill>
                <a:effectLst/>
                <a:latin typeface="Arial" panose="020B0604020202020204" pitchFamily="34" charset="0"/>
              </a:rPr>
              <a:t> (there are some), and, of course, their </a:t>
            </a:r>
            <a:r>
              <a:rPr lang="en-GB" sz="1600" b="1" i="0" dirty="0">
                <a:solidFill>
                  <a:srgbClr val="FF0000"/>
                </a:solidFill>
                <a:effectLst/>
                <a:latin typeface="Arial" panose="020B0604020202020204" pitchFamily="34" charset="0"/>
              </a:rPr>
              <a:t>weaknesses</a:t>
            </a:r>
            <a:r>
              <a:rPr lang="en-GB" sz="1600" b="0" i="0" dirty="0">
                <a:solidFill>
                  <a:srgbClr val="111111"/>
                </a:solidFill>
                <a:effectLst/>
                <a:latin typeface="Arial" panose="020B0604020202020204" pitchFamily="34" charset="0"/>
              </a:rPr>
              <a:t>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216759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7DEE-5F6F-C2D4-4DAB-797E5FA9C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03917-B4E5-EFC5-DF48-D25D254BD49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B7AD6A41-35BE-1722-A2D7-9A6115034D51}"/>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a:t>
            </a:r>
            <a:r>
              <a:rPr lang="en-GB" sz="1600" b="1" i="0" dirty="0">
                <a:effectLst/>
                <a:latin typeface="Arial" panose="020B0604020202020204" pitchFamily="34" charset="0"/>
              </a:rPr>
              <a:t>different</a:t>
            </a:r>
            <a:r>
              <a:rPr lang="en-GB" sz="1600" b="0" i="0" dirty="0">
                <a:solidFill>
                  <a:srgbClr val="111111"/>
                </a:solidFill>
                <a:effectLst/>
                <a:latin typeface="Arial" panose="020B0604020202020204" pitchFamily="34" charset="0"/>
              </a:rPr>
              <a:t> (I think a lot), what are their </a:t>
            </a:r>
            <a:r>
              <a:rPr lang="en-GB" sz="1600" b="1" i="0" dirty="0">
                <a:effectLst/>
                <a:latin typeface="Arial" panose="020B0604020202020204" pitchFamily="34" charset="0"/>
              </a:rPr>
              <a:t>superpowers</a:t>
            </a:r>
            <a:r>
              <a:rPr lang="en-GB" sz="1600" b="0" i="0" dirty="0">
                <a:solidFill>
                  <a:srgbClr val="111111"/>
                </a:solidFill>
                <a:effectLst/>
                <a:latin typeface="Arial" panose="020B0604020202020204" pitchFamily="34" charset="0"/>
              </a:rPr>
              <a:t> (there are some), and, of course, their </a:t>
            </a:r>
            <a:r>
              <a:rPr lang="en-GB" sz="1600" b="1" i="0" dirty="0">
                <a:effectLst/>
                <a:latin typeface="Arial" panose="020B0604020202020204" pitchFamily="34" charset="0"/>
              </a:rPr>
              <a:t>weaknesses</a:t>
            </a:r>
            <a:r>
              <a:rPr lang="en-GB" sz="1600" b="0" i="0" dirty="0">
                <a:solidFill>
                  <a:srgbClr val="111111"/>
                </a:solidFill>
                <a:effectLst/>
                <a:latin typeface="Arial" panose="020B0604020202020204" pitchFamily="34" charset="0"/>
              </a:rPr>
              <a:t>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a:t>
            </a:r>
            <a:r>
              <a:rPr lang="en-GB" sz="1600" b="1" i="0" dirty="0">
                <a:solidFill>
                  <a:srgbClr val="92D050"/>
                </a:solidFill>
                <a:effectLst/>
                <a:latin typeface="Arial" panose="020B0604020202020204" pitchFamily="34" charset="0"/>
              </a:rPr>
              <a:t>Power BI Developer</a:t>
            </a:r>
            <a:r>
              <a:rPr lang="en-GB" sz="1600" b="0" i="0" dirty="0">
                <a:solidFill>
                  <a:srgbClr val="111111"/>
                </a:solidFill>
                <a:effectLst/>
                <a:latin typeface="Arial" panose="020B0604020202020204" pitchFamily="34" charset="0"/>
              </a:rPr>
              <a:t> (who is creating this new item type), the </a:t>
            </a:r>
            <a:r>
              <a:rPr lang="en-GB" sz="1600" b="1" i="0" dirty="0">
                <a:solidFill>
                  <a:srgbClr val="FFC000"/>
                </a:solidFill>
                <a:effectLst/>
                <a:latin typeface="Arial" panose="020B0604020202020204" pitchFamily="34" charset="0"/>
              </a:rPr>
              <a:t>Solution Architect</a:t>
            </a:r>
            <a:r>
              <a:rPr lang="en-GB" sz="1600" b="0" i="0" dirty="0">
                <a:solidFill>
                  <a:srgbClr val="111111"/>
                </a:solidFill>
                <a:effectLst/>
                <a:latin typeface="Arial" panose="020B0604020202020204" pitchFamily="34" charset="0"/>
              </a:rPr>
              <a:t> (who is architecting an analytical solution), and the </a:t>
            </a:r>
            <a:r>
              <a:rPr lang="en-GB" sz="1600" b="1" i="0" dirty="0">
                <a:solidFill>
                  <a:srgbClr val="92D050"/>
                </a:solidFill>
                <a:effectLst/>
                <a:latin typeface="Arial" panose="020B0604020202020204" pitchFamily="34" charset="0"/>
              </a:rPr>
              <a:t>Fabric Tenant Administrator</a:t>
            </a:r>
            <a:r>
              <a:rPr lang="en-GB" sz="1600" b="0" i="0" dirty="0">
                <a:solidFill>
                  <a:srgbClr val="111111"/>
                </a:solidFill>
                <a:effectLst/>
                <a:latin typeface="Arial" panose="020B0604020202020204" pitchFamily="34" charset="0"/>
              </a:rPr>
              <a:t>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6927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795752-96C6-E640-8F85-41F08311E58B}"/>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09EF4F07-C5DA-35A5-33A4-1C631A44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E00F841A-62CE-510E-A719-D0312EC82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2B101A3-CFC6-8B71-8773-E9B6ABA4D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C3966582-60A6-9388-A46F-ED37935A9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99843DA-ED4E-789B-CDB9-218D03C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76C8C77-F388-26E2-1C5D-4CDCB4874923}"/>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A little recap</a:t>
            </a:r>
          </a:p>
        </p:txBody>
      </p:sp>
      <p:pic>
        <p:nvPicPr>
          <p:cNvPr id="4" name="Graphic 3" descr="End with solid fill">
            <a:extLst>
              <a:ext uri="{FF2B5EF4-FFF2-40B4-BE49-F238E27FC236}">
                <a16:creationId xmlns:a16="http://schemas.microsoft.com/office/drawing/2014/main" id="{2105E7D6-8CDD-57BE-BCCB-8E907560B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711149" y="758952"/>
            <a:ext cx="4836288" cy="4836288"/>
          </a:xfrm>
          <a:prstGeom prst="rect">
            <a:avLst/>
          </a:prstGeom>
        </p:spPr>
      </p:pic>
    </p:spTree>
    <p:extLst>
      <p:ext uri="{BB962C8B-B14F-4D97-AF65-F5344CB8AC3E}">
        <p14:creationId xmlns:p14="http://schemas.microsoft.com/office/powerpoint/2010/main" val="31326789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1C1ACFD7EC5E641ADB8E9757949CFE6" ma:contentTypeVersion="12" ma:contentTypeDescription="Ein neues Dokument erstellen." ma:contentTypeScope="" ma:versionID="d66efe086bbbda6eeba8f7efaffb3ee2">
  <xsd:schema xmlns:xsd="http://www.w3.org/2001/XMLSchema" xmlns:xs="http://www.w3.org/2001/XMLSchema" xmlns:p="http://schemas.microsoft.com/office/2006/metadata/properties" xmlns:ns2="ca729617-940b-463d-a580-46cc6a3ad9da" xmlns:ns3="bd04cd5d-7a15-4407-b610-84e65a17e40f" xmlns:ns4="24074c15-f581-4071-921d-0eb2c9452654" targetNamespace="http://schemas.microsoft.com/office/2006/metadata/properties" ma:root="true" ma:fieldsID="e527fd8d388a794d0dd14f0d1c55c71f" ns2:_="" ns3:_="" ns4:_="">
    <xsd:import namespace="ca729617-940b-463d-a580-46cc6a3ad9da"/>
    <xsd:import namespace="bd04cd5d-7a15-4407-b610-84e65a17e40f"/>
    <xsd:import namespace="24074c15-f581-4071-921d-0eb2c9452654"/>
    <xsd:element name="properties">
      <xsd:complexType>
        <xsd:sequence>
          <xsd:element name="documentManagement">
            <xsd:complexType>
              <xsd:all>
                <xsd:element ref="ns2:TaxCatchAll" minOccurs="0"/>
                <xsd:element ref="ns2:TaxCatchAllLabel" minOccurs="0"/>
                <xsd:element ref="ns3:MediaServiceAutoTags" minOccurs="0"/>
                <xsd:element ref="ns3:MediaServiceDateTaken" minOccurs="0"/>
                <xsd:element ref="ns4:SharedWithUsers" minOccurs="0"/>
                <xsd:element ref="ns4:SharedWithDetails" minOccurs="0"/>
                <xsd:element ref="ns3:MediaServiceMetadata" minOccurs="0"/>
                <xsd:element ref="ns3:MediaServiceFastMetadata"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729617-940b-463d-a580-46cc6a3ad9d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5c13e8be-30d2-4cf9-ad10-a1b48478c276}" ma:internalName="TaxCatchAll" ma:showField="CatchAllData" ma:web="24074c15-f581-4071-921d-0eb2c945265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5c13e8be-30d2-4cf9-ad10-a1b48478c276}" ma:internalName="TaxCatchAllLabel" ma:readOnly="true" ma:showField="CatchAllDataLabel" ma:web="24074c15-f581-4071-921d-0eb2c94526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04cd5d-7a15-4407-b610-84e65a17e40f" elementFormDefault="qualified">
    <xsd:import namespace="http://schemas.microsoft.com/office/2006/documentManagement/types"/>
    <xsd:import namespace="http://schemas.microsoft.com/office/infopath/2007/PartnerControls"/>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4074c15-f581-4071-921d-0eb2c9452654"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f3c6f0c0-389c-4324-ac00-59fc67b57edf"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TaxCatchAll xmlns="ca729617-940b-463d-a580-46cc6a3ad9da" xsi:nil="true"/>
  </documentManagement>
</p:properties>
</file>

<file path=customXml/itemProps1.xml><?xml version="1.0" encoding="utf-8"?>
<ds:datastoreItem xmlns:ds="http://schemas.openxmlformats.org/officeDocument/2006/customXml" ds:itemID="{9C78B0ED-E429-41D4-A59C-239931986257}">
  <ds:schemaRefs>
    <ds:schemaRef ds:uri="http://schemas.microsoft.com/sharepoint/v3/contenttype/forms"/>
  </ds:schemaRefs>
</ds:datastoreItem>
</file>

<file path=customXml/itemProps2.xml><?xml version="1.0" encoding="utf-8"?>
<ds:datastoreItem xmlns:ds="http://schemas.openxmlformats.org/officeDocument/2006/customXml" ds:itemID="{E9ED4903-F541-49DB-B934-2C90E4976166}">
  <ds:schemaRefs>
    <ds:schemaRef ds:uri="http://schemas.microsoft.com/office/2006/metadata/contentType"/>
    <ds:schemaRef ds:uri="http://schemas.microsoft.com/office/2006/metadata/properties/metaAttributes"/>
    <ds:schemaRef ds:uri="http://www.w3.org/2000/xmlns/"/>
    <ds:schemaRef ds:uri="http://www.w3.org/2001/XMLSchema"/>
    <ds:schemaRef ds:uri="ca729617-940b-463d-a580-46cc6a3ad9da"/>
    <ds:schemaRef ds:uri="bd04cd5d-7a15-4407-b610-84e65a17e40f"/>
    <ds:schemaRef ds:uri="24074c15-f581-4071-921d-0eb2c945265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BB006-2895-4583-B5C4-D598B492E116}">
  <ds:schemaRefs>
    <ds:schemaRef ds:uri="Microsoft.SharePoint.Taxonomy.ContentTypeSync"/>
  </ds:schemaRefs>
</ds:datastoreItem>
</file>

<file path=customXml/itemProps4.xml><?xml version="1.0" encoding="utf-8"?>
<ds:datastoreItem xmlns:ds="http://schemas.openxmlformats.org/officeDocument/2006/customXml" ds:itemID="{DEA60AFE-D9B0-493F-8592-0F55D4B67EC4}">
  <ds:schemaRefs>
    <ds:schemaRef ds:uri="http://purl.org/dc/terms/"/>
    <ds:schemaRef ds:uri="24074c15-f581-4071-921d-0eb2c9452654"/>
    <ds:schemaRef ds:uri="http://purl.org/dc/dcmitype/"/>
    <ds:schemaRef ds:uri="ca729617-940b-463d-a580-46cc6a3ad9da"/>
    <ds:schemaRef ds:uri="http://purl.org/dc/elements/1.1/"/>
    <ds:schemaRef ds:uri="http://www.w3.org/XML/1998/namespace"/>
    <ds:schemaRef ds:uri="http://schemas.microsoft.com/office/2006/metadata/properties"/>
    <ds:schemaRef ds:uri="http://schemas.microsoft.com/office/2006/documentManagement/types"/>
    <ds:schemaRef ds:uri="bd04cd5d-7a15-4407-b610-84e65a17e40f"/>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3557</TotalTime>
  <Words>1803</Words>
  <Application>Microsoft Macintosh PowerPoint</Application>
  <PresentationFormat>Widescreen</PresentationFormat>
  <Paragraphs>99</Paragraphs>
  <Slides>17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Arial</vt:lpstr>
      <vt:lpstr>Calibri</vt:lpstr>
      <vt:lpstr>Consolas</vt:lpstr>
      <vt:lpstr>Times New Roman</vt:lpstr>
      <vt:lpstr>Verdana</vt:lpstr>
      <vt:lpstr>Wingdings</vt:lpstr>
      <vt:lpstr>Wingdings 2</vt:lpstr>
      <vt:lpstr>Wingdings 3</vt:lpstr>
      <vt:lpstr>View</vt:lpstr>
      <vt:lpstr>Org Apps  </vt:lpstr>
      <vt:lpstr>Content</vt:lpstr>
      <vt:lpstr>Tom Martens </vt:lpstr>
      <vt:lpstr>What this session is about</vt:lpstr>
      <vt:lpstr>What this session is about</vt:lpstr>
      <vt:lpstr>What this session is about</vt:lpstr>
      <vt:lpstr>What this session is about</vt:lpstr>
      <vt:lpstr>What this session is about</vt:lpstr>
      <vt:lpstr>A little recap</vt:lpstr>
      <vt:lpstr>Separate the data from the content</vt:lpstr>
      <vt:lpstr>Separate the data from the content and Multiple Audiences</vt:lpstr>
      <vt:lpstr>Live demo</vt:lpstr>
      <vt:lpstr>What’s next…</vt:lpstr>
      <vt:lpstr>Differences between  Workspace Apps &amp; Org Apps</vt:lpstr>
      <vt:lpstr>New content types allow to target new audiences and provide more content but we also have to change our ”way of working.”</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Adoption Framework Reality Check</dc:title>
  <dc:creator>Tom Martens</dc:creator>
  <cp:lastModifiedBy>Thomas 'Tom' Martens</cp:lastModifiedBy>
  <cp:revision>7</cp:revision>
  <dcterms:created xsi:type="dcterms:W3CDTF">2020-06-19T10:41:14Z</dcterms:created>
  <dcterms:modified xsi:type="dcterms:W3CDTF">2025-03-01T08:02:00Z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a6d409-389a-443a-9140-f8c0d12e1685_Enabled">
    <vt:lpwstr>true</vt:lpwstr>
  </property>
  <property fmtid="{D5CDD505-2E9C-101B-9397-08002B2CF9AE}" pid="3" name="MSIP_Label_7ea6d409-389a-443a-9140-f8c0d12e1685_SetDate">
    <vt:lpwstr>2022-08-25T14:28:02Z</vt:lpwstr>
  </property>
  <property fmtid="{D5CDD505-2E9C-101B-9397-08002B2CF9AE}" pid="4" name="MSIP_Label_7ea6d409-389a-443a-9140-f8c0d12e1685_Method">
    <vt:lpwstr>Standard</vt:lpwstr>
  </property>
  <property fmtid="{D5CDD505-2E9C-101B-9397-08002B2CF9AE}" pid="5" name="MSIP_Label_7ea6d409-389a-443a-9140-f8c0d12e1685_Name">
    <vt:lpwstr>C0 - public</vt:lpwstr>
  </property>
  <property fmtid="{D5CDD505-2E9C-101B-9397-08002B2CF9AE}" pid="6" name="MSIP_Label_7ea6d409-389a-443a-9140-f8c0d12e1685_SiteId">
    <vt:lpwstr>f62b8f20-f16e-4a6e-9b1f-6e2d2e6ac089</vt:lpwstr>
  </property>
  <property fmtid="{D5CDD505-2E9C-101B-9397-08002B2CF9AE}" pid="7" name="MSIP_Label_7ea6d409-389a-443a-9140-f8c0d12e1685_ActionId">
    <vt:lpwstr>efc20776-58a0-42dc-a4f0-fe1f3e752e3e</vt:lpwstr>
  </property>
  <property fmtid="{D5CDD505-2E9C-101B-9397-08002B2CF9AE}" pid="8" name="MSIP_Label_7ea6d409-389a-443a-9140-f8c0d12e1685_ContentBits">
    <vt:lpwstr>0</vt:lpwstr>
  </property>
</Properties>
</file>