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63" r:id="rId3"/>
    <p:sldId id="265" r:id="rId4"/>
    <p:sldId id="258" r:id="rId5"/>
    <p:sldId id="261" r:id="rId6"/>
    <p:sldId id="260" r:id="rId7"/>
    <p:sldId id="257" r:id="rId8"/>
    <p:sldId id="259"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9EEFFC-AE68-4676-8827-1E26D63CCA59}" v="1" dt="2022-03-01T02:27:24.7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83214" autoAdjust="0"/>
  </p:normalViewPr>
  <p:slideViewPr>
    <p:cSldViewPr snapToGrid="0">
      <p:cViewPr varScale="1">
        <p:scale>
          <a:sx n="42" d="100"/>
          <a:sy n="42" d="100"/>
        </p:scale>
        <p:origin x="66" y="4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 SUN MIN" userId="49a35085c191be96" providerId="LiveId" clId="{2B9EEFFC-AE68-4676-8827-1E26D63CCA59}"/>
    <pc:docChg chg="undo custSel addSld delSld modSld sldOrd">
      <pc:chgData name="JI SUN MIN" userId="49a35085c191be96" providerId="LiveId" clId="{2B9EEFFC-AE68-4676-8827-1E26D63CCA59}" dt="2022-03-01T02:48:54.283" v="1809" actId="1076"/>
      <pc:docMkLst>
        <pc:docMk/>
      </pc:docMkLst>
      <pc:sldChg chg="del ord">
        <pc:chgData name="JI SUN MIN" userId="49a35085c191be96" providerId="LiveId" clId="{2B9EEFFC-AE68-4676-8827-1E26D63CCA59}" dt="2022-03-01T02:40:55.122" v="1084" actId="47"/>
        <pc:sldMkLst>
          <pc:docMk/>
          <pc:sldMk cId="4086421911" sldId="262"/>
        </pc:sldMkLst>
      </pc:sldChg>
      <pc:sldChg chg="modSp new mod">
        <pc:chgData name="JI SUN MIN" userId="49a35085c191be96" providerId="LiveId" clId="{2B9EEFFC-AE68-4676-8827-1E26D63CCA59}" dt="2022-03-01T02:48:54.283" v="1809" actId="1076"/>
        <pc:sldMkLst>
          <pc:docMk/>
          <pc:sldMk cId="4023916046" sldId="263"/>
        </pc:sldMkLst>
        <pc:spChg chg="mod">
          <ac:chgData name="JI SUN MIN" userId="49a35085c191be96" providerId="LiveId" clId="{2B9EEFFC-AE68-4676-8827-1E26D63CCA59}" dt="2022-03-01T01:48:57.116" v="19" actId="20577"/>
          <ac:spMkLst>
            <pc:docMk/>
            <pc:sldMk cId="4023916046" sldId="263"/>
            <ac:spMk id="2" creationId="{1F7E2989-E289-4CB2-9948-35F1F0ADFB6F}"/>
          </ac:spMkLst>
        </pc:spChg>
        <pc:spChg chg="mod">
          <ac:chgData name="JI SUN MIN" userId="49a35085c191be96" providerId="LiveId" clId="{2B9EEFFC-AE68-4676-8827-1E26D63CCA59}" dt="2022-03-01T02:48:54.283" v="1809" actId="1076"/>
          <ac:spMkLst>
            <pc:docMk/>
            <pc:sldMk cId="4023916046" sldId="263"/>
            <ac:spMk id="3" creationId="{505836CA-2EEE-4873-8478-EEB7401E7139}"/>
          </ac:spMkLst>
        </pc:spChg>
      </pc:sldChg>
      <pc:sldChg chg="modSp add mod ord modNotesTx">
        <pc:chgData name="JI SUN MIN" userId="49a35085c191be96" providerId="LiveId" clId="{2B9EEFFC-AE68-4676-8827-1E26D63CCA59}" dt="2022-03-01T02:40:52.660" v="1083"/>
        <pc:sldMkLst>
          <pc:docMk/>
          <pc:sldMk cId="4145054047" sldId="264"/>
        </pc:sldMkLst>
        <pc:spChg chg="mod">
          <ac:chgData name="JI SUN MIN" userId="49a35085c191be96" providerId="LiveId" clId="{2B9EEFFC-AE68-4676-8827-1E26D63CCA59}" dt="2022-03-01T02:36:13.107" v="549" actId="20577"/>
          <ac:spMkLst>
            <pc:docMk/>
            <pc:sldMk cId="4145054047" sldId="264"/>
            <ac:spMk id="2" creationId="{1F7E2989-E289-4CB2-9948-35F1F0ADFB6F}"/>
          </ac:spMkLst>
        </pc:spChg>
        <pc:spChg chg="mod">
          <ac:chgData name="JI SUN MIN" userId="49a35085c191be96" providerId="LiveId" clId="{2B9EEFFC-AE68-4676-8827-1E26D63CCA59}" dt="2022-03-01T02:36:09.022" v="539" actId="27636"/>
          <ac:spMkLst>
            <pc:docMk/>
            <pc:sldMk cId="4145054047" sldId="264"/>
            <ac:spMk id="3" creationId="{505836CA-2EEE-4873-8478-EEB7401E7139}"/>
          </ac:spMkLst>
        </pc:spChg>
      </pc:sldChg>
      <pc:sldChg chg="modSp new mod">
        <pc:chgData name="JI SUN MIN" userId="49a35085c191be96" providerId="LiveId" clId="{2B9EEFFC-AE68-4676-8827-1E26D63CCA59}" dt="2022-03-01T02:46:14.112" v="1636" actId="255"/>
        <pc:sldMkLst>
          <pc:docMk/>
          <pc:sldMk cId="2759403350" sldId="265"/>
        </pc:sldMkLst>
        <pc:spChg chg="mod">
          <ac:chgData name="JI SUN MIN" userId="49a35085c191be96" providerId="LiveId" clId="{2B9EEFFC-AE68-4676-8827-1E26D63CCA59}" dt="2022-03-01T02:45:07.777" v="1618" actId="20577"/>
          <ac:spMkLst>
            <pc:docMk/>
            <pc:sldMk cId="2759403350" sldId="265"/>
            <ac:spMk id="2" creationId="{C2AED715-749C-4FA4-AADA-17B90F7915C8}"/>
          </ac:spMkLst>
        </pc:spChg>
        <pc:spChg chg="mod">
          <ac:chgData name="JI SUN MIN" userId="49a35085c191be96" providerId="LiveId" clId="{2B9EEFFC-AE68-4676-8827-1E26D63CCA59}" dt="2022-03-01T02:46:14.112" v="1636" actId="255"/>
          <ac:spMkLst>
            <pc:docMk/>
            <pc:sldMk cId="2759403350" sldId="265"/>
            <ac:spMk id="3" creationId="{AF6AF8E0-3431-4D27-AB84-552E54031A0A}"/>
          </ac:spMkLst>
        </pc:spChg>
      </pc:sldChg>
    </pc:docChg>
  </pc:docChgLst>
  <pc:docChgLst>
    <pc:chgData name="JI SUN MIN" userId="49a35085c191be96" providerId="LiveId" clId="{18BEA10E-E627-9141-B7B6-FEC34E184AB9}"/>
    <pc:docChg chg="modSld">
      <pc:chgData name="JI SUN MIN" userId="49a35085c191be96" providerId="LiveId" clId="{18BEA10E-E627-9141-B7B6-FEC34E184AB9}" dt="2022-02-17T20:07:28.728" v="17" actId="20577"/>
      <pc:docMkLst>
        <pc:docMk/>
      </pc:docMkLst>
      <pc:sldChg chg="modSp">
        <pc:chgData name="JI SUN MIN" userId="49a35085c191be96" providerId="LiveId" clId="{18BEA10E-E627-9141-B7B6-FEC34E184AB9}" dt="2022-02-17T20:07:28.728" v="17" actId="20577"/>
        <pc:sldMkLst>
          <pc:docMk/>
          <pc:sldMk cId="2347059800" sldId="258"/>
        </pc:sldMkLst>
        <pc:spChg chg="mod">
          <ac:chgData name="JI SUN MIN" userId="49a35085c191be96" providerId="LiveId" clId="{18BEA10E-E627-9141-B7B6-FEC34E184AB9}" dt="2022-02-17T20:07:28.728" v="17" actId="20577"/>
          <ac:spMkLst>
            <pc:docMk/>
            <pc:sldMk cId="2347059800" sldId="258"/>
            <ac:spMk id="2" creationId="{24158DA2-1C95-444E-B65F-848FB629A49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6A30DC-2D71-412F-9101-BEF7268CFFA9}" type="datetimeFigureOut">
              <a:rPr lang="en-US" smtClean="0"/>
              <a:t>2/28/2022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CA2801-2CE7-44C9-B888-1EE12ECB688C}" type="slidenum">
              <a:rPr lang="en-US" smtClean="0"/>
              <a:t>‹#›</a:t>
            </a:fld>
            <a:endParaRPr lang="en-US"/>
          </a:p>
        </p:txBody>
      </p:sp>
    </p:spTree>
    <p:extLst>
      <p:ext uri="{BB962C8B-B14F-4D97-AF65-F5344CB8AC3E}">
        <p14:creationId xmlns:p14="http://schemas.microsoft.com/office/powerpoint/2010/main" val="31563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앱이</a:t>
            </a:r>
            <a:r>
              <a:rPr lang="en-US" dirty="0"/>
              <a:t> </a:t>
            </a:r>
            <a:r>
              <a:rPr lang="en-US" dirty="0" err="1"/>
              <a:t>가동되고</a:t>
            </a:r>
            <a:r>
              <a:rPr lang="en-US" dirty="0"/>
              <a:t> </a:t>
            </a:r>
            <a:r>
              <a:rPr lang="en-US" dirty="0" err="1"/>
              <a:t>있으니까</a:t>
            </a:r>
            <a:r>
              <a:rPr lang="en-US" dirty="0"/>
              <a:t> </a:t>
            </a:r>
            <a:r>
              <a:rPr lang="en-US" dirty="0" err="1"/>
              <a:t>핸드폰의</a:t>
            </a:r>
            <a:r>
              <a:rPr lang="en-US" dirty="0"/>
              <a:t> </a:t>
            </a:r>
            <a:r>
              <a:rPr lang="en-US" dirty="0" err="1"/>
              <a:t>기능을</a:t>
            </a:r>
            <a:r>
              <a:rPr lang="en-US" dirty="0"/>
              <a:t> </a:t>
            </a:r>
            <a:r>
              <a:rPr lang="en-US" dirty="0" err="1"/>
              <a:t>사용하기</a:t>
            </a:r>
            <a:r>
              <a:rPr lang="en-US" dirty="0"/>
              <a:t> </a:t>
            </a:r>
            <a:r>
              <a:rPr lang="en-US" dirty="0" err="1"/>
              <a:t>위해서는</a:t>
            </a:r>
            <a:r>
              <a:rPr lang="en-US" dirty="0"/>
              <a:t> 이 </a:t>
            </a:r>
            <a:r>
              <a:rPr lang="en-US" dirty="0" err="1"/>
              <a:t>잠금장치를</a:t>
            </a:r>
            <a:r>
              <a:rPr lang="en-US" dirty="0"/>
              <a:t> </a:t>
            </a:r>
            <a:r>
              <a:rPr lang="en-US" dirty="0" err="1"/>
              <a:t>먼저</a:t>
            </a:r>
            <a:r>
              <a:rPr lang="en-US" dirty="0"/>
              <a:t> </a:t>
            </a:r>
            <a:r>
              <a:rPr lang="en-US" dirty="0" err="1"/>
              <a:t>해야하잖아</a:t>
            </a:r>
            <a:r>
              <a:rPr lang="en-US" dirty="0"/>
              <a:t>.</a:t>
            </a:r>
          </a:p>
          <a:p>
            <a:r>
              <a:rPr lang="en-US" dirty="0" err="1"/>
              <a:t>전화가</a:t>
            </a:r>
            <a:r>
              <a:rPr lang="en-US" dirty="0"/>
              <a:t> </a:t>
            </a:r>
            <a:r>
              <a:rPr lang="en-US" dirty="0" err="1"/>
              <a:t>수신시에</a:t>
            </a:r>
            <a:r>
              <a:rPr lang="en-US" dirty="0"/>
              <a:t> </a:t>
            </a:r>
            <a:r>
              <a:rPr lang="en-US" dirty="0" err="1"/>
              <a:t>잠금잠치를</a:t>
            </a:r>
            <a:r>
              <a:rPr lang="en-US" dirty="0"/>
              <a:t> </a:t>
            </a:r>
            <a:r>
              <a:rPr lang="en-US" dirty="0" err="1"/>
              <a:t>먼저</a:t>
            </a:r>
            <a:r>
              <a:rPr lang="en-US" dirty="0"/>
              <a:t> </a:t>
            </a:r>
            <a:r>
              <a:rPr lang="en-US" dirty="0" err="1"/>
              <a:t>해제해야하는</a:t>
            </a:r>
            <a:r>
              <a:rPr lang="en-US" dirty="0"/>
              <a:t> </a:t>
            </a:r>
            <a:r>
              <a:rPr lang="en-US" dirty="0" err="1"/>
              <a:t>번거로움이</a:t>
            </a:r>
            <a:r>
              <a:rPr lang="en-US" dirty="0"/>
              <a:t> </a:t>
            </a:r>
            <a:r>
              <a:rPr lang="en-US" dirty="0" err="1"/>
              <a:t>생길</a:t>
            </a:r>
            <a:r>
              <a:rPr lang="en-US" dirty="0"/>
              <a:t> 수 </a:t>
            </a:r>
            <a:r>
              <a:rPr lang="en-US" dirty="0" err="1"/>
              <a:t>있기때문에</a:t>
            </a:r>
            <a:endParaRPr lang="en-US" dirty="0"/>
          </a:p>
          <a:p>
            <a:r>
              <a:rPr lang="en-US" dirty="0" err="1"/>
              <a:t>전화</a:t>
            </a:r>
            <a:r>
              <a:rPr lang="en-US" dirty="0"/>
              <a:t> </a:t>
            </a:r>
            <a:r>
              <a:rPr lang="en-US" dirty="0" err="1"/>
              <a:t>수신시에는</a:t>
            </a:r>
            <a:r>
              <a:rPr lang="en-US" dirty="0"/>
              <a:t> </a:t>
            </a:r>
            <a:r>
              <a:rPr lang="en-US" dirty="0" err="1"/>
              <a:t>앱이</a:t>
            </a:r>
            <a:r>
              <a:rPr lang="en-US" dirty="0"/>
              <a:t> </a:t>
            </a:r>
            <a:r>
              <a:rPr lang="en-US" dirty="0" err="1"/>
              <a:t>가동되지</a:t>
            </a:r>
            <a:r>
              <a:rPr lang="en-US" dirty="0"/>
              <a:t> </a:t>
            </a:r>
            <a:r>
              <a:rPr lang="en-US" dirty="0" err="1"/>
              <a:t>않는다</a:t>
            </a:r>
            <a:r>
              <a:rPr lang="en-US" dirty="0"/>
              <a:t> : </a:t>
            </a:r>
            <a:r>
              <a:rPr lang="en-US" dirty="0" err="1"/>
              <a:t>해결방안</a:t>
            </a:r>
            <a:endParaRPr lang="en-US" dirty="0"/>
          </a:p>
          <a:p>
            <a:endParaRPr lang="en-US" dirty="0"/>
          </a:p>
          <a:p>
            <a:endParaRPr lang="en-US" dirty="0"/>
          </a:p>
          <a:p>
            <a:r>
              <a:rPr lang="en-US" dirty="0" err="1"/>
              <a:t>틀렸을때는</a:t>
            </a:r>
            <a:r>
              <a:rPr lang="en-US" dirty="0"/>
              <a:t> </a:t>
            </a:r>
            <a:r>
              <a:rPr lang="en-US" dirty="0" err="1"/>
              <a:t>날짜</a:t>
            </a:r>
            <a:r>
              <a:rPr lang="en-US" dirty="0"/>
              <a:t>/</a:t>
            </a:r>
            <a:r>
              <a:rPr lang="en-US" dirty="0" err="1"/>
              <a:t>시간</a:t>
            </a:r>
            <a:r>
              <a:rPr lang="en-US" dirty="0"/>
              <a:t> </a:t>
            </a:r>
            <a:r>
              <a:rPr lang="en-US" dirty="0" err="1"/>
              <a:t>로그</a:t>
            </a:r>
            <a:r>
              <a:rPr lang="en-US" dirty="0"/>
              <a:t> </a:t>
            </a:r>
            <a:r>
              <a:rPr lang="en-US" dirty="0" err="1"/>
              <a:t>기록해놓고</a:t>
            </a:r>
            <a:r>
              <a:rPr lang="en-US" dirty="0"/>
              <a:t> </a:t>
            </a:r>
            <a:r>
              <a:rPr lang="en-US" dirty="0" err="1"/>
              <a:t>주인이</a:t>
            </a:r>
            <a:r>
              <a:rPr lang="en-US" dirty="0"/>
              <a:t> </a:t>
            </a:r>
            <a:r>
              <a:rPr lang="en-US" dirty="0" err="1"/>
              <a:t>볼수있게</a:t>
            </a:r>
            <a:endParaRPr lang="en-US" dirty="0"/>
          </a:p>
          <a:p>
            <a:endParaRPr lang="en-US" dirty="0"/>
          </a:p>
          <a:p>
            <a:r>
              <a:rPr lang="en-US" dirty="0"/>
              <a:t>5번틀리면 그 </a:t>
            </a:r>
            <a:r>
              <a:rPr lang="en-US" dirty="0" err="1"/>
              <a:t>이후로</a:t>
            </a:r>
            <a:r>
              <a:rPr lang="en-US" dirty="0"/>
              <a:t> </a:t>
            </a:r>
            <a:r>
              <a:rPr lang="en-US" dirty="0" err="1"/>
              <a:t>틀릴때마다</a:t>
            </a:r>
            <a:r>
              <a:rPr lang="en-US" dirty="0"/>
              <a:t> 1분</a:t>
            </a:r>
          </a:p>
          <a:p>
            <a:r>
              <a:rPr lang="en-US" dirty="0"/>
              <a:t>10 </a:t>
            </a:r>
            <a:r>
              <a:rPr lang="en-US" dirty="0" err="1"/>
              <a:t>틀리면</a:t>
            </a:r>
            <a:r>
              <a:rPr lang="en-US" dirty="0"/>
              <a:t> </a:t>
            </a:r>
            <a:r>
              <a:rPr lang="en-US" dirty="0" err="1"/>
              <a:t>그냥</a:t>
            </a:r>
            <a:r>
              <a:rPr lang="en-US" dirty="0"/>
              <a:t> </a:t>
            </a:r>
            <a:r>
              <a:rPr lang="en-US" dirty="0" err="1"/>
              <a:t>폰이</a:t>
            </a:r>
            <a:r>
              <a:rPr lang="en-US" dirty="0"/>
              <a:t> </a:t>
            </a:r>
            <a:r>
              <a:rPr lang="en-US" dirty="0" err="1"/>
              <a:t>잠김</a:t>
            </a:r>
            <a:r>
              <a:rPr lang="en-US" dirty="0"/>
              <a:t> -&gt;</a:t>
            </a:r>
            <a:r>
              <a:rPr lang="en-US" dirty="0" err="1"/>
              <a:t>초기화</a:t>
            </a:r>
            <a:endParaRPr lang="en-US" dirty="0"/>
          </a:p>
          <a:p>
            <a:endParaRPr lang="en-US" dirty="0"/>
          </a:p>
        </p:txBody>
      </p:sp>
      <p:sp>
        <p:nvSpPr>
          <p:cNvPr id="4" name="Slide Number Placeholder 3"/>
          <p:cNvSpPr>
            <a:spLocks noGrp="1"/>
          </p:cNvSpPr>
          <p:nvPr>
            <p:ph type="sldNum" sz="quarter" idx="5"/>
          </p:nvPr>
        </p:nvSpPr>
        <p:spPr/>
        <p:txBody>
          <a:bodyPr/>
          <a:lstStyle/>
          <a:p>
            <a:fld id="{63CA2801-2CE7-44C9-B888-1EE12ECB688C}" type="slidenum">
              <a:rPr lang="en-US" smtClean="0"/>
              <a:t>9</a:t>
            </a:fld>
            <a:endParaRPr lang="en-US"/>
          </a:p>
        </p:txBody>
      </p:sp>
    </p:spTree>
    <p:extLst>
      <p:ext uri="{BB962C8B-B14F-4D97-AF65-F5344CB8AC3E}">
        <p14:creationId xmlns:p14="http://schemas.microsoft.com/office/powerpoint/2010/main" val="2533811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87D5B3-0282-4575-B83D-9EB0BB68014A}" type="datetimeFigureOut">
              <a:rPr lang="en-US" smtClean="0"/>
              <a:t>2/28/2022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8EB5951-0BA6-4CEF-8C87-F3DEA2EB8B87}"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140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87D5B3-0282-4575-B83D-9EB0BB68014A}"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B5951-0BA6-4CEF-8C87-F3DEA2EB8B87}"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221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87D5B3-0282-4575-B83D-9EB0BB68014A}"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B5951-0BA6-4CEF-8C87-F3DEA2EB8B87}"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6020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87D5B3-0282-4575-B83D-9EB0BB68014A}"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B5951-0BA6-4CEF-8C87-F3DEA2EB8B87}"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159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87D5B3-0282-4575-B83D-9EB0BB68014A}"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B5951-0BA6-4CEF-8C87-F3DEA2EB8B87}"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1823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87D5B3-0282-4575-B83D-9EB0BB68014A}"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EB5951-0BA6-4CEF-8C87-F3DEA2EB8B87}"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7595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87D5B3-0282-4575-B83D-9EB0BB68014A}" type="datetimeFigureOut">
              <a:rPr lang="en-US" smtClean="0"/>
              <a:t>2/28/2022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EB5951-0BA6-4CEF-8C87-F3DEA2EB8B87}"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536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87D5B3-0282-4575-B83D-9EB0BB68014A}" type="datetimeFigureOut">
              <a:rPr lang="en-US" smtClean="0"/>
              <a:t>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EB5951-0BA6-4CEF-8C87-F3DEA2EB8B87}"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6103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87D5B3-0282-4575-B83D-9EB0BB68014A}" type="datetimeFigureOut">
              <a:rPr lang="en-US" smtClean="0"/>
              <a:t>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EB5951-0BA6-4CEF-8C87-F3DEA2EB8B87}" type="slidenum">
              <a:rPr lang="en-US" smtClean="0"/>
              <a:t>‹#›</a:t>
            </a:fld>
            <a:endParaRPr lang="en-US"/>
          </a:p>
        </p:txBody>
      </p:sp>
    </p:spTree>
    <p:extLst>
      <p:ext uri="{BB962C8B-B14F-4D97-AF65-F5344CB8AC3E}">
        <p14:creationId xmlns:p14="http://schemas.microsoft.com/office/powerpoint/2010/main" val="1345149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87D5B3-0282-4575-B83D-9EB0BB68014A}"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EB5951-0BA6-4CEF-8C87-F3DEA2EB8B87}"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9485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C87D5B3-0282-4575-B83D-9EB0BB68014A}" type="datetimeFigureOut">
              <a:rPr lang="en-US" smtClean="0"/>
              <a:t>2/28/2022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8EB5951-0BA6-4CEF-8C87-F3DEA2EB8B87}"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1516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C87D5B3-0282-4575-B83D-9EB0BB68014A}" type="datetimeFigureOut">
              <a:rPr lang="en-US" smtClean="0"/>
              <a:t>2/28/2022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8EB5951-0BA6-4CEF-8C87-F3DEA2EB8B87}"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04127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39C3E-D1D1-483D-8D5A-53AAC6AEE939}"/>
              </a:ext>
            </a:extLst>
          </p:cNvPr>
          <p:cNvSpPr>
            <a:spLocks noGrp="1"/>
          </p:cNvSpPr>
          <p:nvPr>
            <p:ph type="ctrTitle"/>
          </p:nvPr>
        </p:nvSpPr>
        <p:spPr/>
        <p:txBody>
          <a:bodyPr/>
          <a:lstStyle/>
          <a:p>
            <a:r>
              <a:rPr lang="en-US" dirty="0"/>
              <a:t>Security app</a:t>
            </a:r>
          </a:p>
        </p:txBody>
      </p:sp>
      <p:sp>
        <p:nvSpPr>
          <p:cNvPr id="3" name="Subtitle 2">
            <a:extLst>
              <a:ext uri="{FF2B5EF4-FFF2-40B4-BE49-F238E27FC236}">
                <a16:creationId xmlns:a16="http://schemas.microsoft.com/office/drawing/2014/main" id="{D083429F-7B21-4B10-9E01-2B11F62C0933}"/>
              </a:ext>
            </a:extLst>
          </p:cNvPr>
          <p:cNvSpPr>
            <a:spLocks noGrp="1"/>
          </p:cNvSpPr>
          <p:nvPr>
            <p:ph type="subTitle" idx="1"/>
          </p:nvPr>
        </p:nvSpPr>
        <p:spPr/>
        <p:txBody>
          <a:bodyPr/>
          <a:lstStyle/>
          <a:p>
            <a:r>
              <a:rPr lang="en-US" b="0" i="0" dirty="0">
                <a:solidFill>
                  <a:srgbClr val="000000"/>
                </a:solidFill>
                <a:effectLst/>
                <a:latin typeface="Calibri" panose="020F0502020204030204" pitchFamily="34" charset="0"/>
              </a:rPr>
              <a:t>Jenny Min</a:t>
            </a:r>
            <a:endParaRPr lang="en-US" dirty="0"/>
          </a:p>
        </p:txBody>
      </p:sp>
    </p:spTree>
    <p:extLst>
      <p:ext uri="{BB962C8B-B14F-4D97-AF65-F5344CB8AC3E}">
        <p14:creationId xmlns:p14="http://schemas.microsoft.com/office/powerpoint/2010/main" val="2645393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E2989-E289-4CB2-9948-35F1F0ADFB6F}"/>
              </a:ext>
            </a:extLst>
          </p:cNvPr>
          <p:cNvSpPr>
            <a:spLocks noGrp="1"/>
          </p:cNvSpPr>
          <p:nvPr>
            <p:ph type="title"/>
          </p:nvPr>
        </p:nvSpPr>
        <p:spPr/>
        <p:txBody>
          <a:bodyPr>
            <a:normAutofit/>
          </a:bodyPr>
          <a:lstStyle/>
          <a:p>
            <a:r>
              <a:rPr lang="en-US" sz="3600" dirty="0"/>
              <a:t>Problem statement</a:t>
            </a:r>
          </a:p>
        </p:txBody>
      </p:sp>
      <p:sp>
        <p:nvSpPr>
          <p:cNvPr id="3" name="Content Placeholder 2">
            <a:extLst>
              <a:ext uri="{FF2B5EF4-FFF2-40B4-BE49-F238E27FC236}">
                <a16:creationId xmlns:a16="http://schemas.microsoft.com/office/drawing/2014/main" id="{505836CA-2EEE-4873-8478-EEB7401E7139}"/>
              </a:ext>
            </a:extLst>
          </p:cNvPr>
          <p:cNvSpPr>
            <a:spLocks noGrp="1"/>
          </p:cNvSpPr>
          <p:nvPr>
            <p:ph idx="1"/>
          </p:nvPr>
        </p:nvSpPr>
        <p:spPr>
          <a:xfrm>
            <a:off x="1262999" y="2015732"/>
            <a:ext cx="9980434" cy="4037749"/>
          </a:xfrm>
        </p:spPr>
        <p:txBody>
          <a:bodyPr>
            <a:noAutofit/>
          </a:bodyPr>
          <a:lstStyle/>
          <a:p>
            <a:r>
              <a:rPr lang="en-US" sz="2200" dirty="0"/>
              <a:t>28% of smartphone owners does not secure their phone while they are in risk of loosing their device that may contain sensitive data such as personnel information.</a:t>
            </a:r>
          </a:p>
          <a:p>
            <a:r>
              <a:rPr lang="en-US" sz="2200" dirty="0"/>
              <a:t>Each year, more than 70 million smartphones get lost in the United States and smartphone sales are increasing which can be interpreted there will be more lost phone in the future.</a:t>
            </a:r>
          </a:p>
          <a:p>
            <a:r>
              <a:rPr lang="en-US" sz="2200" dirty="0"/>
              <a:t>22% of smartphone owners have installed software that can find the phone if it’s lost. </a:t>
            </a:r>
          </a:p>
          <a:p>
            <a:r>
              <a:rPr lang="en-US" sz="2200" dirty="0"/>
              <a:t>36% of smartphone owners set 4-digit PIN to secure their phone, which is the weakest lock method</a:t>
            </a:r>
          </a:p>
          <a:p>
            <a:endParaRPr lang="en-US" sz="2200" dirty="0"/>
          </a:p>
        </p:txBody>
      </p:sp>
    </p:spTree>
    <p:extLst>
      <p:ext uri="{BB962C8B-B14F-4D97-AF65-F5344CB8AC3E}">
        <p14:creationId xmlns:p14="http://schemas.microsoft.com/office/powerpoint/2010/main" val="4023916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ED715-749C-4FA4-AADA-17B90F7915C8}"/>
              </a:ext>
            </a:extLst>
          </p:cNvPr>
          <p:cNvSpPr>
            <a:spLocks noGrp="1"/>
          </p:cNvSpPr>
          <p:nvPr>
            <p:ph type="title"/>
          </p:nvPr>
        </p:nvSpPr>
        <p:spPr/>
        <p:txBody>
          <a:bodyPr/>
          <a:lstStyle/>
          <a:p>
            <a:r>
              <a:rPr lang="en-US" dirty="0"/>
              <a:t>Why do we need to secure our phone?</a:t>
            </a:r>
          </a:p>
        </p:txBody>
      </p:sp>
      <p:sp>
        <p:nvSpPr>
          <p:cNvPr id="3" name="Content Placeholder 2">
            <a:extLst>
              <a:ext uri="{FF2B5EF4-FFF2-40B4-BE49-F238E27FC236}">
                <a16:creationId xmlns:a16="http://schemas.microsoft.com/office/drawing/2014/main" id="{AF6AF8E0-3431-4D27-AB84-552E54031A0A}"/>
              </a:ext>
            </a:extLst>
          </p:cNvPr>
          <p:cNvSpPr>
            <a:spLocks noGrp="1"/>
          </p:cNvSpPr>
          <p:nvPr>
            <p:ph idx="1"/>
          </p:nvPr>
        </p:nvSpPr>
        <p:spPr/>
        <p:txBody>
          <a:bodyPr>
            <a:normAutofit/>
          </a:bodyPr>
          <a:lstStyle/>
          <a:p>
            <a:r>
              <a:rPr lang="en-US" sz="2400" dirty="0"/>
              <a:t>“Cyber security experts recommend that smartphone owners take a number of steps to keep their mobile devices safe and secure.” (Anderson, 2017)</a:t>
            </a:r>
          </a:p>
          <a:p>
            <a:r>
              <a:rPr lang="en-US" sz="2400" dirty="0"/>
              <a:t>Smartphone is basically a little computer device that is super portable. It contains sensitive data including credit card information perhaps. To prevent and avoid personnel data leak/exposure when smartphone is not with its owner, it is essentially important to lock the device these days. </a:t>
            </a:r>
          </a:p>
        </p:txBody>
      </p:sp>
    </p:spTree>
    <p:extLst>
      <p:ext uri="{BB962C8B-B14F-4D97-AF65-F5344CB8AC3E}">
        <p14:creationId xmlns:p14="http://schemas.microsoft.com/office/powerpoint/2010/main" val="2759403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58DA2-1C95-444E-B65F-848FB629A498}"/>
              </a:ext>
            </a:extLst>
          </p:cNvPr>
          <p:cNvSpPr>
            <a:spLocks noGrp="1"/>
          </p:cNvSpPr>
          <p:nvPr>
            <p:ph type="title"/>
          </p:nvPr>
        </p:nvSpPr>
        <p:spPr/>
        <p:txBody>
          <a:bodyPr>
            <a:normAutofit/>
          </a:bodyPr>
          <a:lstStyle/>
          <a:p>
            <a:r>
              <a:rPr lang="en-US" sz="3600" dirty="0"/>
              <a:t>Risk statement</a:t>
            </a:r>
          </a:p>
        </p:txBody>
      </p:sp>
      <p:sp>
        <p:nvSpPr>
          <p:cNvPr id="3" name="Content Placeholder 2">
            <a:extLst>
              <a:ext uri="{FF2B5EF4-FFF2-40B4-BE49-F238E27FC236}">
                <a16:creationId xmlns:a16="http://schemas.microsoft.com/office/drawing/2014/main" id="{E4F4AC43-57A1-48CA-8A63-FC7E3F5BB8A9}"/>
              </a:ext>
            </a:extLst>
          </p:cNvPr>
          <p:cNvSpPr>
            <a:spLocks noGrp="1"/>
          </p:cNvSpPr>
          <p:nvPr>
            <p:ph idx="1"/>
          </p:nvPr>
        </p:nvSpPr>
        <p:spPr/>
        <p:txBody>
          <a:bodyPr>
            <a:normAutofit fontScale="92500" lnSpcReduction="10000"/>
          </a:bodyPr>
          <a:lstStyle/>
          <a:p>
            <a:r>
              <a:rPr lang="en-US" sz="2800" dirty="0"/>
              <a:t>User may lock him/herself by using the application</a:t>
            </a:r>
          </a:p>
          <a:p>
            <a:r>
              <a:rPr lang="en-US" sz="2800" dirty="0"/>
              <a:t>User may lose the device</a:t>
            </a:r>
          </a:p>
          <a:p>
            <a:r>
              <a:rPr lang="en-US" sz="2800" dirty="0"/>
              <a:t>The device may get stolen</a:t>
            </a:r>
          </a:p>
          <a:p>
            <a:r>
              <a:rPr lang="en-US" sz="2800" dirty="0"/>
              <a:t>User may not answer the incoming call</a:t>
            </a:r>
          </a:p>
          <a:p>
            <a:r>
              <a:rPr lang="en-US" sz="2800" dirty="0"/>
              <a:t>User may in emergency situation</a:t>
            </a:r>
          </a:p>
          <a:p>
            <a:r>
              <a:rPr lang="en-US" sz="2800" dirty="0"/>
              <a:t>User may forget recovery method (security questions answer)</a:t>
            </a:r>
          </a:p>
        </p:txBody>
      </p:sp>
    </p:spTree>
    <p:extLst>
      <p:ext uri="{BB962C8B-B14F-4D97-AF65-F5344CB8AC3E}">
        <p14:creationId xmlns:p14="http://schemas.microsoft.com/office/powerpoint/2010/main" val="2347059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EF33B-65E2-42D1-A6F3-8F48122AE031}"/>
              </a:ext>
            </a:extLst>
          </p:cNvPr>
          <p:cNvSpPr>
            <a:spLocks noGrp="1"/>
          </p:cNvSpPr>
          <p:nvPr>
            <p:ph type="title"/>
          </p:nvPr>
        </p:nvSpPr>
        <p:spPr/>
        <p:txBody>
          <a:bodyPr>
            <a:normAutofit/>
          </a:bodyPr>
          <a:lstStyle/>
          <a:p>
            <a:r>
              <a:rPr lang="en-US" sz="3600" dirty="0"/>
              <a:t>Technology</a:t>
            </a:r>
          </a:p>
        </p:txBody>
      </p:sp>
      <p:sp>
        <p:nvSpPr>
          <p:cNvPr id="3" name="Content Placeholder 2">
            <a:extLst>
              <a:ext uri="{FF2B5EF4-FFF2-40B4-BE49-F238E27FC236}">
                <a16:creationId xmlns:a16="http://schemas.microsoft.com/office/drawing/2014/main" id="{C3D14990-3949-43CF-AE9F-E47643D3B125}"/>
              </a:ext>
            </a:extLst>
          </p:cNvPr>
          <p:cNvSpPr>
            <a:spLocks noGrp="1"/>
          </p:cNvSpPr>
          <p:nvPr>
            <p:ph idx="1"/>
          </p:nvPr>
        </p:nvSpPr>
        <p:spPr/>
        <p:txBody>
          <a:bodyPr>
            <a:normAutofit/>
          </a:bodyPr>
          <a:lstStyle/>
          <a:p>
            <a:r>
              <a:rPr lang="en-US" sz="2800" dirty="0"/>
              <a:t>Language :  Java</a:t>
            </a:r>
          </a:p>
          <a:p>
            <a:r>
              <a:rPr lang="en-US" sz="2800" dirty="0"/>
              <a:t>Platform :  Android OS</a:t>
            </a:r>
          </a:p>
          <a:p>
            <a:r>
              <a:rPr lang="en-US" sz="2800" dirty="0"/>
              <a:t>Developer tool : Android Studio</a:t>
            </a:r>
          </a:p>
          <a:p>
            <a:r>
              <a:rPr lang="en-US" sz="2800" dirty="0"/>
              <a:t>Compatibility :   Android Device (Phone, Tablet)</a:t>
            </a:r>
          </a:p>
        </p:txBody>
      </p:sp>
    </p:spTree>
    <p:extLst>
      <p:ext uri="{BB962C8B-B14F-4D97-AF65-F5344CB8AC3E}">
        <p14:creationId xmlns:p14="http://schemas.microsoft.com/office/powerpoint/2010/main" val="3874721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889ED-CD35-4B0E-BC1D-89A808C677A7}"/>
              </a:ext>
            </a:extLst>
          </p:cNvPr>
          <p:cNvSpPr>
            <a:spLocks noGrp="1"/>
          </p:cNvSpPr>
          <p:nvPr>
            <p:ph type="title"/>
          </p:nvPr>
        </p:nvSpPr>
        <p:spPr/>
        <p:txBody>
          <a:bodyPr>
            <a:normAutofit/>
          </a:bodyPr>
          <a:lstStyle/>
          <a:p>
            <a:r>
              <a:rPr lang="en-US" sz="3600" dirty="0"/>
              <a:t>Target</a:t>
            </a:r>
          </a:p>
        </p:txBody>
      </p:sp>
      <p:sp>
        <p:nvSpPr>
          <p:cNvPr id="3" name="Content Placeholder 2">
            <a:extLst>
              <a:ext uri="{FF2B5EF4-FFF2-40B4-BE49-F238E27FC236}">
                <a16:creationId xmlns:a16="http://schemas.microsoft.com/office/drawing/2014/main" id="{23058CF8-D73F-46D2-8DDA-5A59F6174702}"/>
              </a:ext>
            </a:extLst>
          </p:cNvPr>
          <p:cNvSpPr>
            <a:spLocks noGrp="1"/>
          </p:cNvSpPr>
          <p:nvPr>
            <p:ph idx="1"/>
          </p:nvPr>
        </p:nvSpPr>
        <p:spPr/>
        <p:txBody>
          <a:bodyPr>
            <a:normAutofit/>
          </a:bodyPr>
          <a:lstStyle/>
          <a:p>
            <a:r>
              <a:rPr lang="en-US" sz="2800" dirty="0"/>
              <a:t>A device user who desire to strengthen their device security</a:t>
            </a:r>
          </a:p>
          <a:p>
            <a:r>
              <a:rPr lang="en-US" sz="2800" dirty="0"/>
              <a:t>A device user who can comprehend English, Spanish, or Korean</a:t>
            </a:r>
          </a:p>
          <a:p>
            <a:r>
              <a:rPr lang="en-US" sz="2800" dirty="0"/>
              <a:t>A device user who wants to protect sensitive information exposure</a:t>
            </a:r>
          </a:p>
        </p:txBody>
      </p:sp>
    </p:spTree>
    <p:extLst>
      <p:ext uri="{BB962C8B-B14F-4D97-AF65-F5344CB8AC3E}">
        <p14:creationId xmlns:p14="http://schemas.microsoft.com/office/powerpoint/2010/main" val="300844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2CC1-3E4C-49DC-8DF2-AACB0B5E39A4}"/>
              </a:ext>
            </a:extLst>
          </p:cNvPr>
          <p:cNvSpPr>
            <a:spLocks noGrp="1"/>
          </p:cNvSpPr>
          <p:nvPr>
            <p:ph type="title"/>
          </p:nvPr>
        </p:nvSpPr>
        <p:spPr>
          <a:xfrm>
            <a:off x="1526116" y="628323"/>
            <a:ext cx="9603275" cy="1049235"/>
          </a:xfrm>
        </p:spPr>
        <p:txBody>
          <a:bodyPr>
            <a:normAutofit/>
          </a:bodyPr>
          <a:lstStyle/>
          <a:p>
            <a:r>
              <a:rPr lang="en-US" sz="3600" dirty="0"/>
              <a:t>Unlock Method</a:t>
            </a:r>
          </a:p>
        </p:txBody>
      </p:sp>
      <p:pic>
        <p:nvPicPr>
          <p:cNvPr id="5" name="Picture 4">
            <a:extLst>
              <a:ext uri="{FF2B5EF4-FFF2-40B4-BE49-F238E27FC236}">
                <a16:creationId xmlns:a16="http://schemas.microsoft.com/office/drawing/2014/main" id="{1A24C574-17AA-43AD-8075-7AE9AD710F17}"/>
              </a:ext>
            </a:extLst>
          </p:cNvPr>
          <p:cNvPicPr>
            <a:picLocks noChangeAspect="1"/>
          </p:cNvPicPr>
          <p:nvPr/>
        </p:nvPicPr>
        <p:blipFill>
          <a:blip r:embed="rId2"/>
          <a:stretch>
            <a:fillRect/>
          </a:stretch>
        </p:blipFill>
        <p:spPr>
          <a:xfrm>
            <a:off x="1526116" y="1955409"/>
            <a:ext cx="2035855" cy="3822154"/>
          </a:xfrm>
          <a:prstGeom prst="rect">
            <a:avLst/>
          </a:prstGeom>
        </p:spPr>
      </p:pic>
      <p:pic>
        <p:nvPicPr>
          <p:cNvPr id="7" name="Picture 6">
            <a:extLst>
              <a:ext uri="{FF2B5EF4-FFF2-40B4-BE49-F238E27FC236}">
                <a16:creationId xmlns:a16="http://schemas.microsoft.com/office/drawing/2014/main" id="{8BA25FA1-F962-4878-83B0-8D6990E9C4CE}"/>
              </a:ext>
            </a:extLst>
          </p:cNvPr>
          <p:cNvPicPr>
            <a:picLocks noChangeAspect="1"/>
          </p:cNvPicPr>
          <p:nvPr/>
        </p:nvPicPr>
        <p:blipFill>
          <a:blip r:embed="rId3"/>
          <a:stretch>
            <a:fillRect/>
          </a:stretch>
        </p:blipFill>
        <p:spPr>
          <a:xfrm>
            <a:off x="5219114" y="1949084"/>
            <a:ext cx="1963435" cy="3822154"/>
          </a:xfrm>
          <a:prstGeom prst="rect">
            <a:avLst/>
          </a:prstGeom>
        </p:spPr>
      </p:pic>
      <p:pic>
        <p:nvPicPr>
          <p:cNvPr id="9" name="Picture 8">
            <a:extLst>
              <a:ext uri="{FF2B5EF4-FFF2-40B4-BE49-F238E27FC236}">
                <a16:creationId xmlns:a16="http://schemas.microsoft.com/office/drawing/2014/main" id="{8C5DD405-6BAF-4C3D-8D5D-CC93A3565A55}"/>
              </a:ext>
            </a:extLst>
          </p:cNvPr>
          <p:cNvPicPr>
            <a:picLocks noChangeAspect="1"/>
          </p:cNvPicPr>
          <p:nvPr/>
        </p:nvPicPr>
        <p:blipFill>
          <a:blip r:embed="rId4"/>
          <a:stretch>
            <a:fillRect/>
          </a:stretch>
        </p:blipFill>
        <p:spPr>
          <a:xfrm>
            <a:off x="9022573" y="1949084"/>
            <a:ext cx="1996452" cy="3822155"/>
          </a:xfrm>
          <a:prstGeom prst="rect">
            <a:avLst/>
          </a:prstGeom>
        </p:spPr>
      </p:pic>
      <p:sp>
        <p:nvSpPr>
          <p:cNvPr id="11" name="TextBox 10">
            <a:extLst>
              <a:ext uri="{FF2B5EF4-FFF2-40B4-BE49-F238E27FC236}">
                <a16:creationId xmlns:a16="http://schemas.microsoft.com/office/drawing/2014/main" id="{B03B8BBB-4903-4E81-AFC6-AFF0EAA1B580}"/>
              </a:ext>
            </a:extLst>
          </p:cNvPr>
          <p:cNvSpPr txBox="1"/>
          <p:nvPr/>
        </p:nvSpPr>
        <p:spPr>
          <a:xfrm>
            <a:off x="2113281" y="5310832"/>
            <a:ext cx="1448690" cy="230832"/>
          </a:xfrm>
          <a:prstGeom prst="rect">
            <a:avLst/>
          </a:prstGeom>
          <a:noFill/>
        </p:spPr>
        <p:txBody>
          <a:bodyPr wrap="square" rtlCol="0">
            <a:spAutoFit/>
          </a:bodyPr>
          <a:lstStyle/>
          <a:p>
            <a:r>
              <a:rPr lang="en-US" sz="900" u="sng" dirty="0">
                <a:solidFill>
                  <a:schemeClr val="bg1"/>
                </a:solidFill>
              </a:rPr>
              <a:t>I forgot password</a:t>
            </a:r>
          </a:p>
        </p:txBody>
      </p:sp>
      <p:sp>
        <p:nvSpPr>
          <p:cNvPr id="12" name="TextBox 11">
            <a:extLst>
              <a:ext uri="{FF2B5EF4-FFF2-40B4-BE49-F238E27FC236}">
                <a16:creationId xmlns:a16="http://schemas.microsoft.com/office/drawing/2014/main" id="{9A214039-5DCF-4B4B-A643-902F1AE17A29}"/>
              </a:ext>
            </a:extLst>
          </p:cNvPr>
          <p:cNvSpPr txBox="1"/>
          <p:nvPr/>
        </p:nvSpPr>
        <p:spPr>
          <a:xfrm>
            <a:off x="5733859" y="5295900"/>
            <a:ext cx="1448690" cy="230832"/>
          </a:xfrm>
          <a:prstGeom prst="rect">
            <a:avLst/>
          </a:prstGeom>
          <a:noFill/>
        </p:spPr>
        <p:txBody>
          <a:bodyPr wrap="square" rtlCol="0">
            <a:spAutoFit/>
          </a:bodyPr>
          <a:lstStyle/>
          <a:p>
            <a:r>
              <a:rPr lang="en-US" sz="900" u="sng" dirty="0">
                <a:solidFill>
                  <a:schemeClr val="bg1"/>
                </a:solidFill>
              </a:rPr>
              <a:t>I forgot password</a:t>
            </a:r>
          </a:p>
        </p:txBody>
      </p:sp>
      <p:sp>
        <p:nvSpPr>
          <p:cNvPr id="13" name="TextBox 12">
            <a:extLst>
              <a:ext uri="{FF2B5EF4-FFF2-40B4-BE49-F238E27FC236}">
                <a16:creationId xmlns:a16="http://schemas.microsoft.com/office/drawing/2014/main" id="{4B204DCA-4E08-4D4F-A806-886ED6ABBB97}"/>
              </a:ext>
            </a:extLst>
          </p:cNvPr>
          <p:cNvSpPr txBox="1"/>
          <p:nvPr/>
        </p:nvSpPr>
        <p:spPr>
          <a:xfrm>
            <a:off x="9570335" y="5310832"/>
            <a:ext cx="1448690" cy="230832"/>
          </a:xfrm>
          <a:prstGeom prst="rect">
            <a:avLst/>
          </a:prstGeom>
          <a:noFill/>
        </p:spPr>
        <p:txBody>
          <a:bodyPr wrap="square" rtlCol="0">
            <a:spAutoFit/>
          </a:bodyPr>
          <a:lstStyle/>
          <a:p>
            <a:r>
              <a:rPr lang="en-US" sz="900" u="sng" dirty="0">
                <a:solidFill>
                  <a:schemeClr val="bg1"/>
                </a:solidFill>
              </a:rPr>
              <a:t>I forgot password</a:t>
            </a:r>
          </a:p>
        </p:txBody>
      </p:sp>
    </p:spTree>
    <p:extLst>
      <p:ext uri="{BB962C8B-B14F-4D97-AF65-F5344CB8AC3E}">
        <p14:creationId xmlns:p14="http://schemas.microsoft.com/office/powerpoint/2010/main" val="989548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6F6BD-7199-4331-A63D-22FD74CFE531}"/>
              </a:ext>
            </a:extLst>
          </p:cNvPr>
          <p:cNvSpPr>
            <a:spLocks noGrp="1"/>
          </p:cNvSpPr>
          <p:nvPr>
            <p:ph type="title"/>
          </p:nvPr>
        </p:nvSpPr>
        <p:spPr/>
        <p:txBody>
          <a:bodyPr>
            <a:normAutofit/>
          </a:bodyPr>
          <a:lstStyle/>
          <a:p>
            <a:r>
              <a:rPr lang="en-US" sz="3600" dirty="0"/>
              <a:t>Forgot Password /Emergency</a:t>
            </a:r>
          </a:p>
        </p:txBody>
      </p:sp>
      <p:pic>
        <p:nvPicPr>
          <p:cNvPr id="5" name="Picture 4">
            <a:extLst>
              <a:ext uri="{FF2B5EF4-FFF2-40B4-BE49-F238E27FC236}">
                <a16:creationId xmlns:a16="http://schemas.microsoft.com/office/drawing/2014/main" id="{ACBF955F-DAE3-41B5-A7FC-24F5C005D45D}"/>
              </a:ext>
            </a:extLst>
          </p:cNvPr>
          <p:cNvPicPr>
            <a:picLocks noChangeAspect="1"/>
          </p:cNvPicPr>
          <p:nvPr/>
        </p:nvPicPr>
        <p:blipFill>
          <a:blip r:embed="rId2"/>
          <a:stretch>
            <a:fillRect/>
          </a:stretch>
        </p:blipFill>
        <p:spPr>
          <a:xfrm>
            <a:off x="2110653" y="1853754"/>
            <a:ext cx="1935126" cy="3783013"/>
          </a:xfrm>
          <a:prstGeom prst="rect">
            <a:avLst/>
          </a:prstGeom>
        </p:spPr>
      </p:pic>
      <p:pic>
        <p:nvPicPr>
          <p:cNvPr id="7" name="Picture 6">
            <a:extLst>
              <a:ext uri="{FF2B5EF4-FFF2-40B4-BE49-F238E27FC236}">
                <a16:creationId xmlns:a16="http://schemas.microsoft.com/office/drawing/2014/main" id="{C6C459C7-1A15-476B-A8C9-8242DB9773E8}"/>
              </a:ext>
            </a:extLst>
          </p:cNvPr>
          <p:cNvPicPr>
            <a:picLocks noChangeAspect="1"/>
          </p:cNvPicPr>
          <p:nvPr/>
        </p:nvPicPr>
        <p:blipFill>
          <a:blip r:embed="rId3"/>
          <a:stretch>
            <a:fillRect/>
          </a:stretch>
        </p:blipFill>
        <p:spPr>
          <a:xfrm>
            <a:off x="5489746" y="1853754"/>
            <a:ext cx="1903263" cy="3870771"/>
          </a:xfrm>
          <a:prstGeom prst="rect">
            <a:avLst/>
          </a:prstGeom>
        </p:spPr>
      </p:pic>
    </p:spTree>
    <p:extLst>
      <p:ext uri="{BB962C8B-B14F-4D97-AF65-F5344CB8AC3E}">
        <p14:creationId xmlns:p14="http://schemas.microsoft.com/office/powerpoint/2010/main" val="1361922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E2989-E289-4CB2-9948-35F1F0ADFB6F}"/>
              </a:ext>
            </a:extLst>
          </p:cNvPr>
          <p:cNvSpPr>
            <a:spLocks noGrp="1"/>
          </p:cNvSpPr>
          <p:nvPr>
            <p:ph type="title"/>
          </p:nvPr>
        </p:nvSpPr>
        <p:spPr/>
        <p:txBody>
          <a:bodyPr>
            <a:normAutofit/>
          </a:bodyPr>
          <a:lstStyle/>
          <a:p>
            <a:r>
              <a:rPr lang="en-US" sz="3600" dirty="0"/>
              <a:t>references</a:t>
            </a:r>
          </a:p>
        </p:txBody>
      </p:sp>
      <p:sp>
        <p:nvSpPr>
          <p:cNvPr id="3" name="Content Placeholder 2">
            <a:extLst>
              <a:ext uri="{FF2B5EF4-FFF2-40B4-BE49-F238E27FC236}">
                <a16:creationId xmlns:a16="http://schemas.microsoft.com/office/drawing/2014/main" id="{505836CA-2EEE-4873-8478-EEB7401E7139}"/>
              </a:ext>
            </a:extLst>
          </p:cNvPr>
          <p:cNvSpPr>
            <a:spLocks noGrp="1"/>
          </p:cNvSpPr>
          <p:nvPr>
            <p:ph idx="1"/>
          </p:nvPr>
        </p:nvSpPr>
        <p:spPr/>
        <p:txBody>
          <a:bodyPr>
            <a:normAutofit fontScale="92500" lnSpcReduction="10000"/>
          </a:bodyPr>
          <a:lstStyle/>
          <a:p>
            <a:r>
              <a:rPr lang="en-US" dirty="0">
                <a:effectLst/>
              </a:rPr>
              <a:t>Anderson, Monica. “Many Smartphone Owners Don't Take Steps to Secure Device.” </a:t>
            </a:r>
            <a:r>
              <a:rPr lang="en-US" i="1" dirty="0">
                <a:effectLst/>
              </a:rPr>
              <a:t>Pew Research Center</a:t>
            </a:r>
            <a:r>
              <a:rPr lang="en-US" dirty="0">
                <a:effectLst/>
              </a:rPr>
              <a:t>, Pew Research Center, 25 Aug. 2020, https://www.pewresearch.org/fact-tank/2017/03/15/many-smartphone-owners-dont-take-steps-to-secure-their-devices/. </a:t>
            </a:r>
          </a:p>
          <a:p>
            <a:r>
              <a:rPr lang="en-US" dirty="0" err="1">
                <a:effectLst/>
              </a:rPr>
              <a:t>TheConsumerman</a:t>
            </a:r>
            <a:r>
              <a:rPr lang="en-US" dirty="0">
                <a:effectLst/>
              </a:rPr>
              <a:t>. “Most Americans Don't Secure Their Smartphones.” </a:t>
            </a:r>
            <a:r>
              <a:rPr lang="en-US" i="1" dirty="0">
                <a:effectLst/>
              </a:rPr>
              <a:t>CNBC</a:t>
            </a:r>
            <a:r>
              <a:rPr lang="en-US" dirty="0">
                <a:effectLst/>
              </a:rPr>
              <a:t>, CNBC, 26 Apr. 2014, https://www.cnbc.com/2014/04/26/most-americans-dont-secure-their-smartphones.html. </a:t>
            </a:r>
          </a:p>
          <a:p>
            <a:r>
              <a:rPr lang="en-US" dirty="0">
                <a:effectLst/>
              </a:rPr>
              <a:t>Chandler, Simon. “Brits Boost Mobile Industry by Losing 98 Million Smartphones to Date.” </a:t>
            </a:r>
            <a:r>
              <a:rPr lang="en-US" i="1" dirty="0">
                <a:effectLst/>
              </a:rPr>
              <a:t>Forbes</a:t>
            </a:r>
            <a:r>
              <a:rPr lang="en-US" dirty="0">
                <a:effectLst/>
              </a:rPr>
              <a:t>, Forbes Magazine, 14 July 2020, https://www.forbes.com/sites/simonchandler/2020/07/14/brits-boost-mobile-industry-by-losing-98-million-smartphones-to-date/?sh=1c12f97755c9. </a:t>
            </a:r>
          </a:p>
          <a:p>
            <a:endParaRPr lang="en-US" dirty="0">
              <a:effectLst/>
            </a:endParaRPr>
          </a:p>
          <a:p>
            <a:endParaRPr lang="en-US" dirty="0"/>
          </a:p>
        </p:txBody>
      </p:sp>
    </p:spTree>
    <p:extLst>
      <p:ext uri="{BB962C8B-B14F-4D97-AF65-F5344CB8AC3E}">
        <p14:creationId xmlns:p14="http://schemas.microsoft.com/office/powerpoint/2010/main" val="414505404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134</TotalTime>
  <Words>477</Words>
  <Application>Microsoft Office PowerPoint</Application>
  <PresentationFormat>Widescreen</PresentationFormat>
  <Paragraphs>45</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Gill Sans MT</vt:lpstr>
      <vt:lpstr>Gallery</vt:lpstr>
      <vt:lpstr>Security app</vt:lpstr>
      <vt:lpstr>Problem statement</vt:lpstr>
      <vt:lpstr>Why do we need to secure our phone?</vt:lpstr>
      <vt:lpstr>Risk statement</vt:lpstr>
      <vt:lpstr>Technology</vt:lpstr>
      <vt:lpstr>Target</vt:lpstr>
      <vt:lpstr>Unlock Method</vt:lpstr>
      <vt:lpstr>Forgot Password /Emergency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app</dc:title>
  <dc:creator>JI SUN MIN</dc:creator>
  <cp:lastModifiedBy>JI SUN MIN</cp:lastModifiedBy>
  <cp:revision>2</cp:revision>
  <dcterms:created xsi:type="dcterms:W3CDTF">2022-02-13T14:49:48Z</dcterms:created>
  <dcterms:modified xsi:type="dcterms:W3CDTF">2022-03-01T02:48:55Z</dcterms:modified>
</cp:coreProperties>
</file>