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95" r:id="rId3"/>
    <p:sldId id="298" r:id="rId4"/>
    <p:sldId id="297" r:id="rId5"/>
    <p:sldId id="306" r:id="rId6"/>
    <p:sldId id="309" r:id="rId7"/>
    <p:sldId id="299" r:id="rId8"/>
    <p:sldId id="307" r:id="rId9"/>
    <p:sldId id="300" r:id="rId10"/>
    <p:sldId id="310" r:id="rId11"/>
    <p:sldId id="304" r:id="rId12"/>
    <p:sldId id="301" r:id="rId13"/>
    <p:sldId id="308" r:id="rId14"/>
    <p:sldId id="302" r:id="rId15"/>
    <p:sldId id="303" r:id="rId16"/>
    <p:sldId id="30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61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AA8522-B2D7-441C-95AF-00CDA5960B6E}" v="29" dt="2023-03-20T20:03:16.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F84CB2-E173-4966-9051-723BBE75F14A}" type="datetimeFigureOut">
              <a:rPr lang="en-US" smtClean="0"/>
              <a:pPr/>
              <a:t>11/16/2023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DDD8A-7D16-4C8A-AB72-17650AA069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6DDD8A-7D16-4C8A-AB72-17650AA069C1}" type="slidenum">
              <a:rPr lang="en-US" smtClean="0"/>
              <a:pPr/>
              <a:t>14</a:t>
            </a:fld>
            <a:endParaRPr lang="en-US" dirty="0"/>
          </a:p>
        </p:txBody>
      </p:sp>
    </p:spTree>
    <p:extLst>
      <p:ext uri="{BB962C8B-B14F-4D97-AF65-F5344CB8AC3E}">
        <p14:creationId xmlns:p14="http://schemas.microsoft.com/office/powerpoint/2010/main" val="156875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0B9F9-64AA-43EB-BF47-95227C9DBF66}"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0B9F9-64AA-43EB-BF47-95227C9DBF66}" type="datetimeFigureOut">
              <a:rPr lang="en-US" smtClean="0"/>
              <a:pPr/>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AA074-BE3E-40C8-8B54-A6266C1747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1698" y="2150839"/>
            <a:ext cx="7772400" cy="369331"/>
          </a:xfrm>
        </p:spPr>
        <p:txBody>
          <a:bodyPr>
            <a:normAutofit fontScale="90000"/>
          </a:bodyPr>
          <a:lstStyle/>
          <a:p>
            <a:pPr lvl="0" fontAlgn="base">
              <a:spcAft>
                <a:spcPct val="0"/>
              </a:spcAft>
            </a:pP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Mini Project   Final  PRESENTATION </a:t>
            </a:r>
            <a:b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2022-2023</a:t>
            </a:r>
            <a:br>
              <a:rPr lang="en-US" b="1" dirty="0">
                <a:latin typeface="Times New Roman" panose="02020603050405020304" pitchFamily="18" charset="0"/>
                <a:cs typeface="Times New Roman" panose="02020603050405020304" pitchFamily="18" charset="0"/>
              </a:rPr>
            </a:br>
            <a:endParaRPr lang="en-US" dirty="0"/>
          </a:p>
        </p:txBody>
      </p:sp>
      <p:pic>
        <p:nvPicPr>
          <p:cNvPr id="4" name="Picture 3" descr="JSSATEB (@jssateb) | Twitte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37678"/>
            <a:ext cx="1091482" cy="1081522"/>
          </a:xfrm>
          <a:prstGeom prst="rect">
            <a:avLst/>
          </a:prstGeom>
          <a:noFill/>
          <a:ln>
            <a:noFill/>
          </a:ln>
        </p:spPr>
      </p:pic>
      <p:sp>
        <p:nvSpPr>
          <p:cNvPr id="5" name="Rectangle 4"/>
          <p:cNvSpPr/>
          <p:nvPr/>
        </p:nvSpPr>
        <p:spPr>
          <a:xfrm>
            <a:off x="1676400" y="344269"/>
            <a:ext cx="6477000" cy="646331"/>
          </a:xfrm>
          <a:prstGeom prst="rect">
            <a:avLst/>
          </a:prstGeom>
        </p:spPr>
        <p:txBody>
          <a:bodyPr wrap="squar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JSS ACADEMY OF TECHNICAL EDUCATION</a:t>
            </a:r>
            <a:endParaRPr lang="en-US" b="1"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JSS Campus, Dr. Vishnuvardhan Road, Bangalore – 560060</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228600" y="1219200"/>
            <a:ext cx="8686800" cy="369332"/>
          </a:xfrm>
          <a:prstGeom prst="rect">
            <a:avLst/>
          </a:prstGeom>
        </p:spPr>
        <p:txBody>
          <a:bodyPr wrap="square">
            <a:spAutoFit/>
          </a:bodyPr>
          <a:lstStyle/>
          <a:p>
            <a:pPr lvl="0" algn="ctr" fontAlgn="base">
              <a:spcBef>
                <a:spcPct val="0"/>
              </a:spcBef>
              <a:spcAft>
                <a:spcPct val="0"/>
              </a:spcAft>
            </a:pPr>
            <a:r>
              <a:rPr lang="en-US"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a:t>
            </a:r>
            <a:endParaRPr lang="en-US" dirty="0">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110198" y="2452617"/>
            <a:ext cx="8915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400" b="1"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Intravenous</a:t>
            </a: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Drip Monitoring and Control System Using IOT</a:t>
            </a:r>
          </a:p>
        </p:txBody>
      </p:sp>
      <p:sp>
        <p:nvSpPr>
          <p:cNvPr id="9" name="TextBox 8"/>
          <p:cNvSpPr txBox="1"/>
          <p:nvPr/>
        </p:nvSpPr>
        <p:spPr>
          <a:xfrm>
            <a:off x="2411761" y="5524112"/>
            <a:ext cx="4608512" cy="1138773"/>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Under the guidance of :</a:t>
            </a: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Guide Name</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Mrs</a:t>
            </a:r>
            <a:r>
              <a:rPr lang="en-US" b="1" dirty="0">
                <a:solidFill>
                  <a:srgbClr val="000000"/>
                </a:solidFill>
                <a:latin typeface="Times New Roman" panose="02020603050405020304" pitchFamily="18" charset="0"/>
              </a:rPr>
              <a:t>. Gouri S Katageri</a:t>
            </a: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Designation: Assistant Professor</a:t>
            </a:r>
            <a:br>
              <a:rPr lang="en-US" sz="1600" dirty="0"/>
            </a:br>
            <a:endParaRPr lang="en-US" sz="1600" b="1" dirty="0">
              <a:latin typeface="Times New Roman" pitchFamily="18" charset="0"/>
              <a:cs typeface="Times New Roman" pitchFamily="18" charset="0"/>
            </a:endParaRPr>
          </a:p>
        </p:txBody>
      </p:sp>
      <p:sp>
        <p:nvSpPr>
          <p:cNvPr id="11" name="TextBox 10"/>
          <p:cNvSpPr txBox="1"/>
          <p:nvPr/>
        </p:nvSpPr>
        <p:spPr>
          <a:xfrm>
            <a:off x="3730773" y="3200400"/>
            <a:ext cx="1534267" cy="338554"/>
          </a:xfrm>
          <a:prstGeom prst="rect">
            <a:avLst/>
          </a:prstGeom>
          <a:noFill/>
        </p:spPr>
        <p:txBody>
          <a:bodyPr wrap="none" rtlCol="0">
            <a:spAutoFit/>
          </a:bodyPr>
          <a:lstStyle/>
          <a:p>
            <a:pPr algn="ctr"/>
            <a:r>
              <a:rPr lang="en-US" sz="1600" b="1" dirty="0">
                <a:latin typeface="Times New Roman" pitchFamily="18" charset="0"/>
                <a:cs typeface="Times New Roman" pitchFamily="18" charset="0"/>
              </a:rPr>
              <a:t>Batch No.   B11</a:t>
            </a:r>
          </a:p>
        </p:txBody>
      </p:sp>
      <p:graphicFrame>
        <p:nvGraphicFramePr>
          <p:cNvPr id="12" name="Table 11"/>
          <p:cNvGraphicFramePr>
            <a:graphicFrameLocks noGrp="1"/>
          </p:cNvGraphicFramePr>
          <p:nvPr>
            <p:extLst>
              <p:ext uri="{D42A27DB-BD31-4B8C-83A1-F6EECF244321}">
                <p14:modId xmlns:p14="http://schemas.microsoft.com/office/powerpoint/2010/main" val="1352576410"/>
              </p:ext>
            </p:extLst>
          </p:nvPr>
        </p:nvGraphicFramePr>
        <p:xfrm>
          <a:off x="402399" y="3717032"/>
          <a:ext cx="8339201" cy="1696509"/>
        </p:xfrm>
        <a:graphic>
          <a:graphicData uri="http://schemas.openxmlformats.org/drawingml/2006/table">
            <a:tbl>
              <a:tblPr/>
              <a:tblGrid>
                <a:gridCol w="2169337">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714512">
                  <a:extLst>
                    <a:ext uri="{9D8B030D-6E8A-4147-A177-3AD203B41FA5}">
                      <a16:colId xmlns:a16="http://schemas.microsoft.com/office/drawing/2014/main" val="20002"/>
                    </a:ext>
                  </a:extLst>
                </a:gridCol>
                <a:gridCol w="3098030">
                  <a:extLst>
                    <a:ext uri="{9D8B030D-6E8A-4147-A177-3AD203B41FA5}">
                      <a16:colId xmlns:a16="http://schemas.microsoft.com/office/drawing/2014/main" val="20003"/>
                    </a:ext>
                  </a:extLst>
                </a:gridCol>
              </a:tblGrid>
              <a:tr h="282837">
                <a:tc>
                  <a:txBody>
                    <a:bodyPr/>
                    <a:lstStyle/>
                    <a:p>
                      <a:pPr algn="ctr">
                        <a:lnSpc>
                          <a:spcPct val="100000"/>
                        </a:lnSpc>
                        <a:spcAft>
                          <a:spcPts val="0"/>
                        </a:spcAft>
                      </a:pPr>
                      <a:r>
                        <a:rPr lang="en-IN" sz="1600" b="1" dirty="0">
                          <a:latin typeface="Times New Roman" pitchFamily="18" charset="0"/>
                          <a:ea typeface="Times New Roman"/>
                          <a:cs typeface="Times New Roman" pitchFamily="18" charset="0"/>
                        </a:rPr>
                        <a:t>NAME</a:t>
                      </a:r>
                      <a:endParaRPr lang="en-US" sz="1600" dirty="0">
                        <a:latin typeface="Times New Roman" pitchFamily="18" charset="0"/>
                        <a:ea typeface="Times New Roman"/>
                        <a:cs typeface="Times New Roman"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Aft>
                          <a:spcPts val="0"/>
                        </a:spcAft>
                      </a:pPr>
                      <a:r>
                        <a:rPr lang="en-IN" sz="1600" b="1" dirty="0">
                          <a:latin typeface="Times New Roman" pitchFamily="18" charset="0"/>
                          <a:ea typeface="Times New Roman"/>
                          <a:cs typeface="Times New Roman" pitchFamily="18" charset="0"/>
                        </a:rPr>
                        <a:t>USN</a:t>
                      </a:r>
                      <a:endParaRPr lang="en-US" sz="1600" dirty="0">
                        <a:latin typeface="Times New Roman" pitchFamily="18" charset="0"/>
                        <a:ea typeface="Times New Roman"/>
                        <a:cs typeface="Times New Roman"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Aft>
                          <a:spcPts val="0"/>
                        </a:spcAft>
                      </a:pPr>
                      <a:r>
                        <a:rPr lang="en-IN" sz="1600" b="1" dirty="0">
                          <a:latin typeface="Times New Roman" pitchFamily="18" charset="0"/>
                          <a:ea typeface="Times New Roman"/>
                          <a:cs typeface="Times New Roman" pitchFamily="18" charset="0"/>
                        </a:rPr>
                        <a:t>Mobile Number</a:t>
                      </a:r>
                      <a:endParaRPr lang="en-US" sz="1600" dirty="0">
                        <a:latin typeface="Times New Roman" pitchFamily="18" charset="0"/>
                        <a:ea typeface="Times New Roman"/>
                        <a:cs typeface="Times New Roman"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Aft>
                          <a:spcPts val="0"/>
                        </a:spcAft>
                      </a:pPr>
                      <a:r>
                        <a:rPr lang="en-IN" sz="1600" b="1" dirty="0">
                          <a:latin typeface="Times New Roman" pitchFamily="18" charset="0"/>
                          <a:ea typeface="Times New Roman"/>
                          <a:cs typeface="Times New Roman" pitchFamily="18" charset="0"/>
                        </a:rPr>
                        <a:t>Email id</a:t>
                      </a:r>
                      <a:endParaRPr lang="en-US" sz="1600" dirty="0">
                        <a:latin typeface="Times New Roman" pitchFamily="18" charset="0"/>
                        <a:ea typeface="Times New Roman"/>
                        <a:cs typeface="Times New Roman"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5235">
                <a:tc>
                  <a:txBody>
                    <a:bodyPr/>
                    <a:lstStyle/>
                    <a:p>
                      <a:pPr algn="ctr" rtl="0"/>
                      <a:r>
                        <a:rPr lang="en-US" sz="1600" b="0" i="0" u="none" strike="noStrike" kern="1200" dirty="0">
                          <a:solidFill>
                            <a:schemeClr val="tx1"/>
                          </a:solidFill>
                          <a:effectLst/>
                          <a:latin typeface="Times New Roman" pitchFamily="18" charset="0"/>
                          <a:ea typeface="+mn-ea"/>
                          <a:cs typeface="Times New Roman" pitchFamily="18" charset="0"/>
                        </a:rPr>
                        <a:t>Adarsh Ujjual</a:t>
                      </a: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1JS20EC002</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9773******</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Ujjual****@gmail.com</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0040">
                <a:tc>
                  <a:txBody>
                    <a:bodyPr/>
                    <a:lstStyle/>
                    <a:p>
                      <a:pPr algn="ctr" rtl="0"/>
                      <a:r>
                        <a:rPr lang="en-US" sz="1600" b="0" dirty="0">
                          <a:effectLst/>
                          <a:latin typeface="Times New Roman" panose="02020603050405020304" pitchFamily="18" charset="0"/>
                          <a:cs typeface="Times New Roman" panose="02020603050405020304" pitchFamily="18" charset="0"/>
                        </a:rPr>
                        <a:t>Sambhav Pathak</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1JS20EC075</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7667******</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Sambhav****@gmail.com</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4408">
                <a:tc>
                  <a:txBody>
                    <a:bodyPr/>
                    <a:lstStyle/>
                    <a:p>
                      <a:pPr algn="ctr" rtl="0"/>
                      <a:r>
                        <a:rPr lang="en-US" sz="1600" b="0" dirty="0">
                          <a:effectLst/>
                          <a:latin typeface="Times New Roman" panose="02020603050405020304" pitchFamily="18" charset="0"/>
                          <a:cs typeface="Times New Roman" panose="02020603050405020304" pitchFamily="18" charset="0"/>
                        </a:rPr>
                        <a:t>Sumit Kumar</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1JS20EC097</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600" b="0" dirty="0">
                          <a:latin typeface="Times New Roman" panose="02020603050405020304" pitchFamily="18" charset="0"/>
                          <a:ea typeface="Times New Roman"/>
                          <a:cs typeface="Times New Roman" panose="02020603050405020304" pitchFamily="18" charset="0"/>
                        </a:rPr>
                        <a:t>7783******</a:t>
                      </a: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k.sumit****@gmail.com</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3989">
                <a:tc>
                  <a:txBody>
                    <a:bodyPr/>
                    <a:lstStyle/>
                    <a:p>
                      <a:pPr algn="ctr" rtl="0"/>
                      <a:r>
                        <a:rPr lang="en-US" sz="1600" dirty="0">
                          <a:latin typeface="Times New Roman" pitchFamily="18" charset="0"/>
                          <a:ea typeface="Times New Roman"/>
                          <a:cs typeface="Times New Roman" pitchFamily="18" charset="0"/>
                        </a:rPr>
                        <a:t>Vikash Yadav</a:t>
                      </a: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1JS20EC106</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8217******</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Vikash*****@gmil.com</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9755-79D5-C917-9B99-7CDA6AA76C2A}"/>
              </a:ext>
            </a:extLst>
          </p:cNvPr>
          <p:cNvSpPr>
            <a:spLocks noGrp="1"/>
          </p:cNvSpPr>
          <p:nvPr>
            <p:ph type="title"/>
          </p:nvPr>
        </p:nvSpPr>
        <p:spPr>
          <a:xfrm>
            <a:off x="408620" y="188640"/>
            <a:ext cx="8075240" cy="490066"/>
          </a:xfrm>
        </p:spPr>
        <p:txBody>
          <a:bodyPr>
            <a:normAutofit fontScale="90000"/>
          </a:bodyPr>
          <a:lstStyle/>
          <a:p>
            <a:r>
              <a:rPr lang="en-IN" sz="3600" dirty="0">
                <a:latin typeface="Arial" panose="020B0604020202020204" pitchFamily="34" charset="0"/>
                <a:cs typeface="Arial" panose="020B0604020202020204" pitchFamily="34" charset="0"/>
              </a:rPr>
              <a:t>Flow Chart</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A81B397-D69D-213B-6DA6-DCFBB0D4CF52}"/>
              </a:ext>
            </a:extLst>
          </p:cNvPr>
          <p:cNvPicPr>
            <a:picLocks noChangeAspect="1"/>
          </p:cNvPicPr>
          <p:nvPr/>
        </p:nvPicPr>
        <p:blipFill rotWithShape="1">
          <a:blip r:embed="rId2"/>
          <a:srcRect l="30000" t="12165" r="32997" b="12042"/>
          <a:stretch/>
        </p:blipFill>
        <p:spPr>
          <a:xfrm>
            <a:off x="0" y="750180"/>
            <a:ext cx="8892480" cy="5832647"/>
          </a:xfrm>
          <a:prstGeom prst="rect">
            <a:avLst/>
          </a:prstGeom>
        </p:spPr>
      </p:pic>
    </p:spTree>
    <p:extLst>
      <p:ext uri="{BB962C8B-B14F-4D97-AF65-F5344CB8AC3E}">
        <p14:creationId xmlns:p14="http://schemas.microsoft.com/office/powerpoint/2010/main" val="17013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20CC6-03DC-9C28-7419-8F334F92605A}"/>
              </a:ext>
            </a:extLst>
          </p:cNvPr>
          <p:cNvSpPr txBox="1"/>
          <p:nvPr/>
        </p:nvSpPr>
        <p:spPr>
          <a:xfrm>
            <a:off x="251520" y="116632"/>
            <a:ext cx="8496944" cy="670080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content of saline in a normal saline bottle is 500 gm. The saline bottle is replaced by another when the saline falls below 80 gm. </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critical level of saline is set to 80 gm which is between 50 to 100 gm so the nurse can change the saline bottle when the liquid reaches the critical point. </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 As soon as the saline bottle is hung on the stand and attached to the sensor via a hook, an initial weight reading of the bottle is recorded in the database designed by the esp32 module. The load cell in the IV bottle level sensor senses the weight at regular intervals. The same is updated in the database regularly.</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 As the read value of the load reaches 16% of its initial value recorded in the database, a notification is sent to the respective nursing staff on the blynk app.</a:t>
            </a:r>
            <a:endParaRPr lang="en-US" sz="1600" dirty="0">
              <a:latin typeface="Times New Roman"/>
              <a:cs typeface="Times New Roman"/>
            </a:endParaRP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load cell keeps reading the real time weight of the bottle and displays the weight continuously on the Blynk App. </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As the weight of the bottle further decreases to 16 percent of its initial weight(i.e. 80 ml) the servo motor is actuated, which disconnects the patient with the intravenous bag and Buzzer also starts to ring . </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servo motor stops the flow of the fluid and prevents the saline to get fully consumed without being disconnected thus it stops the backward flow of blood. The buzzer stops ringing when the bottle is removed.</a:t>
            </a:r>
            <a:endParaRPr lang="en-IN" sz="1600" dirty="0"/>
          </a:p>
        </p:txBody>
      </p:sp>
    </p:spTree>
    <p:extLst>
      <p:ext uri="{BB962C8B-B14F-4D97-AF65-F5344CB8AC3E}">
        <p14:creationId xmlns:p14="http://schemas.microsoft.com/office/powerpoint/2010/main" val="218943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319275"/>
          </a:xfrm>
        </p:spPr>
        <p:txBody>
          <a:bodyPr>
            <a:normAutofit fontScale="90000"/>
          </a:bodyPr>
          <a:lstStyle/>
          <a:p>
            <a:r>
              <a:rPr lang="en-IN" dirty="0">
                <a:latin typeface="Times New Roman" pitchFamily="18" charset="0"/>
                <a:cs typeface="Times New Roman" pitchFamily="18" charset="0"/>
              </a:rPr>
              <a:t>Testing &amp; Results Obtained</a:t>
            </a:r>
            <a:br>
              <a:rPr lang="en-IN" dirty="0">
                <a:latin typeface="Times New Roman" pitchFamily="18" charset="0"/>
                <a:cs typeface="Times New Roman" pitchFamily="18" charset="0"/>
              </a:rPr>
            </a:br>
            <a:endParaRPr lang="en-US" dirty="0"/>
          </a:p>
        </p:txBody>
      </p:sp>
      <p:pic>
        <p:nvPicPr>
          <p:cNvPr id="5" name="Content Placeholder 4">
            <a:extLst>
              <a:ext uri="{FF2B5EF4-FFF2-40B4-BE49-F238E27FC236}">
                <a16:creationId xmlns:a16="http://schemas.microsoft.com/office/drawing/2014/main" id="{B4753567-E1C0-43A3-A0CC-DB7291664A2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80112" y="833840"/>
            <a:ext cx="2952328" cy="5749522"/>
          </a:xfrm>
        </p:spPr>
      </p:pic>
      <p:pic>
        <p:nvPicPr>
          <p:cNvPr id="11" name="Picture 10">
            <a:extLst>
              <a:ext uri="{FF2B5EF4-FFF2-40B4-BE49-F238E27FC236}">
                <a16:creationId xmlns:a16="http://schemas.microsoft.com/office/drawing/2014/main" id="{60187B26-D209-4EB4-9404-C94F067358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90" y="833840"/>
            <a:ext cx="2952328" cy="5749522"/>
          </a:xfrm>
          <a:prstGeom prst="rect">
            <a:avLst/>
          </a:prstGeom>
        </p:spPr>
      </p:pic>
      <p:sp>
        <p:nvSpPr>
          <p:cNvPr id="12" name="TextBox 11">
            <a:extLst>
              <a:ext uri="{FF2B5EF4-FFF2-40B4-BE49-F238E27FC236}">
                <a16:creationId xmlns:a16="http://schemas.microsoft.com/office/drawing/2014/main" id="{8962D50D-5AF9-4F5E-A3FA-753DE205A49C}"/>
              </a:ext>
            </a:extLst>
          </p:cNvPr>
          <p:cNvSpPr txBox="1"/>
          <p:nvPr/>
        </p:nvSpPr>
        <p:spPr>
          <a:xfrm>
            <a:off x="1054290" y="594224"/>
            <a:ext cx="2725622" cy="307777"/>
          </a:xfrm>
          <a:prstGeom prst="rect">
            <a:avLst/>
          </a:prstGeom>
          <a:noFill/>
        </p:spPr>
        <p:txBody>
          <a:bodyPr wrap="square" rtlCol="0">
            <a:spAutoFit/>
          </a:bodyPr>
          <a:lstStyle/>
          <a:p>
            <a:r>
              <a:rPr lang="en-US" sz="1400" b="1" dirty="0">
                <a:latin typeface="Arial Black" panose="020B0A04020102020204" pitchFamily="34" charset="0"/>
                <a:cs typeface="Times New Roman" panose="02020603050405020304" pitchFamily="18" charset="0"/>
              </a:rPr>
              <a:t>Step 1: Initial Weight is 0 </a:t>
            </a:r>
            <a:endParaRPr lang="en-IN" sz="1400" b="1" dirty="0">
              <a:latin typeface="Arial Black" panose="020B0A040201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6C26D953-45CC-46F0-8F60-F62E249308A9}"/>
              </a:ext>
            </a:extLst>
          </p:cNvPr>
          <p:cNvSpPr txBox="1"/>
          <p:nvPr/>
        </p:nvSpPr>
        <p:spPr>
          <a:xfrm>
            <a:off x="5292081" y="594224"/>
            <a:ext cx="3528390" cy="307777"/>
          </a:xfrm>
          <a:prstGeom prst="rect">
            <a:avLst/>
          </a:prstGeom>
          <a:noFill/>
        </p:spPr>
        <p:txBody>
          <a:bodyPr wrap="square" rtlCol="0">
            <a:spAutoFit/>
          </a:bodyPr>
          <a:lstStyle/>
          <a:p>
            <a:r>
              <a:rPr lang="en-US" sz="1400" dirty="0">
                <a:latin typeface="Arial Black" panose="020B0A04020102020204" pitchFamily="34" charset="0"/>
                <a:cs typeface="Times New Roman" panose="02020603050405020304" pitchFamily="18" charset="0"/>
              </a:rPr>
              <a:t>Step 2: Weight of the saline added</a:t>
            </a:r>
            <a:endParaRPr lang="en-IN" sz="1400" dirty="0">
              <a:latin typeface="Arial Black" panose="020B0A0402010202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2716F8-F82A-438A-906D-FCBE703ED1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836712"/>
            <a:ext cx="3140491" cy="5949280"/>
          </a:xfrm>
          <a:prstGeom prst="rect">
            <a:avLst/>
          </a:prstGeom>
        </p:spPr>
      </p:pic>
      <p:pic>
        <p:nvPicPr>
          <p:cNvPr id="7" name="Picture 6">
            <a:extLst>
              <a:ext uri="{FF2B5EF4-FFF2-40B4-BE49-F238E27FC236}">
                <a16:creationId xmlns:a16="http://schemas.microsoft.com/office/drawing/2014/main" id="{21C2DDB4-BD22-473B-9E34-77CA625443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836712"/>
            <a:ext cx="3140491" cy="5949280"/>
          </a:xfrm>
          <a:prstGeom prst="rect">
            <a:avLst/>
          </a:prstGeom>
        </p:spPr>
      </p:pic>
      <p:sp>
        <p:nvSpPr>
          <p:cNvPr id="10" name="TextBox 9">
            <a:extLst>
              <a:ext uri="{FF2B5EF4-FFF2-40B4-BE49-F238E27FC236}">
                <a16:creationId xmlns:a16="http://schemas.microsoft.com/office/drawing/2014/main" id="{E4C8824F-ECC0-438D-BEDB-99D8A5ADFB40}"/>
              </a:ext>
            </a:extLst>
          </p:cNvPr>
          <p:cNvSpPr txBox="1"/>
          <p:nvPr/>
        </p:nvSpPr>
        <p:spPr>
          <a:xfrm>
            <a:off x="539553" y="314303"/>
            <a:ext cx="3356514" cy="523220"/>
          </a:xfrm>
          <a:prstGeom prst="rect">
            <a:avLst/>
          </a:prstGeom>
          <a:noFill/>
        </p:spPr>
        <p:txBody>
          <a:bodyPr wrap="square" rtlCol="0">
            <a:spAutoFit/>
          </a:bodyPr>
          <a:lstStyle/>
          <a:p>
            <a:r>
              <a:rPr lang="en-US" sz="1400" b="1" dirty="0">
                <a:latin typeface="Arial Black" panose="020B0A04020102020204" pitchFamily="34" charset="0"/>
                <a:cs typeface="Times New Roman" panose="02020603050405020304" pitchFamily="18" charset="0"/>
              </a:rPr>
              <a:t>Step 3: Current weight after some time  </a:t>
            </a:r>
            <a:endParaRPr lang="en-IN" sz="1400" b="1" dirty="0">
              <a:latin typeface="Arial Black" panose="020B0A040201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E97184B-68A0-4402-86A9-A03CEEDB39F9}"/>
              </a:ext>
            </a:extLst>
          </p:cNvPr>
          <p:cNvSpPr txBox="1"/>
          <p:nvPr/>
        </p:nvSpPr>
        <p:spPr>
          <a:xfrm>
            <a:off x="5220072" y="358945"/>
            <a:ext cx="3312368" cy="523220"/>
          </a:xfrm>
          <a:prstGeom prst="rect">
            <a:avLst/>
          </a:prstGeom>
          <a:noFill/>
        </p:spPr>
        <p:txBody>
          <a:bodyPr wrap="square" rtlCol="0">
            <a:spAutoFit/>
          </a:bodyPr>
          <a:lstStyle/>
          <a:p>
            <a:r>
              <a:rPr lang="en-US" sz="1400" b="1" dirty="0">
                <a:latin typeface="Arial Black" panose="020B0A04020102020204" pitchFamily="34" charset="0"/>
                <a:cs typeface="Times New Roman" panose="02020603050405020304" pitchFamily="18" charset="0"/>
              </a:rPr>
              <a:t>Step 4: When the weight reaches below 80g</a:t>
            </a:r>
            <a:endParaRPr lang="en-IN" sz="1400" b="1"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15662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IN" dirty="0">
                <a:latin typeface="Times New Roman" pitchFamily="18" charset="0"/>
                <a:cs typeface="Times New Roman" pitchFamily="18" charset="0"/>
              </a:rPr>
              <a:t>Conclusion</a:t>
            </a:r>
            <a:br>
              <a:rPr lang="en-IN"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defRPr/>
            </a:pPr>
            <a:r>
              <a:rPr lang="en-US" sz="1800" dirty="0">
                <a:latin typeface="Times New Roman" panose="02020603050405020304" pitchFamily="18" charset="0"/>
                <a:cs typeface="Times New Roman" panose="02020603050405020304" pitchFamily="18" charset="0"/>
              </a:rPr>
              <a:t>The IV Drip Monitoring and Controlling System is designed and tested successfully. The system includes NodeMCU ESP32 Controller, Load Cell, Servo Motor with clam, Saline Bottle, Buzzer, and Blynk App. The system is designed to capture the changes in the level of saline bottle and determine the level of saline bottle which is continuously being displayed oven the blynk application. When the determined level is less than predefined threshold weight, then the buzzer sounds to notify the nursing staff and the supply of the fluid through the pipe to the patient is stopped. A warning is also issued on the blynk application.</a:t>
            </a:r>
            <a:endParaRPr lang="en-US" sz="36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References</a:t>
            </a:r>
            <a:br>
              <a:rPr lang="en-IN"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47500" lnSpcReduction="20000"/>
          </a:bodyPr>
          <a:lstStyle/>
          <a:p>
            <a:pPr>
              <a:defRPr/>
            </a:pPr>
            <a:r>
              <a:rPr lang="en-IN" sz="3400" dirty="0">
                <a:latin typeface="Times New Roman" panose="02020603050405020304" pitchFamily="18" charset="0"/>
                <a:cs typeface="Times New Roman" panose="02020603050405020304" pitchFamily="18" charset="0"/>
              </a:rPr>
              <a:t>[1] C. Chiang and P. Tsai, "A CMOS liquid level to frequency converter with calibration circuits for detecting liquid level of intravenous drip," 2014 IEEE International Conference on Mechatronics and Automation, Tianjin, 2014, pp. 342-346. </a:t>
            </a:r>
          </a:p>
          <a:p>
            <a:pPr>
              <a:defRPr/>
            </a:pPr>
            <a:r>
              <a:rPr lang="en-IN" sz="3400" dirty="0">
                <a:latin typeface="Times New Roman" panose="02020603050405020304" pitchFamily="18" charset="0"/>
                <a:cs typeface="Times New Roman" panose="02020603050405020304" pitchFamily="18" charset="0"/>
              </a:rPr>
              <a:t>[2] D. J. Kim et al., "Design a wireless capacitive sensor detection system with power line communication for liquid volume of intravenous drip measurement," Proceedings of 2013 IEEE-EMBS International Conference on Biomedical and Health Informatics, Hong Kong, 2013, pp. 269-272. </a:t>
            </a:r>
          </a:p>
          <a:p>
            <a:pPr>
              <a:defRPr/>
            </a:pPr>
            <a:r>
              <a:rPr lang="en-IN" sz="3400" dirty="0">
                <a:latin typeface="Times New Roman" panose="02020603050405020304" pitchFamily="18" charset="0"/>
                <a:cs typeface="Times New Roman" panose="02020603050405020304" pitchFamily="18" charset="0"/>
              </a:rPr>
              <a:t>[3] A. Cataldo, G. Cannazza, N. Giaquinto, A. Trotta and G. Andria, "Development of a remote system for real-time control of intravenous drip infusions," 2014 IEEE International Symposium on Medical Measurements and Applications, Bari, 2014, pp. 234-237. </a:t>
            </a:r>
          </a:p>
          <a:p>
            <a:pPr>
              <a:defRPr/>
            </a:pPr>
            <a:r>
              <a:rPr lang="en-IN" sz="3400" dirty="0">
                <a:latin typeface="Times New Roman" panose="02020603050405020304" pitchFamily="18" charset="0"/>
                <a:cs typeface="Times New Roman" panose="02020603050405020304" pitchFamily="18" charset="0"/>
              </a:rPr>
              <a:t>[4] J. Lin, C. Kuo, W. Huang and H. Lee, "Demo Abstract: A Sensor-Fusion Approach System for Detecting Early Extravasation of Infant Intravenous Infusion," 2019 18th ACM/IEEE International Conference on Information Processing in Sensor Networks (IPSN), Montreal, QC, Canada, 2019, pp. 344- 345. </a:t>
            </a:r>
          </a:p>
          <a:p>
            <a:pPr>
              <a:defRPr/>
            </a:pPr>
            <a:r>
              <a:rPr lang="en-IN" sz="3400" dirty="0">
                <a:latin typeface="Times New Roman" panose="02020603050405020304" pitchFamily="18" charset="0"/>
                <a:cs typeface="Times New Roman" panose="02020603050405020304" pitchFamily="18" charset="0"/>
              </a:rPr>
              <a:t>[5] C. Huang and J. Lin, "A warning system based on the RFID technology for running-out of injection fluid," 2015 Annual International Conference of the IEEE Engineering in Medicine and Biology Society, Boston, MA, 2015.</a:t>
            </a:r>
          </a:p>
          <a:p>
            <a:pPr>
              <a:defRPr/>
            </a:pPr>
            <a:r>
              <a:rPr lang="en-IN" sz="3400" dirty="0">
                <a:latin typeface="Times New Roman" panose="02020603050405020304" pitchFamily="18" charset="0"/>
                <a:cs typeface="Times New Roman" panose="02020603050405020304" pitchFamily="18" charset="0"/>
              </a:rPr>
              <a:t>[6] Raghavendra B, Vijayalakshmi K and M. Arora, "Intravenous drip meter &amp; controller," 2016 8th International Conference on Communication Systems and Networks (COMSNETS), Bangalore, 2016, pp. 1-5, doi: 10.1109/COMSNETS.2016.7440024</a:t>
            </a:r>
            <a:r>
              <a:rPr lang="en-IN"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7B0C83-7250-0E38-666E-66302B907E6E}"/>
              </a:ext>
            </a:extLst>
          </p:cNvPr>
          <p:cNvSpPr txBox="1"/>
          <p:nvPr/>
        </p:nvSpPr>
        <p:spPr>
          <a:xfrm>
            <a:off x="593812" y="548680"/>
            <a:ext cx="7956376" cy="707886"/>
          </a:xfrm>
          <a:prstGeom prst="rect">
            <a:avLst/>
          </a:prstGeom>
          <a:noFill/>
        </p:spPr>
        <p:txBody>
          <a:bodyPr wrap="square" rtlCol="0">
            <a:spAutoFit/>
          </a:bodyPr>
          <a:lstStyle/>
          <a:p>
            <a:r>
              <a:rPr lang="en-IN" sz="4000" dirty="0">
                <a:latin typeface="Times New Roman" pitchFamily="18" charset="0"/>
                <a:cs typeface="Times New Roman" pitchFamily="18" charset="0"/>
              </a:rPr>
              <a:t>                      References</a:t>
            </a:r>
            <a:endParaRPr lang="en-IN" sz="4000" dirty="0"/>
          </a:p>
        </p:txBody>
      </p:sp>
      <p:sp>
        <p:nvSpPr>
          <p:cNvPr id="5" name="TextBox 4">
            <a:extLst>
              <a:ext uri="{FF2B5EF4-FFF2-40B4-BE49-F238E27FC236}">
                <a16:creationId xmlns:a16="http://schemas.microsoft.com/office/drawing/2014/main" id="{D49FB2BE-7CEE-A1B2-5F0F-AEE085515FBC}"/>
              </a:ext>
            </a:extLst>
          </p:cNvPr>
          <p:cNvSpPr txBox="1"/>
          <p:nvPr/>
        </p:nvSpPr>
        <p:spPr>
          <a:xfrm>
            <a:off x="458670" y="1340768"/>
            <a:ext cx="8226660" cy="4278094"/>
          </a:xfrm>
          <a:prstGeom prst="rect">
            <a:avLst/>
          </a:prstGeom>
          <a:noFill/>
        </p:spPr>
        <p:txBody>
          <a:bodyPr wrap="square" rtlCol="0">
            <a:spAutoFit/>
          </a:bodyPr>
          <a:lstStyle/>
          <a:p>
            <a:pPr marL="285750" marR="0" lvl="0" indent="-285750" algn="l"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[7] F. Chen, J. Wang, S. Chen, S. Tu and K. Chen, "A Hang-and-Play Intravenous Infusion Monitoring System," 2015 3rd International Conference on Applied Computing and Information Technology/2nd International Conference on Computational Science and Intelligence, Okayama, 2015, pp. 278-281, doi: 10.1109/ACIT-CSI.2015.57. </a:t>
            </a:r>
          </a:p>
          <a:p>
            <a:pPr marL="285750" marR="0" lvl="0" indent="-285750" algn="l"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[8] P. Mahajan, P. P. Kalkundri and A. Sultana Shaikh, "Precision Actuator Control for on/off Type Solenoid Valves using Pid Control Loop," 2019 IEEE 5th International Conference for Convergence in Technology (I2CT), Bombay, India, 2019, pp. 1-4, doi: 10.1109/I2CT45611.2019.9033834. </a:t>
            </a:r>
          </a:p>
          <a:p>
            <a:pPr marL="285750" marR="0" lvl="0" indent="-285750" algn="l"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[9] D. L. Lavanya, S. J. Kanwar, A. K. Nanda, M. Ravikiran and P. L. Bora, "Design, Development and Performance Evaluation of Automated Relay Controller for Solenoid Valve Operation During Static Test of Rocket Motors," 2018 International Conference on Power, Energy, Control and Transmission Systems (ICPECTS), Chennai, 2018, pp. 275-280, doi: 10.1109/ICPECTS.2018.8521634. </a:t>
            </a:r>
          </a:p>
          <a:p>
            <a:pPr marL="285750" marR="0" lvl="0" indent="-285750" algn="l"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[10] Mohammed Arfan, M Srinivasan, Adithya Gowda Barager, “Design and Development of IOT enabled IV infusion rate monitoring and control device for precision care and portability,” 2020 4th International Conference on Electronics, Communication and Aerospace Technology (ICECA), 2020. DOI: 10.1109/ICECA49313.2020.9297376. </a:t>
            </a:r>
            <a:endPar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13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Contents</a:t>
            </a:r>
          </a:p>
        </p:txBody>
      </p:sp>
      <p:sp>
        <p:nvSpPr>
          <p:cNvPr id="3" name="Content Placeholder 2"/>
          <p:cNvSpPr>
            <a:spLocks noGrp="1"/>
          </p:cNvSpPr>
          <p:nvPr>
            <p:ph idx="1"/>
          </p:nvPr>
        </p:nvSpPr>
        <p:spPr/>
        <p:txBody>
          <a:bodyPr>
            <a:normAutofit lnSpcReduction="10000"/>
          </a:bodyPr>
          <a:lstStyle/>
          <a:p>
            <a:r>
              <a:rPr lang="en-IN" dirty="0">
                <a:latin typeface="Times New Roman" pitchFamily="18" charset="0"/>
                <a:cs typeface="Times New Roman" pitchFamily="18" charset="0"/>
              </a:rPr>
              <a:t>Introduction</a:t>
            </a:r>
          </a:p>
          <a:p>
            <a:r>
              <a:rPr lang="en-IN" dirty="0">
                <a:latin typeface="Times New Roman" pitchFamily="18" charset="0"/>
                <a:cs typeface="Times New Roman" pitchFamily="18" charset="0"/>
              </a:rPr>
              <a:t>Literature survey</a:t>
            </a:r>
          </a:p>
          <a:p>
            <a:r>
              <a:rPr lang="en-IN" dirty="0">
                <a:latin typeface="Times New Roman" pitchFamily="18" charset="0"/>
                <a:cs typeface="Times New Roman" pitchFamily="18" charset="0"/>
              </a:rPr>
              <a:t>Problem statement and objectives</a:t>
            </a:r>
          </a:p>
          <a:p>
            <a:r>
              <a:rPr lang="en-IN" dirty="0">
                <a:latin typeface="Times New Roman" pitchFamily="18" charset="0"/>
                <a:cs typeface="Times New Roman" pitchFamily="18" charset="0"/>
              </a:rPr>
              <a:t>Methodology</a:t>
            </a:r>
          </a:p>
          <a:p>
            <a:r>
              <a:rPr lang="en-IN" dirty="0">
                <a:latin typeface="Times New Roman" pitchFamily="18" charset="0"/>
                <a:cs typeface="Times New Roman" pitchFamily="18" charset="0"/>
              </a:rPr>
              <a:t>Implementation</a:t>
            </a:r>
          </a:p>
          <a:p>
            <a:r>
              <a:rPr lang="en-IN" dirty="0">
                <a:latin typeface="Times New Roman" pitchFamily="18" charset="0"/>
                <a:cs typeface="Times New Roman" pitchFamily="18" charset="0"/>
              </a:rPr>
              <a:t>Testing &amp; Results</a:t>
            </a:r>
          </a:p>
          <a:p>
            <a:r>
              <a:rPr lang="en-IN" dirty="0">
                <a:latin typeface="Times New Roman" pitchFamily="18" charset="0"/>
                <a:cs typeface="Times New Roman" pitchFamily="18" charset="0"/>
              </a:rPr>
              <a:t>Conclusion</a:t>
            </a:r>
          </a:p>
          <a:p>
            <a:r>
              <a:rPr lang="en-IN" dirty="0">
                <a:latin typeface="Times New Roman" pitchFamily="18" charset="0"/>
                <a:cs typeface="Times New Roman" pitchFamily="18" charset="0"/>
              </a:rPr>
              <a:t>References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rmAutofit/>
          </a:bodyPr>
          <a:lstStyle/>
          <a:p>
            <a:r>
              <a:rPr lang="en-IN" sz="4000" b="1" dirty="0">
                <a:latin typeface="Times New Roman" pitchFamily="18" charset="0"/>
                <a:cs typeface="Times New Roman" pitchFamily="18" charset="0"/>
              </a:rPr>
              <a:t>Introduction</a:t>
            </a:r>
            <a:br>
              <a:rPr lang="en-IN"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54360" y="1340768"/>
            <a:ext cx="8435280" cy="4983161"/>
          </a:xfrm>
        </p:spPr>
        <p:txBody>
          <a:bodyPr>
            <a:normAutofit fontScale="62500" lnSpcReduction="20000"/>
          </a:bodyPr>
          <a:lstStyle/>
          <a:p>
            <a:pPr marL="0" indent="0" algn="just">
              <a:lnSpc>
                <a:spcPct val="170000"/>
              </a:lnSpc>
              <a:buNone/>
              <a:defRPr/>
            </a:pPr>
            <a:r>
              <a:rPr lang="en-US" sz="2200" dirty="0">
                <a:latin typeface="Arial" panose="020B0604020202020204" pitchFamily="34" charset="0"/>
                <a:cs typeface="Arial" panose="020B0604020202020204" pitchFamily="34" charset="0"/>
              </a:rPr>
              <a:t>Internet of Things (IoT) has changed people’s lives in many areas, especially in healthcare sector. It has enabled devices which made remote monitoring in the healthcare sector possible. It has the potential to keep patients safe and healthy, and empowering doctors and nursing </a:t>
            </a:r>
            <a:r>
              <a:rPr lang="en-US" sz="1900" dirty="0">
                <a:latin typeface="Arial" panose="020B0604020202020204" pitchFamily="34" charset="0"/>
                <a:cs typeface="Arial" panose="020B0604020202020204" pitchFamily="34" charset="0"/>
              </a:rPr>
              <a:t>staff</a:t>
            </a:r>
            <a:r>
              <a:rPr lang="en-US" sz="2200" dirty="0">
                <a:latin typeface="Arial" panose="020B0604020202020204" pitchFamily="34" charset="0"/>
                <a:cs typeface="Arial" panose="020B0604020202020204" pitchFamily="34" charset="0"/>
              </a:rPr>
              <a:t> to deliver high quality care. One of them is Automated IV Drip System. Monitoring patients during IV therapy is still a challenging problem. </a:t>
            </a:r>
          </a:p>
          <a:p>
            <a:pPr marL="0" indent="0" algn="just">
              <a:lnSpc>
                <a:spcPct val="170000"/>
              </a:lnSpc>
              <a:buNone/>
              <a:defRPr/>
            </a:pPr>
            <a:r>
              <a:rPr lang="en-US" sz="2200" dirty="0">
                <a:latin typeface="Arial" panose="020B0604020202020204" pitchFamily="34" charset="0"/>
                <a:cs typeface="Arial" panose="020B0604020202020204" pitchFamily="34" charset="0"/>
              </a:rPr>
              <a:t>In our current medical care system, we manually do all this monitoring task. We need to alert the medical staff about the drip level in a saline bottle that is being injected through the patient’s vein and the patient condition on a real time. Intravenous therapy is treatment that infuses intravenous solutions, medications, blood samples directly into a vein. IV therapy is an effective and fast way to administers fluid and medications treatment in emergency situations, and for patients who are unable to take medications orally. </a:t>
            </a:r>
          </a:p>
          <a:p>
            <a:pPr marL="0" indent="0" algn="just">
              <a:lnSpc>
                <a:spcPct val="170000"/>
              </a:lnSpc>
              <a:buNone/>
              <a:defRPr/>
            </a:pPr>
            <a:r>
              <a:rPr lang="en-US" sz="2200" dirty="0">
                <a:latin typeface="Arial" panose="020B0604020202020204" pitchFamily="34" charset="0"/>
                <a:cs typeface="Arial" panose="020B0604020202020204" pitchFamily="34" charset="0"/>
              </a:rPr>
              <a:t>In order to reduce the workload of nursing staff and overcome critical situations like backflow of blood, we proposed a system called Automated IV Monitoring and Control System based on IoT technology. The proposed system can overcome a number of problems during the IV therapy, which implies less patient concern and greater efficiency of medical staff with less effort and greater satisfaction.</a:t>
            </a:r>
            <a:endParaRPr lang="en-IN" sz="2200" dirty="0">
              <a:latin typeface="Arial" panose="020B0604020202020204" pitchFamily="34" charset="0"/>
              <a:cs typeface="Arial" panose="020B0604020202020204" pitchFamily="34" charset="0"/>
            </a:endParaRPr>
          </a:p>
          <a:p>
            <a:pPr marL="0" indent="0" algn="just">
              <a:buNone/>
              <a:defRPr/>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Literature survey</a:t>
            </a:r>
            <a:br>
              <a:rPr lang="en-IN" dirty="0">
                <a:latin typeface="Times New Roman" pitchFamily="18" charset="0"/>
                <a:cs typeface="Times New Roman"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9489780"/>
              </p:ext>
            </p:extLst>
          </p:nvPr>
        </p:nvGraphicFramePr>
        <p:xfrm>
          <a:off x="251520" y="1124744"/>
          <a:ext cx="8606760" cy="5177368"/>
        </p:xfrm>
        <a:graphic>
          <a:graphicData uri="http://schemas.openxmlformats.org/drawingml/2006/table">
            <a:tbl>
              <a:tblPr firstRow="1" bandRow="1">
                <a:tableStyleId>{5C22544A-7EE6-4342-B048-85BDC9FD1C3A}</a:tableStyleId>
              </a:tblPr>
              <a:tblGrid>
                <a:gridCol w="989978">
                  <a:extLst>
                    <a:ext uri="{9D8B030D-6E8A-4147-A177-3AD203B41FA5}">
                      <a16:colId xmlns:a16="http://schemas.microsoft.com/office/drawing/2014/main" val="20000"/>
                    </a:ext>
                  </a:extLst>
                </a:gridCol>
                <a:gridCol w="973048">
                  <a:extLst>
                    <a:ext uri="{9D8B030D-6E8A-4147-A177-3AD203B41FA5}">
                      <a16:colId xmlns:a16="http://schemas.microsoft.com/office/drawing/2014/main" val="20001"/>
                    </a:ext>
                  </a:extLst>
                </a:gridCol>
                <a:gridCol w="3429024">
                  <a:extLst>
                    <a:ext uri="{9D8B030D-6E8A-4147-A177-3AD203B41FA5}">
                      <a16:colId xmlns:a16="http://schemas.microsoft.com/office/drawing/2014/main" val="20002"/>
                    </a:ext>
                  </a:extLst>
                </a:gridCol>
                <a:gridCol w="3214710">
                  <a:extLst>
                    <a:ext uri="{9D8B030D-6E8A-4147-A177-3AD203B41FA5}">
                      <a16:colId xmlns:a16="http://schemas.microsoft.com/office/drawing/2014/main" val="20003"/>
                    </a:ext>
                  </a:extLst>
                </a:gridCol>
              </a:tblGrid>
              <a:tr h="673680">
                <a:tc>
                  <a:txBody>
                    <a:bodyPr/>
                    <a:lstStyle/>
                    <a:p>
                      <a:r>
                        <a:rPr lang="en-US" dirty="0"/>
                        <a:t>Sl. </a:t>
                      </a:r>
                      <a:r>
                        <a:rPr lang="en-US" baseline="0" dirty="0"/>
                        <a:t> No</a:t>
                      </a:r>
                      <a:endParaRPr lang="en-US" dirty="0"/>
                    </a:p>
                  </a:txBody>
                  <a:tcPr/>
                </a:tc>
                <a:tc>
                  <a:txBody>
                    <a:bodyPr/>
                    <a:lstStyle/>
                    <a:p>
                      <a:r>
                        <a:rPr lang="en-US" dirty="0"/>
                        <a:t>YEAR</a:t>
                      </a:r>
                    </a:p>
                  </a:txBody>
                  <a:tcPr/>
                </a:tc>
                <a:tc>
                  <a:txBody>
                    <a:bodyPr/>
                    <a:lstStyle/>
                    <a:p>
                      <a:r>
                        <a:rPr lang="en-US" dirty="0"/>
                        <a:t>RELATED</a:t>
                      </a:r>
                      <a:r>
                        <a:rPr lang="en-US" baseline="0" dirty="0"/>
                        <a:t> WORK</a:t>
                      </a:r>
                      <a:endParaRPr lang="en-US" dirty="0"/>
                    </a:p>
                  </a:txBody>
                  <a:tcPr/>
                </a:tc>
                <a:tc>
                  <a:txBody>
                    <a:bodyPr/>
                    <a:lstStyle/>
                    <a:p>
                      <a:r>
                        <a:rPr lang="en-US" dirty="0"/>
                        <a:t>Outcome &amp; Limitations</a:t>
                      </a:r>
                    </a:p>
                  </a:txBody>
                  <a:tcPr/>
                </a:tc>
                <a:extLst>
                  <a:ext uri="{0D108BD9-81ED-4DB2-BD59-A6C34878D82A}">
                    <a16:rowId xmlns:a16="http://schemas.microsoft.com/office/drawing/2014/main" val="10000"/>
                  </a:ext>
                </a:extLst>
              </a:tr>
              <a:tr h="2278648">
                <a:tc>
                  <a:txBody>
                    <a:bodyPr/>
                    <a:lstStyle/>
                    <a:p>
                      <a:r>
                        <a:rPr lang="en-US" sz="2000" dirty="0"/>
                        <a:t>1.</a:t>
                      </a:r>
                    </a:p>
                  </a:txBody>
                  <a:tcPr/>
                </a:tc>
                <a:tc>
                  <a:txBody>
                    <a:bodyPr/>
                    <a:lstStyle/>
                    <a:p>
                      <a:r>
                        <a:rPr lang="en-US" sz="2000" dirty="0"/>
                        <a:t>2012</a:t>
                      </a:r>
                    </a:p>
                  </a:txBody>
                  <a:tcPr/>
                </a:tc>
                <a:tc>
                  <a:txBody>
                    <a:bodyPr/>
                    <a:lstStyle/>
                    <a:p>
                      <a:r>
                        <a:rPr lang="en-US" sz="1400" dirty="0">
                          <a:latin typeface="Times New Roman" panose="02020603050405020304" pitchFamily="18" charset="0"/>
                          <a:cs typeface="Times New Roman" panose="02020603050405020304" pitchFamily="18" charset="0"/>
                        </a:rPr>
                        <a:t>Drip infusion monitoring system employing Bluetooth by </a:t>
                      </a:r>
                      <a:r>
                        <a:rPr lang="en-US" sz="1400" b="1" dirty="0">
                          <a:latin typeface="Times New Roman" panose="02020603050405020304" pitchFamily="18" charset="0"/>
                          <a:cs typeface="Times New Roman" panose="02020603050405020304" pitchFamily="18" charset="0"/>
                        </a:rPr>
                        <a:t>Hikaru Amano</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This system consists of several infusion monitoring devices and a central monitor. It consists a Bluetooth module can detect the drip infusion rate and an empty infusion solution bag.</a:t>
                      </a:r>
                    </a:p>
                  </a:txBody>
                  <a:tcPr/>
                </a:tc>
                <a:tc>
                  <a:txBody>
                    <a:bodyPr/>
                    <a:lstStyle/>
                    <a:p>
                      <a:r>
                        <a:rPr lang="en-US" sz="1400" dirty="0">
                          <a:latin typeface="Times New Roman" panose="02020603050405020304" pitchFamily="18" charset="0"/>
                          <a:cs typeface="Times New Roman" panose="02020603050405020304" pitchFamily="18" charset="0"/>
                        </a:rPr>
                        <a:t>These data are sent to the central monitor placed at the nurses’ station via the Bluetooth.</a:t>
                      </a:r>
                    </a:p>
                    <a:p>
                      <a:r>
                        <a:rPr lang="en-US" sz="1400" dirty="0">
                          <a:latin typeface="Times New Roman" panose="02020603050405020304" pitchFamily="18" charset="0"/>
                          <a:cs typeface="Times New Roman" panose="02020603050405020304" pitchFamily="18" charset="0"/>
                        </a:rPr>
                        <a:t>This System was limit by one device and access limited by distance of Bluetooth range. </a:t>
                      </a:r>
                      <a:endParaRPr lang="en-US" sz="1400" dirty="0"/>
                    </a:p>
                  </a:txBody>
                  <a:tcPr/>
                </a:tc>
                <a:extLst>
                  <a:ext uri="{0D108BD9-81ED-4DB2-BD59-A6C34878D82A}">
                    <a16:rowId xmlns:a16="http://schemas.microsoft.com/office/drawing/2014/main" val="10001"/>
                  </a:ext>
                </a:extLst>
              </a:tr>
              <a:tr h="673680">
                <a:tc>
                  <a:txBody>
                    <a:bodyPr/>
                    <a:lstStyle/>
                    <a:p>
                      <a:r>
                        <a:rPr lang="en-US" sz="2000" dirty="0"/>
                        <a:t>2.</a:t>
                      </a:r>
                    </a:p>
                  </a:txBody>
                  <a:tcPr/>
                </a:tc>
                <a:tc>
                  <a:txBody>
                    <a:bodyPr/>
                    <a:lstStyle/>
                    <a:p>
                      <a:r>
                        <a:rPr lang="en-US" sz="2000" dirty="0"/>
                        <a:t>2016</a:t>
                      </a:r>
                    </a:p>
                  </a:txBody>
                  <a:tcPr/>
                </a:tc>
                <a:tc>
                  <a:txBody>
                    <a:bodyPr/>
                    <a:lstStyle/>
                    <a:p>
                      <a:r>
                        <a:rPr lang="en-US" sz="1400" dirty="0">
                          <a:latin typeface="Times New Roman" panose="02020603050405020304" pitchFamily="18" charset="0"/>
                          <a:cs typeface="Times New Roman" panose="02020603050405020304" pitchFamily="18" charset="0"/>
                        </a:rPr>
                        <a:t>Intravenous drip meter &amp; controller by </a:t>
                      </a:r>
                      <a:r>
                        <a:rPr lang="en-US" sz="1400" b="1" dirty="0">
                          <a:latin typeface="Times New Roman" panose="02020603050405020304" pitchFamily="18" charset="0"/>
                          <a:cs typeface="Times New Roman" panose="02020603050405020304" pitchFamily="18" charset="0"/>
                        </a:rPr>
                        <a:t>Raghavendra B</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IV drip usage and a solution is proposed to enable monitoring and control of IV drip based on sensing of drops falling through the drip chamber.</a:t>
                      </a:r>
                      <a:endParaRPr lang="en-US" sz="1400" dirty="0"/>
                    </a:p>
                  </a:txBody>
                  <a:tcPr/>
                </a:tc>
                <a:tc>
                  <a:txBody>
                    <a:bodyPr/>
                    <a:lstStyle/>
                    <a:p>
                      <a:r>
                        <a:rPr lang="en-US" sz="1400" dirty="0">
                          <a:latin typeface="Times New Roman" panose="02020603050405020304" pitchFamily="18" charset="0"/>
                          <a:cs typeface="Times New Roman" panose="02020603050405020304" pitchFamily="18" charset="0"/>
                        </a:rPr>
                        <a:t>The device displays the flow rate and also has alarms which operate when the rate deviates from pre-set value.</a:t>
                      </a: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This require a power source to function, which can limit their portability. Specific devices may have limitations in terms of the types of fluids they can monitor, compatibility with certain IV setups, or the range of drip rates they can accurately measure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EAF2-9508-4454-82EC-A619E12F7B02}"/>
              </a:ext>
            </a:extLst>
          </p:cNvPr>
          <p:cNvSpPr>
            <a:spLocks noGrp="1"/>
          </p:cNvSpPr>
          <p:nvPr>
            <p:ph type="title"/>
          </p:nvPr>
        </p:nvSpPr>
        <p:spPr>
          <a:xfrm>
            <a:off x="467544" y="6124"/>
            <a:ext cx="8219256" cy="686572"/>
          </a:xfrm>
        </p:spPr>
        <p:txBody>
          <a:bodyPr>
            <a:normAutofit fontScale="90000"/>
          </a:bodyPr>
          <a:lstStyle/>
          <a:p>
            <a:r>
              <a:rPr lang="en-IN" dirty="0">
                <a:latin typeface="Times New Roman" pitchFamily="18" charset="0"/>
                <a:cs typeface="Times New Roman" pitchFamily="18" charset="0"/>
              </a:rPr>
              <a:t>Literature survey</a:t>
            </a:r>
            <a:endParaRPr lang="en-IN" dirty="0"/>
          </a:p>
        </p:txBody>
      </p:sp>
      <p:graphicFrame>
        <p:nvGraphicFramePr>
          <p:cNvPr id="8" name="Table 8">
            <a:extLst>
              <a:ext uri="{FF2B5EF4-FFF2-40B4-BE49-F238E27FC236}">
                <a16:creationId xmlns:a16="http://schemas.microsoft.com/office/drawing/2014/main" id="{7EDA1C9B-DC6B-44B9-9C01-A762E501CEF7}"/>
              </a:ext>
            </a:extLst>
          </p:cNvPr>
          <p:cNvGraphicFramePr>
            <a:graphicFrameLocks noGrp="1"/>
          </p:cNvGraphicFramePr>
          <p:nvPr>
            <p:ph idx="1"/>
            <p:extLst>
              <p:ext uri="{D42A27DB-BD31-4B8C-83A1-F6EECF244321}">
                <p14:modId xmlns:p14="http://schemas.microsoft.com/office/powerpoint/2010/main" val="356558877"/>
              </p:ext>
            </p:extLst>
          </p:nvPr>
        </p:nvGraphicFramePr>
        <p:xfrm>
          <a:off x="462372" y="692696"/>
          <a:ext cx="8219256" cy="5956251"/>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708936005"/>
                    </a:ext>
                  </a:extLst>
                </a:gridCol>
                <a:gridCol w="936104">
                  <a:extLst>
                    <a:ext uri="{9D8B030D-6E8A-4147-A177-3AD203B41FA5}">
                      <a16:colId xmlns:a16="http://schemas.microsoft.com/office/drawing/2014/main" val="879008176"/>
                    </a:ext>
                  </a:extLst>
                </a:gridCol>
                <a:gridCol w="3168352">
                  <a:extLst>
                    <a:ext uri="{9D8B030D-6E8A-4147-A177-3AD203B41FA5}">
                      <a16:colId xmlns:a16="http://schemas.microsoft.com/office/drawing/2014/main" val="3492742229"/>
                    </a:ext>
                  </a:extLst>
                </a:gridCol>
                <a:gridCol w="3178696">
                  <a:extLst>
                    <a:ext uri="{9D8B030D-6E8A-4147-A177-3AD203B41FA5}">
                      <a16:colId xmlns:a16="http://schemas.microsoft.com/office/drawing/2014/main" val="2914484163"/>
                    </a:ext>
                  </a:extLst>
                </a:gridCol>
              </a:tblGrid>
              <a:tr h="439371">
                <a:tc>
                  <a:txBody>
                    <a:bodyPr/>
                    <a:lstStyle/>
                    <a:p>
                      <a:r>
                        <a:rPr lang="en-US" dirty="0"/>
                        <a:t>Sl. No</a:t>
                      </a:r>
                      <a:endParaRPr lang="en-IN" dirty="0"/>
                    </a:p>
                  </a:txBody>
                  <a:tcPr/>
                </a:tc>
                <a:tc>
                  <a:txBody>
                    <a:bodyPr/>
                    <a:lstStyle/>
                    <a:p>
                      <a:r>
                        <a:rPr lang="en-US" dirty="0"/>
                        <a:t>YEAR</a:t>
                      </a:r>
                      <a:endParaRPr lang="en-IN" dirty="0"/>
                    </a:p>
                  </a:txBody>
                  <a:tcPr/>
                </a:tc>
                <a:tc>
                  <a:txBody>
                    <a:bodyPr/>
                    <a:lstStyle/>
                    <a:p>
                      <a:r>
                        <a:rPr lang="en-US" dirty="0"/>
                        <a:t>RELATED WORK</a:t>
                      </a:r>
                      <a:endParaRPr lang="en-IN" dirty="0"/>
                    </a:p>
                  </a:txBody>
                  <a:tcPr/>
                </a:tc>
                <a:tc>
                  <a:txBody>
                    <a:bodyPr/>
                    <a:lstStyle/>
                    <a:p>
                      <a:r>
                        <a:rPr lang="en-US" dirty="0"/>
                        <a:t>Outcome &amp; Limitations</a:t>
                      </a:r>
                      <a:endParaRPr lang="en-IN" dirty="0"/>
                    </a:p>
                  </a:txBody>
                  <a:tcPr/>
                </a:tc>
                <a:extLst>
                  <a:ext uri="{0D108BD9-81ED-4DB2-BD59-A6C34878D82A}">
                    <a16:rowId xmlns:a16="http://schemas.microsoft.com/office/drawing/2014/main" val="3531825361"/>
                  </a:ext>
                </a:extLst>
              </a:tr>
              <a:tr h="1792876">
                <a:tc>
                  <a:txBody>
                    <a:bodyPr/>
                    <a:lstStyle/>
                    <a:p>
                      <a:r>
                        <a:rPr lang="en-US" sz="1400" dirty="0"/>
                        <a:t>3.</a:t>
                      </a:r>
                    </a:p>
                  </a:txBody>
                  <a:tcPr/>
                </a:tc>
                <a:tc>
                  <a:txBody>
                    <a:bodyPr/>
                    <a:lstStyle/>
                    <a:p>
                      <a:r>
                        <a:rPr lang="en-US" sz="1400" dirty="0"/>
                        <a:t>2018</a:t>
                      </a:r>
                    </a:p>
                  </a:txBody>
                  <a:tcPr/>
                </a:tc>
                <a:tc>
                  <a:txBody>
                    <a:bodyPr/>
                    <a:lstStyle/>
                    <a:p>
                      <a:r>
                        <a:rPr lang="en-US" sz="1400" dirty="0">
                          <a:latin typeface="Times New Roman" panose="02020603050405020304" pitchFamily="18" charset="0"/>
                          <a:cs typeface="Times New Roman" panose="02020603050405020304" pitchFamily="18" charset="0"/>
                        </a:rPr>
                        <a:t>Intravenous Drip Monitoring System by </a:t>
                      </a:r>
                      <a:r>
                        <a:rPr lang="en-US" sz="1400" b="1" dirty="0">
                          <a:latin typeface="Times New Roman" panose="02020603050405020304" pitchFamily="18" charset="0"/>
                          <a:cs typeface="Times New Roman" panose="02020603050405020304" pitchFamily="18" charset="0"/>
                        </a:rPr>
                        <a:t>M. Anand</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The system can easily control the hardware by use the Arduino controller. This project provides the advantages for nurse/assists in healthcare system and control of notice board generally</a:t>
                      </a:r>
                      <a:r>
                        <a:rPr lang="en-US" sz="1400" dirty="0"/>
                        <a:t>.</a:t>
                      </a:r>
                    </a:p>
                    <a:p>
                      <a:r>
                        <a:rPr lang="en-US" sz="1400" dirty="0"/>
                        <a:t>L</a:t>
                      </a:r>
                      <a:r>
                        <a:rPr lang="en-US" sz="1400" dirty="0">
                          <a:latin typeface="Times New Roman" panose="02020603050405020304" pitchFamily="18" charset="0"/>
                          <a:cs typeface="Times New Roman" panose="02020603050405020304" pitchFamily="18" charset="0"/>
                        </a:rPr>
                        <a:t>imitations are:</a:t>
                      </a:r>
                    </a:p>
                    <a:p>
                      <a:r>
                        <a:rPr lang="en-US" sz="1400" dirty="0">
                          <a:latin typeface="Times New Roman" panose="02020603050405020304" pitchFamily="18" charset="0"/>
                          <a:cs typeface="Times New Roman" panose="02020603050405020304" pitchFamily="18" charset="0"/>
                        </a:rPr>
                        <a:t>Reliance on GSM Technology</a:t>
                      </a:r>
                    </a:p>
                    <a:p>
                      <a:r>
                        <a:rPr lang="en-US" sz="1400" dirty="0">
                          <a:latin typeface="Times New Roman" panose="02020603050405020304" pitchFamily="18" charset="0"/>
                          <a:cs typeface="Times New Roman" panose="02020603050405020304" pitchFamily="18" charset="0"/>
                        </a:rPr>
                        <a:t>Lack of Real-Time Data and Feedback</a:t>
                      </a:r>
                    </a:p>
                  </a:txBody>
                  <a:tcPr/>
                </a:tc>
                <a:extLst>
                  <a:ext uri="{0D108BD9-81ED-4DB2-BD59-A6C34878D82A}">
                    <a16:rowId xmlns:a16="http://schemas.microsoft.com/office/drawing/2014/main" val="1160626212"/>
                  </a:ext>
                </a:extLst>
              </a:tr>
              <a:tr h="3492139">
                <a:tc>
                  <a:txBody>
                    <a:bodyPr/>
                    <a:lstStyle/>
                    <a:p>
                      <a:r>
                        <a:rPr lang="en-US" sz="1400" dirty="0"/>
                        <a:t>4.</a:t>
                      </a:r>
                    </a:p>
                  </a:txBody>
                  <a:tcPr/>
                </a:tc>
                <a:tc>
                  <a:txBody>
                    <a:bodyPr/>
                    <a:lstStyle/>
                    <a:p>
                      <a:r>
                        <a:rPr lang="en-US" sz="1400" dirty="0"/>
                        <a:t>2018</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Design and Development of IOT enabled IV infusion rate monitoring and control device for precision care and portability by </a:t>
                      </a:r>
                      <a:r>
                        <a:rPr lang="en-US" sz="1400" b="1" dirty="0">
                          <a:latin typeface="Times New Roman" panose="02020603050405020304" pitchFamily="18" charset="0"/>
                          <a:cs typeface="Times New Roman" panose="02020603050405020304" pitchFamily="18" charset="0"/>
                        </a:rPr>
                        <a:t>Mohammed Irfan</a:t>
                      </a:r>
                      <a:r>
                        <a:rPr lang="en-US" sz="14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Proposed a smart infusion pump with IoT capabilities to ensure accurate and controlled delivery of IV fluids. These studies demonstrate the growing interest in leveraging IoT technology for improving IV infusion processes.</a:t>
                      </a:r>
                    </a:p>
                    <a:p>
                      <a:endParaRPr lang="en-IN" sz="1400" dirty="0"/>
                    </a:p>
                  </a:txBody>
                  <a:tcPr/>
                </a:tc>
                <a:tc>
                  <a:txBody>
                    <a:bodyPr/>
                    <a:lstStyle/>
                    <a:p>
                      <a:r>
                        <a:rPr lang="en-US" sz="1400" dirty="0">
                          <a:latin typeface="Times New Roman" panose="02020603050405020304" pitchFamily="18" charset="0"/>
                          <a:cs typeface="Times New Roman" panose="02020603050405020304" pitchFamily="18" charset="0"/>
                        </a:rPr>
                        <a:t>The IoT-enabled platform allows doctors and nurses to monitor the IV infusion setup remotely and make necessary adjustments wirelessly. This real-time monitoring and control functionality can enhance the accuracy of drip rate settings, minimize the risk of human errors, and improve patient safety.</a:t>
                      </a:r>
                    </a:p>
                    <a:p>
                      <a:r>
                        <a:rPr lang="en-US" sz="1400" dirty="0">
                          <a:latin typeface="Times New Roman" panose="02020603050405020304" pitchFamily="18" charset="0"/>
                          <a:cs typeface="Times New Roman" panose="02020603050405020304" pitchFamily="18" charset="0"/>
                        </a:rPr>
                        <a:t>Limitation:</a:t>
                      </a:r>
                    </a:p>
                    <a:p>
                      <a:r>
                        <a:rPr lang="en-US" sz="1400" dirty="0">
                          <a:latin typeface="Times New Roman" panose="02020603050405020304" pitchFamily="18" charset="0"/>
                          <a:cs typeface="Times New Roman" panose="02020603050405020304" pitchFamily="18" charset="0"/>
                        </a:rPr>
                        <a:t>The device's compatibility with existing IV infusion setups and integration with healthcare systems should be thoroughly examined. Compatibility issues with different infusion pump models or communication protocols could limit the device's applicability in certain healthcare facilities</a:t>
                      </a:r>
                      <a:endParaRPr lang="en-IN" sz="1400" dirty="0"/>
                    </a:p>
                  </a:txBody>
                  <a:tcPr/>
                </a:tc>
                <a:extLst>
                  <a:ext uri="{0D108BD9-81ED-4DB2-BD59-A6C34878D82A}">
                    <a16:rowId xmlns:a16="http://schemas.microsoft.com/office/drawing/2014/main" val="2511312141"/>
                  </a:ext>
                </a:extLst>
              </a:tr>
            </a:tbl>
          </a:graphicData>
        </a:graphic>
      </p:graphicFrame>
    </p:spTree>
    <p:extLst>
      <p:ext uri="{BB962C8B-B14F-4D97-AF65-F5344CB8AC3E}">
        <p14:creationId xmlns:p14="http://schemas.microsoft.com/office/powerpoint/2010/main" val="118255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DEAA-6106-7120-F648-DF8ADFA83C89}"/>
              </a:ext>
            </a:extLst>
          </p:cNvPr>
          <p:cNvSpPr>
            <a:spLocks noGrp="1"/>
          </p:cNvSpPr>
          <p:nvPr>
            <p:ph type="title"/>
          </p:nvPr>
        </p:nvSpPr>
        <p:spPr/>
        <p:txBody>
          <a:bodyPr/>
          <a:lstStyle/>
          <a:p>
            <a:r>
              <a:rPr lang="en-IN" dirty="0">
                <a:latin typeface="Times New Roman" pitchFamily="18" charset="0"/>
                <a:cs typeface="Times New Roman" pitchFamily="18" charset="0"/>
              </a:rPr>
              <a:t>Problem Statement and Objectives</a:t>
            </a:r>
            <a:endParaRPr lang="en-IN" dirty="0"/>
          </a:p>
        </p:txBody>
      </p:sp>
      <p:sp>
        <p:nvSpPr>
          <p:cNvPr id="3" name="Content Placeholder 2">
            <a:extLst>
              <a:ext uri="{FF2B5EF4-FFF2-40B4-BE49-F238E27FC236}">
                <a16:creationId xmlns:a16="http://schemas.microsoft.com/office/drawing/2014/main" id="{528F48BD-D0D7-6450-274C-01B680851DC0}"/>
              </a:ext>
            </a:extLst>
          </p:cNvPr>
          <p:cNvSpPr>
            <a:spLocks noGrp="1"/>
          </p:cNvSpPr>
          <p:nvPr>
            <p:ph idx="1"/>
          </p:nvPr>
        </p:nvSpPr>
        <p:spPr/>
        <p:txBody>
          <a:bodyPr>
            <a:normAutofit/>
          </a:bodyPr>
          <a:lstStyle/>
          <a:p>
            <a:pPr marL="0" indent="0">
              <a:buNone/>
            </a:pPr>
            <a:r>
              <a:rPr lang="en-IN" sz="2600" dirty="0">
                <a:latin typeface="Arial Black" panose="020B0A04020102020204" pitchFamily="34" charset="0"/>
                <a:cs typeface="Times New Roman" pitchFamily="18" charset="0"/>
              </a:rPr>
              <a:t> Problem Statement</a:t>
            </a:r>
            <a:r>
              <a:rPr lang="en-IN" sz="2600" dirty="0">
                <a:latin typeface="Times New Roman" pitchFamily="18" charset="0"/>
                <a:cs typeface="Times New Roman" pitchFamily="18" charset="0"/>
              </a:rPr>
              <a:t> : </a:t>
            </a:r>
          </a:p>
          <a:p>
            <a:pPr>
              <a:buFont typeface="Wingdings" panose="05000000000000000000" pitchFamily="2" charset="2"/>
              <a:buChar char="Ø"/>
            </a:pPr>
            <a:r>
              <a:rPr lang="en-US" sz="2600" dirty="0">
                <a:latin typeface="Arial" panose="020B0604020202020204" pitchFamily="34" charset="0"/>
                <a:cs typeface="Arial" panose="020B0604020202020204" pitchFamily="34" charset="0"/>
              </a:rPr>
              <a:t>Intravenous Drip Monitoring and Control System</a:t>
            </a:r>
          </a:p>
          <a:p>
            <a:endParaRPr lang="en-US" sz="2600" b="1" dirty="0">
              <a:latin typeface="Arial" panose="020B0604020202020204" pitchFamily="34" charset="0"/>
              <a:cs typeface="Arial" panose="020B0604020202020204" pitchFamily="34" charset="0"/>
            </a:endParaRPr>
          </a:p>
          <a:p>
            <a:pPr marL="0" indent="0">
              <a:buNone/>
            </a:pPr>
            <a:endParaRPr lang="en-US" sz="2600" b="1" dirty="0">
              <a:latin typeface="Arial" panose="020B0604020202020204" pitchFamily="34" charset="0"/>
              <a:cs typeface="Arial" panose="020B0604020202020204" pitchFamily="34" charset="0"/>
            </a:endParaRPr>
          </a:p>
          <a:p>
            <a:pPr marL="0" indent="0">
              <a:buNone/>
            </a:pPr>
            <a:r>
              <a:rPr lang="en-US" sz="2600" b="1" dirty="0">
                <a:latin typeface="Arial" panose="020B0604020202020204" pitchFamily="34" charset="0"/>
                <a:cs typeface="Arial" panose="020B0604020202020204" pitchFamily="34" charset="0"/>
              </a:rPr>
              <a:t>  </a:t>
            </a:r>
            <a:r>
              <a:rPr lang="en-US" sz="2600" b="1" dirty="0">
                <a:latin typeface="Arial Black" panose="020B0A04020102020204" pitchFamily="34" charset="0"/>
                <a:cs typeface="Arial" panose="020B0604020202020204" pitchFamily="34" charset="0"/>
              </a:rPr>
              <a:t>Objective</a:t>
            </a:r>
            <a:r>
              <a:rPr lang="en-US" sz="2600" b="1" dirty="0">
                <a:latin typeface="Arial" panose="020B0604020202020204" pitchFamily="34" charset="0"/>
                <a:cs typeface="Arial" panose="020B0604020202020204" pitchFamily="34" charset="0"/>
              </a:rPr>
              <a:t> : </a:t>
            </a:r>
          </a:p>
          <a:p>
            <a:pPr>
              <a:buFont typeface="Wingdings" panose="05000000000000000000" pitchFamily="2" charset="2"/>
              <a:buChar char="v"/>
            </a:pPr>
            <a:r>
              <a:rPr lang="en-US" sz="2600" dirty="0">
                <a:latin typeface="Arial" panose="020B0604020202020204" pitchFamily="34" charset="0"/>
                <a:cs typeface="Arial" panose="020B0604020202020204" pitchFamily="34" charset="0"/>
              </a:rPr>
              <a:t>Enhance Patient Safety</a:t>
            </a:r>
          </a:p>
          <a:p>
            <a:pPr>
              <a:buFont typeface="Wingdings" panose="05000000000000000000" pitchFamily="2" charset="2"/>
              <a:buChar char="v"/>
            </a:pPr>
            <a:r>
              <a:rPr lang="en-US" sz="2600" dirty="0">
                <a:latin typeface="Arial" panose="020B0604020202020204" pitchFamily="34" charset="0"/>
                <a:cs typeface="Arial" panose="020B0604020202020204" pitchFamily="34" charset="0"/>
              </a:rPr>
              <a:t>Improve Efficiency and Accuracy of IV Therapy</a:t>
            </a:r>
          </a:p>
        </p:txBody>
      </p:sp>
    </p:spTree>
    <p:extLst>
      <p:ext uri="{BB962C8B-B14F-4D97-AF65-F5344CB8AC3E}">
        <p14:creationId xmlns:p14="http://schemas.microsoft.com/office/powerpoint/2010/main" val="93609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Methodology</a:t>
            </a:r>
            <a:br>
              <a:rPr lang="en-IN" dirty="0">
                <a:latin typeface="Times New Roman" pitchFamily="18" charset="0"/>
                <a:cs typeface="Times New Roman" pitchFamily="18" charset="0"/>
              </a:rPr>
            </a:br>
            <a:endParaRPr lang="en-US" dirty="0"/>
          </a:p>
        </p:txBody>
      </p:sp>
      <p:sp>
        <p:nvSpPr>
          <p:cNvPr id="6" name="Content Placeholder 5">
            <a:extLst>
              <a:ext uri="{FF2B5EF4-FFF2-40B4-BE49-F238E27FC236}">
                <a16:creationId xmlns:a16="http://schemas.microsoft.com/office/drawing/2014/main" id="{58D2447F-B090-419C-A2D9-01458F70B273}"/>
              </a:ext>
            </a:extLst>
          </p:cNvPr>
          <p:cNvSpPr>
            <a:spLocks noGrp="1"/>
          </p:cNvSpPr>
          <p:nvPr>
            <p:ph idx="1"/>
          </p:nvPr>
        </p:nvSpPr>
        <p:spPr>
          <a:xfrm>
            <a:off x="374848" y="1108310"/>
            <a:ext cx="8229600" cy="5001419"/>
          </a:xfrm>
        </p:spPr>
        <p:txBody>
          <a:bodyPr/>
          <a:lstStyle/>
          <a:p>
            <a:pPr marL="0" indent="0">
              <a:buNone/>
            </a:pPr>
            <a:r>
              <a:rPr lang="en-US" dirty="0">
                <a:solidFill>
                  <a:schemeClr val="bg1"/>
                </a:solidFill>
              </a:rPr>
              <a:t>b</a:t>
            </a:r>
            <a:endParaRPr lang="en-IN" dirty="0">
              <a:solidFill>
                <a:schemeClr val="bg1"/>
              </a:solidFill>
            </a:endParaRPr>
          </a:p>
        </p:txBody>
      </p:sp>
      <p:sp>
        <p:nvSpPr>
          <p:cNvPr id="7" name="Rectangle: Rounded Corners 6">
            <a:extLst>
              <a:ext uri="{FF2B5EF4-FFF2-40B4-BE49-F238E27FC236}">
                <a16:creationId xmlns:a16="http://schemas.microsoft.com/office/drawing/2014/main" id="{D308C2A4-E631-44AA-8BFD-2CB333C62A31}"/>
              </a:ext>
            </a:extLst>
          </p:cNvPr>
          <p:cNvSpPr/>
          <p:nvPr/>
        </p:nvSpPr>
        <p:spPr>
          <a:xfrm>
            <a:off x="5405180" y="1916831"/>
            <a:ext cx="1070354" cy="3600399"/>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5718B693-1DB2-4AF7-ACFE-8D298FB6117F}"/>
              </a:ext>
            </a:extLst>
          </p:cNvPr>
          <p:cNvSpPr txBox="1"/>
          <p:nvPr/>
        </p:nvSpPr>
        <p:spPr>
          <a:xfrm>
            <a:off x="5405180" y="3448513"/>
            <a:ext cx="1008112" cy="369332"/>
          </a:xfrm>
          <a:prstGeom prst="rect">
            <a:avLst/>
          </a:prstGeom>
          <a:noFill/>
        </p:spPr>
        <p:txBody>
          <a:bodyPr wrap="square" rtlCol="0">
            <a:spAutoFit/>
          </a:bodyPr>
          <a:lstStyle/>
          <a:p>
            <a:pPr algn="ctr"/>
            <a:r>
              <a:rPr lang="en-US" dirty="0"/>
              <a:t>ESP32</a:t>
            </a:r>
            <a:endParaRPr lang="en-IN" dirty="0"/>
          </a:p>
        </p:txBody>
      </p:sp>
      <p:sp>
        <p:nvSpPr>
          <p:cNvPr id="10" name="Rectangle: Rounded Corners 9">
            <a:extLst>
              <a:ext uri="{FF2B5EF4-FFF2-40B4-BE49-F238E27FC236}">
                <a16:creationId xmlns:a16="http://schemas.microsoft.com/office/drawing/2014/main" id="{AD66B4E4-B3C5-4C5D-BA08-B2A2E6D9AAA4}"/>
              </a:ext>
            </a:extLst>
          </p:cNvPr>
          <p:cNvSpPr/>
          <p:nvPr/>
        </p:nvSpPr>
        <p:spPr>
          <a:xfrm>
            <a:off x="2198249" y="3180885"/>
            <a:ext cx="1008112" cy="792088"/>
          </a:xfrm>
          <a:prstGeom prst="roundRect">
            <a:avLst/>
          </a:prstGeom>
          <a:ln w="76200" cmpd="tri">
            <a:prstDash val="soli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CC7DC4D-4F3D-4128-AC9A-0B14F7160A36}"/>
              </a:ext>
            </a:extLst>
          </p:cNvPr>
          <p:cNvSpPr/>
          <p:nvPr/>
        </p:nvSpPr>
        <p:spPr>
          <a:xfrm>
            <a:off x="3828787" y="3331217"/>
            <a:ext cx="897008" cy="600779"/>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0681E153-4280-471F-93DD-730EA763FDA1}"/>
              </a:ext>
            </a:extLst>
          </p:cNvPr>
          <p:cNvSpPr txBox="1"/>
          <p:nvPr/>
        </p:nvSpPr>
        <p:spPr>
          <a:xfrm>
            <a:off x="2253684" y="3275642"/>
            <a:ext cx="864096" cy="646331"/>
          </a:xfrm>
          <a:prstGeom prst="rect">
            <a:avLst/>
          </a:prstGeom>
          <a:noFill/>
        </p:spPr>
        <p:txBody>
          <a:bodyPr wrap="square" rtlCol="0">
            <a:spAutoFit/>
          </a:bodyPr>
          <a:lstStyle/>
          <a:p>
            <a:pPr algn="ctr"/>
            <a:r>
              <a:rPr lang="en-US" dirty="0"/>
              <a:t>Load Cell</a:t>
            </a:r>
            <a:endParaRPr lang="en-IN" dirty="0"/>
          </a:p>
        </p:txBody>
      </p:sp>
      <p:sp>
        <p:nvSpPr>
          <p:cNvPr id="13" name="TextBox 12">
            <a:extLst>
              <a:ext uri="{FF2B5EF4-FFF2-40B4-BE49-F238E27FC236}">
                <a16:creationId xmlns:a16="http://schemas.microsoft.com/office/drawing/2014/main" id="{5EC3E2D5-E91D-49C9-AC3F-78050A5CC2A3}"/>
              </a:ext>
            </a:extLst>
          </p:cNvPr>
          <p:cNvSpPr txBox="1"/>
          <p:nvPr/>
        </p:nvSpPr>
        <p:spPr>
          <a:xfrm>
            <a:off x="3703347" y="3369996"/>
            <a:ext cx="1152128" cy="523220"/>
          </a:xfrm>
          <a:prstGeom prst="rect">
            <a:avLst/>
          </a:prstGeom>
          <a:noFill/>
        </p:spPr>
        <p:txBody>
          <a:bodyPr wrap="square" rtlCol="0">
            <a:spAutoFit/>
          </a:bodyPr>
          <a:lstStyle/>
          <a:p>
            <a:pPr algn="ctr"/>
            <a:r>
              <a:rPr lang="en-US" sz="1400" dirty="0"/>
              <a:t>Load Cell Amplifier</a:t>
            </a:r>
            <a:endParaRPr lang="en-IN" sz="1400" dirty="0"/>
          </a:p>
        </p:txBody>
      </p:sp>
      <p:sp>
        <p:nvSpPr>
          <p:cNvPr id="14" name="Rectangle: Rounded Corners 13">
            <a:extLst>
              <a:ext uri="{FF2B5EF4-FFF2-40B4-BE49-F238E27FC236}">
                <a16:creationId xmlns:a16="http://schemas.microsoft.com/office/drawing/2014/main" id="{D028F4CB-11FD-431B-8C34-FA009B452005}"/>
              </a:ext>
            </a:extLst>
          </p:cNvPr>
          <p:cNvSpPr/>
          <p:nvPr/>
        </p:nvSpPr>
        <p:spPr>
          <a:xfrm>
            <a:off x="348377" y="3005429"/>
            <a:ext cx="1166720" cy="1143001"/>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A6EC464C-D07F-48DC-992F-BD91220D5286}"/>
              </a:ext>
            </a:extLst>
          </p:cNvPr>
          <p:cNvSpPr txBox="1"/>
          <p:nvPr/>
        </p:nvSpPr>
        <p:spPr>
          <a:xfrm>
            <a:off x="230997" y="3306421"/>
            <a:ext cx="1390722" cy="584775"/>
          </a:xfrm>
          <a:prstGeom prst="rect">
            <a:avLst/>
          </a:prstGeom>
          <a:noFill/>
        </p:spPr>
        <p:txBody>
          <a:bodyPr wrap="square" rtlCol="0">
            <a:spAutoFit/>
          </a:bodyPr>
          <a:lstStyle/>
          <a:p>
            <a:pPr algn="ctr"/>
            <a:r>
              <a:rPr lang="en-US" sz="1600" dirty="0"/>
              <a:t>Intravenous Bag</a:t>
            </a:r>
            <a:endParaRPr lang="en-IN" sz="1600" dirty="0"/>
          </a:p>
        </p:txBody>
      </p:sp>
      <p:sp>
        <p:nvSpPr>
          <p:cNvPr id="16" name="Arrow: Right 15">
            <a:extLst>
              <a:ext uri="{FF2B5EF4-FFF2-40B4-BE49-F238E27FC236}">
                <a16:creationId xmlns:a16="http://schemas.microsoft.com/office/drawing/2014/main" id="{06971D27-59E5-49DB-9819-D12F453420B8}"/>
              </a:ext>
            </a:extLst>
          </p:cNvPr>
          <p:cNvSpPr/>
          <p:nvPr/>
        </p:nvSpPr>
        <p:spPr>
          <a:xfrm>
            <a:off x="3337692" y="3501007"/>
            <a:ext cx="414046" cy="21602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8" name="Arrow: Right 17">
            <a:extLst>
              <a:ext uri="{FF2B5EF4-FFF2-40B4-BE49-F238E27FC236}">
                <a16:creationId xmlns:a16="http://schemas.microsoft.com/office/drawing/2014/main" id="{56DABA8E-795E-4755-BAE2-8F07D99F7C7D}"/>
              </a:ext>
            </a:extLst>
          </p:cNvPr>
          <p:cNvSpPr/>
          <p:nvPr/>
        </p:nvSpPr>
        <p:spPr>
          <a:xfrm>
            <a:off x="4844963" y="3509225"/>
            <a:ext cx="441049" cy="21602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5089BCE9-7E7C-4EF2-87F3-61DD90E59A7B}"/>
              </a:ext>
            </a:extLst>
          </p:cNvPr>
          <p:cNvSpPr/>
          <p:nvPr/>
        </p:nvSpPr>
        <p:spPr>
          <a:xfrm>
            <a:off x="1643644" y="3468917"/>
            <a:ext cx="441049" cy="21602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8261DA4E-8D2E-4F36-864E-82CAF81E5A97}"/>
              </a:ext>
            </a:extLst>
          </p:cNvPr>
          <p:cNvSpPr/>
          <p:nvPr/>
        </p:nvSpPr>
        <p:spPr>
          <a:xfrm>
            <a:off x="7191179" y="2334179"/>
            <a:ext cx="1296144" cy="792088"/>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49BDB4F4-B821-4AE1-9A9F-BD6745343A21}"/>
              </a:ext>
            </a:extLst>
          </p:cNvPr>
          <p:cNvSpPr txBox="1"/>
          <p:nvPr/>
        </p:nvSpPr>
        <p:spPr>
          <a:xfrm>
            <a:off x="7312335" y="2537107"/>
            <a:ext cx="1053831" cy="369332"/>
          </a:xfrm>
          <a:prstGeom prst="rect">
            <a:avLst/>
          </a:prstGeom>
          <a:noFill/>
        </p:spPr>
        <p:txBody>
          <a:bodyPr wrap="square" rtlCol="0">
            <a:spAutoFit/>
          </a:bodyPr>
          <a:lstStyle/>
          <a:p>
            <a:pPr algn="ctr"/>
            <a:r>
              <a:rPr lang="en-US" dirty="0"/>
              <a:t>Buzzer</a:t>
            </a:r>
            <a:endParaRPr lang="en-IN" dirty="0"/>
          </a:p>
        </p:txBody>
      </p:sp>
      <p:sp>
        <p:nvSpPr>
          <p:cNvPr id="23" name="Arrow: Right 22">
            <a:extLst>
              <a:ext uri="{FF2B5EF4-FFF2-40B4-BE49-F238E27FC236}">
                <a16:creationId xmlns:a16="http://schemas.microsoft.com/office/drawing/2014/main" id="{32E0CC3E-AC35-4D2E-8462-4332EDA83CC1}"/>
              </a:ext>
            </a:extLst>
          </p:cNvPr>
          <p:cNvSpPr/>
          <p:nvPr/>
        </p:nvSpPr>
        <p:spPr>
          <a:xfrm>
            <a:off x="6607851" y="2622211"/>
            <a:ext cx="468409" cy="21602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1CD0E9C0-CB92-4459-B841-343B2002160E}"/>
              </a:ext>
            </a:extLst>
          </p:cNvPr>
          <p:cNvSpPr/>
          <p:nvPr/>
        </p:nvSpPr>
        <p:spPr>
          <a:xfrm>
            <a:off x="7284234" y="4438488"/>
            <a:ext cx="1296144" cy="792087"/>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D110C2E9-20E4-4AD4-9921-C2255914456E}"/>
              </a:ext>
            </a:extLst>
          </p:cNvPr>
          <p:cNvSpPr txBox="1"/>
          <p:nvPr/>
        </p:nvSpPr>
        <p:spPr>
          <a:xfrm>
            <a:off x="7396111" y="4511365"/>
            <a:ext cx="1053831" cy="646331"/>
          </a:xfrm>
          <a:prstGeom prst="rect">
            <a:avLst/>
          </a:prstGeom>
          <a:noFill/>
        </p:spPr>
        <p:txBody>
          <a:bodyPr wrap="square" rtlCol="0">
            <a:spAutoFit/>
          </a:bodyPr>
          <a:lstStyle/>
          <a:p>
            <a:pPr algn="ctr"/>
            <a:r>
              <a:rPr lang="en-US" dirty="0"/>
              <a:t>Blynk App</a:t>
            </a:r>
            <a:endParaRPr lang="en-IN" dirty="0"/>
          </a:p>
        </p:txBody>
      </p:sp>
      <p:sp>
        <p:nvSpPr>
          <p:cNvPr id="26" name="Arrow: Right 25">
            <a:extLst>
              <a:ext uri="{FF2B5EF4-FFF2-40B4-BE49-F238E27FC236}">
                <a16:creationId xmlns:a16="http://schemas.microsoft.com/office/drawing/2014/main" id="{B46B1D55-0F89-4E28-9BA4-DB4B51129353}"/>
              </a:ext>
            </a:extLst>
          </p:cNvPr>
          <p:cNvSpPr/>
          <p:nvPr/>
        </p:nvSpPr>
        <p:spPr>
          <a:xfrm>
            <a:off x="6655007" y="4683708"/>
            <a:ext cx="468409" cy="21515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3FCEE685-C824-F923-EC93-C49CDB221266}"/>
              </a:ext>
            </a:extLst>
          </p:cNvPr>
          <p:cNvSpPr/>
          <p:nvPr/>
        </p:nvSpPr>
        <p:spPr>
          <a:xfrm>
            <a:off x="7210978" y="3395346"/>
            <a:ext cx="1296144" cy="792088"/>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Servo </a:t>
            </a:r>
          </a:p>
          <a:p>
            <a:pPr algn="ctr"/>
            <a:r>
              <a:rPr lang="en-IN" dirty="0"/>
              <a:t>Motor</a:t>
            </a:r>
          </a:p>
        </p:txBody>
      </p:sp>
      <p:sp>
        <p:nvSpPr>
          <p:cNvPr id="4" name="Arrow: Right 3">
            <a:extLst>
              <a:ext uri="{FF2B5EF4-FFF2-40B4-BE49-F238E27FC236}">
                <a16:creationId xmlns:a16="http://schemas.microsoft.com/office/drawing/2014/main" id="{10F10BBD-A2B6-12A2-F86C-CFA84CFE5BC1}"/>
              </a:ext>
            </a:extLst>
          </p:cNvPr>
          <p:cNvSpPr/>
          <p:nvPr/>
        </p:nvSpPr>
        <p:spPr>
          <a:xfrm>
            <a:off x="6626803" y="3627827"/>
            <a:ext cx="469641" cy="26628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FF2C-3547-4C3B-8AA8-953C4326861C}"/>
              </a:ext>
            </a:extLst>
          </p:cNvPr>
          <p:cNvSpPr>
            <a:spLocks noGrp="1"/>
          </p:cNvSpPr>
          <p:nvPr>
            <p:ph type="title"/>
          </p:nvPr>
        </p:nvSpPr>
        <p:spPr>
          <a:xfrm>
            <a:off x="457200" y="0"/>
            <a:ext cx="8229600" cy="778098"/>
          </a:xfrm>
        </p:spPr>
        <p:txBody>
          <a:bodyPr>
            <a:normAutofit/>
          </a:bodyPr>
          <a:lstStyle/>
          <a:p>
            <a:r>
              <a:rPr lang="en-US" sz="4000" dirty="0"/>
              <a:t>Components</a:t>
            </a:r>
            <a:endParaRPr lang="en-IN" sz="4000" dirty="0"/>
          </a:p>
        </p:txBody>
      </p:sp>
      <p:graphicFrame>
        <p:nvGraphicFramePr>
          <p:cNvPr id="5" name="Table 5">
            <a:extLst>
              <a:ext uri="{FF2B5EF4-FFF2-40B4-BE49-F238E27FC236}">
                <a16:creationId xmlns:a16="http://schemas.microsoft.com/office/drawing/2014/main" id="{77E288F6-CE56-46FE-B32D-4BAEA673A811}"/>
              </a:ext>
            </a:extLst>
          </p:cNvPr>
          <p:cNvGraphicFramePr>
            <a:graphicFrameLocks noGrp="1"/>
          </p:cNvGraphicFramePr>
          <p:nvPr>
            <p:ph idx="1"/>
            <p:extLst>
              <p:ext uri="{D42A27DB-BD31-4B8C-83A1-F6EECF244321}">
                <p14:modId xmlns:p14="http://schemas.microsoft.com/office/powerpoint/2010/main" val="1977684440"/>
              </p:ext>
            </p:extLst>
          </p:nvPr>
        </p:nvGraphicFramePr>
        <p:xfrm>
          <a:off x="457200" y="778098"/>
          <a:ext cx="8229600" cy="5765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595818477"/>
                    </a:ext>
                  </a:extLst>
                </a:gridCol>
                <a:gridCol w="4114800">
                  <a:extLst>
                    <a:ext uri="{9D8B030D-6E8A-4147-A177-3AD203B41FA5}">
                      <a16:colId xmlns:a16="http://schemas.microsoft.com/office/drawing/2014/main" val="2572238971"/>
                    </a:ext>
                  </a:extLst>
                </a:gridCol>
              </a:tblGrid>
              <a:tr h="370840">
                <a:tc>
                  <a:txBody>
                    <a:bodyPr/>
                    <a:lstStyle/>
                    <a:p>
                      <a:pPr algn="ctr"/>
                      <a:r>
                        <a:rPr lang="en-US" dirty="0"/>
                        <a:t>COMPONENTS</a:t>
                      </a:r>
                      <a:endParaRPr lang="en-IN" dirty="0"/>
                    </a:p>
                  </a:txBody>
                  <a:tcPr/>
                </a:tc>
                <a:tc>
                  <a:txBody>
                    <a:bodyPr/>
                    <a:lstStyle/>
                    <a:p>
                      <a:pPr algn="ctr"/>
                      <a:r>
                        <a:rPr lang="en-US" dirty="0"/>
                        <a:t>SPECIFICATIONS</a:t>
                      </a:r>
                      <a:endParaRPr lang="en-IN" dirty="0"/>
                    </a:p>
                  </a:txBody>
                  <a:tcPr/>
                </a:tc>
                <a:extLst>
                  <a:ext uri="{0D108BD9-81ED-4DB2-BD59-A6C34878D82A}">
                    <a16:rowId xmlns:a16="http://schemas.microsoft.com/office/drawing/2014/main" val="228496436"/>
                  </a:ext>
                </a:extLst>
              </a:tr>
              <a:tr h="370840">
                <a:tc>
                  <a:txBody>
                    <a:bodyPr/>
                    <a:lstStyle/>
                    <a:p>
                      <a:pPr algn="ctr"/>
                      <a:r>
                        <a:rPr lang="en-US" sz="1400" dirty="0">
                          <a:latin typeface="Times New Roman" panose="02020603050405020304" pitchFamily="18" charset="0"/>
                          <a:cs typeface="Times New Roman" panose="02020603050405020304" pitchFamily="18" charset="0"/>
                        </a:rPr>
                        <a:t>NodeMCU ESP32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Xtensa dual-core (or single-core) 32-bit LX6 microprocessor, running at 160 or 240 MHz</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Memory: 520 KB SRAM</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12-bit × 18 ADC channels and 2 × 8-bit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DAC channels</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10 × touch sensors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capacitive sensing</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GPIOs)</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Infrared remote controller (TX/RX, up to 8 channels)</a:t>
                      </a:r>
                      <a:br>
                        <a:rPr lang="en-IN" sz="1200" dirty="0">
                          <a:latin typeface="Times New Roman" panose="02020603050405020304" pitchFamily="18" charset="0"/>
                          <a:cs typeface="Times New Roman" panose="02020603050405020304" pitchFamily="18" charset="0"/>
                        </a:rPr>
                      </a:b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All security feature of IEEE 802.11 standard, like WFA, WPA/WPA2, and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WAPI</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secure boot, Flash encryption.</a:t>
                      </a:r>
                    </a:p>
                  </a:txBody>
                  <a:tcPr/>
                </a:tc>
                <a:extLst>
                  <a:ext uri="{0D108BD9-81ED-4DB2-BD59-A6C34878D82A}">
                    <a16:rowId xmlns:a16="http://schemas.microsoft.com/office/drawing/2014/main" val="2811020055"/>
                  </a:ext>
                </a:extLst>
              </a:tr>
              <a:tr h="370840">
                <a:tc>
                  <a:txBody>
                    <a:bodyPr/>
                    <a:lstStyle/>
                    <a:p>
                      <a:pPr algn="ctr"/>
                      <a:r>
                        <a:rPr lang="en-US" sz="1400" dirty="0">
                          <a:latin typeface="Times New Roman" panose="02020603050405020304" pitchFamily="18" charset="0"/>
                          <a:cs typeface="Times New Roman" panose="02020603050405020304" pitchFamily="18" charset="0"/>
                        </a:rPr>
                        <a:t>HX711 Load Cell Amplifier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Capacity : 5kg / 11 lbs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Operation supply voltage range: 2.6 - 5.5V</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Maximum excitation voltage : 10V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Differential input channels: 2</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Data accuracy: 24 bit (24 bit A / D converter chip.)</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Operating current: &lt;10 mA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Simultaneous 50 and 60Hz supply rejection</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16 pin SOP-16 package</a:t>
                      </a:r>
                    </a:p>
                  </a:txBody>
                  <a:tcPr/>
                </a:tc>
                <a:extLst>
                  <a:ext uri="{0D108BD9-81ED-4DB2-BD59-A6C34878D82A}">
                    <a16:rowId xmlns:a16="http://schemas.microsoft.com/office/drawing/2014/main" val="2973208176"/>
                  </a:ext>
                </a:extLst>
              </a:tr>
              <a:tr h="370840">
                <a:tc>
                  <a:txBody>
                    <a:bodyPr/>
                    <a:lstStyle/>
                    <a:p>
                      <a:pPr algn="ctr"/>
                      <a:r>
                        <a:rPr lang="en-US" sz="1400" dirty="0">
                          <a:latin typeface="Times New Roman" panose="02020603050405020304" pitchFamily="18" charset="0"/>
                          <a:cs typeface="Times New Roman" panose="02020603050405020304" pitchFamily="18" charset="0"/>
                        </a:rPr>
                        <a:t>Load Cell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Capacity : 5kg / 11 lbs, Maximum excitation voltage : 10V DC</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Rated o/p : 1.2 ± 0.1mV/V</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Overall Precision : 0.02%F.S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Safety Overload : 120%</a:t>
                      </a:r>
                    </a:p>
                  </a:txBody>
                  <a:tcPr/>
                </a:tc>
                <a:extLst>
                  <a:ext uri="{0D108BD9-81ED-4DB2-BD59-A6C34878D82A}">
                    <a16:rowId xmlns:a16="http://schemas.microsoft.com/office/drawing/2014/main" val="1337785660"/>
                  </a:ext>
                </a:extLst>
              </a:tr>
              <a:tr h="370840">
                <a:tc>
                  <a:txBody>
                    <a:bodyPr/>
                    <a:lstStyle/>
                    <a:p>
                      <a:pPr algn="ctr"/>
                      <a:r>
                        <a:rPr lang="en-US" sz="1400" dirty="0">
                          <a:latin typeface="Times New Roman" panose="02020603050405020304" pitchFamily="18" charset="0"/>
                          <a:cs typeface="Times New Roman" panose="02020603050405020304" pitchFamily="18" charset="0"/>
                        </a:rPr>
                        <a:t>Servo Motor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Operating voltage : +5 V, Operating speed : 0. 17 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Stall Torque: 9.4kg/cm (4.8v); 11kg/cm (6v)</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Rotation angle: 180 degree</a:t>
                      </a:r>
                    </a:p>
                  </a:txBody>
                  <a:tcPr/>
                </a:tc>
                <a:extLst>
                  <a:ext uri="{0D108BD9-81ED-4DB2-BD59-A6C34878D82A}">
                    <a16:rowId xmlns:a16="http://schemas.microsoft.com/office/drawing/2014/main" val="4171426185"/>
                  </a:ext>
                </a:extLst>
              </a:tr>
              <a:tr h="370840">
                <a:tc>
                  <a:txBody>
                    <a:bodyPr/>
                    <a:lstStyle/>
                    <a:p>
                      <a:pPr algn="ctr"/>
                      <a:r>
                        <a:rPr lang="en-US" sz="1400" dirty="0">
                          <a:latin typeface="Times New Roman" panose="02020603050405020304" pitchFamily="18" charset="0"/>
                          <a:cs typeface="Times New Roman" panose="02020603050405020304" pitchFamily="18" charset="0"/>
                        </a:rPr>
                        <a:t>Buzzer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Rated Voltage: 5V, Operating Voltage: 4~8V</a:t>
                      </a:r>
                    </a:p>
                    <a:p>
                      <a:r>
                        <a:rPr lang="en-US" sz="1200" dirty="0">
                          <a:latin typeface="Times New Roman" panose="02020603050405020304" pitchFamily="18" charset="0"/>
                          <a:cs typeface="Times New Roman" panose="02020603050405020304" pitchFamily="18" charset="0"/>
                        </a:rPr>
                        <a:t>Max Rated Current: &lt;32 mA</a:t>
                      </a:r>
                    </a:p>
                    <a:p>
                      <a:r>
                        <a:rPr lang="en-US" sz="1200" dirty="0">
                          <a:latin typeface="Times New Roman" panose="02020603050405020304" pitchFamily="18" charset="0"/>
                          <a:cs typeface="Times New Roman" panose="02020603050405020304" pitchFamily="18" charset="0"/>
                        </a:rPr>
                        <a:t>Min Sound Output at 10cm: 85 dB </a:t>
                      </a:r>
                    </a:p>
                    <a:p>
                      <a:r>
                        <a:rPr lang="en-US" sz="1200" dirty="0">
                          <a:latin typeface="Times New Roman" panose="02020603050405020304" pitchFamily="18" charset="0"/>
                          <a:cs typeface="Times New Roman" panose="02020603050405020304" pitchFamily="18" charset="0"/>
                        </a:rPr>
                        <a:t>Resonant Frequency: 2300Hz ± 300Hz</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4392516"/>
                  </a:ext>
                </a:extLst>
              </a:tr>
            </a:tbl>
          </a:graphicData>
        </a:graphic>
      </p:graphicFrame>
    </p:spTree>
    <p:extLst>
      <p:ext uri="{BB962C8B-B14F-4D97-AF65-F5344CB8AC3E}">
        <p14:creationId xmlns:p14="http://schemas.microsoft.com/office/powerpoint/2010/main" val="279977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b="1" dirty="0">
                <a:latin typeface="Times New Roman" pitchFamily="18" charset="0"/>
                <a:cs typeface="Times New Roman" pitchFamily="18" charset="0"/>
              </a:rPr>
              <a:t>Implementation </a:t>
            </a:r>
            <a:br>
              <a:rPr lang="en-IN" sz="4900" b="1" dirty="0">
                <a:latin typeface="Times New Roman" pitchFamily="18" charset="0"/>
                <a:cs typeface="Times New Roman" pitchFamily="18" charset="0"/>
              </a:rPr>
            </a:br>
            <a:r>
              <a:rPr lang="en-IN" sz="3100" b="1" dirty="0">
                <a:latin typeface="Times New Roman" pitchFamily="18" charset="0"/>
                <a:cs typeface="Times New Roman" pitchFamily="18" charset="0"/>
              </a:rPr>
              <a:t>Circuits:</a:t>
            </a:r>
            <a:br>
              <a:rPr lang="en-IN" dirty="0">
                <a:latin typeface="Times New Roman" pitchFamily="18" charset="0"/>
                <a:cs typeface="Times New Roman" pitchFamily="18" charset="0"/>
              </a:rPr>
            </a:br>
            <a:endParaRPr lang="en-US" dirty="0"/>
          </a:p>
        </p:txBody>
      </p:sp>
      <p:pic>
        <p:nvPicPr>
          <p:cNvPr id="8" name="Picture 7">
            <a:extLst>
              <a:ext uri="{FF2B5EF4-FFF2-40B4-BE49-F238E27FC236}">
                <a16:creationId xmlns:a16="http://schemas.microsoft.com/office/drawing/2014/main" id="{77E262CE-928C-9F96-D4E4-32432A6D2765}"/>
              </a:ext>
            </a:extLst>
          </p:cNvPr>
          <p:cNvPicPr>
            <a:picLocks noChangeAspect="1"/>
          </p:cNvPicPr>
          <p:nvPr/>
        </p:nvPicPr>
        <p:blipFill>
          <a:blip r:embed="rId2"/>
          <a:stretch>
            <a:fillRect/>
          </a:stretch>
        </p:blipFill>
        <p:spPr>
          <a:xfrm>
            <a:off x="4429249" y="1232756"/>
            <a:ext cx="4424599" cy="4392488"/>
          </a:xfrm>
          <a:prstGeom prst="rect">
            <a:avLst/>
          </a:prstGeom>
        </p:spPr>
      </p:pic>
      <p:pic>
        <p:nvPicPr>
          <p:cNvPr id="13" name="Picture 12">
            <a:extLst>
              <a:ext uri="{FF2B5EF4-FFF2-40B4-BE49-F238E27FC236}">
                <a16:creationId xmlns:a16="http://schemas.microsoft.com/office/drawing/2014/main" id="{CF50404A-E905-12EA-8ABF-FC9770D265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78" t="1177" r="1374" b="2145"/>
          <a:stretch/>
        </p:blipFill>
        <p:spPr>
          <a:xfrm rot="16200000">
            <a:off x="456006" y="1437241"/>
            <a:ext cx="4248471" cy="3983517"/>
          </a:xfrm>
          <a:prstGeom prst="rect">
            <a:avLst/>
          </a:prstGeom>
        </p:spPr>
      </p:pic>
      <p:sp>
        <p:nvSpPr>
          <p:cNvPr id="3" name="Rectangle 2">
            <a:extLst>
              <a:ext uri="{FF2B5EF4-FFF2-40B4-BE49-F238E27FC236}">
                <a16:creationId xmlns:a16="http://schemas.microsoft.com/office/drawing/2014/main" id="{2228BACC-A41E-4D11-D97E-C69D1043C3B3}"/>
              </a:ext>
            </a:extLst>
          </p:cNvPr>
          <p:cNvSpPr/>
          <p:nvPr/>
        </p:nvSpPr>
        <p:spPr>
          <a:xfrm>
            <a:off x="4283968" y="5301208"/>
            <a:ext cx="288032" cy="144016"/>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4427</TotalTime>
  <Words>2070</Words>
  <Application>Microsoft Office PowerPoint</Application>
  <PresentationFormat>On-screen Show (4:3)</PresentationFormat>
  <Paragraphs>158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Times New Roman</vt:lpstr>
      <vt:lpstr>Wingdings</vt:lpstr>
      <vt:lpstr>Office Theme</vt:lpstr>
      <vt:lpstr>Mini Project   Final  PRESENTATION  2022-2023 </vt:lpstr>
      <vt:lpstr>Contents</vt:lpstr>
      <vt:lpstr>Introduction </vt:lpstr>
      <vt:lpstr>Literature survey </vt:lpstr>
      <vt:lpstr>Literature survey</vt:lpstr>
      <vt:lpstr>Problem Statement and Objectives</vt:lpstr>
      <vt:lpstr>Methodology </vt:lpstr>
      <vt:lpstr>Components</vt:lpstr>
      <vt:lpstr>Implementation  Circuits: </vt:lpstr>
      <vt:lpstr>Flow Chart</vt:lpstr>
      <vt:lpstr>PowerPoint Presentation</vt:lpstr>
      <vt:lpstr>Testing &amp; Results Obtained </vt:lpstr>
      <vt:lpstr>PowerPoint Presentation</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Logo, College Name, Department, Title of the Project</dc:title>
  <dc:creator>sb</dc:creator>
  <cp:lastModifiedBy>Ritu Yadav</cp:lastModifiedBy>
  <cp:revision>74</cp:revision>
  <dcterms:created xsi:type="dcterms:W3CDTF">2021-12-13T10:42:50Z</dcterms:created>
  <dcterms:modified xsi:type="dcterms:W3CDTF">2023-11-16T11:43:33Z</dcterms:modified>
</cp:coreProperties>
</file>