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2"/>
    <p:sldMasterId id="2147483688" r:id="rId3"/>
  </p:sldMasterIdLst>
  <p:notesMasterIdLst>
    <p:notesMasterId r:id="rId14"/>
  </p:notesMasterIdLst>
  <p:handoutMasterIdLst>
    <p:handoutMasterId r:id="rId15"/>
  </p:handoutMasterIdLst>
  <p:sldIdLst>
    <p:sldId id="1059" r:id="rId4"/>
    <p:sldId id="2716" r:id="rId5"/>
    <p:sldId id="2821" r:id="rId6"/>
    <p:sldId id="2822" r:id="rId7"/>
    <p:sldId id="2823" r:id="rId8"/>
    <p:sldId id="2824" r:id="rId9"/>
    <p:sldId id="2826" r:id="rId10"/>
    <p:sldId id="2706" r:id="rId11"/>
    <p:sldId id="2820" r:id="rId12"/>
    <p:sldId id="10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D990BF8-E17B-4B9F-97AB-E62DCB3087E0}">
          <p14:sldIdLst>
            <p14:sldId id="1059"/>
            <p14:sldId id="2716"/>
            <p14:sldId id="2821"/>
            <p14:sldId id="2822"/>
            <p14:sldId id="2823"/>
            <p14:sldId id="2824"/>
            <p14:sldId id="2826"/>
            <p14:sldId id="2706"/>
            <p14:sldId id="2820"/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08">
          <p15:clr>
            <a:srgbClr val="A4A3A4"/>
          </p15:clr>
        </p15:guide>
        <p15:guide id="2" pos="76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E7EEF1"/>
    <a:srgbClr val="F28148"/>
    <a:srgbClr val="3498DB"/>
    <a:srgbClr val="9A9A9A"/>
    <a:srgbClr val="F6B1F3"/>
    <a:srgbClr val="DA9DD7"/>
    <a:srgbClr val="BFECA0"/>
    <a:srgbClr val="003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194" y="402"/>
      </p:cViewPr>
      <p:guideLst>
        <p:guide orient="horz" pos="3908"/>
        <p:guide pos="76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E24C303-DAB8-4DD4-A265-055D8B09362D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F6A44A7-5EE4-4F05-9E9B-65B70B111D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165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1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3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3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6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5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3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>
            <a:spLocks noGrp="1"/>
          </p:cNvSpPr>
          <p:nvPr>
            <p:ph type="title" hasCustomPrompt="1"/>
          </p:nvPr>
        </p:nvSpPr>
        <p:spPr>
          <a:xfrm>
            <a:off x="643875" y="367917"/>
            <a:ext cx="10828092" cy="938719"/>
          </a:xfrm>
        </p:spPr>
        <p:txBody>
          <a:bodyPr anchor="b"/>
          <a:lstStyle>
            <a:lvl1pPr>
              <a:lnSpc>
                <a:spcPts val="3300"/>
              </a:lnSpc>
              <a:defRPr sz="3200" b="1">
                <a:solidFill>
                  <a:srgbClr val="003F88"/>
                </a:solidFill>
              </a:defRPr>
            </a:lvl1pPr>
          </a:lstStyle>
          <a:p>
            <a:r>
              <a:rPr lang="en-US" altLang="zh-CN" dirty="0"/>
              <a:t>Enter the title</a:t>
            </a:r>
            <a:endParaRPr lang="zh-CN" altLang="en-US" dirty="0"/>
          </a:p>
        </p:txBody>
      </p:sp>
      <p:sp>
        <p:nvSpPr>
          <p:cNvPr id="154" name="文本占位符 153"/>
          <p:cNvSpPr>
            <a:spLocks noGrp="1"/>
          </p:cNvSpPr>
          <p:nvPr>
            <p:ph type="body" sz="quarter" idx="14"/>
          </p:nvPr>
        </p:nvSpPr>
        <p:spPr>
          <a:xfrm>
            <a:off x="643873" y="1822071"/>
            <a:ext cx="10825267" cy="42993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31" name="灯片编号占位符 1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BD756-2043-4D3F-8A1C-008CD49984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28"/>
          </a:xfrm>
          <a:prstGeom prst="rect">
            <a:avLst/>
          </a:prstGeom>
        </p:spPr>
        <p:txBody>
          <a:bodyPr wrap="square" lIns="91424" tIns="45718" rIns="91424" bIns="45718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3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28"/>
          </a:xfrm>
          <a:prstGeom prst="rect">
            <a:avLst/>
          </a:prstGeom>
        </p:spPr>
        <p:txBody>
          <a:bodyPr wrap="square" lIns="91424" tIns="45718" rIns="91424" bIns="45718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165" indent="0">
              <a:buNone/>
              <a:defRPr sz="1100"/>
            </a:lvl5pPr>
            <a:lvl6pPr marL="2285365" indent="0">
              <a:buNone/>
              <a:defRPr sz="1100"/>
            </a:lvl6pPr>
            <a:lvl7pPr marL="2742565" indent="0">
              <a:buNone/>
              <a:defRPr sz="1100"/>
            </a:lvl7pPr>
            <a:lvl8pPr marL="3199765" indent="0">
              <a:buNone/>
              <a:defRPr sz="1100"/>
            </a:lvl8pPr>
            <a:lvl9pPr marL="365696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24" tIns="45718" rIns="91424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F0B2568-B2EA-4BFB-AE09-5EEA1C9758BF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24" tIns="45718" rIns="9142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806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50613" y="152083"/>
            <a:ext cx="712787" cy="711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0" y="954405"/>
            <a:ext cx="12210415" cy="0"/>
          </a:xfrm>
          <a:prstGeom prst="line">
            <a:avLst/>
          </a:prstGeom>
          <a:ln w="57150">
            <a:solidFill>
              <a:srgbClr val="01458E"/>
            </a:solidFill>
          </a:ln>
        </p:spPr>
        <p:style>
          <a:lnRef idx="3">
            <a:srgbClr val="5B9BD5"/>
          </a:lnRef>
          <a:fillRef idx="0">
            <a:srgbClr val="5B9BD5"/>
          </a:fillRef>
          <a:effectRef idx="2">
            <a:srgbClr val="5B9BD5"/>
          </a:effectRef>
          <a:fontRef idx="minor">
            <a:sysClr val="windowText" lastClr="000000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Click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8068" name="Picture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250613" y="152083"/>
            <a:ext cx="712787" cy="7112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0" y="954405"/>
            <a:ext cx="12210415" cy="0"/>
          </a:xfrm>
          <a:prstGeom prst="line">
            <a:avLst/>
          </a:prstGeom>
          <a:ln w="57150">
            <a:solidFill>
              <a:srgbClr val="01458E"/>
            </a:solidFill>
          </a:ln>
        </p:spPr>
        <p:style>
          <a:lnRef idx="3">
            <a:srgbClr val="5B9BD5"/>
          </a:lnRef>
          <a:fillRef idx="0">
            <a:srgbClr val="5B9BD5"/>
          </a:fillRef>
          <a:effectRef idx="2">
            <a:srgbClr val="5B9BD5"/>
          </a:effectRef>
          <a:fontRef idx="minor">
            <a:sysClr val="windowText" lastClr="000000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24" tIns="45718" rIns="91424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-27305" y="0"/>
            <a:ext cx="12219305" cy="6858000"/>
          </a:xfrm>
          <a:prstGeom prst="rect">
            <a:avLst/>
          </a:prstGeom>
          <a:blipFill dpi="0" rotWithShape="1">
            <a:blip r:embed="rId1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1" r:id="rId12"/>
    <p:sldLayoutId id="2147483702" r:id="rId13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6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7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8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9.xml"/><Relationship Id="rId7" Type="http://schemas.openxmlformats.org/officeDocument/2006/relationships/image" Target="../media/image9.emf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2.png"/><Relationship Id="rId4" Type="http://schemas.openxmlformats.org/officeDocument/2006/relationships/tags" Target="../tags/tag90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1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中心log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2" y="277495"/>
            <a:ext cx="2919730" cy="758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44668" y="1740131"/>
            <a:ext cx="8153702" cy="1191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buClr>
                <a:srgbClr val="FF0000"/>
              </a:buClr>
              <a:buSzTx/>
              <a:buNone/>
            </a:pPr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FOUP &amp; FOSB introduce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0682DDC0-54F3-48CA-93E4-CB11FDBA1D65}"/>
              </a:ext>
            </a:extLst>
          </p:cNvPr>
          <p:cNvSpPr txBox="1"/>
          <p:nvPr/>
        </p:nvSpPr>
        <p:spPr>
          <a:xfrm>
            <a:off x="4133040" y="3216520"/>
            <a:ext cx="3925920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  <a:buClr>
                <a:srgbClr val="FF0000"/>
              </a:buClr>
            </a:pPr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制造部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郭伦君</a:t>
            </a:r>
            <a:endParaRPr lang="en-US" altLang="zh-CN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方正小标宋简体" panose="03000509000000000000" pitchFamily="65" charset="-122"/>
              <a:cs typeface="Times New Roman" panose="02020603050405020304" pitchFamily="18" charset="0"/>
            </a:endParaRPr>
          </a:p>
          <a:p>
            <a:pPr algn="ctr" fontAlgn="base">
              <a:lnSpc>
                <a:spcPct val="150000"/>
              </a:lnSpc>
              <a:buClr>
                <a:srgbClr val="FF0000"/>
              </a:buClr>
            </a:pP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方正小标宋简体" panose="03000509000000000000" pitchFamily="65" charset="-122"/>
                <a:cs typeface="Times New Roman" panose="02020603050405020304" pitchFamily="18" charset="0"/>
              </a:rPr>
              <a:t>2022/05/03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4007" y="2449121"/>
            <a:ext cx="3883985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>
              <a:buClrTx/>
              <a:buSzTx/>
              <a:buFontTx/>
            </a:pPr>
            <a:r>
              <a:rPr lang="en-US" altLang="zh-CN" sz="5400" dirty="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Thank you</a:t>
            </a:r>
            <a:r>
              <a:rPr lang="zh-CN" altLang="en-US" sz="5400" dirty="0">
                <a:solidFill>
                  <a:schemeClr val="tx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！</a:t>
            </a:r>
          </a:p>
        </p:txBody>
      </p:sp>
      <p:pic>
        <p:nvPicPr>
          <p:cNvPr id="7" name="图片 6" descr="中心logo2">
            <a:extLst>
              <a:ext uri="{FF2B5EF4-FFF2-40B4-BE49-F238E27FC236}">
                <a16:creationId xmlns:a16="http://schemas.microsoft.com/office/drawing/2014/main" id="{5ED856A7-C0E7-46A1-B382-DE1EFF53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2" y="277495"/>
            <a:ext cx="2919730" cy="7588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FA49A8-C6DD-4C9D-B4FB-33C88C1D720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69682D-41DA-4E1D-9BF3-C8C90CADE41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ABE0326-1580-4000-9DD9-1EC96AFC50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1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6FEB074-9EF2-43BB-9DE1-B6E226A4C27E}"/>
              </a:ext>
            </a:extLst>
          </p:cNvPr>
          <p:cNvSpPr txBox="1"/>
          <p:nvPr/>
        </p:nvSpPr>
        <p:spPr>
          <a:xfrm>
            <a:off x="-124290" y="1010123"/>
            <a:ext cx="11727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产线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FOUP 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25pcs 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13pcs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BGBM 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专用）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两种规格</a:t>
            </a:r>
            <a:endParaRPr lang="en-US" altLang="zh-CN" sz="18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371600" lvl="2" indent="-457200"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0" i="0" u="none" strike="noStrike" baseline="0" dirty="0">
                <a:solidFill>
                  <a:srgbClr val="0C0B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: Front Opening Uniform Pod             </a:t>
            </a:r>
            <a:r>
              <a:rPr lang="zh-CN" altLang="en-US" sz="1800" b="0" i="0" u="none" strike="noStrike" baseline="0" dirty="0">
                <a:solidFill>
                  <a:srgbClr val="0C0B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前开式晶盒</a:t>
            </a:r>
            <a:endParaRPr lang="en-US" altLang="zh-CN" sz="1800" b="0" i="0" u="none" strike="noStrike" baseline="0" dirty="0">
              <a:solidFill>
                <a:srgbClr val="0C0B0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0" i="0" u="none" strike="noStrike" baseline="0" dirty="0">
                <a:solidFill>
                  <a:srgbClr val="0B0B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FOSB:  Front Open Shipping Box                  </a:t>
            </a:r>
            <a:r>
              <a:rPr lang="zh-CN" altLang="en-US" sz="1800" b="0" i="0" u="none" strike="noStrike" baseline="0" dirty="0">
                <a:solidFill>
                  <a:srgbClr val="0B0B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前开门式运送盒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E01A68-8DC2-4BDC-9C57-E6F135A884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1477" y="301757"/>
            <a:ext cx="4978400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FOUP </a:t>
            </a:r>
            <a:r>
              <a:rPr lang="zh-CN" altLang="en-US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简要介绍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C30E1-AAE7-4097-A2F5-9760670D26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30" y="2019300"/>
            <a:ext cx="10982325" cy="48387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0A2900-9771-4E70-AD93-0D4635A82EA3}"/>
              </a:ext>
            </a:extLst>
          </p:cNvPr>
          <p:cNvSpPr/>
          <p:nvPr/>
        </p:nvSpPr>
        <p:spPr>
          <a:xfrm>
            <a:off x="495854" y="2162282"/>
            <a:ext cx="1482571" cy="48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产品说明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236A15-9511-4FD4-885B-4D59CBE12DD0}"/>
              </a:ext>
            </a:extLst>
          </p:cNvPr>
          <p:cNvSpPr/>
          <p:nvPr/>
        </p:nvSpPr>
        <p:spPr>
          <a:xfrm>
            <a:off x="5058977" y="2153404"/>
            <a:ext cx="1017973" cy="488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0C128-2438-4D3A-A6E3-AA5B7441EA28}"/>
              </a:ext>
            </a:extLst>
          </p:cNvPr>
          <p:cNvSpPr/>
          <p:nvPr/>
        </p:nvSpPr>
        <p:spPr>
          <a:xfrm>
            <a:off x="7555081" y="4844818"/>
            <a:ext cx="1578745" cy="33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外观设计图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CFEE82-E7E3-4618-90A7-18028ED9A8A3}"/>
              </a:ext>
            </a:extLst>
          </p:cNvPr>
          <p:cNvSpPr/>
          <p:nvPr/>
        </p:nvSpPr>
        <p:spPr>
          <a:xfrm>
            <a:off x="5058977" y="4827063"/>
            <a:ext cx="710214" cy="33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把手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146C45-3618-4EA7-B6F0-E5F07B115D1E}"/>
              </a:ext>
            </a:extLst>
          </p:cNvPr>
          <p:cNvSpPr/>
          <p:nvPr/>
        </p:nvSpPr>
        <p:spPr>
          <a:xfrm>
            <a:off x="10040829" y="1994346"/>
            <a:ext cx="1017973" cy="335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u="sng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688B5D2-6D89-4015-AD13-DE078857CB3F}"/>
              </a:ext>
            </a:extLst>
          </p:cNvPr>
          <p:cNvSpPr/>
          <p:nvPr/>
        </p:nvSpPr>
        <p:spPr>
          <a:xfrm>
            <a:off x="6800480" y="4346912"/>
            <a:ext cx="1285783" cy="335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FOUP </a:t>
            </a:r>
            <a:r>
              <a:rPr lang="zh-CN" altLang="en-US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本体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B4AA3A-80B2-411C-80F5-B646CB485C21}"/>
              </a:ext>
            </a:extLst>
          </p:cNvPr>
          <p:cNvSpPr/>
          <p:nvPr/>
        </p:nvSpPr>
        <p:spPr>
          <a:xfrm>
            <a:off x="9231481" y="4355132"/>
            <a:ext cx="1017974" cy="335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Door</a:t>
            </a:r>
            <a:endParaRPr lang="zh-CN" altLang="en-US" sz="14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634CBF-D509-4F7A-88DD-8CA4B5EC8418}"/>
              </a:ext>
            </a:extLst>
          </p:cNvPr>
          <p:cNvSpPr/>
          <p:nvPr/>
        </p:nvSpPr>
        <p:spPr>
          <a:xfrm>
            <a:off x="495854" y="4691005"/>
            <a:ext cx="3831874" cy="201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晶圆尺寸</a:t>
            </a: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300mm(12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寸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材质</a:t>
            </a: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低吸湿</a:t>
            </a:r>
            <a:endParaRPr lang="en-US" altLang="zh-CN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把手颜色</a:t>
            </a: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黑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白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蓝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绿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黄</a:t>
            </a:r>
            <a:endParaRPr lang="en-US" altLang="zh-CN" sz="1800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u="sng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容量</a:t>
            </a:r>
            <a:r>
              <a:rPr lang="zh-CN" altLang="en-US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片</a:t>
            </a:r>
            <a:r>
              <a:rPr lang="en-US" altLang="zh-CN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/25</a:t>
            </a:r>
            <a:r>
              <a:rPr lang="zh-CN" altLang="en-US" sz="1800" b="1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片</a:t>
            </a:r>
            <a:endParaRPr lang="en-US" altLang="zh-CN" b="1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134877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FA49A8-C6DD-4C9D-B4FB-33C88C1D720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69682D-41DA-4E1D-9BF3-C8C90CADE41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ABE0326-1580-4000-9DD9-1EC96AFC50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2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6FEB074-9EF2-43BB-9DE1-B6E226A4C27E}"/>
              </a:ext>
            </a:extLst>
          </p:cNvPr>
          <p:cNvSpPr txBox="1"/>
          <p:nvPr/>
        </p:nvSpPr>
        <p:spPr>
          <a:xfrm>
            <a:off x="-124290" y="1010124"/>
            <a:ext cx="768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颜色分类：共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种； 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CW/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前段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后段分别使用不同 </a:t>
            </a: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shell 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颜色</a:t>
            </a:r>
            <a:endParaRPr lang="en-US" altLang="zh-CN" sz="18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E01A68-8DC2-4BDC-9C57-E6F135A884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1477" y="311245"/>
            <a:ext cx="4978400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FOUP Management</a:t>
            </a:r>
            <a:endParaRPr lang="zh-CN" altLang="en-US" sz="2800" b="1" spc="2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0D880E-0B06-46C1-A7CE-27A416943000}"/>
              </a:ext>
            </a:extLst>
          </p:cNvPr>
          <p:cNvSpPr txBox="1"/>
          <p:nvPr/>
        </p:nvSpPr>
        <p:spPr>
          <a:xfrm>
            <a:off x="-107844" y="4135791"/>
            <a:ext cx="1175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</a:t>
            </a:r>
            <a:r>
              <a:rPr lang="zh-CN" altLang="en-US" sz="18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位置规定：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O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：代表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Load port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在此处应有定位销；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：代表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MFG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在此处应用白色塞子塞住</a:t>
            </a:r>
            <a:b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18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A1BC32-37C6-409C-AD39-E286D13F9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9172"/>
              </p:ext>
            </p:extLst>
          </p:nvPr>
        </p:nvGraphicFramePr>
        <p:xfrm>
          <a:off x="551318" y="4636961"/>
          <a:ext cx="6283235" cy="1951407"/>
        </p:xfrm>
        <a:graphic>
          <a:graphicData uri="http://schemas.openxmlformats.org/drawingml/2006/table">
            <a:tbl>
              <a:tblPr/>
              <a:tblGrid>
                <a:gridCol w="1256647">
                  <a:extLst>
                    <a:ext uri="{9D8B030D-6E8A-4147-A177-3AD203B41FA5}">
                      <a16:colId xmlns:a16="http://schemas.microsoft.com/office/drawing/2014/main" val="3210465636"/>
                    </a:ext>
                  </a:extLst>
                </a:gridCol>
                <a:gridCol w="1256647">
                  <a:extLst>
                    <a:ext uri="{9D8B030D-6E8A-4147-A177-3AD203B41FA5}">
                      <a16:colId xmlns:a16="http://schemas.microsoft.com/office/drawing/2014/main" val="4007598791"/>
                    </a:ext>
                  </a:extLst>
                </a:gridCol>
                <a:gridCol w="1256647">
                  <a:extLst>
                    <a:ext uri="{9D8B030D-6E8A-4147-A177-3AD203B41FA5}">
                      <a16:colId xmlns:a16="http://schemas.microsoft.com/office/drawing/2014/main" val="2085217394"/>
                    </a:ext>
                  </a:extLst>
                </a:gridCol>
                <a:gridCol w="1256647">
                  <a:extLst>
                    <a:ext uri="{9D8B030D-6E8A-4147-A177-3AD203B41FA5}">
                      <a16:colId xmlns:a16="http://schemas.microsoft.com/office/drawing/2014/main" val="1125212042"/>
                    </a:ext>
                  </a:extLst>
                </a:gridCol>
                <a:gridCol w="1256647">
                  <a:extLst>
                    <a:ext uri="{9D8B030D-6E8A-4147-A177-3AD203B41FA5}">
                      <a16:colId xmlns:a16="http://schemas.microsoft.com/office/drawing/2014/main" val="685252092"/>
                    </a:ext>
                  </a:extLst>
                </a:gridCol>
              </a:tblGrid>
              <a:tr h="639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PIN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60093"/>
                  </a:ext>
                </a:extLst>
              </a:tr>
              <a:tr h="6392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前段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134689"/>
                  </a:ext>
                </a:extLst>
              </a:tr>
              <a:tr h="6728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后段 </a:t>
                      </a:r>
                      <a:r>
                        <a:rPr lang="en-US" altLang="zh-C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(NB/CU)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767107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37861B-00F4-C2AE-FF1D-8E82BF46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64715"/>
              </p:ext>
            </p:extLst>
          </p:nvPr>
        </p:nvGraphicFramePr>
        <p:xfrm>
          <a:off x="545124" y="1443182"/>
          <a:ext cx="11101752" cy="2511255"/>
        </p:xfrm>
        <a:graphic>
          <a:graphicData uri="http://schemas.openxmlformats.org/drawingml/2006/table">
            <a:tbl>
              <a:tblPr/>
              <a:tblGrid>
                <a:gridCol w="1850292">
                  <a:extLst>
                    <a:ext uri="{9D8B030D-6E8A-4147-A177-3AD203B41FA5}">
                      <a16:colId xmlns:a16="http://schemas.microsoft.com/office/drawing/2014/main" val="2680668174"/>
                    </a:ext>
                  </a:extLst>
                </a:gridCol>
                <a:gridCol w="1850292">
                  <a:extLst>
                    <a:ext uri="{9D8B030D-6E8A-4147-A177-3AD203B41FA5}">
                      <a16:colId xmlns:a16="http://schemas.microsoft.com/office/drawing/2014/main" val="886817699"/>
                    </a:ext>
                  </a:extLst>
                </a:gridCol>
                <a:gridCol w="1850292">
                  <a:extLst>
                    <a:ext uri="{9D8B030D-6E8A-4147-A177-3AD203B41FA5}">
                      <a16:colId xmlns:a16="http://schemas.microsoft.com/office/drawing/2014/main" val="2388634619"/>
                    </a:ext>
                  </a:extLst>
                </a:gridCol>
                <a:gridCol w="1850292">
                  <a:extLst>
                    <a:ext uri="{9D8B030D-6E8A-4147-A177-3AD203B41FA5}">
                      <a16:colId xmlns:a16="http://schemas.microsoft.com/office/drawing/2014/main" val="637660770"/>
                    </a:ext>
                  </a:extLst>
                </a:gridCol>
                <a:gridCol w="1850292">
                  <a:extLst>
                    <a:ext uri="{9D8B030D-6E8A-4147-A177-3AD203B41FA5}">
                      <a16:colId xmlns:a16="http://schemas.microsoft.com/office/drawing/2014/main" val="3118604493"/>
                    </a:ext>
                  </a:extLst>
                </a:gridCol>
                <a:gridCol w="1850292">
                  <a:extLst>
                    <a:ext uri="{9D8B030D-6E8A-4147-A177-3AD203B41FA5}">
                      <a16:colId xmlns:a16="http://schemas.microsoft.com/office/drawing/2014/main" val="1266317138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 Category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 Type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Shell（</a:t>
                      </a:r>
                      <a:r>
                        <a:rPr lang="zh-CN" alt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壳体）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</a:t>
                      </a:r>
                      <a:r>
                        <a:rPr 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200" b="1" i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把手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 type </a:t>
                      </a:r>
                      <a:r>
                        <a:rPr lang="zh-CN" alt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 ID Barcode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84850"/>
                  </a:ext>
                </a:extLst>
              </a:tr>
              <a:tr h="18899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Production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相同颜色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银白色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29685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银白色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12477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银白色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96608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银白色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839466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银白色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45286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银白色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817114"/>
                  </a:ext>
                </a:extLst>
              </a:tr>
              <a:tr h="188996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CDW</a:t>
                      </a:r>
                      <a:br>
                        <a:rPr lang="en-US" altLang="zh-CN" sz="16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br>
                        <a:rPr lang="en-US" altLang="zh-CN" sz="16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需要购买</a:t>
                      </a:r>
                      <a:br>
                        <a:rPr lang="zh-CN" altLang="en-US" sz="10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0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  <a:r>
                        <a:rPr lang="en-US" altLang="zh-CN" sz="10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Barcod</a:t>
                      </a:r>
                      <a:r>
                        <a:rPr lang="zh-CN" altLang="en-US" sz="1000" b="1" i="0" u="sng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纸</a:t>
                      </a:r>
                      <a:endParaRPr lang="zh-CN" altLang="en-US" sz="1600" b="1" i="0" u="sng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相同颜色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46783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218056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79627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88826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51941"/>
                  </a:ext>
                </a:extLst>
              </a:tr>
              <a:tr h="188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黑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玫红色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98374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1A4A8C88-B4CA-D96A-3C3C-2C0FE9CC1CBB}"/>
              </a:ext>
            </a:extLst>
          </p:cNvPr>
          <p:cNvGrpSpPr/>
          <p:nvPr/>
        </p:nvGrpSpPr>
        <p:grpSpPr>
          <a:xfrm>
            <a:off x="8360137" y="4411962"/>
            <a:ext cx="3286739" cy="2345589"/>
            <a:chOff x="8360137" y="4318178"/>
            <a:chExt cx="3286739" cy="23455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52272F-BD99-F623-ADCD-423F7A8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60137" y="4472608"/>
              <a:ext cx="3286739" cy="2191159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63C2A6-E2AF-9872-197D-3772A95BD52C}"/>
                </a:ext>
              </a:extLst>
            </p:cNvPr>
            <p:cNvSpPr txBox="1"/>
            <p:nvPr/>
          </p:nvSpPr>
          <p:spPr>
            <a:xfrm>
              <a:off x="10003506" y="4318178"/>
              <a:ext cx="1875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406C5D2-3CBE-5647-AF95-A25065A69BBF}"/>
                </a:ext>
              </a:extLst>
            </p:cNvPr>
            <p:cNvSpPr txBox="1"/>
            <p:nvPr/>
          </p:nvSpPr>
          <p:spPr>
            <a:xfrm>
              <a:off x="9555240" y="4318178"/>
              <a:ext cx="1875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710D41-95F7-2578-DAAB-CF8CA377D589}"/>
                </a:ext>
              </a:extLst>
            </p:cNvPr>
            <p:cNvSpPr txBox="1"/>
            <p:nvPr/>
          </p:nvSpPr>
          <p:spPr>
            <a:xfrm>
              <a:off x="10581009" y="4844173"/>
              <a:ext cx="1875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D765EA9-31AF-3DFB-571B-F03E158CEAAE}"/>
                </a:ext>
              </a:extLst>
            </p:cNvPr>
            <p:cNvSpPr txBox="1"/>
            <p:nvPr/>
          </p:nvSpPr>
          <p:spPr>
            <a:xfrm>
              <a:off x="9004256" y="4850289"/>
              <a:ext cx="18757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318110"/>
      </p:ext>
    </p:extLst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FA49A8-C6DD-4C9D-B4FB-33C88C1D720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69682D-41DA-4E1D-9BF3-C8C90CADE41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ABE0326-1580-4000-9DD9-1EC96AFC50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2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6FEB074-9EF2-43BB-9DE1-B6E226A4C27E}"/>
              </a:ext>
            </a:extLst>
          </p:cNvPr>
          <p:cNvSpPr txBox="1"/>
          <p:nvPr/>
        </p:nvSpPr>
        <p:spPr>
          <a:xfrm>
            <a:off x="-124290" y="1275048"/>
            <a:ext cx="768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FOUP ID </a:t>
            </a:r>
            <a:r>
              <a:rPr lang="zh-CN" altLang="en-US" sz="1800" b="1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编码规则</a:t>
            </a:r>
            <a:endParaRPr lang="en-US" altLang="zh-CN" sz="1800" b="1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E01A68-8DC2-4BDC-9C57-E6F135A884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1477" y="302841"/>
            <a:ext cx="4978400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FOUP management</a:t>
            </a:r>
            <a:endParaRPr lang="zh-CN" altLang="en-US" sz="2800" b="1" spc="2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0D880E-0B06-46C1-A7CE-27A416943000}"/>
              </a:ext>
            </a:extLst>
          </p:cNvPr>
          <p:cNvSpPr txBox="1"/>
          <p:nvPr/>
        </p:nvSpPr>
        <p:spPr>
          <a:xfrm>
            <a:off x="-124290" y="3915249"/>
            <a:ext cx="1140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CIM </a:t>
            </a:r>
            <a:r>
              <a:rPr lang="zh-CN" altLang="en-US" sz="1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后台数据需求：</a:t>
            </a:r>
            <a:b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18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95A68F-7ECB-423D-B1DE-F19CF422A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23140"/>
              </p:ext>
            </p:extLst>
          </p:nvPr>
        </p:nvGraphicFramePr>
        <p:xfrm>
          <a:off x="789502" y="1825826"/>
          <a:ext cx="6508113" cy="1907977"/>
        </p:xfrm>
        <a:graphic>
          <a:graphicData uri="http://schemas.openxmlformats.org/drawingml/2006/table">
            <a:tbl>
              <a:tblPr/>
              <a:tblGrid>
                <a:gridCol w="1665583">
                  <a:extLst>
                    <a:ext uri="{9D8B030D-6E8A-4147-A177-3AD203B41FA5}">
                      <a16:colId xmlns:a16="http://schemas.microsoft.com/office/drawing/2014/main" val="1689456082"/>
                    </a:ext>
                  </a:extLst>
                </a:gridCol>
                <a:gridCol w="1665583">
                  <a:extLst>
                    <a:ext uri="{9D8B030D-6E8A-4147-A177-3AD203B41FA5}">
                      <a16:colId xmlns:a16="http://schemas.microsoft.com/office/drawing/2014/main" val="1222148836"/>
                    </a:ext>
                  </a:extLst>
                </a:gridCol>
                <a:gridCol w="3176947">
                  <a:extLst>
                    <a:ext uri="{9D8B030D-6E8A-4147-A177-3AD203B41FA5}">
                      <a16:colId xmlns:a16="http://schemas.microsoft.com/office/drawing/2014/main" val="2185908728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编码规则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021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首字母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732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一期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45937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FOUP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首字母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87811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4~8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流水码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432895"/>
                  </a:ext>
                </a:extLst>
              </a:tr>
              <a:tr h="3318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FOUP ID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示例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LAF00001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62473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522F0F-CEF4-42FA-9B5B-C679F7705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75172"/>
              </p:ext>
            </p:extLst>
          </p:nvPr>
        </p:nvGraphicFramePr>
        <p:xfrm>
          <a:off x="758166" y="4519871"/>
          <a:ext cx="10675667" cy="1380364"/>
        </p:xfrm>
        <a:graphic>
          <a:graphicData uri="http://schemas.openxmlformats.org/drawingml/2006/table">
            <a:tbl>
              <a:tblPr/>
              <a:tblGrid>
                <a:gridCol w="1018076">
                  <a:extLst>
                    <a:ext uri="{9D8B030D-6E8A-4147-A177-3AD203B41FA5}">
                      <a16:colId xmlns:a16="http://schemas.microsoft.com/office/drawing/2014/main" val="4124567327"/>
                    </a:ext>
                  </a:extLst>
                </a:gridCol>
                <a:gridCol w="9657591">
                  <a:extLst>
                    <a:ext uri="{9D8B030D-6E8A-4147-A177-3AD203B41FA5}">
                      <a16:colId xmlns:a16="http://schemas.microsoft.com/office/drawing/2014/main" val="422006880"/>
                    </a:ext>
                  </a:extLst>
                </a:gridCol>
              </a:tblGrid>
              <a:tr h="3315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093495"/>
                  </a:ext>
                </a:extLst>
              </a:tr>
              <a:tr h="524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后台记录每个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FOUP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的清洗时间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清洗机台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承载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lot ID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信息（实时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&amp;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历史），保存半年内的记录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10331"/>
                  </a:ext>
                </a:extLst>
              </a:tr>
              <a:tr h="524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MES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应卡控到期清洗时间。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FOUP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过期不能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auto track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in（sorter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清洗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FOUP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机台除外）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95373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5CD7C7D-362E-4E1B-9551-7AD78DA4DF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5" t="1357" b="30887"/>
          <a:stretch/>
        </p:blipFill>
        <p:spPr>
          <a:xfrm>
            <a:off x="7889631" y="1825826"/>
            <a:ext cx="3575538" cy="19094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2410927"/>
      </p:ext>
    </p:extLst>
  </p:cSld>
  <p:clrMapOvr>
    <a:masterClrMapping/>
  </p:clrMapOvr>
  <p:transition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44F6F7-443B-B87C-DC84-6B1F3FCDB631}"/>
              </a:ext>
            </a:extLst>
          </p:cNvPr>
          <p:cNvSpPr txBox="1"/>
          <p:nvPr/>
        </p:nvSpPr>
        <p:spPr>
          <a:xfrm>
            <a:off x="334824" y="1021059"/>
            <a:ext cx="11446118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ID: 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的身份证，每个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都有唯一的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FOUPID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AFP**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＊＊＊ 例如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AFP08888,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  <a:endParaRPr lang="en-US" altLang="zh-CN" sz="1800" b="0" i="0" u="none" strike="noStrike" baseline="0" dirty="0">
              <a:solidFill>
                <a:srgbClr val="1110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RFID: 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FOUPID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0" i="0" u="none" strike="noStrike" baseline="0" dirty="0">
              <a:solidFill>
                <a:srgbClr val="302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Status </a:t>
            </a:r>
            <a:r>
              <a:rPr lang="zh-CN" altLang="en-US" sz="1800" b="1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介绍： </a:t>
            </a:r>
            <a:endParaRPr lang="el-GR" altLang="zh-CN" sz="1800" b="1" dirty="0">
              <a:solidFill>
                <a:srgbClr val="1110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180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AIT_CLEAN: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到了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 Due Day,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等待清冼</a:t>
            </a:r>
            <a:endParaRPr lang="en-US" altLang="zh-CN" sz="1800" b="0" i="0" u="none" strike="noStrike" baseline="0" dirty="0">
              <a:solidFill>
                <a:srgbClr val="302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IN_CLEAN :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正在机台内清洗</a:t>
            </a:r>
            <a:endParaRPr lang="en-US" altLang="zh-CN" sz="1800" b="0" i="0" u="none" strike="noStrike" baseline="0" dirty="0">
              <a:solidFill>
                <a:srgbClr val="302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WAIT_CHECK: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指因某种原因不能使用此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FOUP,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等待检查</a:t>
            </a:r>
            <a:endParaRPr lang="en-US" altLang="zh-CN" sz="1800" b="0" i="0" u="none" strike="noStrike" baseline="0" dirty="0">
              <a:solidFill>
                <a:srgbClr val="1110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IN DAMAGE :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因损坏暂时不能使用</a:t>
            </a:r>
            <a:endParaRPr lang="en-US" altLang="zh-CN" sz="1800" b="0" i="0" u="none" strike="noStrike" baseline="0" dirty="0">
              <a:solidFill>
                <a:srgbClr val="302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 IN USE: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正在使用中的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</a:t>
            </a:r>
            <a:endParaRPr lang="en-US" altLang="zh-CN" sz="1800" b="0" i="0" u="none" strike="noStrike" baseline="0" dirty="0">
              <a:solidFill>
                <a:srgbClr val="302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 FREE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：空的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FOUP,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可以窐来使用</a:t>
            </a:r>
            <a:endParaRPr lang="en-US" altLang="zh-CN" sz="1800" b="0" i="0" u="none" strike="noStrike" baseline="0" dirty="0">
              <a:solidFill>
                <a:srgbClr val="1110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g. SCRAP: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经过检查此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不能再使用</a:t>
            </a:r>
            <a:endParaRPr lang="en-US" altLang="zh-CN" sz="1800" b="0" i="0" u="none" strike="noStrike" baseline="0" dirty="0">
              <a:solidFill>
                <a:srgbClr val="1110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 LENDED : Testing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部门正在使用</a:t>
            </a:r>
            <a:endParaRPr lang="en-US" altLang="zh-CN" sz="1800" b="0" i="0" u="none" strike="noStrike" baseline="0" dirty="0">
              <a:solidFill>
                <a:srgbClr val="1110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 err="1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RETURNED : Testing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归还到</a:t>
            </a: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MFG </a:t>
            </a:r>
          </a:p>
          <a:p>
            <a:pPr lvl="1">
              <a:lnSpc>
                <a:spcPct val="150000"/>
              </a:lnSpc>
            </a:pPr>
            <a:r>
              <a:rPr lang="en-US" altLang="zh-CN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j. TRANSFERRED : FOUP Transfer </a:t>
            </a:r>
            <a:r>
              <a:rPr lang="zh-CN" altLang="en-US" sz="1800" b="0" i="0" u="none" strike="noStrike" baseline="0" dirty="0">
                <a:solidFill>
                  <a:srgbClr val="1110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到其他厂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6E882-9461-73EE-31AB-4798CE094F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31477" y="302841"/>
            <a:ext cx="4978400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FOUP </a:t>
            </a:r>
            <a:r>
              <a:rPr lang="zh-CN" altLang="en-US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的相关参数</a:t>
            </a:r>
            <a:endParaRPr lang="en-US" altLang="zh-CN" sz="2800" b="1" spc="2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038932-ECC0-C48F-E664-7E467C744E9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0C4A33F-BF4F-3363-8C8D-673D8BB965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CCBCD9C-8AAA-FF44-4E7A-716F4773819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lt"/>
                </a:rPr>
                <a:t>3</a:t>
              </a:r>
              <a:endPara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DF107518-0A7A-17D8-EA7F-635DE570F0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047" b="42994"/>
          <a:stretch/>
        </p:blipFill>
        <p:spPr>
          <a:xfrm>
            <a:off x="5890846" y="3908274"/>
            <a:ext cx="6254774" cy="27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36681"/>
      </p:ext>
    </p:extLst>
  </p:cSld>
  <p:clrMapOvr>
    <a:masterClrMapping/>
  </p:clrMapOvr>
  <p:transition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7022E8-D0E4-A02E-DD7A-2C8300F77D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31477" y="302841"/>
            <a:ext cx="5972000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FOUP Life time </a:t>
            </a:r>
            <a:r>
              <a:rPr lang="zh-CN" altLang="en-US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的介绍</a:t>
            </a:r>
            <a:endParaRPr lang="en-US" altLang="zh-CN" sz="2800" b="1" spc="2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7ABD92-5902-70BA-0554-623F51A2AD1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1A86FE0-2CCE-0A5B-34B6-7C5E190F52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06B64B0-5686-CC3E-A732-DB836C53300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4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F01EE8C-FD59-CDFB-928A-B5D4C9FD2EF2}"/>
              </a:ext>
            </a:extLst>
          </p:cNvPr>
          <p:cNvSpPr txBox="1"/>
          <p:nvPr/>
        </p:nvSpPr>
        <p:spPr>
          <a:xfrm>
            <a:off x="347297" y="944122"/>
            <a:ext cx="11240966" cy="3122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sz="1600" b="1" u="none" strike="noStrike" baseline="0" dirty="0">
                <a:solidFill>
                  <a:srgbClr val="0B0C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FOUP Lifetime</a:t>
            </a:r>
          </a:p>
          <a:p>
            <a:pPr algn="l">
              <a:lnSpc>
                <a:spcPts val="3000"/>
              </a:lnSpc>
            </a:pPr>
            <a:r>
              <a:rPr lang="en-US" altLang="zh-CN" sz="1600" b="1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是根据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即使用的对象不同而设定的，主要分两类： </a:t>
            </a:r>
            <a:endParaRPr lang="en-US" altLang="zh-CN" sz="1600" b="0" i="0" u="none" strike="noStrike" baseline="0" dirty="0">
              <a:solidFill>
                <a:srgbClr val="0B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1600" b="1" u="sng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FOUP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：用来装载产品的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FOUP,FOUP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的使用周期为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年，即从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Date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开始计算，超过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年则不能使用在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 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Management System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会对此有卡控。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altLang="zh-CN" sz="1600" b="1" i="0" u="sng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 FOUP 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用来装载控挡片的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FOUP,FOUP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的使用年限没有限制，只要检测数据合格即可继续使用。针对超过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年使用期的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FOUP,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降级到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 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继续使用</a:t>
            </a:r>
            <a:r>
              <a:rPr lang="zh-CN" altLang="en-US" sz="160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一旦检测数据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Fail,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不论年限均需要报废，禁止再使用。 </a:t>
            </a:r>
          </a:p>
          <a:p>
            <a:pPr marL="285750" indent="-285750" algn="l">
              <a:lnSpc>
                <a:spcPts val="3000"/>
              </a:lnSpc>
              <a:buFont typeface="Wingdings" panose="05000000000000000000" pitchFamily="2" charset="2"/>
              <a:buChar char="p"/>
            </a:pPr>
            <a:r>
              <a:rPr lang="en-US" altLang="zh-CN" sz="1600" b="1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1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清洗及检测介绍</a:t>
            </a:r>
            <a:endParaRPr lang="en-US" altLang="zh-CN" sz="1600" b="1" i="0" u="none" strike="noStrike" baseline="0" dirty="0">
              <a:solidFill>
                <a:srgbClr val="0B0C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ts val="3000"/>
              </a:lnSpc>
            </a:pP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清洗的状态，系统上必须为</a:t>
            </a:r>
            <a:r>
              <a:rPr lang="en-US" altLang="zh-CN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WAIT_CLEAN</a:t>
            </a:r>
            <a:r>
              <a:rPr lang="zh-CN" altLang="en-US" sz="1600" b="0" i="0" u="none" strike="noStrike" baseline="0" dirty="0">
                <a:solidFill>
                  <a:srgbClr val="0B0C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，只有这种状态才能进入机台清洗。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2C75882-A625-1E9A-0F9B-01030563F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12717"/>
              </p:ext>
            </p:extLst>
          </p:nvPr>
        </p:nvGraphicFramePr>
        <p:xfrm>
          <a:off x="677342" y="4244032"/>
          <a:ext cx="8473008" cy="2311127"/>
        </p:xfrm>
        <a:graphic>
          <a:graphicData uri="http://schemas.openxmlformats.org/drawingml/2006/table">
            <a:tbl>
              <a:tblPr/>
              <a:tblGrid>
                <a:gridCol w="2824336">
                  <a:extLst>
                    <a:ext uri="{9D8B030D-6E8A-4147-A177-3AD203B41FA5}">
                      <a16:colId xmlns:a16="http://schemas.microsoft.com/office/drawing/2014/main" val="2685058951"/>
                    </a:ext>
                  </a:extLst>
                </a:gridCol>
                <a:gridCol w="2824336">
                  <a:extLst>
                    <a:ext uri="{9D8B030D-6E8A-4147-A177-3AD203B41FA5}">
                      <a16:colId xmlns:a16="http://schemas.microsoft.com/office/drawing/2014/main" val="3990835559"/>
                    </a:ext>
                  </a:extLst>
                </a:gridCol>
                <a:gridCol w="2824336">
                  <a:extLst>
                    <a:ext uri="{9D8B030D-6E8A-4147-A177-3AD203B41FA5}">
                      <a16:colId xmlns:a16="http://schemas.microsoft.com/office/drawing/2014/main" val="2171615194"/>
                    </a:ext>
                  </a:extLst>
                </a:gridCol>
              </a:tblGrid>
              <a:tr h="3555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FOUP clean 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清洗周期（天）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91915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82786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77305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90734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602887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22850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43064"/>
                  </a:ext>
                </a:extLst>
              </a:tr>
              <a:tr h="279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4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03779"/>
      </p:ext>
    </p:extLst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7022E8-D0E4-A02E-DD7A-2C8300F77D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31477" y="302841"/>
            <a:ext cx="5972000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FOUP </a:t>
            </a:r>
            <a:r>
              <a:rPr lang="zh-CN" altLang="en-US" sz="2800" b="1" spc="200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lt"/>
              </a:rPr>
              <a:t>降转介绍</a:t>
            </a:r>
            <a:endParaRPr lang="en-US" altLang="zh-CN" sz="2800" b="1" spc="200" dirty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7ABD92-5902-70BA-0554-623F51A2AD1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1A86FE0-2CCE-0A5B-34B6-7C5E190F52D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06B64B0-5686-CC3E-A732-DB836C53300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4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95FF3DB-2D7F-6980-B49F-85D3B89FA2BA}"/>
              </a:ext>
            </a:extLst>
          </p:cNvPr>
          <p:cNvSpPr txBox="1"/>
          <p:nvPr/>
        </p:nvSpPr>
        <p:spPr>
          <a:xfrm>
            <a:off x="336550" y="970073"/>
            <a:ext cx="11969750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Contamination Level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的不同，对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Category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Type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根据霖要进行转换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Category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转换：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转换条件： 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，当大于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FOUP, FOUP Category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FOUP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:Monitor FOUP</a:t>
            </a: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Category change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遵循原则：即同种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FOUP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应可以直接转，但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必须清洗之后才可以转，其他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Category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可以直接在同种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之间转换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T</a:t>
            </a:r>
            <a:r>
              <a:rPr lang="en-US" altLang="zh-CN" sz="160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yp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转换： 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Contamination level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进行降转，遵循有低到高的原则，即可以从</a:t>
            </a: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污染等级低的直接可以降转到离的，但是恚级的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则不能直接转，甚至禁止从离</a:t>
            </a: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到低的降转</a:t>
            </a:r>
            <a:endParaRPr lang="en-US" altLang="zh-CN" sz="160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具体操作时霖要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 PIE Mapping table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来降转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Change Type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具体操作： 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2500"/>
              </a:lnSpc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FOUPTYPE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1600" b="0" i="0" u="none" strike="noStrike" baseline="0" dirty="0">
              <a:solidFill>
                <a:srgbClr val="0D0C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2500"/>
              </a:lnSpc>
            </a:pP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b="0" i="0" u="none" strike="noStrike" baseline="0" dirty="0">
                <a:solidFill>
                  <a:srgbClr val="2320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</a:t>
            </a:r>
            <a:r>
              <a:rPr lang="en-US" altLang="zh-CN" sz="1600" b="0" i="0" u="none" strike="noStrike" baseline="0" dirty="0">
                <a:solidFill>
                  <a:srgbClr val="0D0C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FOUP Pin setting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3C94ED-94E6-A89B-C460-F4703CCF7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5847"/>
              </p:ext>
            </p:extLst>
          </p:nvPr>
        </p:nvGraphicFramePr>
        <p:xfrm>
          <a:off x="577850" y="5134296"/>
          <a:ext cx="11341100" cy="1628452"/>
        </p:xfrm>
        <a:graphic>
          <a:graphicData uri="http://schemas.openxmlformats.org/drawingml/2006/table">
            <a:tbl>
              <a:tblPr/>
              <a:tblGrid>
                <a:gridCol w="914069">
                  <a:extLst>
                    <a:ext uri="{9D8B030D-6E8A-4147-A177-3AD203B41FA5}">
                      <a16:colId xmlns:a16="http://schemas.microsoft.com/office/drawing/2014/main" val="3743212584"/>
                    </a:ext>
                  </a:extLst>
                </a:gridCol>
                <a:gridCol w="2005057">
                  <a:extLst>
                    <a:ext uri="{9D8B030D-6E8A-4147-A177-3AD203B41FA5}">
                      <a16:colId xmlns:a16="http://schemas.microsoft.com/office/drawing/2014/main" val="842627541"/>
                    </a:ext>
                  </a:extLst>
                </a:gridCol>
                <a:gridCol w="1592250">
                  <a:extLst>
                    <a:ext uri="{9D8B030D-6E8A-4147-A177-3AD203B41FA5}">
                      <a16:colId xmlns:a16="http://schemas.microsoft.com/office/drawing/2014/main" val="2594701910"/>
                    </a:ext>
                  </a:extLst>
                </a:gridCol>
                <a:gridCol w="3243474">
                  <a:extLst>
                    <a:ext uri="{9D8B030D-6E8A-4147-A177-3AD203B41FA5}">
                      <a16:colId xmlns:a16="http://schemas.microsoft.com/office/drawing/2014/main" val="3457015066"/>
                    </a:ext>
                  </a:extLst>
                </a:gridCol>
                <a:gridCol w="1710195">
                  <a:extLst>
                    <a:ext uri="{9D8B030D-6E8A-4147-A177-3AD203B41FA5}">
                      <a16:colId xmlns:a16="http://schemas.microsoft.com/office/drawing/2014/main" val="1594939918"/>
                    </a:ext>
                  </a:extLst>
                </a:gridCol>
                <a:gridCol w="869841">
                  <a:extLst>
                    <a:ext uri="{9D8B030D-6E8A-4147-A177-3AD203B41FA5}">
                      <a16:colId xmlns:a16="http://schemas.microsoft.com/office/drawing/2014/main" val="1209864670"/>
                    </a:ext>
                  </a:extLst>
                </a:gridCol>
                <a:gridCol w="1006214">
                  <a:extLst>
                    <a:ext uri="{9D8B030D-6E8A-4147-A177-3AD203B41FA5}">
                      <a16:colId xmlns:a16="http://schemas.microsoft.com/office/drawing/2014/main" val="1846570755"/>
                    </a:ext>
                  </a:extLst>
                </a:gridCol>
              </a:tblGrid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FOSB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11865"/>
                  </a:ext>
                </a:extLst>
              </a:tr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FOSB→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FOSB to 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785002"/>
                  </a:ext>
                </a:extLst>
              </a:tr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FE→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 to FE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 to NI (wi/wo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 to BE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88364"/>
                  </a:ext>
                </a:extLst>
              </a:tr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NI→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 after clean, then to FE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 to NI (wi/wo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NI to BE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18061"/>
                  </a:ext>
                </a:extLst>
              </a:tr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BE→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 to BE (wi/wo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 to CU (wi/wo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738507"/>
                  </a:ext>
                </a:extLst>
              </a:tr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CU→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 after backside clean to BE (wi/wo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 to CU (wi/wo PR)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 to WT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69363"/>
                  </a:ext>
                </a:extLst>
              </a:tr>
              <a:tr h="232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WT→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 to CU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 to WT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WT to FOSB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4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98759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FA49A8-C6DD-4C9D-B4FB-33C88C1D720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69682D-41DA-4E1D-9BF3-C8C90CADE41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ABE0326-1580-4000-9DD9-1EC96AFC50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3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0377276-9C51-443A-BE46-D498A3B953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1476" y="215338"/>
            <a:ext cx="6145769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Power </a:t>
            </a:r>
            <a:r>
              <a:rPr kumimoji="0" lang="zh-CN" altLang="en-US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产品</a:t>
            </a:r>
            <a:r>
              <a:rPr kumimoji="0" lang="en-US" altLang="zh-CN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cassette </a:t>
            </a:r>
            <a:r>
              <a:rPr kumimoji="0" lang="zh-CN" altLang="en-US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流转示意图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1BA2A04-BB8C-4B9A-9443-F77C29632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5222" y="1985919"/>
            <a:ext cx="9693516" cy="2588673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28587D-EDDB-4254-AE33-969053F98A23}"/>
              </a:ext>
            </a:extLst>
          </p:cNvPr>
          <p:cNvSpPr/>
          <p:nvPr/>
        </p:nvSpPr>
        <p:spPr>
          <a:xfrm>
            <a:off x="8467273" y="1875781"/>
            <a:ext cx="2947387" cy="87888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33039A-B7C1-4B77-8F7A-98042B53CF62}"/>
              </a:ext>
            </a:extLst>
          </p:cNvPr>
          <p:cNvCxnSpPr>
            <a:cxnSpLocks/>
          </p:cNvCxnSpPr>
          <p:nvPr/>
        </p:nvCxnSpPr>
        <p:spPr>
          <a:xfrm>
            <a:off x="307841" y="2315225"/>
            <a:ext cx="940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A9EB44-1A9A-46D4-9591-29DC97203A95}"/>
              </a:ext>
            </a:extLst>
          </p:cNvPr>
          <p:cNvSpPr txBox="1"/>
          <p:nvPr/>
        </p:nvSpPr>
        <p:spPr>
          <a:xfrm>
            <a:off x="230486" y="1985919"/>
            <a:ext cx="110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Foup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96A4B46-718F-43C1-AC45-3931D1BE3BFE}"/>
              </a:ext>
            </a:extLst>
          </p:cNvPr>
          <p:cNvSpPr/>
          <p:nvPr/>
        </p:nvSpPr>
        <p:spPr>
          <a:xfrm>
            <a:off x="2057597" y="1875781"/>
            <a:ext cx="5885895" cy="878885"/>
          </a:xfrm>
          <a:prstGeom prst="roundRect">
            <a:avLst/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CD6BC8-A598-41A4-B0B7-1C782E3714B0}"/>
              </a:ext>
            </a:extLst>
          </p:cNvPr>
          <p:cNvSpPr txBox="1"/>
          <p:nvPr/>
        </p:nvSpPr>
        <p:spPr>
          <a:xfrm>
            <a:off x="3509520" y="1512933"/>
            <a:ext cx="110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BG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Foup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824C3DE6-3210-48E9-8DFF-B59208C3FCC9}"/>
              </a:ext>
            </a:extLst>
          </p:cNvPr>
          <p:cNvSpPr/>
          <p:nvPr/>
        </p:nvSpPr>
        <p:spPr>
          <a:xfrm>
            <a:off x="931120" y="1152435"/>
            <a:ext cx="1708727" cy="524751"/>
          </a:xfrm>
          <a:prstGeom prst="wedgeRectCallout">
            <a:avLst>
              <a:gd name="adj1" fmla="val -24627"/>
              <a:gd name="adj2" fmla="val 124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一进一出实现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871F7AA9-7465-4BF3-AE0B-EB8D372ECEEF}"/>
              </a:ext>
            </a:extLst>
          </p:cNvPr>
          <p:cNvSpPr/>
          <p:nvPr/>
        </p:nvSpPr>
        <p:spPr>
          <a:xfrm>
            <a:off x="6856810" y="1044426"/>
            <a:ext cx="1610463" cy="524751"/>
          </a:xfrm>
          <a:prstGeom prst="wedgeRectCallout">
            <a:avLst>
              <a:gd name="adj1" fmla="val 28887"/>
              <a:gd name="adj2" fmla="val 115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BSC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一进一出实现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8013D1-E7D9-4283-BA20-BE5E056A17F8}"/>
              </a:ext>
            </a:extLst>
          </p:cNvPr>
          <p:cNvSpPr txBox="1"/>
          <p:nvPr/>
        </p:nvSpPr>
        <p:spPr>
          <a:xfrm>
            <a:off x="9659617" y="1541999"/>
            <a:ext cx="210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BSC BSM+CP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Foup 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4BA538E-36AE-4B27-ADBF-A35E85D70349}"/>
              </a:ext>
            </a:extLst>
          </p:cNvPr>
          <p:cNvSpPr/>
          <p:nvPr/>
        </p:nvSpPr>
        <p:spPr>
          <a:xfrm>
            <a:off x="3840454" y="3804197"/>
            <a:ext cx="6375828" cy="878885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2DE9F3-8B51-4CC1-BA6A-D65B309FFD7E}"/>
              </a:ext>
            </a:extLst>
          </p:cNvPr>
          <p:cNvSpPr txBox="1"/>
          <p:nvPr/>
        </p:nvSpPr>
        <p:spPr>
          <a:xfrm>
            <a:off x="5525695" y="3485100"/>
            <a:ext cx="174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Cassette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AB9626-F506-4B7E-A94A-F1466CE6C399}"/>
              </a:ext>
            </a:extLst>
          </p:cNvPr>
          <p:cNvCxnSpPr/>
          <p:nvPr/>
        </p:nvCxnSpPr>
        <p:spPr>
          <a:xfrm flipH="1">
            <a:off x="307841" y="2550483"/>
            <a:ext cx="940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1E4402B-825D-4D0F-AE64-33BF1C0E5136}"/>
              </a:ext>
            </a:extLst>
          </p:cNvPr>
          <p:cNvSpPr/>
          <p:nvPr/>
        </p:nvSpPr>
        <p:spPr>
          <a:xfrm>
            <a:off x="1152074" y="3824096"/>
            <a:ext cx="2487227" cy="87888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6E7F8355-27B0-460A-A5E3-CE03B3BA5F1A}"/>
              </a:ext>
            </a:extLst>
          </p:cNvPr>
          <p:cNvSpPr/>
          <p:nvPr/>
        </p:nvSpPr>
        <p:spPr>
          <a:xfrm>
            <a:off x="2704288" y="4960607"/>
            <a:ext cx="1610463" cy="524751"/>
          </a:xfrm>
          <a:prstGeom prst="wedgeRectCallout">
            <a:avLst>
              <a:gd name="adj1" fmla="val 14003"/>
              <a:gd name="adj2" fmla="val -118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Mount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一进一出实现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2BF5428-35C7-4D23-B51A-BDCCE2004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034" y="5606164"/>
            <a:ext cx="1428750" cy="11715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8D62322-727E-4AD3-BC63-FAC185FA8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1687" y="4883325"/>
            <a:ext cx="1419225" cy="7048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378502F-392E-48B7-9405-9B5BDD008A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2162" y="5588175"/>
            <a:ext cx="1428750" cy="1152525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5133D10-89F6-4047-8C09-460B02B0A3B1}"/>
              </a:ext>
            </a:extLst>
          </p:cNvPr>
          <p:cNvSpPr/>
          <p:nvPr/>
        </p:nvSpPr>
        <p:spPr>
          <a:xfrm>
            <a:off x="3639301" y="3485100"/>
            <a:ext cx="6754428" cy="13670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FFFF00"/>
              </a:highlight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512104"/>
      </p:ext>
    </p:extLst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FA49A8-C6DD-4C9D-B4FB-33C88C1D720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98747" y="147051"/>
            <a:ext cx="818853" cy="736157"/>
            <a:chOff x="3939744" y="1048763"/>
            <a:chExt cx="961880" cy="864786"/>
          </a:xfrm>
          <a:solidFill>
            <a:schemeClr val="accent1">
              <a:lumMod val="20000"/>
              <a:lumOff val="80000"/>
              <a:alpha val="22000"/>
            </a:schemeClr>
          </a:solidFill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F69682D-41DA-4E1D-9BF3-C8C90CADE41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384467" y="1396392"/>
              <a:ext cx="517157" cy="5171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ABE0326-1580-4000-9DD9-1EC96AFC50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939744" y="1048763"/>
              <a:ext cx="768391" cy="7683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170" tIns="46990" rIns="90170" bIns="46990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+mn-lt"/>
                </a:rPr>
                <a:t>4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0377276-9C51-443A-BE46-D498A3B9539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1476" y="215338"/>
            <a:ext cx="6145769" cy="517525"/>
          </a:xfrm>
          <a:prstGeom prst="rect">
            <a:avLst/>
          </a:prstGeom>
          <a:noFill/>
        </p:spPr>
        <p:txBody>
          <a:bodyPr wrap="square" lIns="90170" tIns="46990" rIns="90170" bIns="46990" anchor="b" anchorCtr="0">
            <a:normAutofit lnSpcReduction="10000"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铁质</a:t>
            </a:r>
            <a:r>
              <a:rPr kumimoji="0" lang="en-US" altLang="zh-CN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cassette &amp; flame </a:t>
            </a:r>
            <a:r>
              <a:rPr kumimoji="0" lang="zh-CN" altLang="en-US" sz="2800" b="1" i="0" u="none" strike="noStrike" kern="120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示意图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3BF63C8-F2FA-4200-B4E6-9A0647F7A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" y="1437243"/>
            <a:ext cx="7791583" cy="5412274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C0FAEBD-9B9E-4DD8-9C37-892D611F8FC2}"/>
              </a:ext>
            </a:extLst>
          </p:cNvPr>
          <p:cNvCxnSpPr>
            <a:cxnSpLocks/>
          </p:cNvCxnSpPr>
          <p:nvPr/>
        </p:nvCxnSpPr>
        <p:spPr>
          <a:xfrm flipH="1">
            <a:off x="6507334" y="1609871"/>
            <a:ext cx="2388092" cy="479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41728CE-BAF1-457F-90A9-0708DF123A4B}"/>
              </a:ext>
            </a:extLst>
          </p:cNvPr>
          <p:cNvCxnSpPr>
            <a:cxnSpLocks/>
          </p:cNvCxnSpPr>
          <p:nvPr/>
        </p:nvCxnSpPr>
        <p:spPr>
          <a:xfrm flipH="1">
            <a:off x="5637320" y="2847818"/>
            <a:ext cx="3258106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899E1-8B3C-471F-A802-BAEBAA7BF305}"/>
              </a:ext>
            </a:extLst>
          </p:cNvPr>
          <p:cNvSpPr txBox="1"/>
          <p:nvPr/>
        </p:nvSpPr>
        <p:spPr>
          <a:xfrm>
            <a:off x="8895426" y="2674534"/>
            <a:ext cx="10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Flame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0FCDFC-7AEB-4CBC-8A34-CC5F0D48519F}"/>
              </a:ext>
            </a:extLst>
          </p:cNvPr>
          <p:cNvSpPr txBox="1"/>
          <p:nvPr/>
        </p:nvSpPr>
        <p:spPr>
          <a:xfrm>
            <a:off x="8815526" y="1437243"/>
            <a:ext cx="10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Cassette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FDA671C-4328-42BB-9C27-D69133A86059}"/>
              </a:ext>
            </a:extLst>
          </p:cNvPr>
          <p:cNvSpPr txBox="1"/>
          <p:nvPr/>
        </p:nvSpPr>
        <p:spPr>
          <a:xfrm>
            <a:off x="8478175" y="4143380"/>
            <a:ext cx="328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Cassette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SEMI G77-0699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Flame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t>SEMI G74-0699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697764"/>
      </p:ext>
    </p:extLst>
  </p:cSld>
  <p:clrMapOvr>
    <a:masterClrMapping/>
  </p:clrMapOvr>
  <p:transition advClick="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i*3"/>
  <p:tag name="KSO_WM_TEMPLATE_CATEGORY" val="custom"/>
  <p:tag name="KSO_WM_TEMPLATE_INDEX" val="20202835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3"/>
  <p:tag name="KSO_WM_UNIT_FILL_FORE_SCHEMECOLOR_INDEX" val="5"/>
  <p:tag name="KSO_WM_UNI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202835"/>
  <p:tag name="KSO_WM_UNIT_ID" val="custom20202835_4*l_h_a*1_1_1"/>
  <p:tag name="KSO_WM_UNIT_NOCLEAR" val="0"/>
  <p:tag name="KSO_WM_UNIT_DIAGRAM_ISNUMVISUAL" val="0"/>
  <p:tag name="KSO_WM_UNIT_DIAGRAM_ISREFERUNIT" val="0"/>
  <p:tag name="KSO_WM_UNIT_PRESET_TEXT" val="添加标题"/>
  <p:tag name="KSO_WM_UNIT_TEXT_FILL_FORE_SCHEMECOLOR_INDEX" val="13"/>
  <p:tag name="KSO_WM_UNIT_TEXT_FILL_TYPE" val="1"/>
  <p:tag name="KSO_WM_UNIT_USESOURCEFORMAT_APPLY" val="1"/>
  <p:tag name="KSO_WM_DIAGRAM_GROUP_CODE" val="l1-1"/>
  <p:tag name="KSO_WM_UNIT_VALUE" val="10"/>
  <p:tag name="KSO_WM_UNIT_ISNUMDGMTITLE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1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35_4*l_h_i*1_1_2"/>
  <p:tag name="KSO_WM_TEMPLATE_CATEGORY" val="custom"/>
  <p:tag name="KSO_WM_TEMPLATE_INDEX" val="2020283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50135</TotalTime>
  <Words>1085</Words>
  <Application>Microsoft Office PowerPoint</Application>
  <PresentationFormat>宽屏</PresentationFormat>
  <Paragraphs>252</Paragraphs>
  <Slides>10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Microsoft YaHei UI</vt:lpstr>
      <vt:lpstr>等线</vt:lpstr>
      <vt:lpstr>方正小标宋简体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自定义设计方案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admin</cp:lastModifiedBy>
  <cp:revision>854</cp:revision>
  <dcterms:created xsi:type="dcterms:W3CDTF">2020-01-11T13:54:00Z</dcterms:created>
  <dcterms:modified xsi:type="dcterms:W3CDTF">2022-05-03T01:32:37Z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