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6" r:id="rId1"/>
    <p:sldMasterId id="2147483666" r:id="rId2"/>
  </p:sldMasterIdLst>
  <p:notesMasterIdLst>
    <p:notesMasterId r:id="rId8"/>
  </p:notesMasterIdLst>
  <p:sldIdLst>
    <p:sldId id="2690" r:id="rId3"/>
    <p:sldId id="322" r:id="rId4"/>
    <p:sldId id="323" r:id="rId5"/>
    <p:sldId id="2691" r:id="rId6"/>
    <p:sldId id="2692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6A00A9-534A-47CA-ACC9-1E3E650D923B}">
          <p14:sldIdLst>
            <p14:sldId id="2690"/>
            <p14:sldId id="322"/>
            <p14:sldId id="323"/>
            <p14:sldId id="2691"/>
            <p14:sldId id="26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白丽莎" initials="BLS" lastIdx="1" clrIdx="0"/>
  <p:cmAuthor id="1" name="温鹃绮" initials="温鹃绮" lastIdx="0" clrIdx="0"/>
  <p:cmAuthor id="2" name="吴广清" initials="吴广清" lastIdx="1" clrIdx="1"/>
  <p:cmAuthor id="3" name="陈长肖" initials="陈长肖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3300"/>
    <a:srgbClr val="DF9980"/>
    <a:srgbClr val="585858"/>
    <a:srgbClr val="3992DB"/>
    <a:srgbClr val="F79600"/>
    <a:srgbClr val="FBA905"/>
    <a:srgbClr val="E3C71D"/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8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91CCA-D435-453C-B495-6FB15CF5CD4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6E478-B08A-4E4C-80BF-450D2EBCCF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6700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BE154-3BAE-4186-B38F-DE27F84096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5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834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" y="-10582"/>
            <a:ext cx="12210812" cy="68685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5684" y="3983568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326284" y="6496577"/>
            <a:ext cx="623392" cy="3118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F342D-B268-48D5-B085-C8CEAD215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012E1-4B60-4525-8AF3-EA57F29A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CDECC-1627-4155-9E9B-D8E2A5CC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6653-B847-4182-B95B-A63A09DB6D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BD834-F121-4E39-B1F6-822A8A5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18BD4-7A42-4769-B495-CA4B4BE1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8FFC-055A-4B51-BC51-954DD6235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7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5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0756"/>
            <a:ext cx="10972800" cy="45259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982" y="452670"/>
            <a:ext cx="12166037" cy="51651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5059" tIns="52529" rIns="105059" bIns="52529">
            <a:spAutoFit/>
          </a:bodyPr>
          <a:lstStyle/>
          <a:p>
            <a:pPr>
              <a:defRPr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2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7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58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38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1210833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220758"/>
            <a:ext cx="6815667" cy="490540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2468897"/>
            <a:ext cx="4011084" cy="365727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08329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220754"/>
            <a:ext cx="7315200" cy="350682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75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988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564903"/>
            <a:ext cx="10972800" cy="3561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5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0757"/>
            <a:ext cx="2743200" cy="4905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0757"/>
            <a:ext cx="8026400" cy="49054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3E8EA4-CD0E-4109-BC2B-D12C9DE5BD6E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9CF545-14F2-4449-9681-9EADB5DE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840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757" y="1600201"/>
            <a:ext cx="10089840" cy="4525433"/>
          </a:xfrm>
        </p:spPr>
        <p:txBody>
          <a:bodyPr/>
          <a:lstStyle>
            <a:lvl1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44B852A-DED0-4EE9-BAB2-935F68F656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1BFECF4-4589-4A7F-ADAC-77E1D649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931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900365-97B8-48A0-A71F-88F53EC1166C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21E83351-451B-45A8-A770-8D89EA39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E3D7C4D4-8315-4C19-8201-15EBEB7A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8" y="137901"/>
            <a:ext cx="10075333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2757" y="1600201"/>
            <a:ext cx="4905264" cy="4525963"/>
          </a:xfrm>
        </p:spPr>
        <p:txBody>
          <a:bodyPr/>
          <a:lstStyle>
            <a:lvl1pPr>
              <a:defRPr sz="2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6053" y="1600201"/>
            <a:ext cx="4905264" cy="4525963"/>
          </a:xfrm>
        </p:spPr>
        <p:txBody>
          <a:bodyPr/>
          <a:lstStyle>
            <a:lvl1pPr>
              <a:defRPr sz="2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E32B65-06ED-4977-9119-F7983BE69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1BFECF4-4589-4A7F-ADAC-77E1D649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06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903057F-FC6D-4804-999C-2F8C74999CCD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156F2BD0-D8DB-451C-B98D-8AA2C1F5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E3EEB1F-6485-49C5-B49E-CE22FC23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576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2757" y="1535113"/>
            <a:ext cx="461376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2757" y="2174875"/>
            <a:ext cx="4613760" cy="3951288"/>
          </a:xfrm>
        </p:spPr>
        <p:txBody>
          <a:bodyPr/>
          <a:lstStyle>
            <a:lvl1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278963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278963" cy="3951288"/>
          </a:xfrm>
        </p:spPr>
        <p:txBody>
          <a:bodyPr/>
          <a:lstStyle>
            <a:lvl1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5B0A78-9527-48E2-B10B-5E0F8BF2D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717E56CB-F4D9-4AF7-9974-833624EA10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L 形 11">
            <a:extLst>
              <a:ext uri="{FF2B5EF4-FFF2-40B4-BE49-F238E27FC236}">
                <a16:creationId xmlns:a16="http://schemas.microsoft.com/office/drawing/2014/main" id="{94DE1672-B3F6-49CA-BF9A-5DD7B037F973}"/>
              </a:ext>
            </a:extLst>
          </p:cNvPr>
          <p:cNvSpPr/>
          <p:nvPr userDrawn="1"/>
        </p:nvSpPr>
        <p:spPr>
          <a:xfrm rot="13498344">
            <a:off x="533402" y="497013"/>
            <a:ext cx="192617" cy="192617"/>
          </a:xfrm>
          <a:prstGeom prst="corner">
            <a:avLst>
              <a:gd name="adj1" fmla="val 28065"/>
              <a:gd name="adj2" fmla="val 28972"/>
            </a:avLst>
          </a:prstGeom>
          <a:solidFill>
            <a:srgbClr val="39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400"/>
          </a:p>
        </p:txBody>
      </p:sp>
      <p:sp>
        <p:nvSpPr>
          <p:cNvPr id="14" name="L 形 13">
            <a:extLst>
              <a:ext uri="{FF2B5EF4-FFF2-40B4-BE49-F238E27FC236}">
                <a16:creationId xmlns:a16="http://schemas.microsoft.com/office/drawing/2014/main" id="{911E3387-C6E0-4AF6-A56D-13A58804128D}"/>
              </a:ext>
            </a:extLst>
          </p:cNvPr>
          <p:cNvSpPr/>
          <p:nvPr userDrawn="1"/>
        </p:nvSpPr>
        <p:spPr>
          <a:xfrm rot="13498344">
            <a:off x="713317" y="497013"/>
            <a:ext cx="192616" cy="192617"/>
          </a:xfrm>
          <a:prstGeom prst="corner">
            <a:avLst>
              <a:gd name="adj1" fmla="val 28065"/>
              <a:gd name="adj2" fmla="val 28972"/>
            </a:avLst>
          </a:prstGeom>
          <a:solidFill>
            <a:srgbClr val="F7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400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6127F972-50C5-4846-9E46-9ED635673F09}"/>
              </a:ext>
            </a:extLst>
          </p:cNvPr>
          <p:cNvSpPr/>
          <p:nvPr userDrawn="1"/>
        </p:nvSpPr>
        <p:spPr>
          <a:xfrm rot="13498344">
            <a:off x="353484" y="497013"/>
            <a:ext cx="192616" cy="192617"/>
          </a:xfrm>
          <a:prstGeom prst="corner">
            <a:avLst>
              <a:gd name="adj1" fmla="val 28065"/>
              <a:gd name="adj2" fmla="val 28972"/>
            </a:avLst>
          </a:prstGeom>
          <a:solidFill>
            <a:srgbClr val="BC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400"/>
          </a:p>
        </p:txBody>
      </p:sp>
      <p:pic>
        <p:nvPicPr>
          <p:cNvPr id="16" name="图片 15" descr="未标题-2.png">
            <a:extLst>
              <a:ext uri="{FF2B5EF4-FFF2-40B4-BE49-F238E27FC236}">
                <a16:creationId xmlns:a16="http://schemas.microsoft.com/office/drawing/2014/main" id="{77261979-804D-4979-A8FA-B5E6330D73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 l="12500" t="88199" r="12500" b="6950"/>
          <a:stretch>
            <a:fillRect/>
          </a:stretch>
        </p:blipFill>
        <p:spPr>
          <a:xfrm>
            <a:off x="0" y="6525344"/>
            <a:ext cx="12192000" cy="3326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B511EAD-86AA-46BE-A1F0-68ED1544F17C}"/>
              </a:ext>
            </a:extLst>
          </p:cNvPr>
          <p:cNvSpPr/>
          <p:nvPr userDrawn="1"/>
        </p:nvSpPr>
        <p:spPr>
          <a:xfrm>
            <a:off x="10416480" y="6525344"/>
            <a:ext cx="177552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00"/>
          </a:p>
        </p:txBody>
      </p:sp>
      <p:pic>
        <p:nvPicPr>
          <p:cNvPr id="18" name="图片 17" descr="logo.png">
            <a:extLst>
              <a:ext uri="{FF2B5EF4-FFF2-40B4-BE49-F238E27FC236}">
                <a16:creationId xmlns:a16="http://schemas.microsoft.com/office/drawing/2014/main" id="{9B6C910D-6416-484F-8707-882BE5FFD9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35360" y="6546147"/>
            <a:ext cx="623392" cy="311852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B7C85-9E3F-45DC-A583-FD65F778392E}"/>
              </a:ext>
            </a:extLst>
          </p:cNvPr>
          <p:cNvCxnSpPr/>
          <p:nvPr userDrawn="1"/>
        </p:nvCxnSpPr>
        <p:spPr>
          <a:xfrm>
            <a:off x="1016002" y="840317"/>
            <a:ext cx="10454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6">
            <a:extLst>
              <a:ext uri="{FF2B5EF4-FFF2-40B4-BE49-F238E27FC236}">
                <a16:creationId xmlns:a16="http://schemas.microsoft.com/office/drawing/2014/main" id="{D3E66157-22CE-4E9F-AD9D-C3F1BDF39E18}"/>
              </a:ext>
            </a:extLst>
          </p:cNvPr>
          <p:cNvSpPr txBox="1"/>
          <p:nvPr userDrawn="1"/>
        </p:nvSpPr>
        <p:spPr>
          <a:xfrm>
            <a:off x="3735238" y="6556078"/>
            <a:ext cx="413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www.icrd.com.cn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94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875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006BFD-C1A9-4F21-B246-29F247F08A1D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B73D4B-06BE-4ED2-899E-58552116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6BED1C8-8864-4E77-91B9-609E3656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840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E701F47B-A44A-604F-BD1E-377539DB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477" y="1316780"/>
            <a:ext cx="10081120" cy="4809387"/>
          </a:xfrm>
        </p:spPr>
        <p:txBody>
          <a:bodyPr/>
          <a:lstStyle>
            <a:lvl1pPr marL="0" indent="0">
              <a:buNone/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0E96DD-5856-482E-A44A-0505ABCDA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1BFECF4-4589-4A7F-ADAC-77E1D649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249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AD1313-B99E-4186-9CA3-3CBA13466AC1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0849166A-C046-4C23-B7B6-0A3CB46F4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1BF253F8-BB2B-45E8-B976-299D204F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576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3293" y="1316767"/>
            <a:ext cx="5679040" cy="4809399"/>
          </a:xfrm>
        </p:spPr>
        <p:txBody>
          <a:bodyPr/>
          <a:lstStyle>
            <a:lvl1pPr>
              <a:defRPr sz="32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82758" y="1316767"/>
            <a:ext cx="4011084" cy="4809399"/>
          </a:xfrm>
        </p:spPr>
        <p:txBody>
          <a:bodyPr/>
          <a:lstStyle>
            <a:lvl1pPr marL="0" indent="0">
              <a:buNone/>
              <a:defRPr sz="1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87C6F1-A18B-459D-B659-211893C754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1BFECF4-4589-4A7F-ADAC-77E1D649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958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F25BE3-D6C3-4180-9553-B5358D172004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AE488C64-8ABF-445B-8D19-54E83502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316765"/>
            <a:ext cx="7315200" cy="3410809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3C6AA0-E30D-4000-B071-EBAE6965AA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1BFECF4-4589-4A7F-ADAC-77E1D649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486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FD50E3-36F9-425A-B87C-B90E20554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DF270F-32B9-471A-8D63-6EE736EC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23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51" r:id="rId10"/>
    <p:sldLayoutId id="214748367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0775" indent="-340775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1pPr>
      <a:lvl2pPr marL="740815" indent="-283626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2pPr>
      <a:lvl3pPr marL="1140855" indent="-226478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3pPr>
      <a:lvl4pPr marL="1598044" indent="-226478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4pPr>
      <a:lvl5pPr marL="2055233" indent="-22647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72884"/>
            <a:ext cx="10972800" cy="375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B89D452-26E5-47B6-8567-D7E23FD3D21A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2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.baidu.com/i?ct=503316480&amp;z=&amp;tn=baiduimagedetail&amp;word=%D0%A1%BA%EC%C6%EC%CD%BC%B1%EA&amp;in=4510&amp;cl=2&amp;lm=-1&amp;pn=3&amp;rn=1&amp;di=106688183988&amp;ln=2000&amp;fr=&amp;fm=result&amp;fmq=1324627592492_R&amp;ic=0&amp;s=0&amp;se=1&amp;sme=0&amp;tab=&amp;width=&amp;height=&amp;face=0&amp;is=&amp;istype=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" y="0"/>
            <a:ext cx="12384017" cy="6885384"/>
            <a:chOff x="0" y="0"/>
            <a:chExt cx="9288013" cy="5164038"/>
          </a:xfrm>
        </p:grpSpPr>
        <p:sp>
          <p:nvSpPr>
            <p:cNvPr id="12" name="矩形 11"/>
            <p:cNvSpPr/>
            <p:nvPr/>
          </p:nvSpPr>
          <p:spPr>
            <a:xfrm>
              <a:off x="6444208" y="0"/>
              <a:ext cx="467544" cy="119482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194828"/>
              <a:ext cx="6444208" cy="3997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88224" y="2931790"/>
              <a:ext cx="2699789" cy="923330"/>
            </a:xfrm>
            <a:prstGeom prst="rect">
              <a:avLst/>
            </a:prstGeom>
            <a:noFill/>
          </p:spPr>
          <p:txBody>
            <a:bodyPr wrap="square" lIns="121920" tIns="60960" rIns="121920" bIns="6096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 defTabSz="1219170">
                <a:defRPr/>
              </a:pPr>
              <a:endParaRPr lang="zh-CN" altLang="en-US" sz="72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11751" y="1194828"/>
              <a:ext cx="2251585" cy="3997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44208" y="1594584"/>
              <a:ext cx="467544" cy="35694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89069" y="1593105"/>
            <a:ext cx="5706932" cy="536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414" y="1627822"/>
            <a:ext cx="490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>
              <a:defRPr/>
            </a:pPr>
            <a:r>
              <a:rPr lang="zh-CN" altLang="en-US" sz="2400" dirty="0">
                <a:solidFill>
                  <a:srgbClr val="000096"/>
                </a:solidFill>
                <a:latin typeface="Calibri"/>
                <a:ea typeface="宋体" panose="02010600030101010101" pitchFamily="2" charset="-122"/>
              </a:rPr>
              <a:t>浙江创芯集成电路有限公司</a:t>
            </a:r>
            <a:endParaRPr lang="zh-CN" alt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C006F4-6EDD-4ACD-8550-F2A45A08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5668" y="2120265"/>
            <a:ext cx="2976333" cy="18083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8C22EC-F3A4-442B-BA2D-C9BEA8ED5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5667" y="4803497"/>
            <a:ext cx="2976333" cy="20545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DCA23B8-938F-41B1-A06A-9604933E87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3444" y="0"/>
            <a:ext cx="2976333" cy="1593104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79D8A26A-9060-4975-911E-F9C1A83F5A13}"/>
              </a:ext>
            </a:extLst>
          </p:cNvPr>
          <p:cNvSpPr txBox="1"/>
          <p:nvPr/>
        </p:nvSpPr>
        <p:spPr>
          <a:xfrm>
            <a:off x="9264352" y="3939054"/>
            <a:ext cx="27498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>
              <a:defRPr/>
            </a:pPr>
            <a:r>
              <a:rPr lang="en-US" altLang="zh-CN" sz="5333" dirty="0">
                <a:solidFill>
                  <a:srgbClr val="000096"/>
                </a:solidFill>
                <a:latin typeface="Calibri"/>
                <a:ea typeface="宋体" panose="02010600030101010101" pitchFamily="2" charset="-122"/>
              </a:rPr>
              <a:t>IC sprout</a:t>
            </a:r>
            <a:endParaRPr lang="zh-CN" altLang="en-US" sz="5333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414BC818-829B-48D8-AB8D-7AA45C0E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203" y="4433100"/>
            <a:ext cx="54715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214571"/>
                </a:solidFill>
                <a:ea typeface="Kaiti SC" panose="02010600040101010101" pitchFamily="2" charset="-122"/>
                <a:cs typeface="Arial" panose="020B0604020202020204" pitchFamily="34" charset="0"/>
              </a:rPr>
              <a:t>蔡坤</a:t>
            </a:r>
            <a:r>
              <a:rPr kumimoji="1" lang="en-US" altLang="zh-CN" sz="2400" dirty="0">
                <a:solidFill>
                  <a:srgbClr val="214571"/>
                </a:solidFill>
                <a:ea typeface="Kaiti SC" panose="02010600040101010101" pitchFamily="2" charset="-122"/>
                <a:cs typeface="Arial" panose="020B0604020202020204" pitchFamily="34" charset="0"/>
              </a:rPr>
              <a:t> 2021.12</a:t>
            </a:r>
            <a:endParaRPr kumimoji="1" lang="zh-CN" altLang="en-US" sz="2400" dirty="0">
              <a:solidFill>
                <a:srgbClr val="214571"/>
              </a:solidFill>
              <a:ea typeface="Kai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A7D67A-674A-4F2B-957D-0EC7386E8001}"/>
              </a:ext>
            </a:extLst>
          </p:cNvPr>
          <p:cNvSpPr txBox="1"/>
          <p:nvPr/>
        </p:nvSpPr>
        <p:spPr>
          <a:xfrm>
            <a:off x="-252290" y="3074057"/>
            <a:ext cx="909685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YE</a:t>
            </a:r>
            <a:r>
              <a:rPr lang="zh-CN" altLang="en-US" sz="36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基本缺陷分析方法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>
          <a:xfrm>
            <a:off x="1038225" y="200025"/>
            <a:ext cx="5311775" cy="646113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缺陷分析的常用方法</a:t>
            </a:r>
            <a:r>
              <a:rPr lang="zh-CN" altLang="en-US" sz="36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098" name="Rectangle 2"/>
          <p:cNvSpPr/>
          <p:nvPr/>
        </p:nvSpPr>
        <p:spPr>
          <a:xfrm>
            <a:off x="7284403" y="2304098"/>
            <a:ext cx="2452687" cy="623887"/>
          </a:xfrm>
          <a:prstGeom prst="rect">
            <a:avLst/>
          </a:prstGeom>
          <a:solidFill>
            <a:srgbClr val="FFC269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7505065" y="2978785"/>
            <a:ext cx="2236788" cy="1008063"/>
          </a:xfrm>
          <a:prstGeom prst="rect">
            <a:avLst/>
          </a:prstGeom>
          <a:solidFill>
            <a:srgbClr val="E6E10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8009890" y="4066223"/>
            <a:ext cx="1727200" cy="1368425"/>
          </a:xfrm>
          <a:prstGeom prst="rect">
            <a:avLst/>
          </a:prstGeom>
          <a:solidFill>
            <a:srgbClr val="9EE53F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Text Box 1027"/>
          <p:cNvSpPr txBox="1"/>
          <p:nvPr/>
        </p:nvSpPr>
        <p:spPr>
          <a:xfrm>
            <a:off x="951865" y="1221423"/>
            <a:ext cx="3852863" cy="5083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ts val="16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17375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缺陷分析方法：</a:t>
            </a:r>
            <a:endParaRPr lang="en-US" altLang="zh-CN" sz="2400" dirty="0">
              <a:solidFill>
                <a:srgbClr val="17375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缺陷特征 </a:t>
            </a:r>
            <a:r>
              <a:rPr lang="en-US" altLang="zh-CN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 </a:t>
            </a:r>
            <a:r>
              <a:rPr lang="zh-CN" altLang="en-US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根据缺陷特征推断可能的缺陷产生机制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缺陷形貌 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缺陷成分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缺陷分布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相关分析：对可能的因素进行相关性分析</a:t>
            </a:r>
            <a:endParaRPr lang="en-US" altLang="zh-CN" sz="1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工艺条件：是否有产品差异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工艺设备：是否有角度差异，是否有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chamber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parts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收敛，是否符合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process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最终影响：通过实验验证影响结果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设备和工艺实验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逐站追查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600"/>
              </a:lnSpc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endParaRPr lang="en-US" altLang="zh-CN" sz="1600" dirty="0">
              <a:solidFill>
                <a:srgbClr val="0000FF"/>
              </a:solidFill>
              <a:latin typeface="Calibri" panose="020F0502020204030204" charset="0"/>
            </a:endParaRPr>
          </a:p>
        </p:txBody>
      </p:sp>
      <p:sp>
        <p:nvSpPr>
          <p:cNvPr id="4104" name="AutoShape 8"/>
          <p:cNvSpPr/>
          <p:nvPr/>
        </p:nvSpPr>
        <p:spPr>
          <a:xfrm flipV="1">
            <a:off x="4193540" y="4248785"/>
            <a:ext cx="4175125" cy="1296988"/>
          </a:xfrm>
          <a:custGeom>
            <a:avLst/>
            <a:gdLst>
              <a:gd name="txL" fmla="*/ 4500 w 21600"/>
              <a:gd name="txT" fmla="*/ 4500 h 21600"/>
              <a:gd name="txR" fmla="*/ 17100 w 21600"/>
              <a:gd name="txB" fmla="*/ 17100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B418">
              <a:alpha val="98822"/>
            </a:srgbClr>
          </a:solidFill>
          <a:ln w="9525" cap="flat" cmpd="sng">
            <a:prstDash val="solid"/>
            <a:headEnd type="none" w="med" len="med"/>
            <a:tailEnd type="none" w="med" len="med"/>
          </a:ln>
          <a:scene3d>
            <a:camera prst="legacyObliqueTopRight">
              <a:rot lat="20700000" lon="0" rev="0"/>
            </a:camera>
            <a:lightRig rig="legacyFlat4" dir="b"/>
          </a:scene3d>
          <a:sp3d extrusionH="1801800" prstMaterial="legacyMetal">
            <a:bevelT w="13500" h="13500" prst="angle"/>
            <a:bevelB w="13500" h="13500" prst="angle"/>
            <a:extrusionClr>
              <a:srgbClr val="71B418"/>
            </a:extrusionClr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4105" name="AutoShape 9"/>
          <p:cNvSpPr/>
          <p:nvPr/>
        </p:nvSpPr>
        <p:spPr>
          <a:xfrm flipV="1">
            <a:off x="5358765" y="3151823"/>
            <a:ext cx="2074863" cy="952500"/>
          </a:xfrm>
          <a:custGeom>
            <a:avLst/>
            <a:gdLst>
              <a:gd name="txL" fmla="*/ 4500 w 21600"/>
              <a:gd name="txT" fmla="*/ 4500 h 21600"/>
              <a:gd name="txR" fmla="*/ 17100 w 21600"/>
              <a:gd name="txB" fmla="*/ 17100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915">
              <a:alpha val="100000"/>
            </a:srgbClr>
          </a:solidFill>
          <a:ln w="9525" cap="flat" cmpd="sng">
            <a:prstDash val="solid"/>
            <a:headEnd type="none" w="med" len="med"/>
            <a:tailEnd type="none" w="med" len="med"/>
          </a:ln>
          <a:scene3d>
            <a:camera prst="legacyObliqueTopRight">
              <a:rot lat="20700000" lon="0" rev="0"/>
            </a:camera>
            <a:lightRig rig="legacyFlat4" dir="b"/>
          </a:scene3d>
          <a:sp3d extrusionH="1801800" prstMaterial="legacyMetal">
            <a:bevelT w="13500" h="13500" prst="angle"/>
            <a:bevelB w="13500" h="13500" prst="angle"/>
            <a:extrusionClr>
              <a:srgbClr val="FFF915"/>
            </a:extrusionClr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4106" name="AutoShape 10"/>
          <p:cNvSpPr/>
          <p:nvPr/>
        </p:nvSpPr>
        <p:spPr>
          <a:xfrm flipV="1">
            <a:off x="5922328" y="2418398"/>
            <a:ext cx="1095375" cy="606425"/>
          </a:xfrm>
          <a:custGeom>
            <a:avLst/>
            <a:gdLst>
              <a:gd name="txL" fmla="*/ 4500 w 21600"/>
              <a:gd name="txT" fmla="*/ 4500 h 21600"/>
              <a:gd name="txR" fmla="*/ 17100 w 21600"/>
              <a:gd name="txB" fmla="*/ 17100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>
              <a:alpha val="98822"/>
            </a:srgbClr>
          </a:solidFill>
          <a:ln w="9525" cap="flat" cmpd="sng">
            <a:prstDash val="solid"/>
            <a:headEnd type="none" w="med" len="med"/>
            <a:tailEnd type="none" w="med" len="med"/>
          </a:ln>
          <a:scene3d>
            <a:camera prst="legacyObliqueTopRight">
              <a:rot lat="20700000" lon="0" rev="0"/>
            </a:camera>
            <a:lightRig rig="legacyFlat4" dir="b"/>
          </a:scene3d>
          <a:sp3d extrusionH="1497000" prstMaterial="legacyMetal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4107" name="Text Box 12"/>
          <p:cNvSpPr txBox="1"/>
          <p:nvPr/>
        </p:nvSpPr>
        <p:spPr>
          <a:xfrm>
            <a:off x="4696778" y="4898073"/>
            <a:ext cx="13668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缺陷形貌</a:t>
            </a:r>
          </a:p>
        </p:txBody>
      </p:sp>
      <p:sp>
        <p:nvSpPr>
          <p:cNvPr id="4108" name="Line 13"/>
          <p:cNvSpPr/>
          <p:nvPr/>
        </p:nvSpPr>
        <p:spPr>
          <a:xfrm>
            <a:off x="5776278" y="4177348"/>
            <a:ext cx="1587" cy="1368425"/>
          </a:xfrm>
          <a:prstGeom prst="line">
            <a:avLst/>
          </a:prstGeom>
          <a:ln w="9525" cap="flat" cmpd="sng">
            <a:solidFill>
              <a:srgbClr val="53841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9" name="Text Box 14"/>
          <p:cNvSpPr txBox="1"/>
          <p:nvPr/>
        </p:nvSpPr>
        <p:spPr>
          <a:xfrm>
            <a:off x="5852478" y="4898073"/>
            <a:ext cx="13668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缺陷成分</a:t>
            </a:r>
            <a:endParaRPr lang="en-US" altLang="zh-CN" sz="16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10" name="Text Box 15"/>
          <p:cNvSpPr txBox="1"/>
          <p:nvPr/>
        </p:nvSpPr>
        <p:spPr>
          <a:xfrm>
            <a:off x="7001828" y="4896485"/>
            <a:ext cx="13668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缺陷分布</a:t>
            </a:r>
            <a:endParaRPr lang="en-US" altLang="zh-CN" sz="16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11" name="Line 16"/>
          <p:cNvSpPr/>
          <p:nvPr/>
        </p:nvSpPr>
        <p:spPr>
          <a:xfrm>
            <a:off x="6943090" y="4190048"/>
            <a:ext cx="1588" cy="1368425"/>
          </a:xfrm>
          <a:prstGeom prst="line">
            <a:avLst/>
          </a:prstGeom>
          <a:ln w="9525" cap="flat" cmpd="sng">
            <a:solidFill>
              <a:srgbClr val="53841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2" name="Line 17"/>
          <p:cNvSpPr/>
          <p:nvPr/>
        </p:nvSpPr>
        <p:spPr>
          <a:xfrm>
            <a:off x="6425565" y="3169285"/>
            <a:ext cx="1588" cy="935038"/>
          </a:xfrm>
          <a:prstGeom prst="line">
            <a:avLst/>
          </a:prstGeom>
          <a:ln w="9525" cap="flat" cmpd="sng">
            <a:solidFill>
              <a:srgbClr val="53841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3" name="Text Box 18"/>
          <p:cNvSpPr txBox="1"/>
          <p:nvPr/>
        </p:nvSpPr>
        <p:spPr>
          <a:xfrm>
            <a:off x="5417503" y="3696335"/>
            <a:ext cx="10810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工艺条件 </a:t>
            </a:r>
            <a:endParaRPr lang="en-US" altLang="zh-CN" sz="16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14" name="Text Box 19"/>
          <p:cNvSpPr txBox="1"/>
          <p:nvPr/>
        </p:nvSpPr>
        <p:spPr>
          <a:xfrm>
            <a:off x="6352540" y="3696335"/>
            <a:ext cx="10810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工艺设备</a:t>
            </a:r>
            <a:endParaRPr lang="en-US" altLang="zh-CN" sz="16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15" name="Text Box 20"/>
          <p:cNvSpPr txBox="1"/>
          <p:nvPr/>
        </p:nvSpPr>
        <p:spPr>
          <a:xfrm>
            <a:off x="5922328" y="2616835"/>
            <a:ext cx="10810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良率影响</a:t>
            </a:r>
            <a:endParaRPr lang="en-US" altLang="zh-CN" sz="16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16" name="Text Box 21"/>
          <p:cNvSpPr txBox="1"/>
          <p:nvPr/>
        </p:nvSpPr>
        <p:spPr>
          <a:xfrm>
            <a:off x="8441690" y="4248785"/>
            <a:ext cx="1692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缺陷特征</a:t>
            </a:r>
          </a:p>
        </p:txBody>
      </p:sp>
      <p:sp>
        <p:nvSpPr>
          <p:cNvPr id="4117" name="Text Box 22"/>
          <p:cNvSpPr txBox="1"/>
          <p:nvPr/>
        </p:nvSpPr>
        <p:spPr>
          <a:xfrm>
            <a:off x="8009890" y="3240723"/>
            <a:ext cx="1692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相关分析 </a:t>
            </a:r>
          </a:p>
        </p:txBody>
      </p:sp>
      <p:sp>
        <p:nvSpPr>
          <p:cNvPr id="4118" name="Text Box 23"/>
          <p:cNvSpPr txBox="1"/>
          <p:nvPr/>
        </p:nvSpPr>
        <p:spPr>
          <a:xfrm>
            <a:off x="8009890" y="2377123"/>
            <a:ext cx="1763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最终影响 </a:t>
            </a:r>
          </a:p>
        </p:txBody>
      </p:sp>
      <p:pic>
        <p:nvPicPr>
          <p:cNvPr id="4119" name="Picture 31" descr="http://t3.baidu.com/it/u=1810526489,3702536950&amp;fm=3&amp;gp=0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90" y="1126173"/>
            <a:ext cx="1333500" cy="92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667662" y="1309664"/>
            <a:ext cx="72993" cy="1009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>
          <a:xfrm>
            <a:off x="1340228" y="276597"/>
            <a:ext cx="5566410" cy="64643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缺陷分析的常用方法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</a:t>
            </a:r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缺陷特征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)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924C7A1-77D5-4194-9989-F04F014B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20899"/>
              </p:ext>
            </p:extLst>
          </p:nvPr>
        </p:nvGraphicFramePr>
        <p:xfrm>
          <a:off x="1537048" y="1224793"/>
          <a:ext cx="8907245" cy="503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06">
                  <a:extLst>
                    <a:ext uri="{9D8B030D-6E8A-4147-A177-3AD203B41FA5}">
                      <a16:colId xmlns:a16="http://schemas.microsoft.com/office/drawing/2014/main" val="883086892"/>
                    </a:ext>
                  </a:extLst>
                </a:gridCol>
                <a:gridCol w="1880364">
                  <a:extLst>
                    <a:ext uri="{9D8B030D-6E8A-4147-A177-3AD203B41FA5}">
                      <a16:colId xmlns:a16="http://schemas.microsoft.com/office/drawing/2014/main" val="503296697"/>
                    </a:ext>
                  </a:extLst>
                </a:gridCol>
                <a:gridCol w="6251475">
                  <a:extLst>
                    <a:ext uri="{9D8B030D-6E8A-4147-A177-3AD203B41FA5}">
                      <a16:colId xmlns:a16="http://schemas.microsoft.com/office/drawing/2014/main" val="4080712307"/>
                    </a:ext>
                  </a:extLst>
                </a:gridCol>
              </a:tblGrid>
              <a:tr h="276465"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缺陷基本特征收集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0009"/>
                  </a:ext>
                </a:extLst>
              </a:tr>
              <a:tr h="27646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No.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项目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确认内容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043372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Pre scan data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前值扫描信息和相关缺陷特征，锁定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loop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167896"/>
                  </a:ext>
                </a:extLst>
              </a:tr>
              <a:tr h="4331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Defect Map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根据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Defect map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分布和相关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module process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特性锁定相关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process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295985"/>
                  </a:ext>
                </a:extLst>
              </a:tr>
              <a:tr h="4331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Wafer Slot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根据所中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 wafer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在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slot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中的位置结合机台作业模式锁定相关机台；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0450782"/>
                  </a:ext>
                </a:extLst>
              </a:tr>
              <a:tr h="7232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SEM Image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判断缺陷类型并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Tilt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角度照片获取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Side wall/profile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相关缺陷信息判断缺陷形成的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loop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，前层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无法确认的缺陷可以用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OM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4220677"/>
                  </a:ext>
                </a:extLst>
              </a:tr>
              <a:tr h="4331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EDX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注意是否有特殊元素，通过特殊元素缺陷判断相关机台或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process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1019505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Defect Die Stack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是否有叠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die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的特殊分布以判断是否和某些特殊制程相关；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0585471"/>
                  </a:ext>
                </a:extLst>
              </a:tr>
              <a:tr h="7172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Lot History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检查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Lot History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确认是否有与异常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wafer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相关的异常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process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，包括是否有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Q-time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是否异常，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run time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是否异常和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tool alarm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989989"/>
                  </a:ext>
                </a:extLst>
              </a:tr>
              <a:tr h="5751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TEM data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对于需要报废的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wafer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，通过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TEM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层次分析和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EDS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分析进一步判断缺陷形成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loop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和形成原因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846717"/>
                  </a:ext>
                </a:extLst>
              </a:tr>
              <a:tr h="4331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JDV Check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有特定位置的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defect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需要借助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JDV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分析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defect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位置的特征信息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87971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BBF09-41EA-4137-B119-16EBD305A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FECF4-4589-4A7F-ADAC-77E1D64940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3DA714-2B35-4101-8709-61602BF4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138113"/>
            <a:ext cx="10090150" cy="987425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l" eaLnBrk="1" hangingPunct="1"/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缺陷分析的常用方法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相关分析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) 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C48D06-3EF6-4EF3-BB22-A5E1B63D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93023"/>
              </p:ext>
            </p:extLst>
          </p:nvPr>
        </p:nvGraphicFramePr>
        <p:xfrm>
          <a:off x="1461547" y="1352716"/>
          <a:ext cx="8647187" cy="512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21">
                  <a:extLst>
                    <a:ext uri="{9D8B030D-6E8A-4147-A177-3AD203B41FA5}">
                      <a16:colId xmlns:a16="http://schemas.microsoft.com/office/drawing/2014/main" val="1674781289"/>
                    </a:ext>
                  </a:extLst>
                </a:gridCol>
                <a:gridCol w="2074240">
                  <a:extLst>
                    <a:ext uri="{9D8B030D-6E8A-4147-A177-3AD203B41FA5}">
                      <a16:colId xmlns:a16="http://schemas.microsoft.com/office/drawing/2014/main" val="2060244739"/>
                    </a:ext>
                  </a:extLst>
                </a:gridCol>
                <a:gridCol w="5555026">
                  <a:extLst>
                    <a:ext uri="{9D8B030D-6E8A-4147-A177-3AD203B41FA5}">
                      <a16:colId xmlns:a16="http://schemas.microsoft.com/office/drawing/2014/main" val="3680428528"/>
                    </a:ext>
                  </a:extLst>
                </a:gridCol>
              </a:tblGrid>
              <a:tr h="321869"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缺陷分析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8793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No.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项目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518859"/>
                  </a:ext>
                </a:extLst>
              </a:tr>
              <a:tr h="3464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Common Tool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对比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NG lot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机台，确定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impact lot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是否可以收敛到某一机台；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1717923"/>
                  </a:ext>
                </a:extLst>
              </a:tr>
              <a:tr h="66964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Trend Chart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By 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嫌疑机台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process time trend chart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，确定在某个机台上或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process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时间上是否有收敛性；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9618101"/>
                  </a:ext>
                </a:extLst>
              </a:tr>
              <a:tr h="516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YE Inspection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若整体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Baseline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跳高需确认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YE scan recipe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是否有变动或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scan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机台是否有差异；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668038"/>
                  </a:ext>
                </a:extLst>
              </a:tr>
              <a:tr h="51675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Plat Check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若缺陷在各平台间有差异，对比平台差异，判断缺陷是否和平台差异相关；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743366"/>
                  </a:ext>
                </a:extLst>
              </a:tr>
              <a:tr h="338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Process Check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检查缺陷是否和工艺变更相关；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865746"/>
                  </a:ext>
                </a:extLst>
              </a:tr>
              <a:tr h="516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Tool Check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检查是否和新机台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release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，机台间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/CHM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间的差异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机型间的差异相关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6635975"/>
                  </a:ext>
                </a:extLst>
              </a:tr>
              <a:tr h="338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Raw Material Check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检查原材料是否有共同性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具体到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ingot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信息；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829279"/>
                  </a:ext>
                </a:extLst>
              </a:tr>
              <a:tr h="3464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Common source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检查缺陷是否和工厂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common source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更换或异常相关；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959709"/>
                  </a:ext>
                </a:extLst>
              </a:tr>
              <a:tr h="8349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Machine history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若检查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NG lot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在怀疑机台端不收敛，检查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NG lot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前批是否有共同点（包括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run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过同样工艺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/lot waiting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time&amp;process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 time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是否异常等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1832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20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1B2E9-68D0-46DB-9A82-9D5151AF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FECF4-4589-4A7F-ADAC-77E1D649400E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4F52DBA-62A9-474F-9491-AAF33A3E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75769"/>
              </p:ext>
            </p:extLst>
          </p:nvPr>
        </p:nvGraphicFramePr>
        <p:xfrm>
          <a:off x="1746775" y="1374007"/>
          <a:ext cx="8185790" cy="461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645">
                  <a:extLst>
                    <a:ext uri="{9D8B030D-6E8A-4147-A177-3AD203B41FA5}">
                      <a16:colId xmlns:a16="http://schemas.microsoft.com/office/drawing/2014/main" val="3896124921"/>
                    </a:ext>
                  </a:extLst>
                </a:gridCol>
                <a:gridCol w="2052664">
                  <a:extLst>
                    <a:ext uri="{9D8B030D-6E8A-4147-A177-3AD203B41FA5}">
                      <a16:colId xmlns:a16="http://schemas.microsoft.com/office/drawing/2014/main" val="3475499265"/>
                    </a:ext>
                  </a:extLst>
                </a:gridCol>
                <a:gridCol w="5003481">
                  <a:extLst>
                    <a:ext uri="{9D8B030D-6E8A-4147-A177-3AD203B41FA5}">
                      <a16:colId xmlns:a16="http://schemas.microsoft.com/office/drawing/2014/main" val="329406292"/>
                    </a:ext>
                  </a:extLst>
                </a:gridCol>
              </a:tblGrid>
              <a:tr h="6342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No.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项目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确认内容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854588"/>
                  </a:ext>
                </a:extLst>
              </a:tr>
              <a:tr h="667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Impact lot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确认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根据加扫规则总结影响晶圆的数量和缺陷的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DD%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2583023"/>
                  </a:ext>
                </a:extLst>
              </a:tr>
              <a:tr h="981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Address Review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定点看缺陷在发生站点后续制程中的变化以及影响，需确认道缺陷无法被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review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到为止；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9489516"/>
                  </a:ext>
                </a:extLst>
              </a:tr>
              <a:tr h="667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E-beam</a:t>
                      </a: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确认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E-beam 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电性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确认是否会对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CT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metal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连接造成影响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341295"/>
                  </a:ext>
                </a:extLst>
              </a:tr>
              <a:tr h="667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WAT</a:t>
                      </a: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确认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确认缺陷是否会对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WAT</a:t>
                      </a:r>
                      <a:r>
                        <a:rPr lang="zh-CN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造成影响；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4298200"/>
                  </a:ext>
                </a:extLst>
              </a:tr>
              <a:tr h="993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确认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确认缺陷是否会对最终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CP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造成影响，记录该缺陷的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kill ratio</a:t>
                      </a:r>
                      <a:r>
                        <a:rPr lang="zh-CN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；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78622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89389C5-EF4A-46D7-85BA-C63BB089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04" y="104557"/>
            <a:ext cx="10090150" cy="987425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l" eaLnBrk="1" hangingPunct="1"/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缺陷分析的常用方法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影响确认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47308620"/>
      </p:ext>
    </p:extLst>
  </p:cSld>
  <p:clrMapOvr>
    <a:masterClrMapping/>
  </p:clrMapOvr>
</p:sld>
</file>

<file path=ppt/theme/theme1.xml><?xml version="1.0" encoding="utf-8"?>
<a:theme xmlns:a="http://schemas.openxmlformats.org/drawingml/2006/main" name="浙江创芯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浙江创芯" id="{9CD41AA0-9E8F-4227-8CE0-8D88DDE7FF8E}" vid="{D0AB71B9-28FA-4ED3-A9CF-F140C94F68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浙江创芯</Template>
  <TotalTime>10</TotalTime>
  <Words>652</Words>
  <Application>Microsoft Office PowerPoint</Application>
  <PresentationFormat>宽屏</PresentationFormat>
  <Paragraphs>111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 Unicode MS</vt:lpstr>
      <vt:lpstr>Kaiti SC</vt:lpstr>
      <vt:lpstr>楷体</vt:lpstr>
      <vt:lpstr>隶书</vt:lpstr>
      <vt:lpstr>微软雅黑</vt:lpstr>
      <vt:lpstr>Arial</vt:lpstr>
      <vt:lpstr>Arial Black</vt:lpstr>
      <vt:lpstr>Calibri</vt:lpstr>
      <vt:lpstr>Times New Roman</vt:lpstr>
      <vt:lpstr>Wingdings</vt:lpstr>
      <vt:lpstr>浙江创芯</vt:lpstr>
      <vt:lpstr>Office 主题​​</vt:lpstr>
      <vt:lpstr>PowerPoint 演示文稿</vt:lpstr>
      <vt:lpstr>缺陷分析的常用方法 </vt:lpstr>
      <vt:lpstr>缺陷分析的常用方法(缺陷特征) </vt:lpstr>
      <vt:lpstr>缺陷分析的常用方法(相关分析) </vt:lpstr>
      <vt:lpstr>缺陷分析的常用方法(影响确认)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caikun</dc:creator>
  <cp:lastModifiedBy>admin</cp:lastModifiedBy>
  <cp:revision>6</cp:revision>
  <dcterms:created xsi:type="dcterms:W3CDTF">2019-12-26T08:53:00Z</dcterms:created>
  <dcterms:modified xsi:type="dcterms:W3CDTF">2021-12-24T00:41:31Z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</Properties>
</file>