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1"/>
  </p:handoutMasterIdLst>
  <p:sldIdLst>
    <p:sldId id="273" r:id="rId3"/>
    <p:sldId id="256" r:id="rId4"/>
    <p:sldId id="281" r:id="rId5"/>
    <p:sldId id="275" r:id="rId7"/>
    <p:sldId id="286" r:id="rId8"/>
    <p:sldId id="285" r:id="rId9"/>
    <p:sldId id="270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13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D120-F3F0-421C-8865-9085690E9A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0DB2-454F-406F-B4D2-C4209522F6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4DD05-9142-41D9-B63D-79C69A6DF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1" y="136525"/>
            <a:ext cx="2855237" cy="6268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9" b="12227"/>
          <a:stretch>
            <a:fillRect/>
          </a:stretch>
        </p:blipFill>
        <p:spPr>
          <a:xfrm>
            <a:off x="-2" y="4203784"/>
            <a:ext cx="12192000" cy="27174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1369"/>
            <a:ext cx="12192000" cy="4365321"/>
          </a:xfrm>
          <a:prstGeom prst="rect">
            <a:avLst/>
          </a:prstGeom>
          <a:solidFill>
            <a:srgbClr val="013E8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882214" y="2015806"/>
            <a:ext cx="10427571" cy="1046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月  会  报  告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6" y="154279"/>
            <a:ext cx="3264394" cy="7199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011" y="154278"/>
            <a:ext cx="2796091" cy="719930"/>
          </a:xfrm>
          <a:prstGeom prst="rect">
            <a:avLst/>
          </a:prstGeom>
        </p:spPr>
      </p:pic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3827790" y="3613974"/>
            <a:ext cx="3872571" cy="709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159713" y="5348770"/>
            <a:ext cx="3872571" cy="995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202X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XX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XX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b="1" dirty="0">
              <a:solidFill>
                <a:srgbClr val="003F8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3827790" y="4357583"/>
            <a:ext cx="4928304" cy="709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导</a:t>
            </a:r>
            <a:r>
              <a:rPr lang="zh-CN" altLang="en-US" sz="3600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 师：吴汉明 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/ X </a:t>
            </a:r>
            <a:r>
              <a:rPr lang="en-US" altLang="zh-CN" b="1" dirty="0" err="1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 err="1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zh-CN" altLang="en-US" b="1" dirty="0">
              <a:solidFill>
                <a:srgbClr val="003F8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 txBox="1"/>
          <p:nvPr/>
        </p:nvSpPr>
        <p:spPr>
          <a:xfrm>
            <a:off x="-111987" y="189599"/>
            <a:ext cx="3183679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r>
              <a:rPr lang="en-US" altLang="zh-CN" sz="3600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2000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GB" sz="2000" b="1" dirty="0">
              <a:solidFill>
                <a:srgbClr val="003F8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6832" y="811008"/>
            <a:ext cx="8325529" cy="0"/>
          </a:xfrm>
          <a:prstGeom prst="line">
            <a:avLst/>
          </a:prstGeom>
          <a:ln>
            <a:solidFill>
              <a:srgbClr val="003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394979" y="1615693"/>
            <a:ext cx="5402041" cy="646331"/>
            <a:chOff x="2074052" y="1242090"/>
            <a:chExt cx="5402041" cy="646331"/>
          </a:xfrm>
        </p:grpSpPr>
        <p:grpSp>
          <p:nvGrpSpPr>
            <p:cNvPr id="11" name="组合 10"/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17" name="平行四边形 16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18" name="文本框 9"/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背 景 介 绍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" name="平行四边形 32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3394979" y="4633714"/>
            <a:ext cx="5402041" cy="646331"/>
            <a:chOff x="2074052" y="1242090"/>
            <a:chExt cx="5402041" cy="646331"/>
          </a:xfrm>
        </p:grpSpPr>
        <p:grpSp>
          <p:nvGrpSpPr>
            <p:cNvPr id="47" name="组合 46"/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51" name="平行四边形 50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2" name="文本框 9"/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月 度 计 划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平行四边形 49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3394979" y="3608009"/>
            <a:ext cx="5402041" cy="646331"/>
            <a:chOff x="2074052" y="1242090"/>
            <a:chExt cx="5402041" cy="646331"/>
          </a:xfrm>
        </p:grpSpPr>
        <p:grpSp>
          <p:nvGrpSpPr>
            <p:cNvPr id="54" name="组合 53"/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58" name="平行四边形 57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文本框 9"/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问 题</a:t>
                </a:r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\</a:t>
                </a:r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难 点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7" name="平行四边形 56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3394979" y="2613814"/>
            <a:ext cx="5402041" cy="646331"/>
            <a:chOff x="2074052" y="1242090"/>
            <a:chExt cx="5402041" cy="646331"/>
          </a:xfrm>
        </p:grpSpPr>
        <p:grpSp>
          <p:nvGrpSpPr>
            <p:cNvPr id="61" name="组合 60"/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65" name="平行四边形 64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6" name="文本框 9"/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当 月 进 展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753" y="162745"/>
            <a:ext cx="3267988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一、背 景 介 绍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99153" y="984257"/>
            <a:ext cx="337945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/>
              <a:t>课 题 介 绍</a:t>
            </a:r>
            <a:r>
              <a:rPr lang="en-US" altLang="zh-CN" sz="2800" b="1" dirty="0"/>
              <a:t>&amp;</a:t>
            </a:r>
            <a:r>
              <a:rPr lang="zh-CN" altLang="en-US" sz="2800" b="1" dirty="0"/>
              <a:t>计划</a:t>
            </a:r>
            <a:endParaRPr lang="zh-CN" altLang="en-US" sz="2800" b="1" dirty="0"/>
          </a:p>
        </p:txBody>
      </p:sp>
      <p:grpSp>
        <p:nvGrpSpPr>
          <p:cNvPr id="255" name="组合 254"/>
          <p:cNvGrpSpPr/>
          <p:nvPr/>
        </p:nvGrpSpPr>
        <p:grpSpPr>
          <a:xfrm>
            <a:off x="199153" y="4676732"/>
            <a:ext cx="11879637" cy="1158830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256" name="矩形 255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101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2138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8239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4340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0378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6479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2516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8617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/>
            </a:p>
          </p:txBody>
        </p:sp>
        <p:grpSp>
          <p:nvGrpSpPr>
            <p:cNvPr id="257" name="组合 256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258" name="矩形 257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259" name="矩形 258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260" name="矩形 259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267" name="等腰三角形 26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</p:grpSp>
      </p:grpSp>
      <p:sp>
        <p:nvSpPr>
          <p:cNvPr id="268" name="六边形 267"/>
          <p:cNvSpPr/>
          <p:nvPr/>
        </p:nvSpPr>
        <p:spPr>
          <a:xfrm rot="5400000">
            <a:off x="731308" y="4716147"/>
            <a:ext cx="1260000" cy="1080000"/>
          </a:xfrm>
          <a:prstGeom prst="hexagon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69" name="六边形 268"/>
          <p:cNvSpPr/>
          <p:nvPr/>
        </p:nvSpPr>
        <p:spPr>
          <a:xfrm rot="5400000">
            <a:off x="2561251" y="4716147"/>
            <a:ext cx="1260000" cy="1080000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0" name="六边形 269"/>
          <p:cNvSpPr/>
          <p:nvPr/>
        </p:nvSpPr>
        <p:spPr>
          <a:xfrm rot="5400000">
            <a:off x="4391194" y="4716147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1" name="六边形 270"/>
          <p:cNvSpPr/>
          <p:nvPr/>
        </p:nvSpPr>
        <p:spPr>
          <a:xfrm rot="5400000">
            <a:off x="6221137" y="4716147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87" name="六边形 286"/>
          <p:cNvSpPr/>
          <p:nvPr/>
        </p:nvSpPr>
        <p:spPr>
          <a:xfrm rot="5400000">
            <a:off x="8051080" y="4716147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88" name="六边形 287"/>
          <p:cNvSpPr/>
          <p:nvPr/>
        </p:nvSpPr>
        <p:spPr>
          <a:xfrm rot="5400000">
            <a:off x="9881024" y="4716147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89" name="直接连接符 288"/>
          <p:cNvCxnSpPr>
            <a:stCxn id="268" idx="0"/>
          </p:cNvCxnSpPr>
          <p:nvPr/>
        </p:nvCxnSpPr>
        <p:spPr>
          <a:xfrm>
            <a:off x="1361308" y="5886147"/>
            <a:ext cx="441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>
            <a:stCxn id="288" idx="0"/>
          </p:cNvCxnSpPr>
          <p:nvPr/>
        </p:nvCxnSpPr>
        <p:spPr>
          <a:xfrm>
            <a:off x="10511024" y="5886147"/>
            <a:ext cx="816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>
            <a:stCxn id="269" idx="0"/>
          </p:cNvCxnSpPr>
          <p:nvPr/>
        </p:nvCxnSpPr>
        <p:spPr>
          <a:xfrm>
            <a:off x="3191251" y="5886147"/>
            <a:ext cx="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>
            <a:stCxn id="270" idx="0"/>
          </p:cNvCxnSpPr>
          <p:nvPr/>
        </p:nvCxnSpPr>
        <p:spPr>
          <a:xfrm flipH="1">
            <a:off x="5020753" y="5886147"/>
            <a:ext cx="441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>
            <a:stCxn id="271" idx="0"/>
          </p:cNvCxnSpPr>
          <p:nvPr/>
        </p:nvCxnSpPr>
        <p:spPr>
          <a:xfrm>
            <a:off x="6851137" y="5886147"/>
            <a:ext cx="1985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>
            <a:stCxn id="287" idx="0"/>
          </p:cNvCxnSpPr>
          <p:nvPr/>
        </p:nvCxnSpPr>
        <p:spPr>
          <a:xfrm>
            <a:off x="8681080" y="5886147"/>
            <a:ext cx="3728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文本框 294"/>
          <p:cNvSpPr txBox="1"/>
          <p:nvPr/>
        </p:nvSpPr>
        <p:spPr>
          <a:xfrm>
            <a:off x="778967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endParaRPr lang="zh-CN" altLang="en-US" dirty="0"/>
          </a:p>
        </p:txBody>
      </p:sp>
      <p:sp>
        <p:nvSpPr>
          <p:cNvPr id="296" name="文本框 295"/>
          <p:cNvSpPr txBox="1"/>
          <p:nvPr/>
        </p:nvSpPr>
        <p:spPr>
          <a:xfrm>
            <a:off x="2610822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endParaRPr lang="zh-CN" altLang="en-US" dirty="0"/>
          </a:p>
        </p:txBody>
      </p:sp>
      <p:sp>
        <p:nvSpPr>
          <p:cNvPr id="297" name="文本框 296"/>
          <p:cNvSpPr txBox="1"/>
          <p:nvPr/>
        </p:nvSpPr>
        <p:spPr>
          <a:xfrm>
            <a:off x="4468761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endParaRPr lang="zh-CN" altLang="en-US" dirty="0"/>
          </a:p>
        </p:txBody>
      </p:sp>
      <p:sp>
        <p:nvSpPr>
          <p:cNvPr id="298" name="文本框 297"/>
          <p:cNvSpPr txBox="1"/>
          <p:nvPr/>
        </p:nvSpPr>
        <p:spPr>
          <a:xfrm>
            <a:off x="6300616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endParaRPr lang="zh-CN" altLang="en-US" dirty="0"/>
          </a:p>
        </p:txBody>
      </p:sp>
      <p:sp>
        <p:nvSpPr>
          <p:cNvPr id="299" name="文本框 298"/>
          <p:cNvSpPr txBox="1"/>
          <p:nvPr/>
        </p:nvSpPr>
        <p:spPr>
          <a:xfrm>
            <a:off x="8098740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endParaRPr lang="zh-CN" altLang="en-US" dirty="0"/>
          </a:p>
        </p:txBody>
      </p:sp>
      <p:sp>
        <p:nvSpPr>
          <p:cNvPr id="300" name="文本框 299"/>
          <p:cNvSpPr txBox="1"/>
          <p:nvPr/>
        </p:nvSpPr>
        <p:spPr>
          <a:xfrm>
            <a:off x="9930595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923592" y="4932977"/>
            <a:ext cx="91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已过节点内容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2" name="文本框 301"/>
          <p:cNvSpPr txBox="1"/>
          <p:nvPr/>
        </p:nvSpPr>
        <p:spPr>
          <a:xfrm>
            <a:off x="2766892" y="4916782"/>
            <a:ext cx="1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当前节点内容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3" name="文本框 302"/>
          <p:cNvSpPr txBox="1"/>
          <p:nvPr/>
        </p:nvSpPr>
        <p:spPr>
          <a:xfrm>
            <a:off x="4493626" y="5046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节点内容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6337845" y="5071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节点内容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8139015" y="5055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节点内容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9930595" y="5046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节点内容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3857" y="1678950"/>
            <a:ext cx="645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课题简介图文（需指出和平台结合的地方）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二、当 月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561315" y="124937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、进展内容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1315" y="430945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、与平台结合点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三、问 题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难 点 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753" y="162745"/>
            <a:ext cx="423695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四、月 度 计 划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156181" y="951715"/>
            <a:ext cx="11879637" cy="1158830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101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2138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8239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4340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0378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6479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2516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8617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14" name="矩形 13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</p:grpSp>
      </p:grpSp>
      <p:sp>
        <p:nvSpPr>
          <p:cNvPr id="23" name="六边形 22"/>
          <p:cNvSpPr/>
          <p:nvPr/>
        </p:nvSpPr>
        <p:spPr>
          <a:xfrm rot="5400000">
            <a:off x="688336" y="991130"/>
            <a:ext cx="1260000" cy="1080000"/>
          </a:xfrm>
          <a:prstGeom prst="hexagon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六边形 23"/>
          <p:cNvSpPr/>
          <p:nvPr/>
        </p:nvSpPr>
        <p:spPr>
          <a:xfrm rot="5400000">
            <a:off x="2518279" y="991130"/>
            <a:ext cx="1260000" cy="1080000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六边形 24"/>
          <p:cNvSpPr/>
          <p:nvPr/>
        </p:nvSpPr>
        <p:spPr>
          <a:xfrm rot="5400000">
            <a:off x="4348222" y="991130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六边形 25"/>
          <p:cNvSpPr/>
          <p:nvPr/>
        </p:nvSpPr>
        <p:spPr>
          <a:xfrm rot="5400000">
            <a:off x="6178165" y="991130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六边形 26"/>
          <p:cNvSpPr/>
          <p:nvPr/>
        </p:nvSpPr>
        <p:spPr>
          <a:xfrm rot="5400000">
            <a:off x="8008108" y="991130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六边形 27"/>
          <p:cNvSpPr/>
          <p:nvPr/>
        </p:nvSpPr>
        <p:spPr>
          <a:xfrm rot="5400000">
            <a:off x="9838052" y="991130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>
            <a:stCxn id="23" idx="0"/>
          </p:cNvCxnSpPr>
          <p:nvPr/>
        </p:nvCxnSpPr>
        <p:spPr>
          <a:xfrm>
            <a:off x="1318336" y="2161130"/>
            <a:ext cx="441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8" idx="0"/>
          </p:cNvCxnSpPr>
          <p:nvPr/>
        </p:nvCxnSpPr>
        <p:spPr>
          <a:xfrm>
            <a:off x="10468052" y="2161130"/>
            <a:ext cx="816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0"/>
          </p:cNvCxnSpPr>
          <p:nvPr/>
        </p:nvCxnSpPr>
        <p:spPr>
          <a:xfrm>
            <a:off x="3148279" y="2161130"/>
            <a:ext cx="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5" idx="0"/>
          </p:cNvCxnSpPr>
          <p:nvPr/>
        </p:nvCxnSpPr>
        <p:spPr>
          <a:xfrm flipH="1">
            <a:off x="4977781" y="2161130"/>
            <a:ext cx="441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0"/>
          </p:cNvCxnSpPr>
          <p:nvPr/>
        </p:nvCxnSpPr>
        <p:spPr>
          <a:xfrm>
            <a:off x="6808165" y="2161130"/>
            <a:ext cx="1985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0"/>
          </p:cNvCxnSpPr>
          <p:nvPr/>
        </p:nvCxnSpPr>
        <p:spPr>
          <a:xfrm>
            <a:off x="8638108" y="2161130"/>
            <a:ext cx="3728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35995" y="27636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567850" y="27636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425789" y="27636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257644" y="27636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8055768" y="27636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887623" y="27636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时间点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80620" y="1207960"/>
            <a:ext cx="91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已过节点内容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23920" y="1191765"/>
            <a:ext cx="1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当前节点内容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450654" y="13213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节点内容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294873" y="13464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节点内容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96043" y="1330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节点内容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887623" y="13213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节点内容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547" y="3555934"/>
            <a:ext cx="95140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………………………………………………</a:t>
            </a:r>
            <a:r>
              <a:rPr lang="zh-CN" altLang="en-US" dirty="0"/>
              <a:t>（预计完成时间）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………………………………………………</a:t>
            </a:r>
            <a:r>
              <a:rPr lang="zh-CN" altLang="en-US" dirty="0"/>
              <a:t>（预计完成时间）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………………………………………………</a:t>
            </a:r>
            <a:r>
              <a:rPr lang="zh-CN" altLang="en-US" dirty="0"/>
              <a:t>（预计完成时间）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………………………………………………</a:t>
            </a:r>
            <a:r>
              <a:rPr lang="zh-CN" altLang="en-US" dirty="0"/>
              <a:t>（预计完成时间）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1"/>
            <a:ext cx="12192000" cy="68408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29828" y="1454575"/>
            <a:ext cx="6464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</a:rPr>
              <a:t>敬请批评指正！</a:t>
            </a:r>
            <a:endParaRPr lang="zh-CN" altLang="en-US" sz="6600" b="1" dirty="0">
              <a:solidFill>
                <a:srgbClr val="013E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09" y="3660587"/>
            <a:ext cx="1251930" cy="12519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63231" y="3411244"/>
            <a:ext cx="5737210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地址：杭州市建设三路</a:t>
            </a:r>
            <a:r>
              <a:rPr lang="en-US" altLang="zh-CN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733</a:t>
            </a: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</a:t>
            </a:r>
            <a:r>
              <a:rPr lang="en-US" altLang="zh-CN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号楼</a:t>
            </a:r>
            <a:endParaRPr lang="zh-CN" altLang="en-US" sz="2400" b="1" dirty="0">
              <a:solidFill>
                <a:srgbClr val="013E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网址：</a:t>
            </a:r>
            <a:r>
              <a:rPr lang="en-US" altLang="zh-CN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https://mne.zju.edu.cn/</a:t>
            </a:r>
            <a:endParaRPr lang="en-US" altLang="zh-CN" sz="2400" b="1" dirty="0">
              <a:solidFill>
                <a:srgbClr val="013E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PP_MARK_KEY" val="259f2953-3a8d-4c6b-b75a-0b96e037c78b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罗马-宋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演示</Application>
  <PresentationFormat>宽屏</PresentationFormat>
  <Paragraphs>107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Impact</vt:lpstr>
      <vt:lpstr>Arial Unicode MS</vt:lpstr>
      <vt:lpstr>Times New Roman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Ying</dc:creator>
  <cp:lastModifiedBy>。。。</cp:lastModifiedBy>
  <cp:revision>64</cp:revision>
  <dcterms:created xsi:type="dcterms:W3CDTF">2020-11-15T08:36:00Z</dcterms:created>
  <dcterms:modified xsi:type="dcterms:W3CDTF">2022-11-16T07:52:04Z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2FC01421C7334D5F93D6B5E14B20A1B8</vt:lpwstr>
  </property>
</Properties>
</file>