
<file path=[Content_Types].xml><?xml version="1.0" encoding="utf-8"?>
<Types xmlns="http://schemas.openxmlformats.org/package/2006/content-types">
  <Default Extension="bin" ContentType="application/vnd.openxmlformats-officedocument.oleObject"/>
  <Default Extension="emf" ContentType="image/x-emf"/>
  <Default Extension="jfif" ContentType="image/jpeg"/>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9" r:id="rId1"/>
  </p:sldMasterIdLst>
  <p:notesMasterIdLst>
    <p:notesMasterId r:id="rId13"/>
  </p:notesMasterIdLst>
  <p:handoutMasterIdLst>
    <p:handoutMasterId r:id="rId14"/>
  </p:handoutMasterIdLst>
  <p:sldIdLst>
    <p:sldId id="2689" r:id="rId2"/>
    <p:sldId id="787" r:id="rId3"/>
    <p:sldId id="2727" r:id="rId4"/>
    <p:sldId id="789" r:id="rId5"/>
    <p:sldId id="824" r:id="rId6"/>
    <p:sldId id="2731" r:id="rId7"/>
    <p:sldId id="825" r:id="rId8"/>
    <p:sldId id="2728" r:id="rId9"/>
    <p:sldId id="2729" r:id="rId10"/>
    <p:sldId id="2730" r:id="rId11"/>
    <p:sldId id="2726" r:id="rId12"/>
  </p:sldIdLst>
  <p:sldSz cx="9144000" cy="5143500" type="screen16x9"/>
  <p:notesSz cx="6797675" cy="9926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79">
          <p15:clr>
            <a:srgbClr val="A4A3A4"/>
          </p15:clr>
        </p15:guide>
        <p15:guide id="2" pos="2880">
          <p15:clr>
            <a:srgbClr val="A4A3A4"/>
          </p15:clr>
        </p15:guide>
      </p15:sldGuideLst>
    </p:ext>
    <p:ext uri="{2D200454-40CA-4A62-9FC3-DE9A4176ACB9}">
      <p15:notesGuideLst xmlns:p15="http://schemas.microsoft.com/office/powerpoint/2012/main">
        <p15:guide id="1" orient="horz" pos="3432" userDrawn="1">
          <p15:clr>
            <a:srgbClr val="A4A3A4"/>
          </p15:clr>
        </p15:guide>
        <p15:guide id="2" pos="214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00FF"/>
    <a:srgbClr val="66FF66"/>
    <a:srgbClr val="0000FF"/>
    <a:srgbClr val="000096"/>
    <a:srgbClr val="FFFF99"/>
    <a:srgbClr val="000000"/>
    <a:srgbClr val="CCFF33"/>
    <a:srgbClr val="C6A1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76" autoAdjust="0"/>
    <p:restoredTop sz="99258" autoAdjust="0"/>
  </p:normalViewPr>
  <p:slideViewPr>
    <p:cSldViewPr>
      <p:cViewPr>
        <p:scale>
          <a:sx n="100" d="100"/>
          <a:sy n="100" d="100"/>
        </p:scale>
        <p:origin x="1074" y="876"/>
      </p:cViewPr>
      <p:guideLst>
        <p:guide orient="horz" pos="1779"/>
        <p:guide pos="2880"/>
      </p:guideLst>
    </p:cSldViewPr>
  </p:slideViewPr>
  <p:outlineViewPr>
    <p:cViewPr>
      <p:scale>
        <a:sx n="33" d="100"/>
        <a:sy n="33" d="100"/>
      </p:scale>
      <p:origin x="0" y="9396"/>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58" d="100"/>
          <a:sy n="58" d="100"/>
        </p:scale>
        <p:origin x="-2748" y="-78"/>
      </p:cViewPr>
      <p:guideLst>
        <p:guide orient="horz" pos="3432"/>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image" Target="../media/image3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120E5B-F9C5-443B-9290-096F16C7F73C}" type="doc">
      <dgm:prSet loTypeId="urn:microsoft.com/office/officeart/2008/layout/HexagonCluster" loCatId="picture" qsTypeId="urn:microsoft.com/office/officeart/2005/8/quickstyle/simple1" qsCatId="simple" csTypeId="urn:microsoft.com/office/officeart/2005/8/colors/accent1_2" csCatId="accent1" phldr="1"/>
      <dgm:spPr/>
    </dgm:pt>
    <dgm:pt modelId="{97B7860B-B3FD-4DED-9216-333F2F30DA6C}">
      <dgm:prSet phldrT="[文本]"/>
      <dgm:spPr/>
      <dgm:t>
        <a:bodyPr/>
        <a:lstStyle/>
        <a:p>
          <a:r>
            <a:rPr lang="en-US" altLang="zh-CN" dirty="0"/>
            <a:t>THANKS</a:t>
          </a:r>
          <a:endParaRPr lang="zh-CN" altLang="en-US" dirty="0"/>
        </a:p>
      </dgm:t>
    </dgm:pt>
    <dgm:pt modelId="{5CF66CCD-CE0C-4870-9C96-BA14B4247B60}" type="parTrans" cxnId="{44D1B1A5-BDF1-48AC-B8A5-255B2AA3BF7C}">
      <dgm:prSet/>
      <dgm:spPr/>
      <dgm:t>
        <a:bodyPr/>
        <a:lstStyle/>
        <a:p>
          <a:endParaRPr lang="zh-CN" altLang="en-US"/>
        </a:p>
      </dgm:t>
    </dgm:pt>
    <dgm:pt modelId="{076443BD-76FE-496B-9568-015CCC8D49B4}" type="sibTrans" cxnId="{44D1B1A5-BDF1-48AC-B8A5-255B2AA3BF7C}">
      <dgm:prSet/>
      <dgm:spPr>
        <a:blipFill>
          <a:blip xmlns:r="http://schemas.openxmlformats.org/officeDocument/2006/relationships" r:embed="rId1">
            <a:extLst>
              <a:ext uri="{28A0092B-C50C-407E-A947-70E740481C1C}">
                <a14:useLocalDpi xmlns:a14="http://schemas.microsoft.com/office/drawing/2010/main"/>
              </a:ext>
            </a:extLst>
          </a:blip>
          <a:srcRect/>
          <a:stretch>
            <a:fillRect l="-7000" r="-7000"/>
          </a:stretch>
        </a:blipFill>
      </dgm:spPr>
      <dgm:t>
        <a:bodyPr/>
        <a:lstStyle/>
        <a:p>
          <a:endParaRPr lang="zh-CN" altLang="en-US"/>
        </a:p>
      </dgm:t>
    </dgm:pt>
    <dgm:pt modelId="{52782102-CEEC-4EC7-91B4-11737F53F6AE}">
      <dgm:prSet phldrT="[文本]"/>
      <dgm:spPr/>
      <dgm:t>
        <a:bodyPr/>
        <a:lstStyle/>
        <a:p>
          <a:r>
            <a:rPr lang="en-US" altLang="zh-CN" dirty="0"/>
            <a:t>ANSWER</a:t>
          </a:r>
          <a:endParaRPr lang="zh-CN" altLang="en-US" dirty="0"/>
        </a:p>
      </dgm:t>
    </dgm:pt>
    <dgm:pt modelId="{7771796B-64DF-4A4D-96BA-C4DF11D1CA87}" type="parTrans" cxnId="{0A484C88-2771-4073-A178-45FED0C2F92B}">
      <dgm:prSet/>
      <dgm:spPr/>
      <dgm:t>
        <a:bodyPr/>
        <a:lstStyle/>
        <a:p>
          <a:endParaRPr lang="zh-CN" altLang="en-US"/>
        </a:p>
      </dgm:t>
    </dgm:pt>
    <dgm:pt modelId="{8C7E5DF2-D414-4258-A962-EE5BAD574235}" type="sibTrans" cxnId="{0A484C88-2771-4073-A178-45FED0C2F92B}">
      <dgm:prSet/>
      <dgm:spPr>
        <a:blipFill rotWithShape="1">
          <a:blip xmlns:r="http://schemas.openxmlformats.org/officeDocument/2006/relationships" r:embed="rId2" cstate="screen">
            <a:extLst>
              <a:ext uri="{28A0092B-C50C-407E-A947-70E740481C1C}">
                <a14:useLocalDpi xmlns:a14="http://schemas.microsoft.com/office/drawing/2010/main"/>
              </a:ext>
            </a:extLst>
          </a:blip>
          <a:srcRect/>
          <a:stretch>
            <a:fillRect l="-22000" r="-22000"/>
          </a:stretch>
        </a:blipFill>
      </dgm:spPr>
      <dgm:t>
        <a:bodyPr/>
        <a:lstStyle/>
        <a:p>
          <a:endParaRPr lang="zh-CN" altLang="en-US"/>
        </a:p>
      </dgm:t>
    </dgm:pt>
    <dgm:pt modelId="{CECC4B87-9021-4474-B3F7-24E565258317}">
      <dgm:prSet phldrT="[文本]"/>
      <dgm:spPr/>
      <dgm:t>
        <a:bodyPr/>
        <a:lstStyle/>
        <a:p>
          <a:r>
            <a:rPr lang="en-US" altLang="zh-CN" dirty="0"/>
            <a:t>QUESTION</a:t>
          </a:r>
          <a:endParaRPr lang="zh-CN" altLang="en-US" dirty="0"/>
        </a:p>
      </dgm:t>
    </dgm:pt>
    <dgm:pt modelId="{CB269B5E-6EB8-4ADC-BE78-B1822EE57E76}" type="sibTrans" cxnId="{0EC317B0-2BAC-46E2-BE58-88512AA65307}">
      <dgm:prSet/>
      <dgm:spPr>
        <a:blipFill>
          <a:blip xmlns:r="http://schemas.openxmlformats.org/officeDocument/2006/relationships" r:embed="rId3" cstate="screen">
            <a:extLst>
              <a:ext uri="{28A0092B-C50C-407E-A947-70E740481C1C}">
                <a14:useLocalDpi xmlns:a14="http://schemas.microsoft.com/office/drawing/2010/main"/>
              </a:ext>
            </a:extLst>
          </a:blip>
          <a:srcRect/>
          <a:stretch>
            <a:fillRect l="-20000" r="-20000"/>
          </a:stretch>
        </a:blipFill>
      </dgm:spPr>
      <dgm:t>
        <a:bodyPr/>
        <a:lstStyle/>
        <a:p>
          <a:endParaRPr lang="zh-CN" altLang="en-US"/>
        </a:p>
      </dgm:t>
    </dgm:pt>
    <dgm:pt modelId="{512607C0-5749-4EEA-AC2C-1B96E29571EF}" type="parTrans" cxnId="{0EC317B0-2BAC-46E2-BE58-88512AA65307}">
      <dgm:prSet/>
      <dgm:spPr/>
      <dgm:t>
        <a:bodyPr/>
        <a:lstStyle/>
        <a:p>
          <a:endParaRPr lang="zh-CN" altLang="en-US"/>
        </a:p>
      </dgm:t>
    </dgm:pt>
    <dgm:pt modelId="{80893018-E386-4EA0-9B7E-2FED52F82CA4}" type="pres">
      <dgm:prSet presAssocID="{54120E5B-F9C5-443B-9290-096F16C7F73C}" presName="Name0" presStyleCnt="0">
        <dgm:presLayoutVars>
          <dgm:chMax val="21"/>
          <dgm:chPref val="21"/>
        </dgm:presLayoutVars>
      </dgm:prSet>
      <dgm:spPr/>
    </dgm:pt>
    <dgm:pt modelId="{EB051A24-A4B8-468D-9462-49A4EA96D81A}" type="pres">
      <dgm:prSet presAssocID="{97B7860B-B3FD-4DED-9216-333F2F30DA6C}" presName="text1" presStyleCnt="0"/>
      <dgm:spPr/>
    </dgm:pt>
    <dgm:pt modelId="{7F1A227E-BEF5-4111-A91A-CEAF7E943945}" type="pres">
      <dgm:prSet presAssocID="{97B7860B-B3FD-4DED-9216-333F2F30DA6C}" presName="textRepeatNode" presStyleLbl="alignNode1" presStyleIdx="0" presStyleCnt="3" custLinFactNeighborX="83" custLinFactNeighborY="-1518">
        <dgm:presLayoutVars>
          <dgm:chMax val="0"/>
          <dgm:chPref val="0"/>
          <dgm:bulletEnabled val="1"/>
        </dgm:presLayoutVars>
      </dgm:prSet>
      <dgm:spPr/>
    </dgm:pt>
    <dgm:pt modelId="{B971D044-5F09-4C02-A6EE-A18DF04D9A52}" type="pres">
      <dgm:prSet presAssocID="{97B7860B-B3FD-4DED-9216-333F2F30DA6C}" presName="textaccent1" presStyleCnt="0"/>
      <dgm:spPr/>
    </dgm:pt>
    <dgm:pt modelId="{7D8CE217-303A-4BDD-94A8-C3DB3DA6C3CD}" type="pres">
      <dgm:prSet presAssocID="{97B7860B-B3FD-4DED-9216-333F2F30DA6C}" presName="accentRepeatNode" presStyleLbl="solidAlignAcc1" presStyleIdx="0" presStyleCnt="6"/>
      <dgm:spPr/>
    </dgm:pt>
    <dgm:pt modelId="{ACE56774-EB9C-47DB-82AA-3109910DE272}" type="pres">
      <dgm:prSet presAssocID="{076443BD-76FE-496B-9568-015CCC8D49B4}" presName="image1" presStyleCnt="0"/>
      <dgm:spPr/>
    </dgm:pt>
    <dgm:pt modelId="{F00E7BEA-4988-40D5-8FB9-62C1F6F8A15E}" type="pres">
      <dgm:prSet presAssocID="{076443BD-76FE-496B-9568-015CCC8D49B4}" presName="imageRepeatNode" presStyleLbl="alignAcc1" presStyleIdx="0" presStyleCnt="3"/>
      <dgm:spPr/>
    </dgm:pt>
    <dgm:pt modelId="{23C87D81-3C9F-4CCC-B4DE-3E75B95A33AF}" type="pres">
      <dgm:prSet presAssocID="{076443BD-76FE-496B-9568-015CCC8D49B4}" presName="imageaccent1" presStyleCnt="0"/>
      <dgm:spPr/>
    </dgm:pt>
    <dgm:pt modelId="{4C659F5D-EC77-4F86-A7A2-7FDB55730A1E}" type="pres">
      <dgm:prSet presAssocID="{076443BD-76FE-496B-9568-015CCC8D49B4}" presName="accentRepeatNode" presStyleLbl="solidAlignAcc1" presStyleIdx="1" presStyleCnt="6"/>
      <dgm:spPr/>
    </dgm:pt>
    <dgm:pt modelId="{5A54204C-E695-45CA-AEE3-FF3309B571EA}" type="pres">
      <dgm:prSet presAssocID="{52782102-CEEC-4EC7-91B4-11737F53F6AE}" presName="text2" presStyleCnt="0"/>
      <dgm:spPr/>
    </dgm:pt>
    <dgm:pt modelId="{31F99588-6D79-4B1F-AA38-72C97C597F11}" type="pres">
      <dgm:prSet presAssocID="{52782102-CEEC-4EC7-91B4-11737F53F6AE}" presName="textRepeatNode" presStyleLbl="alignNode1" presStyleIdx="1" presStyleCnt="3">
        <dgm:presLayoutVars>
          <dgm:chMax val="0"/>
          <dgm:chPref val="0"/>
          <dgm:bulletEnabled val="1"/>
        </dgm:presLayoutVars>
      </dgm:prSet>
      <dgm:spPr/>
    </dgm:pt>
    <dgm:pt modelId="{ADDABF16-2F7F-49D2-A582-248D53671CAB}" type="pres">
      <dgm:prSet presAssocID="{52782102-CEEC-4EC7-91B4-11737F53F6AE}" presName="textaccent2" presStyleCnt="0"/>
      <dgm:spPr/>
    </dgm:pt>
    <dgm:pt modelId="{41C48448-0CA3-46F5-943E-F6FCAB682DA3}" type="pres">
      <dgm:prSet presAssocID="{52782102-CEEC-4EC7-91B4-11737F53F6AE}" presName="accentRepeatNode" presStyleLbl="solidAlignAcc1" presStyleIdx="2" presStyleCnt="6"/>
      <dgm:spPr/>
    </dgm:pt>
    <dgm:pt modelId="{7ED3667F-C54E-484F-822C-548C941C810D}" type="pres">
      <dgm:prSet presAssocID="{8C7E5DF2-D414-4258-A962-EE5BAD574235}" presName="image2" presStyleCnt="0"/>
      <dgm:spPr/>
    </dgm:pt>
    <dgm:pt modelId="{06139DBB-E90E-485F-823E-76E7E6B76C41}" type="pres">
      <dgm:prSet presAssocID="{8C7E5DF2-D414-4258-A962-EE5BAD574235}" presName="imageRepeatNode" presStyleLbl="alignAcc1" presStyleIdx="1" presStyleCnt="3" custLinFactNeighborX="770" custLinFactNeighborY="-2573"/>
      <dgm:spPr/>
    </dgm:pt>
    <dgm:pt modelId="{29884BE2-472A-4708-A68B-6CD13ABB01B0}" type="pres">
      <dgm:prSet presAssocID="{8C7E5DF2-D414-4258-A962-EE5BAD574235}" presName="imageaccent2" presStyleCnt="0"/>
      <dgm:spPr/>
    </dgm:pt>
    <dgm:pt modelId="{3AAEE272-C3D0-4433-B4B0-B4E82D44CECD}" type="pres">
      <dgm:prSet presAssocID="{8C7E5DF2-D414-4258-A962-EE5BAD574235}" presName="accentRepeatNode" presStyleLbl="solidAlignAcc1" presStyleIdx="3" presStyleCnt="6"/>
      <dgm:spPr/>
    </dgm:pt>
    <dgm:pt modelId="{929E4844-1B7C-40FE-8E01-A4D794014EAD}" type="pres">
      <dgm:prSet presAssocID="{CECC4B87-9021-4474-B3F7-24E565258317}" presName="text3" presStyleCnt="0"/>
      <dgm:spPr/>
    </dgm:pt>
    <dgm:pt modelId="{9E5A62EC-4642-454F-954D-49F5FB5B216F}" type="pres">
      <dgm:prSet presAssocID="{CECC4B87-9021-4474-B3F7-24E565258317}" presName="textRepeatNode" presStyleLbl="alignNode1" presStyleIdx="2" presStyleCnt="3">
        <dgm:presLayoutVars>
          <dgm:chMax val="0"/>
          <dgm:chPref val="0"/>
          <dgm:bulletEnabled val="1"/>
        </dgm:presLayoutVars>
      </dgm:prSet>
      <dgm:spPr/>
    </dgm:pt>
    <dgm:pt modelId="{7DC14831-CD43-4290-A19A-B5FE14AC4759}" type="pres">
      <dgm:prSet presAssocID="{CECC4B87-9021-4474-B3F7-24E565258317}" presName="textaccent3" presStyleCnt="0"/>
      <dgm:spPr/>
    </dgm:pt>
    <dgm:pt modelId="{673CD31E-3783-4E18-AB7D-C209A662BAB3}" type="pres">
      <dgm:prSet presAssocID="{CECC4B87-9021-4474-B3F7-24E565258317}" presName="accentRepeatNode" presStyleLbl="solidAlignAcc1" presStyleIdx="4" presStyleCnt="6"/>
      <dgm:spPr/>
    </dgm:pt>
    <dgm:pt modelId="{1638CFF5-E3C4-4D7E-B657-4FB3735A703A}" type="pres">
      <dgm:prSet presAssocID="{CB269B5E-6EB8-4ADC-BE78-B1822EE57E76}" presName="image3" presStyleCnt="0"/>
      <dgm:spPr/>
    </dgm:pt>
    <dgm:pt modelId="{7B9C168B-B2C6-4D6A-8FE4-5BE805355678}" type="pres">
      <dgm:prSet presAssocID="{CB269B5E-6EB8-4ADC-BE78-B1822EE57E76}" presName="imageRepeatNode" presStyleLbl="alignAcc1" presStyleIdx="2" presStyleCnt="3"/>
      <dgm:spPr/>
    </dgm:pt>
    <dgm:pt modelId="{428CC7C6-E2F0-4155-93C4-9F71830458EC}" type="pres">
      <dgm:prSet presAssocID="{CB269B5E-6EB8-4ADC-BE78-B1822EE57E76}" presName="imageaccent3" presStyleCnt="0"/>
      <dgm:spPr/>
    </dgm:pt>
    <dgm:pt modelId="{8BD0517F-73D9-46A4-9545-38F0307C2C7F}" type="pres">
      <dgm:prSet presAssocID="{CB269B5E-6EB8-4ADC-BE78-B1822EE57E76}" presName="accentRepeatNode" presStyleLbl="solidAlignAcc1" presStyleIdx="5" presStyleCnt="6"/>
      <dgm:spPr/>
    </dgm:pt>
  </dgm:ptLst>
  <dgm:cxnLst>
    <dgm:cxn modelId="{0B91C51B-85CD-4CD9-A821-9BB429D1CDB6}" type="presOf" srcId="{52782102-CEEC-4EC7-91B4-11737F53F6AE}" destId="{31F99588-6D79-4B1F-AA38-72C97C597F11}" srcOrd="0" destOrd="0" presId="urn:microsoft.com/office/officeart/2008/layout/HexagonCluster"/>
    <dgm:cxn modelId="{6C251667-9E0A-4A06-B4FA-009564087949}" type="presOf" srcId="{CB269B5E-6EB8-4ADC-BE78-B1822EE57E76}" destId="{7B9C168B-B2C6-4D6A-8FE4-5BE805355678}" srcOrd="0" destOrd="0" presId="urn:microsoft.com/office/officeart/2008/layout/HexagonCluster"/>
    <dgm:cxn modelId="{0A484C88-2771-4073-A178-45FED0C2F92B}" srcId="{54120E5B-F9C5-443B-9290-096F16C7F73C}" destId="{52782102-CEEC-4EC7-91B4-11737F53F6AE}" srcOrd="1" destOrd="0" parTransId="{7771796B-64DF-4A4D-96BA-C4DF11D1CA87}" sibTransId="{8C7E5DF2-D414-4258-A962-EE5BAD574235}"/>
    <dgm:cxn modelId="{DEE1AD88-D7AD-4A87-9B86-2482D9E6447D}" type="presOf" srcId="{076443BD-76FE-496B-9568-015CCC8D49B4}" destId="{F00E7BEA-4988-40D5-8FB9-62C1F6F8A15E}" srcOrd="0" destOrd="0" presId="urn:microsoft.com/office/officeart/2008/layout/HexagonCluster"/>
    <dgm:cxn modelId="{44D1B1A5-BDF1-48AC-B8A5-255B2AA3BF7C}" srcId="{54120E5B-F9C5-443B-9290-096F16C7F73C}" destId="{97B7860B-B3FD-4DED-9216-333F2F30DA6C}" srcOrd="0" destOrd="0" parTransId="{5CF66CCD-CE0C-4870-9C96-BA14B4247B60}" sibTransId="{076443BD-76FE-496B-9568-015CCC8D49B4}"/>
    <dgm:cxn modelId="{902917A8-7981-49E3-9E24-42863093003D}" type="presOf" srcId="{54120E5B-F9C5-443B-9290-096F16C7F73C}" destId="{80893018-E386-4EA0-9B7E-2FED52F82CA4}" srcOrd="0" destOrd="0" presId="urn:microsoft.com/office/officeart/2008/layout/HexagonCluster"/>
    <dgm:cxn modelId="{0EC317B0-2BAC-46E2-BE58-88512AA65307}" srcId="{54120E5B-F9C5-443B-9290-096F16C7F73C}" destId="{CECC4B87-9021-4474-B3F7-24E565258317}" srcOrd="2" destOrd="0" parTransId="{512607C0-5749-4EEA-AC2C-1B96E29571EF}" sibTransId="{CB269B5E-6EB8-4ADC-BE78-B1822EE57E76}"/>
    <dgm:cxn modelId="{1A0DE6D2-4AB3-4127-A0C0-36D3D9AA1319}" type="presOf" srcId="{CECC4B87-9021-4474-B3F7-24E565258317}" destId="{9E5A62EC-4642-454F-954D-49F5FB5B216F}" srcOrd="0" destOrd="0" presId="urn:microsoft.com/office/officeart/2008/layout/HexagonCluster"/>
    <dgm:cxn modelId="{ACA8D2F0-8BEF-436F-A90D-D263A51B5631}" type="presOf" srcId="{8C7E5DF2-D414-4258-A962-EE5BAD574235}" destId="{06139DBB-E90E-485F-823E-76E7E6B76C41}" srcOrd="0" destOrd="0" presId="urn:microsoft.com/office/officeart/2008/layout/HexagonCluster"/>
    <dgm:cxn modelId="{40EE90FF-DE08-4BE3-8FB9-B70136448539}" type="presOf" srcId="{97B7860B-B3FD-4DED-9216-333F2F30DA6C}" destId="{7F1A227E-BEF5-4111-A91A-CEAF7E943945}" srcOrd="0" destOrd="0" presId="urn:microsoft.com/office/officeart/2008/layout/HexagonCluster"/>
    <dgm:cxn modelId="{00BF81BB-BE76-4FD4-AA95-FA7DA3F75AB0}" type="presParOf" srcId="{80893018-E386-4EA0-9B7E-2FED52F82CA4}" destId="{EB051A24-A4B8-468D-9462-49A4EA96D81A}" srcOrd="0" destOrd="0" presId="urn:microsoft.com/office/officeart/2008/layout/HexagonCluster"/>
    <dgm:cxn modelId="{CC314812-001D-41AB-91D5-16D331196F0C}" type="presParOf" srcId="{EB051A24-A4B8-468D-9462-49A4EA96D81A}" destId="{7F1A227E-BEF5-4111-A91A-CEAF7E943945}" srcOrd="0" destOrd="0" presId="urn:microsoft.com/office/officeart/2008/layout/HexagonCluster"/>
    <dgm:cxn modelId="{EA96E3D5-419D-453B-90BF-C09FB8CCB2A1}" type="presParOf" srcId="{80893018-E386-4EA0-9B7E-2FED52F82CA4}" destId="{B971D044-5F09-4C02-A6EE-A18DF04D9A52}" srcOrd="1" destOrd="0" presId="urn:microsoft.com/office/officeart/2008/layout/HexagonCluster"/>
    <dgm:cxn modelId="{89D7DEEE-5FC0-4E81-AF25-0090501BB9F1}" type="presParOf" srcId="{B971D044-5F09-4C02-A6EE-A18DF04D9A52}" destId="{7D8CE217-303A-4BDD-94A8-C3DB3DA6C3CD}" srcOrd="0" destOrd="0" presId="urn:microsoft.com/office/officeart/2008/layout/HexagonCluster"/>
    <dgm:cxn modelId="{538D4FF0-5892-4EDF-880D-B345B6994071}" type="presParOf" srcId="{80893018-E386-4EA0-9B7E-2FED52F82CA4}" destId="{ACE56774-EB9C-47DB-82AA-3109910DE272}" srcOrd="2" destOrd="0" presId="urn:microsoft.com/office/officeart/2008/layout/HexagonCluster"/>
    <dgm:cxn modelId="{04F364A0-1AD1-4D9C-9D72-2883C0D05699}" type="presParOf" srcId="{ACE56774-EB9C-47DB-82AA-3109910DE272}" destId="{F00E7BEA-4988-40D5-8FB9-62C1F6F8A15E}" srcOrd="0" destOrd="0" presId="urn:microsoft.com/office/officeart/2008/layout/HexagonCluster"/>
    <dgm:cxn modelId="{99F46D4B-8869-478F-9C24-5A49E1522693}" type="presParOf" srcId="{80893018-E386-4EA0-9B7E-2FED52F82CA4}" destId="{23C87D81-3C9F-4CCC-B4DE-3E75B95A33AF}" srcOrd="3" destOrd="0" presId="urn:microsoft.com/office/officeart/2008/layout/HexagonCluster"/>
    <dgm:cxn modelId="{960310B7-6959-43AF-9E03-9E23844D62D0}" type="presParOf" srcId="{23C87D81-3C9F-4CCC-B4DE-3E75B95A33AF}" destId="{4C659F5D-EC77-4F86-A7A2-7FDB55730A1E}" srcOrd="0" destOrd="0" presId="urn:microsoft.com/office/officeart/2008/layout/HexagonCluster"/>
    <dgm:cxn modelId="{D5F04B5D-B7FD-4300-958E-570297D28F77}" type="presParOf" srcId="{80893018-E386-4EA0-9B7E-2FED52F82CA4}" destId="{5A54204C-E695-45CA-AEE3-FF3309B571EA}" srcOrd="4" destOrd="0" presId="urn:microsoft.com/office/officeart/2008/layout/HexagonCluster"/>
    <dgm:cxn modelId="{27866C2C-C620-473D-B647-2149E6549464}" type="presParOf" srcId="{5A54204C-E695-45CA-AEE3-FF3309B571EA}" destId="{31F99588-6D79-4B1F-AA38-72C97C597F11}" srcOrd="0" destOrd="0" presId="urn:microsoft.com/office/officeart/2008/layout/HexagonCluster"/>
    <dgm:cxn modelId="{5B45D07E-64E0-43CF-B62F-72037C2E3CD4}" type="presParOf" srcId="{80893018-E386-4EA0-9B7E-2FED52F82CA4}" destId="{ADDABF16-2F7F-49D2-A582-248D53671CAB}" srcOrd="5" destOrd="0" presId="urn:microsoft.com/office/officeart/2008/layout/HexagonCluster"/>
    <dgm:cxn modelId="{1AEFF4DF-D67F-4795-BD43-04E5A43824BF}" type="presParOf" srcId="{ADDABF16-2F7F-49D2-A582-248D53671CAB}" destId="{41C48448-0CA3-46F5-943E-F6FCAB682DA3}" srcOrd="0" destOrd="0" presId="urn:microsoft.com/office/officeart/2008/layout/HexagonCluster"/>
    <dgm:cxn modelId="{69268ED3-00E0-4719-B51F-FB035A6081FF}" type="presParOf" srcId="{80893018-E386-4EA0-9B7E-2FED52F82CA4}" destId="{7ED3667F-C54E-484F-822C-548C941C810D}" srcOrd="6" destOrd="0" presId="urn:microsoft.com/office/officeart/2008/layout/HexagonCluster"/>
    <dgm:cxn modelId="{68239F91-736F-40AC-BAA2-CF74A09900FB}" type="presParOf" srcId="{7ED3667F-C54E-484F-822C-548C941C810D}" destId="{06139DBB-E90E-485F-823E-76E7E6B76C41}" srcOrd="0" destOrd="0" presId="urn:microsoft.com/office/officeart/2008/layout/HexagonCluster"/>
    <dgm:cxn modelId="{8ADD7F18-2E7D-46AF-B185-EC3045A8DB1C}" type="presParOf" srcId="{80893018-E386-4EA0-9B7E-2FED52F82CA4}" destId="{29884BE2-472A-4708-A68B-6CD13ABB01B0}" srcOrd="7" destOrd="0" presId="urn:microsoft.com/office/officeart/2008/layout/HexagonCluster"/>
    <dgm:cxn modelId="{B6672AF6-5A72-45D1-8EAB-CD34F65EACE3}" type="presParOf" srcId="{29884BE2-472A-4708-A68B-6CD13ABB01B0}" destId="{3AAEE272-C3D0-4433-B4B0-B4E82D44CECD}" srcOrd="0" destOrd="0" presId="urn:microsoft.com/office/officeart/2008/layout/HexagonCluster"/>
    <dgm:cxn modelId="{4027B516-CF24-49BF-B026-6AB1218AE076}" type="presParOf" srcId="{80893018-E386-4EA0-9B7E-2FED52F82CA4}" destId="{929E4844-1B7C-40FE-8E01-A4D794014EAD}" srcOrd="8" destOrd="0" presId="urn:microsoft.com/office/officeart/2008/layout/HexagonCluster"/>
    <dgm:cxn modelId="{81B7495E-917D-4C13-A425-A2666E8FF138}" type="presParOf" srcId="{929E4844-1B7C-40FE-8E01-A4D794014EAD}" destId="{9E5A62EC-4642-454F-954D-49F5FB5B216F}" srcOrd="0" destOrd="0" presId="urn:microsoft.com/office/officeart/2008/layout/HexagonCluster"/>
    <dgm:cxn modelId="{BB4841DA-83C9-4B45-9A34-3D3A5F2390FA}" type="presParOf" srcId="{80893018-E386-4EA0-9B7E-2FED52F82CA4}" destId="{7DC14831-CD43-4290-A19A-B5FE14AC4759}" srcOrd="9" destOrd="0" presId="urn:microsoft.com/office/officeart/2008/layout/HexagonCluster"/>
    <dgm:cxn modelId="{3D1C2BB0-BEBF-4FDB-9D5F-DC16BEFA0DD9}" type="presParOf" srcId="{7DC14831-CD43-4290-A19A-B5FE14AC4759}" destId="{673CD31E-3783-4E18-AB7D-C209A662BAB3}" srcOrd="0" destOrd="0" presId="urn:microsoft.com/office/officeart/2008/layout/HexagonCluster"/>
    <dgm:cxn modelId="{21B95637-7FBD-49D6-B827-0C3D768029C8}" type="presParOf" srcId="{80893018-E386-4EA0-9B7E-2FED52F82CA4}" destId="{1638CFF5-E3C4-4D7E-B657-4FB3735A703A}" srcOrd="10" destOrd="0" presId="urn:microsoft.com/office/officeart/2008/layout/HexagonCluster"/>
    <dgm:cxn modelId="{C9306C53-6A9C-4865-B80F-47E74696F183}" type="presParOf" srcId="{1638CFF5-E3C4-4D7E-B657-4FB3735A703A}" destId="{7B9C168B-B2C6-4D6A-8FE4-5BE805355678}" srcOrd="0" destOrd="0" presId="urn:microsoft.com/office/officeart/2008/layout/HexagonCluster"/>
    <dgm:cxn modelId="{EEEF97AF-C0D7-433B-AEDB-73EEB62F98F6}" type="presParOf" srcId="{80893018-E386-4EA0-9B7E-2FED52F82CA4}" destId="{428CC7C6-E2F0-4155-93C4-9F71830458EC}" srcOrd="11" destOrd="0" presId="urn:microsoft.com/office/officeart/2008/layout/HexagonCluster"/>
    <dgm:cxn modelId="{5FFB8204-3905-429F-B03C-46603AADACCF}" type="presParOf" srcId="{428CC7C6-E2F0-4155-93C4-9F71830458EC}" destId="{8BD0517F-73D9-46A4-9545-38F0307C2C7F}" srcOrd="0" destOrd="0" presId="urn:microsoft.com/office/officeart/2008/layout/HexagonCluster"/>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1A227E-BEF5-4111-A91A-CEAF7E943945}">
      <dsp:nvSpPr>
        <dsp:cNvPr id="0" name=""/>
        <dsp:cNvSpPr/>
      </dsp:nvSpPr>
      <dsp:spPr>
        <a:xfrm>
          <a:off x="1333109" y="2203290"/>
          <a:ext cx="1558037" cy="1343299"/>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2860" rIns="0" bIns="2286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THANKS</a:t>
          </a:r>
          <a:endParaRPr lang="zh-CN" altLang="en-US" sz="1800" kern="1200" dirty="0"/>
        </a:p>
      </dsp:txBody>
      <dsp:txXfrm>
        <a:off x="1574887" y="2411745"/>
        <a:ext cx="1074481" cy="926389"/>
      </dsp:txXfrm>
    </dsp:sp>
    <dsp:sp modelId="{7D8CE217-303A-4BDD-94A8-C3DB3DA6C3CD}">
      <dsp:nvSpPr>
        <dsp:cNvPr id="0" name=""/>
        <dsp:cNvSpPr/>
      </dsp:nvSpPr>
      <dsp:spPr>
        <a:xfrm>
          <a:off x="1372292" y="2816720"/>
          <a:ext cx="182417" cy="157221"/>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0E7BEA-4988-40D5-8FB9-62C1F6F8A15E}">
      <dsp:nvSpPr>
        <dsp:cNvPr id="0" name=""/>
        <dsp:cNvSpPr/>
      </dsp:nvSpPr>
      <dsp:spPr>
        <a:xfrm>
          <a:off x="0" y="1502168"/>
          <a:ext cx="1558037" cy="1343299"/>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a:ext>
            </a:extLst>
          </a:blip>
          <a:srcRect/>
          <a:stretch>
            <a:fillRect l="-7000" r="-7000"/>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659F5D-EC77-4F86-A7A2-7FDB55730A1E}">
      <dsp:nvSpPr>
        <dsp:cNvPr id="0" name=""/>
        <dsp:cNvSpPr/>
      </dsp:nvSpPr>
      <dsp:spPr>
        <a:xfrm>
          <a:off x="1060685" y="2668017"/>
          <a:ext cx="182417" cy="157221"/>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F99588-6D79-4B1F-AA38-72C97C597F11}">
      <dsp:nvSpPr>
        <dsp:cNvPr id="0" name=""/>
        <dsp:cNvSpPr/>
      </dsp:nvSpPr>
      <dsp:spPr>
        <a:xfrm>
          <a:off x="2659197" y="1486197"/>
          <a:ext cx="1558037" cy="1343299"/>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2860" rIns="0" bIns="2286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ANSWER</a:t>
          </a:r>
          <a:endParaRPr lang="zh-CN" altLang="en-US" sz="1800" kern="1200" dirty="0"/>
        </a:p>
      </dsp:txBody>
      <dsp:txXfrm>
        <a:off x="2900975" y="1694652"/>
        <a:ext cx="1074481" cy="926389"/>
      </dsp:txXfrm>
    </dsp:sp>
    <dsp:sp modelId="{41C48448-0CA3-46F5-943E-F6FCAB682DA3}">
      <dsp:nvSpPr>
        <dsp:cNvPr id="0" name=""/>
        <dsp:cNvSpPr/>
      </dsp:nvSpPr>
      <dsp:spPr>
        <a:xfrm>
          <a:off x="3724318" y="2650627"/>
          <a:ext cx="182417" cy="157221"/>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139DBB-E90E-485F-823E-76E7E6B76C41}">
      <dsp:nvSpPr>
        <dsp:cNvPr id="0" name=""/>
        <dsp:cNvSpPr/>
      </dsp:nvSpPr>
      <dsp:spPr>
        <a:xfrm>
          <a:off x="3986578" y="2189118"/>
          <a:ext cx="1558037" cy="1343299"/>
        </a:xfrm>
        <a:prstGeom prst="hexagon">
          <a:avLst>
            <a:gd name="adj" fmla="val 25000"/>
            <a:gd name="vf" fmla="val 115470"/>
          </a:avLst>
        </a:prstGeom>
        <a:blipFill rotWithShape="1">
          <a:blip xmlns:r="http://schemas.openxmlformats.org/officeDocument/2006/relationships" r:embed="rId2" cstate="screen">
            <a:extLst>
              <a:ext uri="{28A0092B-C50C-407E-A947-70E740481C1C}">
                <a14:useLocalDpi xmlns:a14="http://schemas.microsoft.com/office/drawing/2010/main"/>
              </a:ext>
            </a:extLst>
          </a:blip>
          <a:srcRect/>
          <a:stretch>
            <a:fillRect l="-22000" r="-22000"/>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AEE272-C3D0-4433-B4B0-B4E82D44CECD}">
      <dsp:nvSpPr>
        <dsp:cNvPr id="0" name=""/>
        <dsp:cNvSpPr/>
      </dsp:nvSpPr>
      <dsp:spPr>
        <a:xfrm>
          <a:off x="4027054" y="2816720"/>
          <a:ext cx="182417" cy="157221"/>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5A62EC-4642-454F-954D-49F5FB5B216F}">
      <dsp:nvSpPr>
        <dsp:cNvPr id="0" name=""/>
        <dsp:cNvSpPr/>
      </dsp:nvSpPr>
      <dsp:spPr>
        <a:xfrm>
          <a:off x="1331816" y="751907"/>
          <a:ext cx="1558037" cy="1343299"/>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2860" rIns="0" bIns="2286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QUESTION</a:t>
          </a:r>
          <a:endParaRPr lang="zh-CN" altLang="en-US" sz="1800" kern="1200" dirty="0"/>
        </a:p>
      </dsp:txBody>
      <dsp:txXfrm>
        <a:off x="1573594" y="960362"/>
        <a:ext cx="1074481" cy="926389"/>
      </dsp:txXfrm>
    </dsp:sp>
    <dsp:sp modelId="{673CD31E-3783-4E18-AB7D-C209A662BAB3}">
      <dsp:nvSpPr>
        <dsp:cNvPr id="0" name=""/>
        <dsp:cNvSpPr/>
      </dsp:nvSpPr>
      <dsp:spPr>
        <a:xfrm>
          <a:off x="2388066" y="781009"/>
          <a:ext cx="182417" cy="157221"/>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9C168B-B2C6-4D6A-8FE4-5BE805355678}">
      <dsp:nvSpPr>
        <dsp:cNvPr id="0" name=""/>
        <dsp:cNvSpPr/>
      </dsp:nvSpPr>
      <dsp:spPr>
        <a:xfrm>
          <a:off x="2659197" y="17972"/>
          <a:ext cx="1558037" cy="1343299"/>
        </a:xfrm>
        <a:prstGeom prst="hexagon">
          <a:avLst>
            <a:gd name="adj" fmla="val 25000"/>
            <a:gd name="vf" fmla="val 115470"/>
          </a:avLst>
        </a:prstGeom>
        <a:blipFill>
          <a:blip xmlns:r="http://schemas.openxmlformats.org/officeDocument/2006/relationships" r:embed="rId3" cstate="screen">
            <a:extLst>
              <a:ext uri="{28A0092B-C50C-407E-A947-70E740481C1C}">
                <a14:useLocalDpi xmlns:a14="http://schemas.microsoft.com/office/drawing/2010/main"/>
              </a:ext>
            </a:extLst>
          </a:blip>
          <a:srcRect/>
          <a:stretch>
            <a:fillRect l="-20000" r="-20000"/>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D0517F-73D9-46A4-9545-38F0307C2C7F}">
      <dsp:nvSpPr>
        <dsp:cNvPr id="0" name=""/>
        <dsp:cNvSpPr/>
      </dsp:nvSpPr>
      <dsp:spPr>
        <a:xfrm>
          <a:off x="2705218" y="607817"/>
          <a:ext cx="182417" cy="157221"/>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45862" cy="495793"/>
          </a:xfrm>
          <a:prstGeom prst="rect">
            <a:avLst/>
          </a:prstGeom>
        </p:spPr>
        <p:txBody>
          <a:bodyPr vert="horz" lIns="88230" tIns="44115" rIns="88230" bIns="44115" rtlCol="0"/>
          <a:lstStyle>
            <a:lvl1pPr algn="l">
              <a:defRPr sz="1200"/>
            </a:lvl1pPr>
          </a:lstStyle>
          <a:p>
            <a:endParaRPr lang="zh-CN" altLang="en-US"/>
          </a:p>
        </p:txBody>
      </p:sp>
      <p:sp>
        <p:nvSpPr>
          <p:cNvPr id="3" name="日期占位符 2"/>
          <p:cNvSpPr>
            <a:spLocks noGrp="1"/>
          </p:cNvSpPr>
          <p:nvPr>
            <p:ph type="dt" sz="quarter" idx="1"/>
          </p:nvPr>
        </p:nvSpPr>
        <p:spPr>
          <a:xfrm>
            <a:off x="3850294" y="1"/>
            <a:ext cx="2945862" cy="495793"/>
          </a:xfrm>
          <a:prstGeom prst="rect">
            <a:avLst/>
          </a:prstGeom>
        </p:spPr>
        <p:txBody>
          <a:bodyPr vert="horz" lIns="88230" tIns="44115" rIns="88230" bIns="44115" rtlCol="0"/>
          <a:lstStyle>
            <a:lvl1pPr algn="r">
              <a:defRPr sz="1200"/>
            </a:lvl1pPr>
          </a:lstStyle>
          <a:p>
            <a:fld id="{E8205B44-EF13-4C57-81AE-B72C6135A626}" type="datetimeFigureOut">
              <a:rPr lang="zh-CN" altLang="en-US" smtClean="0"/>
              <a:t>2021/8/10</a:t>
            </a:fld>
            <a:endParaRPr lang="zh-CN" altLang="en-US"/>
          </a:p>
        </p:txBody>
      </p:sp>
      <p:sp>
        <p:nvSpPr>
          <p:cNvPr id="4" name="页脚占位符 3"/>
          <p:cNvSpPr>
            <a:spLocks noGrp="1"/>
          </p:cNvSpPr>
          <p:nvPr>
            <p:ph type="ftr" sz="quarter" idx="2"/>
          </p:nvPr>
        </p:nvSpPr>
        <p:spPr>
          <a:xfrm>
            <a:off x="0" y="9429306"/>
            <a:ext cx="2945862" cy="495793"/>
          </a:xfrm>
          <a:prstGeom prst="rect">
            <a:avLst/>
          </a:prstGeom>
        </p:spPr>
        <p:txBody>
          <a:bodyPr vert="horz" lIns="88230" tIns="44115" rIns="88230" bIns="44115"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294" y="9429306"/>
            <a:ext cx="2945862" cy="495793"/>
          </a:xfrm>
          <a:prstGeom prst="rect">
            <a:avLst/>
          </a:prstGeom>
        </p:spPr>
        <p:txBody>
          <a:bodyPr vert="horz" lIns="88230" tIns="44115" rIns="88230" bIns="44115" rtlCol="0" anchor="b"/>
          <a:lstStyle>
            <a:lvl1pPr algn="r">
              <a:defRPr sz="1200"/>
            </a:lvl1pPr>
          </a:lstStyle>
          <a:p>
            <a:fld id="{F2506977-DC95-4292-AF3C-99394AF30C19}" type="slidenum">
              <a:rPr lang="zh-CN" altLang="en-US" smtClean="0"/>
              <a:t>‹#›</a:t>
            </a:fld>
            <a:endParaRPr lang="zh-CN" altLang="en-US"/>
          </a:p>
        </p:txBody>
      </p:sp>
    </p:spTree>
    <p:extLst>
      <p:ext uri="{BB962C8B-B14F-4D97-AF65-F5344CB8AC3E}">
        <p14:creationId xmlns:p14="http://schemas.microsoft.com/office/powerpoint/2010/main" val="22276346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2"/>
            <a:ext cx="2945659" cy="496332"/>
          </a:xfrm>
          <a:prstGeom prst="rect">
            <a:avLst/>
          </a:prstGeom>
        </p:spPr>
        <p:txBody>
          <a:bodyPr vert="horz" lIns="91442" tIns="45721" rIns="91442" bIns="45721" rtlCol="0"/>
          <a:lstStyle>
            <a:lvl1pPr algn="l">
              <a:defRPr sz="1200"/>
            </a:lvl1pPr>
          </a:lstStyle>
          <a:p>
            <a:endParaRPr lang="zh-CN" altLang="en-US"/>
          </a:p>
        </p:txBody>
      </p:sp>
      <p:sp>
        <p:nvSpPr>
          <p:cNvPr id="3" name="日期占位符 2"/>
          <p:cNvSpPr>
            <a:spLocks noGrp="1"/>
          </p:cNvSpPr>
          <p:nvPr>
            <p:ph type="dt" idx="1"/>
          </p:nvPr>
        </p:nvSpPr>
        <p:spPr>
          <a:xfrm>
            <a:off x="3850446" y="2"/>
            <a:ext cx="2945659" cy="496332"/>
          </a:xfrm>
          <a:prstGeom prst="rect">
            <a:avLst/>
          </a:prstGeom>
        </p:spPr>
        <p:txBody>
          <a:bodyPr vert="horz" lIns="91442" tIns="45721" rIns="91442" bIns="45721" rtlCol="0"/>
          <a:lstStyle>
            <a:lvl1pPr algn="r">
              <a:defRPr sz="1200"/>
            </a:lvl1pPr>
          </a:lstStyle>
          <a:p>
            <a:fld id="{319FFCF0-AF53-4A57-B63C-9B454C042B54}" type="datetimeFigureOut">
              <a:rPr lang="zh-CN" altLang="en-US" smtClean="0"/>
              <a:t>2021/8/10</a:t>
            </a:fld>
            <a:endParaRPr lang="zh-CN" altLang="en-US"/>
          </a:p>
        </p:txBody>
      </p:sp>
      <p:sp>
        <p:nvSpPr>
          <p:cNvPr id="4" name="幻灯片图像占位符 3"/>
          <p:cNvSpPr>
            <a:spLocks noGrp="1" noRot="1" noChangeAspect="1"/>
          </p:cNvSpPr>
          <p:nvPr>
            <p:ph type="sldImg" idx="2"/>
          </p:nvPr>
        </p:nvSpPr>
        <p:spPr>
          <a:xfrm>
            <a:off x="90488" y="746125"/>
            <a:ext cx="6616700" cy="3721100"/>
          </a:xfrm>
          <a:prstGeom prst="rect">
            <a:avLst/>
          </a:prstGeom>
          <a:noFill/>
          <a:ln w="12700">
            <a:solidFill>
              <a:prstClr val="black"/>
            </a:solidFill>
          </a:ln>
        </p:spPr>
        <p:txBody>
          <a:bodyPr vert="horz" lIns="91442" tIns="45721" rIns="91442" bIns="45721" rtlCol="0" anchor="ctr"/>
          <a:lstStyle/>
          <a:p>
            <a:endParaRPr lang="zh-CN" altLang="en-US"/>
          </a:p>
        </p:txBody>
      </p:sp>
      <p:sp>
        <p:nvSpPr>
          <p:cNvPr id="5" name="备注占位符 4"/>
          <p:cNvSpPr>
            <a:spLocks noGrp="1"/>
          </p:cNvSpPr>
          <p:nvPr>
            <p:ph type="body" sz="quarter" idx="3"/>
          </p:nvPr>
        </p:nvSpPr>
        <p:spPr>
          <a:xfrm>
            <a:off x="679769" y="4715154"/>
            <a:ext cx="5438140" cy="4466987"/>
          </a:xfrm>
          <a:prstGeom prst="rect">
            <a:avLst/>
          </a:prstGeom>
        </p:spPr>
        <p:txBody>
          <a:bodyPr vert="horz" lIns="91442" tIns="45721" rIns="91442" bIns="45721"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1" y="9428584"/>
            <a:ext cx="2945659" cy="496332"/>
          </a:xfrm>
          <a:prstGeom prst="rect">
            <a:avLst/>
          </a:prstGeom>
        </p:spPr>
        <p:txBody>
          <a:bodyPr vert="horz" lIns="91442" tIns="45721" rIns="91442" bIns="45721"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6" y="9428584"/>
            <a:ext cx="2945659" cy="496332"/>
          </a:xfrm>
          <a:prstGeom prst="rect">
            <a:avLst/>
          </a:prstGeom>
        </p:spPr>
        <p:txBody>
          <a:bodyPr vert="horz" lIns="91442" tIns="45721" rIns="91442" bIns="45721" rtlCol="0" anchor="b"/>
          <a:lstStyle>
            <a:lvl1pPr algn="r">
              <a:defRPr sz="1200"/>
            </a:lvl1pPr>
          </a:lstStyle>
          <a:p>
            <a:fld id="{95CBE154-3BAE-4186-B38F-DE27F840969C}" type="slidenum">
              <a:rPr lang="zh-CN" altLang="en-US" smtClean="0"/>
              <a:t>‹#›</a:t>
            </a:fld>
            <a:endParaRPr lang="zh-CN" altLang="en-US"/>
          </a:p>
        </p:txBody>
      </p:sp>
    </p:spTree>
    <p:extLst>
      <p:ext uri="{BB962C8B-B14F-4D97-AF65-F5344CB8AC3E}">
        <p14:creationId xmlns:p14="http://schemas.microsoft.com/office/powerpoint/2010/main" val="313358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16700" cy="3721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CBE154-3BAE-4186-B38F-DE27F840969C}" type="slidenum">
              <a:rPr lang="zh-CN" altLang="en-US" smtClean="0"/>
              <a:t>1</a:t>
            </a:fld>
            <a:endParaRPr lang="zh-CN" altLang="en-US"/>
          </a:p>
        </p:txBody>
      </p:sp>
    </p:spTree>
    <p:extLst>
      <p:ext uri="{BB962C8B-B14F-4D97-AF65-F5344CB8AC3E}">
        <p14:creationId xmlns:p14="http://schemas.microsoft.com/office/powerpoint/2010/main" val="2367539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5CBE154-3BAE-4186-B38F-DE27F840969C}" type="slidenum">
              <a:rPr lang="zh-CN" altLang="en-US" smtClean="0"/>
              <a:t>11</a:t>
            </a:fld>
            <a:endParaRPr lang="zh-CN" altLang="en-US"/>
          </a:p>
        </p:txBody>
      </p:sp>
    </p:spTree>
    <p:extLst>
      <p:ext uri="{BB962C8B-B14F-4D97-AF65-F5344CB8AC3E}">
        <p14:creationId xmlns:p14="http://schemas.microsoft.com/office/powerpoint/2010/main" val="3987074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6A5C2A-6430-4668-A0BB-63428F3F87ED}"/>
              </a:ext>
            </a:extLst>
          </p:cNvPr>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21AC856D-9A6F-4206-A2A8-D6221150BA6E}"/>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1D6DA9F-28D7-47D4-B4B8-D24A2DCA8E3F}"/>
              </a:ext>
            </a:extLst>
          </p:cNvPr>
          <p:cNvSpPr>
            <a:spLocks noGrp="1"/>
          </p:cNvSpPr>
          <p:nvPr>
            <p:ph type="dt" sz="half" idx="10"/>
          </p:nvPr>
        </p:nvSpPr>
        <p:spPr/>
        <p:txBody>
          <a:bodyPr/>
          <a:lstStyle/>
          <a:p>
            <a:fld id="{5B89D452-26E5-47B6-8567-D7E23FD3D21A}" type="datetimeFigureOut">
              <a:rPr lang="zh-CN" altLang="en-US" smtClean="0"/>
              <a:t>2021/8/10</a:t>
            </a:fld>
            <a:endParaRPr lang="zh-CN" altLang="en-US" dirty="0"/>
          </a:p>
        </p:txBody>
      </p:sp>
      <p:sp>
        <p:nvSpPr>
          <p:cNvPr id="5" name="页脚占位符 4">
            <a:extLst>
              <a:ext uri="{FF2B5EF4-FFF2-40B4-BE49-F238E27FC236}">
                <a16:creationId xmlns:a16="http://schemas.microsoft.com/office/drawing/2014/main" id="{A0EADF31-BDC0-4D13-8663-7D7D06168524}"/>
              </a:ext>
            </a:extLst>
          </p:cNvPr>
          <p:cNvSpPr>
            <a:spLocks noGrp="1"/>
          </p:cNvSpPr>
          <p:nvPr>
            <p:ph type="ftr" sz="quarter" idx="11"/>
          </p:nvPr>
        </p:nvSpPr>
        <p:spPr/>
        <p:txBody>
          <a:bodyPr/>
          <a:lstStyle/>
          <a:p>
            <a:endParaRPr lang="zh-CN" altLang="en-US" dirty="0"/>
          </a:p>
        </p:txBody>
      </p:sp>
      <p:sp>
        <p:nvSpPr>
          <p:cNvPr id="6" name="灯片编号占位符 5">
            <a:extLst>
              <a:ext uri="{FF2B5EF4-FFF2-40B4-BE49-F238E27FC236}">
                <a16:creationId xmlns:a16="http://schemas.microsoft.com/office/drawing/2014/main" id="{3D63376F-A13B-4072-84A3-CEB61226F761}"/>
              </a:ext>
            </a:extLst>
          </p:cNvPr>
          <p:cNvSpPr>
            <a:spLocks noGrp="1"/>
          </p:cNvSpPr>
          <p:nvPr>
            <p:ph type="sldNum" sz="quarter" idx="12"/>
          </p:nvPr>
        </p:nvSpPr>
        <p:spPr/>
        <p:txBody>
          <a:bodyPr/>
          <a:lstStyle/>
          <a:p>
            <a:fld id="{1E8844C1-A626-4610-A7AA-FC6FB1E1346F}" type="slidenum">
              <a:rPr lang="zh-CN" altLang="en-US" smtClean="0"/>
              <a:t>‹#›</a:t>
            </a:fld>
            <a:endParaRPr lang="zh-CN" altLang="en-US"/>
          </a:p>
        </p:txBody>
      </p:sp>
    </p:spTree>
    <p:extLst>
      <p:ext uri="{BB962C8B-B14F-4D97-AF65-F5344CB8AC3E}">
        <p14:creationId xmlns:p14="http://schemas.microsoft.com/office/powerpoint/2010/main" val="368904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684D6-7291-46FB-B16C-631D59F980D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499FF66-1280-400A-B918-2BE1D40C747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F1A97F-6CCD-4E7A-BC75-F82DC48EC266}"/>
              </a:ext>
            </a:extLst>
          </p:cNvPr>
          <p:cNvSpPr>
            <a:spLocks noGrp="1"/>
          </p:cNvSpPr>
          <p:nvPr>
            <p:ph type="dt" sz="half" idx="10"/>
          </p:nvPr>
        </p:nvSpPr>
        <p:spPr/>
        <p:txBody>
          <a:bodyPr/>
          <a:lstStyle/>
          <a:p>
            <a:fld id="{5B89D452-26E5-47B6-8567-D7E23FD3D21A}" type="datetimeFigureOut">
              <a:rPr lang="zh-CN" altLang="en-US" smtClean="0"/>
              <a:t>2021/8/10</a:t>
            </a:fld>
            <a:endParaRPr lang="zh-CN" altLang="en-US" dirty="0"/>
          </a:p>
        </p:txBody>
      </p:sp>
      <p:sp>
        <p:nvSpPr>
          <p:cNvPr id="5" name="页脚占位符 4">
            <a:extLst>
              <a:ext uri="{FF2B5EF4-FFF2-40B4-BE49-F238E27FC236}">
                <a16:creationId xmlns:a16="http://schemas.microsoft.com/office/drawing/2014/main" id="{F7A8FFCD-F5E2-4E49-902C-DF32B6301246}"/>
              </a:ext>
            </a:extLst>
          </p:cNvPr>
          <p:cNvSpPr>
            <a:spLocks noGrp="1"/>
          </p:cNvSpPr>
          <p:nvPr>
            <p:ph type="ftr" sz="quarter" idx="11"/>
          </p:nvPr>
        </p:nvSpPr>
        <p:spPr/>
        <p:txBody>
          <a:bodyPr/>
          <a:lstStyle/>
          <a:p>
            <a:endParaRPr lang="zh-CN" altLang="en-US" dirty="0"/>
          </a:p>
        </p:txBody>
      </p:sp>
      <p:sp>
        <p:nvSpPr>
          <p:cNvPr id="6" name="灯片编号占位符 5">
            <a:extLst>
              <a:ext uri="{FF2B5EF4-FFF2-40B4-BE49-F238E27FC236}">
                <a16:creationId xmlns:a16="http://schemas.microsoft.com/office/drawing/2014/main" id="{9F868404-D51C-40A7-BED2-E7111AD08FE3}"/>
              </a:ext>
            </a:extLst>
          </p:cNvPr>
          <p:cNvSpPr>
            <a:spLocks noGrp="1"/>
          </p:cNvSpPr>
          <p:nvPr>
            <p:ph type="sldNum" sz="quarter" idx="12"/>
          </p:nvPr>
        </p:nvSpPr>
        <p:spPr/>
        <p:txBody>
          <a:bodyPr/>
          <a:lstStyle/>
          <a:p>
            <a:fld id="{1E8844C1-A626-4610-A7AA-FC6FB1E1346F}" type="slidenum">
              <a:rPr lang="zh-CN" altLang="en-US" smtClean="0"/>
              <a:t>‹#›</a:t>
            </a:fld>
            <a:endParaRPr lang="zh-CN" altLang="en-US"/>
          </a:p>
        </p:txBody>
      </p:sp>
      <p:sp>
        <p:nvSpPr>
          <p:cNvPr id="7" name="矩形 6">
            <a:extLst>
              <a:ext uri="{FF2B5EF4-FFF2-40B4-BE49-F238E27FC236}">
                <a16:creationId xmlns:a16="http://schemas.microsoft.com/office/drawing/2014/main" id="{B6E377E2-128B-4132-8E64-47D657DABB43}"/>
              </a:ext>
            </a:extLst>
          </p:cNvPr>
          <p:cNvSpPr/>
          <p:nvPr userDrawn="1"/>
        </p:nvSpPr>
        <p:spPr>
          <a:xfrm>
            <a:off x="0" y="195486"/>
            <a:ext cx="9144000" cy="411156"/>
          </a:xfrm>
          <a:prstGeom prst="rect">
            <a:avLst/>
          </a:prstGeom>
          <a:gradFill flip="none" rotWithShape="1">
            <a:gsLst>
              <a:gs pos="5000">
                <a:srgbClr val="002060"/>
              </a:gs>
              <a:gs pos="6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1184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3A184AB-EEA1-4FA4-83AB-A3FBCAC4A41C}"/>
              </a:ext>
            </a:extLst>
          </p:cNvPr>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896FC0F-2633-4997-BF8B-12C8E73E49C2}"/>
              </a:ext>
            </a:extLst>
          </p:cNvPr>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EF4496-23FA-4E36-A057-C1DF3B0228A6}"/>
              </a:ext>
            </a:extLst>
          </p:cNvPr>
          <p:cNvSpPr>
            <a:spLocks noGrp="1"/>
          </p:cNvSpPr>
          <p:nvPr>
            <p:ph type="dt" sz="half" idx="10"/>
          </p:nvPr>
        </p:nvSpPr>
        <p:spPr/>
        <p:txBody>
          <a:bodyPr/>
          <a:lstStyle/>
          <a:p>
            <a:fld id="{5B89D452-26E5-47B6-8567-D7E23FD3D21A}" type="datetimeFigureOut">
              <a:rPr lang="zh-CN" altLang="en-US" smtClean="0"/>
              <a:t>2021/8/10</a:t>
            </a:fld>
            <a:endParaRPr lang="zh-CN" altLang="en-US"/>
          </a:p>
        </p:txBody>
      </p:sp>
      <p:sp>
        <p:nvSpPr>
          <p:cNvPr id="5" name="页脚占位符 4">
            <a:extLst>
              <a:ext uri="{FF2B5EF4-FFF2-40B4-BE49-F238E27FC236}">
                <a16:creationId xmlns:a16="http://schemas.microsoft.com/office/drawing/2014/main" id="{EA6103FE-5FB3-4252-86E3-65888EA98C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90BBF6-643E-4270-B716-F2900A990602}"/>
              </a:ext>
            </a:extLst>
          </p:cNvPr>
          <p:cNvSpPr>
            <a:spLocks noGrp="1"/>
          </p:cNvSpPr>
          <p:nvPr>
            <p:ph type="sldNum" sz="quarter" idx="12"/>
          </p:nvPr>
        </p:nvSpPr>
        <p:spPr/>
        <p:txBody>
          <a:bodyPr/>
          <a:lstStyle/>
          <a:p>
            <a:fld id="{1E8844C1-A626-4610-A7AA-FC6FB1E1346F}" type="slidenum">
              <a:rPr lang="zh-CN" altLang="en-US" smtClean="0"/>
              <a:t>‹#›</a:t>
            </a:fld>
            <a:endParaRPr lang="zh-CN" altLang="en-US"/>
          </a:p>
        </p:txBody>
      </p:sp>
    </p:spTree>
    <p:extLst>
      <p:ext uri="{BB962C8B-B14F-4D97-AF65-F5344CB8AC3E}">
        <p14:creationId xmlns:p14="http://schemas.microsoft.com/office/powerpoint/2010/main" val="3581089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15567"/>
            <a:ext cx="8229600" cy="3394472"/>
          </a:xfrm>
        </p:spPr>
        <p:txBody>
          <a:bodyPr>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矩形 6"/>
          <p:cNvSpPr/>
          <p:nvPr userDrawn="1"/>
        </p:nvSpPr>
        <p:spPr>
          <a:xfrm>
            <a:off x="0" y="339502"/>
            <a:ext cx="9144000" cy="411156"/>
          </a:xfrm>
          <a:prstGeom prst="rect">
            <a:avLst/>
          </a:prstGeom>
          <a:gradFill flip="none" rotWithShape="1">
            <a:gsLst>
              <a:gs pos="5000">
                <a:srgbClr val="002060"/>
              </a:gs>
              <a:gs pos="6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9"/>
          <p:cNvSpPr>
            <a:spLocks noChangeArrowheads="1"/>
          </p:cNvSpPr>
          <p:nvPr userDrawn="1"/>
        </p:nvSpPr>
        <p:spPr bwMode="auto">
          <a:xfrm>
            <a:off x="9736" y="339502"/>
            <a:ext cx="9124528" cy="387340"/>
          </a:xfrm>
          <a:prstGeom prst="rect">
            <a:avLst/>
          </a:prstGeom>
          <a:noFill/>
          <a:ln w="9525">
            <a:noFill/>
            <a:miter lim="800000"/>
          </a:ln>
          <a:effectLst>
            <a:outerShdw blurRad="50800" dist="38100" dir="2700000" algn="tl" rotWithShape="0">
              <a:prstClr val="black">
                <a:alpha val="40000"/>
              </a:prstClr>
            </a:outerShdw>
          </a:effectLst>
        </p:spPr>
        <p:txBody>
          <a:bodyPr wrap="square" lIns="78794" tIns="39397" rIns="78794" bIns="39397">
            <a:spAutoFit/>
          </a:bodyPr>
          <a:lstStyle/>
          <a:p>
            <a:pPr>
              <a:defRPr/>
            </a:pPr>
            <a:r>
              <a:rPr lang="en-US" altLang="zh-CN" sz="2000" b="1" dirty="0">
                <a:latin typeface="微软雅黑" panose="020B0503020204020204" pitchFamily="34" charset="-122"/>
                <a:ea typeface="微软雅黑" panose="020B0503020204020204" pitchFamily="34" charset="-122"/>
              </a:rPr>
              <a:t>   </a:t>
            </a:r>
          </a:p>
        </p:txBody>
      </p:sp>
      <p:sp>
        <p:nvSpPr>
          <p:cNvPr id="9" name="日期占位符 3"/>
          <p:cNvSpPr>
            <a:spLocks noGrp="1"/>
          </p:cNvSpPr>
          <p:nvPr>
            <p:ph type="dt" sz="half" idx="10"/>
          </p:nvPr>
        </p:nvSpPr>
        <p:spPr>
          <a:xfrm>
            <a:off x="4454624" y="4767264"/>
            <a:ext cx="1269504" cy="273844"/>
          </a:xfrm>
        </p:spPr>
        <p:txBody>
          <a:bodyPr/>
          <a:lstStyle/>
          <a:p>
            <a:fld id="{5B89D452-26E5-47B6-8567-D7E23FD3D21A}" type="datetimeFigureOut">
              <a:rPr lang="zh-CN" altLang="en-US" smtClean="0"/>
              <a:t>2021/8/10</a:t>
            </a:fld>
            <a:endParaRPr lang="zh-CN" altLang="en-US" dirty="0"/>
          </a:p>
        </p:txBody>
      </p:sp>
      <p:sp>
        <p:nvSpPr>
          <p:cNvPr id="10" name="页脚占位符 4"/>
          <p:cNvSpPr>
            <a:spLocks noGrp="1"/>
          </p:cNvSpPr>
          <p:nvPr>
            <p:ph type="ftr" sz="quarter" idx="11"/>
          </p:nvPr>
        </p:nvSpPr>
        <p:spPr>
          <a:xfrm>
            <a:off x="5796136" y="4767264"/>
            <a:ext cx="1584176" cy="273844"/>
          </a:xfrm>
        </p:spPr>
        <p:txBody>
          <a:bodyPr/>
          <a:lstStyle/>
          <a:p>
            <a:endParaRPr lang="zh-CN" altLang="en-US" dirty="0"/>
          </a:p>
        </p:txBody>
      </p:sp>
      <p:sp>
        <p:nvSpPr>
          <p:cNvPr id="11" name="灯片编号占位符 5"/>
          <p:cNvSpPr>
            <a:spLocks noGrp="1"/>
          </p:cNvSpPr>
          <p:nvPr>
            <p:ph type="sldNum" sz="quarter" idx="12"/>
          </p:nvPr>
        </p:nvSpPr>
        <p:spPr>
          <a:xfrm>
            <a:off x="7452320" y="4767264"/>
            <a:ext cx="1234480" cy="273844"/>
          </a:xfrm>
        </p:spPr>
        <p:txBody>
          <a:bodyPr/>
          <a:lstStyle/>
          <a:p>
            <a:fld id="{1E8844C1-A626-4610-A7AA-FC6FB1E1346F}"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200151"/>
            <a:ext cx="4038600" cy="3394472"/>
          </a:xfrm>
        </p:spPr>
        <p:txBody>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矩形 7"/>
          <p:cNvSpPr/>
          <p:nvPr userDrawn="1"/>
        </p:nvSpPr>
        <p:spPr>
          <a:xfrm>
            <a:off x="0" y="339502"/>
            <a:ext cx="9144000" cy="411156"/>
          </a:xfrm>
          <a:prstGeom prst="rect">
            <a:avLst/>
          </a:prstGeom>
          <a:gradFill flip="none" rotWithShape="1">
            <a:gsLst>
              <a:gs pos="5000">
                <a:srgbClr val="002060"/>
              </a:gs>
              <a:gs pos="6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日期占位符 3"/>
          <p:cNvSpPr>
            <a:spLocks noGrp="1"/>
          </p:cNvSpPr>
          <p:nvPr>
            <p:ph type="dt" sz="half" idx="10"/>
          </p:nvPr>
        </p:nvSpPr>
        <p:spPr>
          <a:xfrm>
            <a:off x="4454624" y="4767264"/>
            <a:ext cx="1269504" cy="273844"/>
          </a:xfrm>
        </p:spPr>
        <p:txBody>
          <a:bodyPr/>
          <a:lstStyle/>
          <a:p>
            <a:fld id="{5B89D452-26E5-47B6-8567-D7E23FD3D21A}" type="datetimeFigureOut">
              <a:rPr lang="zh-CN" altLang="en-US" smtClean="0"/>
              <a:t>2021/8/10</a:t>
            </a:fld>
            <a:endParaRPr lang="zh-CN" altLang="en-US" dirty="0"/>
          </a:p>
        </p:txBody>
      </p:sp>
      <p:sp>
        <p:nvSpPr>
          <p:cNvPr id="11" name="页脚占位符 4"/>
          <p:cNvSpPr>
            <a:spLocks noGrp="1"/>
          </p:cNvSpPr>
          <p:nvPr>
            <p:ph type="ftr" sz="quarter" idx="11"/>
          </p:nvPr>
        </p:nvSpPr>
        <p:spPr>
          <a:xfrm>
            <a:off x="5796136" y="4767264"/>
            <a:ext cx="1584176" cy="273844"/>
          </a:xfrm>
        </p:spPr>
        <p:txBody>
          <a:bodyPr/>
          <a:lstStyle/>
          <a:p>
            <a:endParaRPr lang="zh-CN" altLang="en-US" dirty="0"/>
          </a:p>
        </p:txBody>
      </p:sp>
      <p:sp>
        <p:nvSpPr>
          <p:cNvPr id="12" name="灯片编号占位符 5"/>
          <p:cNvSpPr>
            <a:spLocks noGrp="1"/>
          </p:cNvSpPr>
          <p:nvPr>
            <p:ph type="sldNum" sz="quarter" idx="12"/>
          </p:nvPr>
        </p:nvSpPr>
        <p:spPr>
          <a:xfrm>
            <a:off x="7452320" y="4767264"/>
            <a:ext cx="1234480" cy="273844"/>
          </a:xfrm>
        </p:spPr>
        <p:txBody>
          <a:bodyPr/>
          <a:lstStyle/>
          <a:p>
            <a:fld id="{1E8844C1-A626-4610-A7AA-FC6FB1E1346F}"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矩形 9"/>
          <p:cNvSpPr/>
          <p:nvPr userDrawn="1"/>
        </p:nvSpPr>
        <p:spPr>
          <a:xfrm>
            <a:off x="0" y="339502"/>
            <a:ext cx="9144000" cy="411156"/>
          </a:xfrm>
          <a:prstGeom prst="rect">
            <a:avLst/>
          </a:prstGeom>
          <a:gradFill flip="none" rotWithShape="1">
            <a:gsLst>
              <a:gs pos="5000">
                <a:srgbClr val="002060"/>
              </a:gs>
              <a:gs pos="6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日期占位符 3"/>
          <p:cNvSpPr>
            <a:spLocks noGrp="1"/>
          </p:cNvSpPr>
          <p:nvPr>
            <p:ph type="dt" sz="half" idx="10"/>
          </p:nvPr>
        </p:nvSpPr>
        <p:spPr>
          <a:xfrm>
            <a:off x="4454624" y="4767264"/>
            <a:ext cx="1269504" cy="273844"/>
          </a:xfrm>
        </p:spPr>
        <p:txBody>
          <a:bodyPr/>
          <a:lstStyle/>
          <a:p>
            <a:fld id="{5B89D452-26E5-47B6-8567-D7E23FD3D21A}" type="datetimeFigureOut">
              <a:rPr lang="zh-CN" altLang="en-US" smtClean="0"/>
              <a:t>2021/8/10</a:t>
            </a:fld>
            <a:endParaRPr lang="zh-CN" altLang="en-US" dirty="0"/>
          </a:p>
        </p:txBody>
      </p:sp>
      <p:sp>
        <p:nvSpPr>
          <p:cNvPr id="13" name="页脚占位符 4"/>
          <p:cNvSpPr>
            <a:spLocks noGrp="1"/>
          </p:cNvSpPr>
          <p:nvPr>
            <p:ph type="ftr" sz="quarter" idx="11"/>
          </p:nvPr>
        </p:nvSpPr>
        <p:spPr>
          <a:xfrm>
            <a:off x="5796136" y="4767264"/>
            <a:ext cx="1584176" cy="273844"/>
          </a:xfrm>
        </p:spPr>
        <p:txBody>
          <a:bodyPr/>
          <a:lstStyle/>
          <a:p>
            <a:endParaRPr lang="zh-CN" altLang="en-US" dirty="0"/>
          </a:p>
        </p:txBody>
      </p:sp>
      <p:sp>
        <p:nvSpPr>
          <p:cNvPr id="14" name="灯片编号占位符 5"/>
          <p:cNvSpPr>
            <a:spLocks noGrp="1"/>
          </p:cNvSpPr>
          <p:nvPr>
            <p:ph type="sldNum" sz="quarter" idx="12"/>
          </p:nvPr>
        </p:nvSpPr>
        <p:spPr>
          <a:xfrm>
            <a:off x="7452320" y="4767264"/>
            <a:ext cx="1234480" cy="273844"/>
          </a:xfrm>
        </p:spPr>
        <p:txBody>
          <a:bodyPr/>
          <a:lstStyle/>
          <a:p>
            <a:fld id="{1E8844C1-A626-4610-A7AA-FC6FB1E1346F}"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6903" y="1200151"/>
            <a:ext cx="8230197" cy="3394472"/>
          </a:xfrm>
          <a:prstGeom prst="rect">
            <a:avLst/>
          </a:prstGeom>
        </p:spPr>
        <p:txBody>
          <a:bodyPr lIns="78794" tIns="39397" rIns="78794" bIns="39397"/>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3574585" y="204790"/>
            <a:ext cx="5112517" cy="4389835"/>
          </a:xfrm>
          <a:prstGeom prst="rect">
            <a:avLst/>
          </a:prstGeom>
        </p:spPr>
        <p:txBody>
          <a:bodyPr lIns="78794" tIns="39397" rIns="78794" bIns="39397"/>
          <a:lstStyle>
            <a:lvl1pPr>
              <a:defRPr sz="2800"/>
            </a:lvl1pPr>
            <a:lvl2pPr>
              <a:defRPr sz="2400"/>
            </a:lvl2pPr>
            <a:lvl3pPr>
              <a:defRPr sz="21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6903" y="1076328"/>
            <a:ext cx="3008681" cy="3518297"/>
          </a:xfrm>
          <a:prstGeom prst="rect">
            <a:avLst/>
          </a:prstGeom>
        </p:spPr>
        <p:txBody>
          <a:bodyPr lIns="78794" tIns="39397" rIns="78794" bIns="39397"/>
          <a:lstStyle>
            <a:lvl1pPr marL="0" indent="0">
              <a:buNone/>
              <a:defRPr sz="1200"/>
            </a:lvl1pPr>
            <a:lvl2pPr marL="393700" indent="0">
              <a:buNone/>
              <a:defRPr sz="1000"/>
            </a:lvl2pPr>
            <a:lvl3pPr marL="788035" indent="0">
              <a:buNone/>
              <a:defRPr sz="900"/>
            </a:lvl3pPr>
            <a:lvl4pPr marL="1181735" indent="0">
              <a:buNone/>
              <a:defRPr sz="800"/>
            </a:lvl4pPr>
            <a:lvl5pPr marL="1576070" indent="0">
              <a:buNone/>
              <a:defRPr sz="800"/>
            </a:lvl5pPr>
            <a:lvl6pPr marL="1969770" indent="0">
              <a:buNone/>
              <a:defRPr sz="800"/>
            </a:lvl6pPr>
            <a:lvl7pPr marL="2364105" indent="0">
              <a:buNone/>
              <a:defRPr sz="800"/>
            </a:lvl7pPr>
            <a:lvl8pPr marL="2757805" indent="0">
              <a:buNone/>
              <a:defRPr sz="800"/>
            </a:lvl8pPr>
            <a:lvl9pPr marL="3151505" indent="0">
              <a:buNone/>
              <a:defRPr sz="800"/>
            </a:lvl9pPr>
          </a:lstStyle>
          <a:p>
            <a:pPr lvl="0"/>
            <a:r>
              <a:rPr lang="zh-CN" altLang="en-US"/>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pic>
        <p:nvPicPr>
          <p:cNvPr id="10242" name="Picture 2" descr="C:\Users\Administrator\Desktop\图片1.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 descr="C:\Users\Administrator\AppData\Roaming\Tencent\Users\911715158\QQ\WinTemp\RichOle\(XE~YYWUP@J3W`AH6@5EH(A.png"/>
          <p:cNvPicPr>
            <a:picLocks noChangeAspect="1" noChangeArrowheads="1"/>
          </p:cNvPicPr>
          <p:nvPr userDrawn="1"/>
        </p:nvPicPr>
        <p:blipFill>
          <a:blip r:embed="rId3" cstate="print"/>
          <a:srcRect/>
          <a:stretch>
            <a:fillRect/>
          </a:stretch>
        </p:blipFill>
        <p:spPr bwMode="auto">
          <a:xfrm>
            <a:off x="500034" y="142858"/>
            <a:ext cx="1500198" cy="547440"/>
          </a:xfrm>
          <a:prstGeom prst="rect">
            <a:avLst/>
          </a:prstGeom>
          <a:noFill/>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pic>
        <p:nvPicPr>
          <p:cNvPr id="10242" name="Picture 2" descr="C:\Users\Administrator\Desktop\图片1.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 descr="C:\Users\Administrator\AppData\Roaming\Tencent\Users\911715158\QQ\WinTemp\RichOle\(XE~YYWUP@J3W`AH6@5EH(A.png"/>
          <p:cNvPicPr>
            <a:picLocks noChangeAspect="1" noChangeArrowheads="1"/>
          </p:cNvPicPr>
          <p:nvPr userDrawn="1"/>
        </p:nvPicPr>
        <p:blipFill>
          <a:blip r:embed="rId3" cstate="print"/>
          <a:srcRect/>
          <a:stretch>
            <a:fillRect/>
          </a:stretch>
        </p:blipFill>
        <p:spPr bwMode="auto">
          <a:xfrm>
            <a:off x="500034" y="142858"/>
            <a:ext cx="1500198" cy="547440"/>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44BB27-9FB3-411C-BCC2-C09B944F9D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0DDE01F-628B-4787-B972-89B7816100B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A96159E-8875-4352-B5AD-34ADE41ED2E1}"/>
              </a:ext>
            </a:extLst>
          </p:cNvPr>
          <p:cNvSpPr>
            <a:spLocks noGrp="1"/>
          </p:cNvSpPr>
          <p:nvPr>
            <p:ph type="dt" sz="half" idx="10"/>
          </p:nvPr>
        </p:nvSpPr>
        <p:spPr/>
        <p:txBody>
          <a:bodyPr/>
          <a:lstStyle/>
          <a:p>
            <a:fld id="{5B89D452-26E5-47B6-8567-D7E23FD3D21A}" type="datetimeFigureOut">
              <a:rPr lang="zh-CN" altLang="en-US" smtClean="0"/>
              <a:t>2021/8/10</a:t>
            </a:fld>
            <a:endParaRPr lang="zh-CN" altLang="en-US"/>
          </a:p>
        </p:txBody>
      </p:sp>
      <p:sp>
        <p:nvSpPr>
          <p:cNvPr id="5" name="页脚占位符 4">
            <a:extLst>
              <a:ext uri="{FF2B5EF4-FFF2-40B4-BE49-F238E27FC236}">
                <a16:creationId xmlns:a16="http://schemas.microsoft.com/office/drawing/2014/main" id="{C7AEF43F-88A8-43B3-A7E0-8156CDD344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C71A11-8788-4919-93D3-1F3FC72BA402}"/>
              </a:ext>
            </a:extLst>
          </p:cNvPr>
          <p:cNvSpPr>
            <a:spLocks noGrp="1"/>
          </p:cNvSpPr>
          <p:nvPr>
            <p:ph type="sldNum" sz="quarter" idx="12"/>
          </p:nvPr>
        </p:nvSpPr>
        <p:spPr/>
        <p:txBody>
          <a:bodyPr/>
          <a:lstStyle/>
          <a:p>
            <a:fld id="{1E8844C1-A626-4610-A7AA-FC6FB1E1346F}" type="slidenum">
              <a:rPr lang="zh-CN" altLang="en-US" smtClean="0"/>
              <a:t>‹#›</a:t>
            </a:fld>
            <a:endParaRPr lang="zh-CN" altLang="en-US"/>
          </a:p>
        </p:txBody>
      </p:sp>
    </p:spTree>
    <p:extLst>
      <p:ext uri="{BB962C8B-B14F-4D97-AF65-F5344CB8AC3E}">
        <p14:creationId xmlns:p14="http://schemas.microsoft.com/office/powerpoint/2010/main" val="16709884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节标题">
    <p:spTree>
      <p:nvGrpSpPr>
        <p:cNvPr id="1" name=""/>
        <p:cNvGrpSpPr/>
        <p:nvPr/>
      </p:nvGrpSpPr>
      <p:grpSpPr>
        <a:xfrm>
          <a:off x="0" y="0"/>
          <a:ext cx="0" cy="0"/>
          <a:chOff x="0" y="0"/>
          <a:chExt cx="0" cy="0"/>
        </a:xfrm>
      </p:grpSpPr>
      <p:pic>
        <p:nvPicPr>
          <p:cNvPr id="10242" name="Picture 2" descr="C:\Users\Administrator\Desktop\图片1.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 descr="C:\Users\Administrator\AppData\Roaming\Tencent\Users\911715158\QQ\WinTemp\RichOle\(XE~YYWUP@J3W`AH6@5EH(A.png"/>
          <p:cNvPicPr>
            <a:picLocks noChangeAspect="1" noChangeArrowheads="1"/>
          </p:cNvPicPr>
          <p:nvPr userDrawn="1"/>
        </p:nvPicPr>
        <p:blipFill>
          <a:blip r:embed="rId3" cstate="print"/>
          <a:srcRect/>
          <a:stretch>
            <a:fillRect/>
          </a:stretch>
        </p:blipFill>
        <p:spPr bwMode="auto">
          <a:xfrm>
            <a:off x="500034" y="142858"/>
            <a:ext cx="1500198" cy="547440"/>
          </a:xfrm>
          <a:prstGeom prst="rect">
            <a:avLst/>
          </a:prstGeom>
          <a:noFill/>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节标题">
    <p:spTree>
      <p:nvGrpSpPr>
        <p:cNvPr id="1" name=""/>
        <p:cNvGrpSpPr/>
        <p:nvPr/>
      </p:nvGrpSpPr>
      <p:grpSpPr>
        <a:xfrm>
          <a:off x="0" y="0"/>
          <a:ext cx="0" cy="0"/>
          <a:chOff x="0" y="0"/>
          <a:chExt cx="0" cy="0"/>
        </a:xfrm>
      </p:grpSpPr>
      <p:pic>
        <p:nvPicPr>
          <p:cNvPr id="10242" name="Picture 2" descr="C:\Users\Administrator\Desktop\图片1.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 descr="C:\Users\Administrator\AppData\Roaming\Tencent\Users\911715158\QQ\WinTemp\RichOle\(XE~YYWUP@J3W`AH6@5EH(A.png"/>
          <p:cNvPicPr>
            <a:picLocks noChangeAspect="1" noChangeArrowheads="1"/>
          </p:cNvPicPr>
          <p:nvPr userDrawn="1"/>
        </p:nvPicPr>
        <p:blipFill>
          <a:blip r:embed="rId3" cstate="print"/>
          <a:srcRect/>
          <a:stretch>
            <a:fillRect/>
          </a:stretch>
        </p:blipFill>
        <p:spPr bwMode="auto">
          <a:xfrm>
            <a:off x="500034" y="142858"/>
            <a:ext cx="1500198" cy="547440"/>
          </a:xfrm>
          <a:prstGeom prst="rect">
            <a:avLst/>
          </a:prstGeom>
          <a:noFill/>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节标题">
    <p:spTree>
      <p:nvGrpSpPr>
        <p:cNvPr id="1" name=""/>
        <p:cNvGrpSpPr/>
        <p:nvPr/>
      </p:nvGrpSpPr>
      <p:grpSpPr>
        <a:xfrm>
          <a:off x="0" y="0"/>
          <a:ext cx="0" cy="0"/>
          <a:chOff x="0" y="0"/>
          <a:chExt cx="0" cy="0"/>
        </a:xfrm>
      </p:grpSpPr>
      <p:pic>
        <p:nvPicPr>
          <p:cNvPr id="10242" name="Picture 2" descr="C:\Users\Administrator\Desktop\图片1.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 descr="C:\Users\Administrator\AppData\Roaming\Tencent\Users\911715158\QQ\WinTemp\RichOle\(XE~YYWUP@J3W`AH6@5EH(A.png"/>
          <p:cNvPicPr>
            <a:picLocks noChangeAspect="1" noChangeArrowheads="1"/>
          </p:cNvPicPr>
          <p:nvPr userDrawn="1"/>
        </p:nvPicPr>
        <p:blipFill>
          <a:blip r:embed="rId3" cstate="print"/>
          <a:srcRect/>
          <a:stretch>
            <a:fillRect/>
          </a:stretch>
        </p:blipFill>
        <p:spPr bwMode="auto">
          <a:xfrm>
            <a:off x="500034" y="142858"/>
            <a:ext cx="1500198" cy="547440"/>
          </a:xfrm>
          <a:prstGeom prst="rect">
            <a:avLst/>
          </a:prstGeom>
          <a:noFill/>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节标题">
    <p:spTree>
      <p:nvGrpSpPr>
        <p:cNvPr id="1" name=""/>
        <p:cNvGrpSpPr/>
        <p:nvPr/>
      </p:nvGrpSpPr>
      <p:grpSpPr>
        <a:xfrm>
          <a:off x="0" y="0"/>
          <a:ext cx="0" cy="0"/>
          <a:chOff x="0" y="0"/>
          <a:chExt cx="0" cy="0"/>
        </a:xfrm>
      </p:grpSpPr>
      <p:pic>
        <p:nvPicPr>
          <p:cNvPr id="10242" name="Picture 2" descr="C:\Users\Administrator\Desktop\图片1.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 descr="C:\Users\Administrator\AppData\Roaming\Tencent\Users\911715158\QQ\WinTemp\RichOle\(XE~YYWUP@J3W`AH6@5EH(A.png"/>
          <p:cNvPicPr>
            <a:picLocks noChangeAspect="1" noChangeArrowheads="1"/>
          </p:cNvPicPr>
          <p:nvPr userDrawn="1"/>
        </p:nvPicPr>
        <p:blipFill>
          <a:blip r:embed="rId3" cstate="print"/>
          <a:srcRect/>
          <a:stretch>
            <a:fillRect/>
          </a:stretch>
        </p:blipFill>
        <p:spPr bwMode="auto">
          <a:xfrm>
            <a:off x="500034" y="142858"/>
            <a:ext cx="1500198" cy="547440"/>
          </a:xfrm>
          <a:prstGeom prst="rect">
            <a:avLst/>
          </a:prstGeom>
          <a:noFill/>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节标题">
    <p:spTree>
      <p:nvGrpSpPr>
        <p:cNvPr id="1" name=""/>
        <p:cNvGrpSpPr/>
        <p:nvPr/>
      </p:nvGrpSpPr>
      <p:grpSpPr>
        <a:xfrm>
          <a:off x="0" y="0"/>
          <a:ext cx="0" cy="0"/>
          <a:chOff x="0" y="0"/>
          <a:chExt cx="0" cy="0"/>
        </a:xfrm>
      </p:grpSpPr>
      <p:pic>
        <p:nvPicPr>
          <p:cNvPr id="10242" name="Picture 2" descr="C:\Users\Administrator\Desktop\图片1.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 descr="C:\Users\Administrator\AppData\Roaming\Tencent\Users\911715158\QQ\WinTemp\RichOle\(XE~YYWUP@J3W`AH6@5EH(A.png"/>
          <p:cNvPicPr>
            <a:picLocks noChangeAspect="1" noChangeArrowheads="1"/>
          </p:cNvPicPr>
          <p:nvPr userDrawn="1"/>
        </p:nvPicPr>
        <p:blipFill>
          <a:blip r:embed="rId3" cstate="print"/>
          <a:srcRect/>
          <a:stretch>
            <a:fillRect/>
          </a:stretch>
        </p:blipFill>
        <p:spPr bwMode="auto">
          <a:xfrm>
            <a:off x="500034" y="142858"/>
            <a:ext cx="1500198" cy="547440"/>
          </a:xfrm>
          <a:prstGeom prst="rect">
            <a:avLst/>
          </a:prstGeom>
          <a:noFill/>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节标题">
    <p:spTree>
      <p:nvGrpSpPr>
        <p:cNvPr id="1" name=""/>
        <p:cNvGrpSpPr/>
        <p:nvPr/>
      </p:nvGrpSpPr>
      <p:grpSpPr>
        <a:xfrm>
          <a:off x="0" y="0"/>
          <a:ext cx="0" cy="0"/>
          <a:chOff x="0" y="0"/>
          <a:chExt cx="0" cy="0"/>
        </a:xfrm>
      </p:grpSpPr>
      <p:pic>
        <p:nvPicPr>
          <p:cNvPr id="10242" name="Picture 2" descr="C:\Users\Administrator\Desktop\图片1.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 descr="C:\Users\Administrator\AppData\Roaming\Tencent\Users\911715158\QQ\WinTemp\RichOle\(XE~YYWUP@J3W`AH6@5EH(A.png"/>
          <p:cNvPicPr>
            <a:picLocks noChangeAspect="1" noChangeArrowheads="1"/>
          </p:cNvPicPr>
          <p:nvPr userDrawn="1"/>
        </p:nvPicPr>
        <p:blipFill>
          <a:blip r:embed="rId3" cstate="print"/>
          <a:srcRect/>
          <a:stretch>
            <a:fillRect/>
          </a:stretch>
        </p:blipFill>
        <p:spPr bwMode="auto">
          <a:xfrm>
            <a:off x="500034" y="142858"/>
            <a:ext cx="1500198" cy="547440"/>
          </a:xfrm>
          <a:prstGeom prst="rect">
            <a:avLst/>
          </a:prstGeom>
          <a:noFill/>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节标题">
    <p:spTree>
      <p:nvGrpSpPr>
        <p:cNvPr id="1" name=""/>
        <p:cNvGrpSpPr/>
        <p:nvPr/>
      </p:nvGrpSpPr>
      <p:grpSpPr>
        <a:xfrm>
          <a:off x="0" y="0"/>
          <a:ext cx="0" cy="0"/>
          <a:chOff x="0" y="0"/>
          <a:chExt cx="0" cy="0"/>
        </a:xfrm>
      </p:grpSpPr>
      <p:pic>
        <p:nvPicPr>
          <p:cNvPr id="10242" name="Picture 2" descr="C:\Users\Administrator\Desktop\图片1.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 descr="C:\Users\Administrator\AppData\Roaming\Tencent\Users\911715158\QQ\WinTemp\RichOle\(XE~YYWUP@J3W`AH6@5EH(A.png"/>
          <p:cNvPicPr>
            <a:picLocks noChangeAspect="1" noChangeArrowheads="1"/>
          </p:cNvPicPr>
          <p:nvPr userDrawn="1"/>
        </p:nvPicPr>
        <p:blipFill>
          <a:blip r:embed="rId3" cstate="print"/>
          <a:srcRect/>
          <a:stretch>
            <a:fillRect/>
          </a:stretch>
        </p:blipFill>
        <p:spPr bwMode="auto">
          <a:xfrm>
            <a:off x="500034" y="142858"/>
            <a:ext cx="1500198" cy="547440"/>
          </a:xfrm>
          <a:prstGeom prst="rect">
            <a:avLst/>
          </a:prstGeom>
          <a:noFill/>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2_节标题">
    <p:spTree>
      <p:nvGrpSpPr>
        <p:cNvPr id="1" name=""/>
        <p:cNvGrpSpPr/>
        <p:nvPr/>
      </p:nvGrpSpPr>
      <p:grpSpPr>
        <a:xfrm>
          <a:off x="0" y="0"/>
          <a:ext cx="0" cy="0"/>
          <a:chOff x="0" y="0"/>
          <a:chExt cx="0" cy="0"/>
        </a:xfrm>
      </p:grpSpPr>
      <p:pic>
        <p:nvPicPr>
          <p:cNvPr id="10242" name="Picture 2" descr="C:\Users\Administrator\Desktop\图片1.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 descr="C:\Users\Administrator\AppData\Roaming\Tencent\Users\911715158\QQ\WinTemp\RichOle\(XE~YYWUP@J3W`AH6@5EH(A.png"/>
          <p:cNvPicPr>
            <a:picLocks noChangeAspect="1" noChangeArrowheads="1"/>
          </p:cNvPicPr>
          <p:nvPr userDrawn="1"/>
        </p:nvPicPr>
        <p:blipFill>
          <a:blip r:embed="rId3" cstate="print"/>
          <a:srcRect/>
          <a:stretch>
            <a:fillRect/>
          </a:stretch>
        </p:blipFill>
        <p:spPr bwMode="auto">
          <a:xfrm>
            <a:off x="500034" y="142858"/>
            <a:ext cx="1500198" cy="547440"/>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9B654-216D-487D-B43C-1CD431CBAC70}"/>
              </a:ext>
            </a:extLst>
          </p:cNvPr>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79B6B66A-CE3A-4126-87D7-A7DA7F63A41C}"/>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109FA41-1263-4D24-9F8D-DEB340FCB45F}"/>
              </a:ext>
            </a:extLst>
          </p:cNvPr>
          <p:cNvSpPr>
            <a:spLocks noGrp="1"/>
          </p:cNvSpPr>
          <p:nvPr>
            <p:ph type="dt" sz="half" idx="10"/>
          </p:nvPr>
        </p:nvSpPr>
        <p:spPr/>
        <p:txBody>
          <a:bodyPr/>
          <a:lstStyle/>
          <a:p>
            <a:fld id="{5B89D452-26E5-47B6-8567-D7E23FD3D21A}" type="datetimeFigureOut">
              <a:rPr lang="zh-CN" altLang="en-US" smtClean="0"/>
              <a:t>2021/8/10</a:t>
            </a:fld>
            <a:endParaRPr lang="zh-CN" altLang="en-US" dirty="0"/>
          </a:p>
        </p:txBody>
      </p:sp>
      <p:sp>
        <p:nvSpPr>
          <p:cNvPr id="5" name="页脚占位符 4">
            <a:extLst>
              <a:ext uri="{FF2B5EF4-FFF2-40B4-BE49-F238E27FC236}">
                <a16:creationId xmlns:a16="http://schemas.microsoft.com/office/drawing/2014/main" id="{BA6A63B4-9562-441B-A61C-02CDB3C38F67}"/>
              </a:ext>
            </a:extLst>
          </p:cNvPr>
          <p:cNvSpPr>
            <a:spLocks noGrp="1"/>
          </p:cNvSpPr>
          <p:nvPr>
            <p:ph type="ftr" sz="quarter" idx="11"/>
          </p:nvPr>
        </p:nvSpPr>
        <p:spPr/>
        <p:txBody>
          <a:bodyPr/>
          <a:lstStyle/>
          <a:p>
            <a:endParaRPr lang="zh-CN" altLang="en-US" dirty="0"/>
          </a:p>
        </p:txBody>
      </p:sp>
      <p:sp>
        <p:nvSpPr>
          <p:cNvPr id="6" name="灯片编号占位符 5">
            <a:extLst>
              <a:ext uri="{FF2B5EF4-FFF2-40B4-BE49-F238E27FC236}">
                <a16:creationId xmlns:a16="http://schemas.microsoft.com/office/drawing/2014/main" id="{CF56AA13-85B1-480C-B6D7-14EDCA69862E}"/>
              </a:ext>
            </a:extLst>
          </p:cNvPr>
          <p:cNvSpPr>
            <a:spLocks noGrp="1"/>
          </p:cNvSpPr>
          <p:nvPr>
            <p:ph type="sldNum" sz="quarter" idx="12"/>
          </p:nvPr>
        </p:nvSpPr>
        <p:spPr/>
        <p:txBody>
          <a:bodyPr/>
          <a:lstStyle/>
          <a:p>
            <a:fld id="{1E8844C1-A626-4610-A7AA-FC6FB1E1346F}" type="slidenum">
              <a:rPr lang="zh-CN" altLang="en-US" smtClean="0"/>
              <a:t>‹#›</a:t>
            </a:fld>
            <a:endParaRPr lang="zh-CN" altLang="en-US"/>
          </a:p>
        </p:txBody>
      </p:sp>
      <p:sp>
        <p:nvSpPr>
          <p:cNvPr id="7" name="矩形 6">
            <a:extLst>
              <a:ext uri="{FF2B5EF4-FFF2-40B4-BE49-F238E27FC236}">
                <a16:creationId xmlns:a16="http://schemas.microsoft.com/office/drawing/2014/main" id="{80B1A327-BE38-4F99-8E23-F443B5103345}"/>
              </a:ext>
            </a:extLst>
          </p:cNvPr>
          <p:cNvSpPr/>
          <p:nvPr userDrawn="1"/>
        </p:nvSpPr>
        <p:spPr>
          <a:xfrm>
            <a:off x="0" y="339502"/>
            <a:ext cx="9144000" cy="411156"/>
          </a:xfrm>
          <a:prstGeom prst="rect">
            <a:avLst/>
          </a:prstGeom>
          <a:gradFill flip="none" rotWithShape="1">
            <a:gsLst>
              <a:gs pos="5000">
                <a:srgbClr val="002060"/>
              </a:gs>
              <a:gs pos="6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33392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9AB34-24DA-433D-A324-2ED9F3D88B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CF99A8E-1F2A-4CB3-A288-22FB62DBE448}"/>
              </a:ext>
            </a:extLst>
          </p:cNvPr>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BDC0D10-65DC-4991-9B02-9200E923A659}"/>
              </a:ext>
            </a:extLst>
          </p:cNvPr>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BDF83D6-9D6C-4CA9-BBE3-1F800F6AB702}"/>
              </a:ext>
            </a:extLst>
          </p:cNvPr>
          <p:cNvSpPr>
            <a:spLocks noGrp="1"/>
          </p:cNvSpPr>
          <p:nvPr>
            <p:ph type="dt" sz="half" idx="10"/>
          </p:nvPr>
        </p:nvSpPr>
        <p:spPr/>
        <p:txBody>
          <a:bodyPr/>
          <a:lstStyle/>
          <a:p>
            <a:fld id="{5B89D452-26E5-47B6-8567-D7E23FD3D21A}" type="datetimeFigureOut">
              <a:rPr lang="zh-CN" altLang="en-US" smtClean="0"/>
              <a:t>2021/8/10</a:t>
            </a:fld>
            <a:endParaRPr lang="zh-CN" altLang="en-US"/>
          </a:p>
        </p:txBody>
      </p:sp>
      <p:sp>
        <p:nvSpPr>
          <p:cNvPr id="6" name="页脚占位符 5">
            <a:extLst>
              <a:ext uri="{FF2B5EF4-FFF2-40B4-BE49-F238E27FC236}">
                <a16:creationId xmlns:a16="http://schemas.microsoft.com/office/drawing/2014/main" id="{6649EDA1-EDEF-46FE-8995-C749DF9025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7C9753-7CF9-438D-9AE0-7E244C62097A}"/>
              </a:ext>
            </a:extLst>
          </p:cNvPr>
          <p:cNvSpPr>
            <a:spLocks noGrp="1"/>
          </p:cNvSpPr>
          <p:nvPr>
            <p:ph type="sldNum" sz="quarter" idx="12"/>
          </p:nvPr>
        </p:nvSpPr>
        <p:spPr/>
        <p:txBody>
          <a:bodyPr/>
          <a:lstStyle/>
          <a:p>
            <a:fld id="{1E8844C1-A626-4610-A7AA-FC6FB1E1346F}" type="slidenum">
              <a:rPr lang="zh-CN" altLang="en-US" smtClean="0"/>
              <a:t>‹#›</a:t>
            </a:fld>
            <a:endParaRPr lang="zh-CN" altLang="en-US"/>
          </a:p>
        </p:txBody>
      </p:sp>
    </p:spTree>
    <p:extLst>
      <p:ext uri="{BB962C8B-B14F-4D97-AF65-F5344CB8AC3E}">
        <p14:creationId xmlns:p14="http://schemas.microsoft.com/office/powerpoint/2010/main" val="208398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D476D9-095D-44B4-9859-21473B67F5C1}"/>
              </a:ext>
            </a:extLst>
          </p:cNvPr>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4768A62-6277-4C70-830D-6C3FCD1844B1}"/>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92D006F-6779-4160-B93F-C271BC668844}"/>
              </a:ext>
            </a:extLst>
          </p:cNvPr>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5B43512-655C-401A-9C5E-1486D5D8089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5364259-3A18-4E7C-B3B7-A0521DC2DD15}"/>
              </a:ext>
            </a:extLst>
          </p:cNvPr>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B40F291-39B1-4A1B-829D-A0C617FA457A}"/>
              </a:ext>
            </a:extLst>
          </p:cNvPr>
          <p:cNvSpPr>
            <a:spLocks noGrp="1"/>
          </p:cNvSpPr>
          <p:nvPr>
            <p:ph type="dt" sz="half" idx="10"/>
          </p:nvPr>
        </p:nvSpPr>
        <p:spPr/>
        <p:txBody>
          <a:bodyPr/>
          <a:lstStyle/>
          <a:p>
            <a:fld id="{5B89D452-26E5-47B6-8567-D7E23FD3D21A}" type="datetimeFigureOut">
              <a:rPr lang="zh-CN" altLang="en-US" smtClean="0"/>
              <a:t>2021/8/10</a:t>
            </a:fld>
            <a:endParaRPr lang="zh-CN" altLang="en-US"/>
          </a:p>
        </p:txBody>
      </p:sp>
      <p:sp>
        <p:nvSpPr>
          <p:cNvPr id="8" name="页脚占位符 7">
            <a:extLst>
              <a:ext uri="{FF2B5EF4-FFF2-40B4-BE49-F238E27FC236}">
                <a16:creationId xmlns:a16="http://schemas.microsoft.com/office/drawing/2014/main" id="{3FF17D46-0088-415C-B5DC-FD80DC4BEE1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D0A9297-4328-43DF-B765-901E86EE97F8}"/>
              </a:ext>
            </a:extLst>
          </p:cNvPr>
          <p:cNvSpPr>
            <a:spLocks noGrp="1"/>
          </p:cNvSpPr>
          <p:nvPr>
            <p:ph type="sldNum" sz="quarter" idx="12"/>
          </p:nvPr>
        </p:nvSpPr>
        <p:spPr/>
        <p:txBody>
          <a:bodyPr/>
          <a:lstStyle/>
          <a:p>
            <a:fld id="{1E8844C1-A626-4610-A7AA-FC6FB1E1346F}" type="slidenum">
              <a:rPr lang="zh-CN" altLang="en-US" smtClean="0"/>
              <a:t>‹#›</a:t>
            </a:fld>
            <a:endParaRPr lang="zh-CN" altLang="en-US"/>
          </a:p>
        </p:txBody>
      </p:sp>
    </p:spTree>
    <p:extLst>
      <p:ext uri="{BB962C8B-B14F-4D97-AF65-F5344CB8AC3E}">
        <p14:creationId xmlns:p14="http://schemas.microsoft.com/office/powerpoint/2010/main" val="4018723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2FF304-74E2-4BE6-B12C-46B3BF2A1C6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B933594-18E6-443F-808F-7C8D5448C6A8}"/>
              </a:ext>
            </a:extLst>
          </p:cNvPr>
          <p:cNvSpPr>
            <a:spLocks noGrp="1"/>
          </p:cNvSpPr>
          <p:nvPr>
            <p:ph type="dt" sz="half" idx="10"/>
          </p:nvPr>
        </p:nvSpPr>
        <p:spPr/>
        <p:txBody>
          <a:bodyPr/>
          <a:lstStyle/>
          <a:p>
            <a:fld id="{5B89D452-26E5-47B6-8567-D7E23FD3D21A}" type="datetimeFigureOut">
              <a:rPr lang="zh-CN" altLang="en-US" smtClean="0"/>
              <a:t>2021/8/10</a:t>
            </a:fld>
            <a:endParaRPr lang="zh-CN" altLang="en-US" dirty="0"/>
          </a:p>
        </p:txBody>
      </p:sp>
      <p:sp>
        <p:nvSpPr>
          <p:cNvPr id="4" name="页脚占位符 3">
            <a:extLst>
              <a:ext uri="{FF2B5EF4-FFF2-40B4-BE49-F238E27FC236}">
                <a16:creationId xmlns:a16="http://schemas.microsoft.com/office/drawing/2014/main" id="{05F557BF-6629-4347-AC65-414084CBF1D4}"/>
              </a:ext>
            </a:extLst>
          </p:cNvPr>
          <p:cNvSpPr>
            <a:spLocks noGrp="1"/>
          </p:cNvSpPr>
          <p:nvPr>
            <p:ph type="ftr" sz="quarter" idx="11"/>
          </p:nvPr>
        </p:nvSpPr>
        <p:spPr/>
        <p:txBody>
          <a:bodyPr/>
          <a:lstStyle/>
          <a:p>
            <a:endParaRPr lang="zh-CN" altLang="en-US" dirty="0"/>
          </a:p>
        </p:txBody>
      </p:sp>
      <p:sp>
        <p:nvSpPr>
          <p:cNvPr id="5" name="灯片编号占位符 4">
            <a:extLst>
              <a:ext uri="{FF2B5EF4-FFF2-40B4-BE49-F238E27FC236}">
                <a16:creationId xmlns:a16="http://schemas.microsoft.com/office/drawing/2014/main" id="{50BDFA3E-D347-45E8-ADFA-9FD993B03C18}"/>
              </a:ext>
            </a:extLst>
          </p:cNvPr>
          <p:cNvSpPr>
            <a:spLocks noGrp="1"/>
          </p:cNvSpPr>
          <p:nvPr>
            <p:ph type="sldNum" sz="quarter" idx="12"/>
          </p:nvPr>
        </p:nvSpPr>
        <p:spPr/>
        <p:txBody>
          <a:bodyPr/>
          <a:lstStyle/>
          <a:p>
            <a:fld id="{1E8844C1-A626-4610-A7AA-FC6FB1E1346F}" type="slidenum">
              <a:rPr lang="zh-CN" altLang="en-US" smtClean="0"/>
              <a:t>‹#›</a:t>
            </a:fld>
            <a:endParaRPr lang="zh-CN" altLang="en-US"/>
          </a:p>
        </p:txBody>
      </p:sp>
      <p:sp>
        <p:nvSpPr>
          <p:cNvPr id="6" name="矩形 5">
            <a:extLst>
              <a:ext uri="{FF2B5EF4-FFF2-40B4-BE49-F238E27FC236}">
                <a16:creationId xmlns:a16="http://schemas.microsoft.com/office/drawing/2014/main" id="{C7D89538-C126-4175-966A-AD49F31B9FE6}"/>
              </a:ext>
            </a:extLst>
          </p:cNvPr>
          <p:cNvSpPr/>
          <p:nvPr userDrawn="1"/>
        </p:nvSpPr>
        <p:spPr>
          <a:xfrm>
            <a:off x="0" y="339502"/>
            <a:ext cx="9144000" cy="411156"/>
          </a:xfrm>
          <a:prstGeom prst="rect">
            <a:avLst/>
          </a:prstGeom>
          <a:gradFill flip="none" rotWithShape="1">
            <a:gsLst>
              <a:gs pos="5000">
                <a:srgbClr val="002060"/>
              </a:gs>
              <a:gs pos="6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4229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BF1A9C1-6E67-4334-B532-24E32C07D00A}"/>
              </a:ext>
            </a:extLst>
          </p:cNvPr>
          <p:cNvSpPr>
            <a:spLocks noGrp="1"/>
          </p:cNvSpPr>
          <p:nvPr>
            <p:ph type="dt" sz="half" idx="10"/>
          </p:nvPr>
        </p:nvSpPr>
        <p:spPr/>
        <p:txBody>
          <a:bodyPr/>
          <a:lstStyle/>
          <a:p>
            <a:fld id="{5B89D452-26E5-47B6-8567-D7E23FD3D21A}" type="datetimeFigureOut">
              <a:rPr lang="zh-CN" altLang="en-US" smtClean="0"/>
              <a:t>2021/8/10</a:t>
            </a:fld>
            <a:endParaRPr lang="zh-CN" altLang="en-US" dirty="0"/>
          </a:p>
        </p:txBody>
      </p:sp>
      <p:sp>
        <p:nvSpPr>
          <p:cNvPr id="3" name="页脚占位符 2">
            <a:extLst>
              <a:ext uri="{FF2B5EF4-FFF2-40B4-BE49-F238E27FC236}">
                <a16:creationId xmlns:a16="http://schemas.microsoft.com/office/drawing/2014/main" id="{57CC66E8-40DF-4410-A829-C1EABE45D676}"/>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C6BBAAE0-5D6C-47F8-BBCF-DEC306D7DB45}"/>
              </a:ext>
            </a:extLst>
          </p:cNvPr>
          <p:cNvSpPr>
            <a:spLocks noGrp="1"/>
          </p:cNvSpPr>
          <p:nvPr>
            <p:ph type="sldNum" sz="quarter" idx="12"/>
          </p:nvPr>
        </p:nvSpPr>
        <p:spPr/>
        <p:txBody>
          <a:bodyPr/>
          <a:lstStyle/>
          <a:p>
            <a:fld id="{1E8844C1-A626-4610-A7AA-FC6FB1E1346F}" type="slidenum">
              <a:rPr lang="zh-CN" altLang="en-US" smtClean="0"/>
              <a:t>‹#›</a:t>
            </a:fld>
            <a:endParaRPr lang="zh-CN" altLang="en-US"/>
          </a:p>
        </p:txBody>
      </p:sp>
      <p:sp>
        <p:nvSpPr>
          <p:cNvPr id="5" name="矩形 4">
            <a:extLst>
              <a:ext uri="{FF2B5EF4-FFF2-40B4-BE49-F238E27FC236}">
                <a16:creationId xmlns:a16="http://schemas.microsoft.com/office/drawing/2014/main" id="{8F0FE266-7793-4ABB-A44F-E9642326AD8E}"/>
              </a:ext>
            </a:extLst>
          </p:cNvPr>
          <p:cNvSpPr/>
          <p:nvPr userDrawn="1"/>
        </p:nvSpPr>
        <p:spPr>
          <a:xfrm>
            <a:off x="0" y="195486"/>
            <a:ext cx="9144000" cy="411156"/>
          </a:xfrm>
          <a:prstGeom prst="rect">
            <a:avLst/>
          </a:prstGeom>
          <a:gradFill flip="none" rotWithShape="1">
            <a:gsLst>
              <a:gs pos="5000">
                <a:srgbClr val="002060"/>
              </a:gs>
              <a:gs pos="6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4627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B11A54-993E-484C-BC6E-A931C9614686}"/>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EFC723C6-C444-4C20-A34E-87B29BD3474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5769137-8FC5-47D7-92C0-DE2C44BCA53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4DD567C-8E88-4C52-A861-AC02615E1D73}"/>
              </a:ext>
            </a:extLst>
          </p:cNvPr>
          <p:cNvSpPr>
            <a:spLocks noGrp="1"/>
          </p:cNvSpPr>
          <p:nvPr>
            <p:ph type="dt" sz="half" idx="10"/>
          </p:nvPr>
        </p:nvSpPr>
        <p:spPr/>
        <p:txBody>
          <a:bodyPr/>
          <a:lstStyle/>
          <a:p>
            <a:fld id="{5B89D452-26E5-47B6-8567-D7E23FD3D21A}" type="datetimeFigureOut">
              <a:rPr lang="zh-CN" altLang="en-US" smtClean="0"/>
              <a:t>2021/8/10</a:t>
            </a:fld>
            <a:endParaRPr lang="zh-CN" altLang="en-US" dirty="0"/>
          </a:p>
        </p:txBody>
      </p:sp>
      <p:sp>
        <p:nvSpPr>
          <p:cNvPr id="6" name="页脚占位符 5">
            <a:extLst>
              <a:ext uri="{FF2B5EF4-FFF2-40B4-BE49-F238E27FC236}">
                <a16:creationId xmlns:a16="http://schemas.microsoft.com/office/drawing/2014/main" id="{F23C6DE1-525D-49B5-9568-F1DF06ED2F15}"/>
              </a:ext>
            </a:extLst>
          </p:cNvPr>
          <p:cNvSpPr>
            <a:spLocks noGrp="1"/>
          </p:cNvSpPr>
          <p:nvPr>
            <p:ph type="ftr" sz="quarter" idx="11"/>
          </p:nvPr>
        </p:nvSpPr>
        <p:spPr/>
        <p:txBody>
          <a:bodyPr/>
          <a:lstStyle/>
          <a:p>
            <a:endParaRPr lang="zh-CN" altLang="en-US" dirty="0"/>
          </a:p>
        </p:txBody>
      </p:sp>
      <p:sp>
        <p:nvSpPr>
          <p:cNvPr id="7" name="灯片编号占位符 6">
            <a:extLst>
              <a:ext uri="{FF2B5EF4-FFF2-40B4-BE49-F238E27FC236}">
                <a16:creationId xmlns:a16="http://schemas.microsoft.com/office/drawing/2014/main" id="{1AA18458-DDAE-4536-B78F-C201C57EC9F8}"/>
              </a:ext>
            </a:extLst>
          </p:cNvPr>
          <p:cNvSpPr>
            <a:spLocks noGrp="1"/>
          </p:cNvSpPr>
          <p:nvPr>
            <p:ph type="sldNum" sz="quarter" idx="12"/>
          </p:nvPr>
        </p:nvSpPr>
        <p:spPr/>
        <p:txBody>
          <a:bodyPr/>
          <a:lstStyle/>
          <a:p>
            <a:fld id="{1E8844C1-A626-4610-A7AA-FC6FB1E1346F}" type="slidenum">
              <a:rPr lang="zh-CN" altLang="en-US" smtClean="0"/>
              <a:t>‹#›</a:t>
            </a:fld>
            <a:endParaRPr lang="zh-CN" altLang="en-US"/>
          </a:p>
        </p:txBody>
      </p:sp>
      <p:sp>
        <p:nvSpPr>
          <p:cNvPr id="8" name="矩形 7">
            <a:extLst>
              <a:ext uri="{FF2B5EF4-FFF2-40B4-BE49-F238E27FC236}">
                <a16:creationId xmlns:a16="http://schemas.microsoft.com/office/drawing/2014/main" id="{CD04D13B-86C9-46DE-A480-88BC02A6D009}"/>
              </a:ext>
            </a:extLst>
          </p:cNvPr>
          <p:cNvSpPr/>
          <p:nvPr userDrawn="1"/>
        </p:nvSpPr>
        <p:spPr>
          <a:xfrm>
            <a:off x="0" y="195486"/>
            <a:ext cx="9144000" cy="411156"/>
          </a:xfrm>
          <a:prstGeom prst="rect">
            <a:avLst/>
          </a:prstGeom>
          <a:gradFill flip="none" rotWithShape="1">
            <a:gsLst>
              <a:gs pos="5000">
                <a:srgbClr val="002060"/>
              </a:gs>
              <a:gs pos="6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96790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3038A5-4B15-4BF6-99D6-31442A09F468}"/>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02304C3A-CFE2-44A3-AA3D-968AED0BE88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15034BBD-CC76-46A4-BB84-53BAF23E07C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1482D3D-D16F-4A0B-BB64-C3075ED21841}"/>
              </a:ext>
            </a:extLst>
          </p:cNvPr>
          <p:cNvSpPr>
            <a:spLocks noGrp="1"/>
          </p:cNvSpPr>
          <p:nvPr>
            <p:ph type="dt" sz="half" idx="10"/>
          </p:nvPr>
        </p:nvSpPr>
        <p:spPr/>
        <p:txBody>
          <a:bodyPr/>
          <a:lstStyle/>
          <a:p>
            <a:fld id="{5B89D452-26E5-47B6-8567-D7E23FD3D21A}" type="datetimeFigureOut">
              <a:rPr lang="zh-CN" altLang="en-US" smtClean="0"/>
              <a:t>2021/8/10</a:t>
            </a:fld>
            <a:endParaRPr lang="zh-CN" altLang="en-US" dirty="0"/>
          </a:p>
        </p:txBody>
      </p:sp>
      <p:sp>
        <p:nvSpPr>
          <p:cNvPr id="6" name="页脚占位符 5">
            <a:extLst>
              <a:ext uri="{FF2B5EF4-FFF2-40B4-BE49-F238E27FC236}">
                <a16:creationId xmlns:a16="http://schemas.microsoft.com/office/drawing/2014/main" id="{15747425-3AE2-410B-A0CC-8C6891238BE6}"/>
              </a:ext>
            </a:extLst>
          </p:cNvPr>
          <p:cNvSpPr>
            <a:spLocks noGrp="1"/>
          </p:cNvSpPr>
          <p:nvPr>
            <p:ph type="ftr" sz="quarter" idx="11"/>
          </p:nvPr>
        </p:nvSpPr>
        <p:spPr/>
        <p:txBody>
          <a:bodyPr/>
          <a:lstStyle/>
          <a:p>
            <a:endParaRPr lang="zh-CN" altLang="en-US" dirty="0"/>
          </a:p>
        </p:txBody>
      </p:sp>
      <p:sp>
        <p:nvSpPr>
          <p:cNvPr id="7" name="灯片编号占位符 6">
            <a:extLst>
              <a:ext uri="{FF2B5EF4-FFF2-40B4-BE49-F238E27FC236}">
                <a16:creationId xmlns:a16="http://schemas.microsoft.com/office/drawing/2014/main" id="{FAFB876E-6FC3-46E0-AFE7-B30F5569B020}"/>
              </a:ext>
            </a:extLst>
          </p:cNvPr>
          <p:cNvSpPr>
            <a:spLocks noGrp="1"/>
          </p:cNvSpPr>
          <p:nvPr>
            <p:ph type="sldNum" sz="quarter" idx="12"/>
          </p:nvPr>
        </p:nvSpPr>
        <p:spPr/>
        <p:txBody>
          <a:bodyPr/>
          <a:lstStyle/>
          <a:p>
            <a:fld id="{1E8844C1-A626-4610-A7AA-FC6FB1E1346F}" type="slidenum">
              <a:rPr lang="zh-CN" altLang="en-US" smtClean="0"/>
              <a:t>‹#›</a:t>
            </a:fld>
            <a:endParaRPr lang="zh-CN" altLang="en-US"/>
          </a:p>
        </p:txBody>
      </p:sp>
      <p:sp>
        <p:nvSpPr>
          <p:cNvPr id="8" name="矩形 7">
            <a:extLst>
              <a:ext uri="{FF2B5EF4-FFF2-40B4-BE49-F238E27FC236}">
                <a16:creationId xmlns:a16="http://schemas.microsoft.com/office/drawing/2014/main" id="{958A9099-427E-4AE0-BD26-CAE9DF6D40D5}"/>
              </a:ext>
            </a:extLst>
          </p:cNvPr>
          <p:cNvSpPr/>
          <p:nvPr userDrawn="1"/>
        </p:nvSpPr>
        <p:spPr>
          <a:xfrm>
            <a:off x="0" y="195486"/>
            <a:ext cx="9144000" cy="411156"/>
          </a:xfrm>
          <a:prstGeom prst="rect">
            <a:avLst/>
          </a:prstGeom>
          <a:gradFill flip="none" rotWithShape="1">
            <a:gsLst>
              <a:gs pos="5000">
                <a:srgbClr val="002060"/>
              </a:gs>
              <a:gs pos="6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58777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023D4D0-CAF7-42F0-BE28-B11F7994A5B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2D3207C-EF01-4765-AD95-DBAEA845BE5A}"/>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63B5BC1-0CBA-4A84-A0B5-2D598C6D16D5}"/>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B89D452-26E5-47B6-8567-D7E23FD3D21A}" type="datetimeFigureOut">
              <a:rPr lang="zh-CN" altLang="en-US" smtClean="0"/>
              <a:t>2021/8/10</a:t>
            </a:fld>
            <a:endParaRPr lang="zh-CN" altLang="en-US"/>
          </a:p>
        </p:txBody>
      </p:sp>
      <p:sp>
        <p:nvSpPr>
          <p:cNvPr id="5" name="页脚占位符 4">
            <a:extLst>
              <a:ext uri="{FF2B5EF4-FFF2-40B4-BE49-F238E27FC236}">
                <a16:creationId xmlns:a16="http://schemas.microsoft.com/office/drawing/2014/main" id="{139969DE-4B35-4B9A-A29E-304F2F74EDC1}"/>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0E96CD3-9FBD-47D8-8623-B40F97090C7C}"/>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E8844C1-A626-4610-A7AA-FC6FB1E1346F}" type="slidenum">
              <a:rPr lang="zh-CN" altLang="en-US" smtClean="0"/>
              <a:t>‹#›</a:t>
            </a:fld>
            <a:endParaRPr lang="zh-CN" altLang="en-US"/>
          </a:p>
        </p:txBody>
      </p:sp>
    </p:spTree>
    <p:extLst>
      <p:ext uri="{BB962C8B-B14F-4D97-AF65-F5344CB8AC3E}">
        <p14:creationId xmlns:p14="http://schemas.microsoft.com/office/powerpoint/2010/main" val="55390568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650" r:id="rId12"/>
    <p:sldLayoutId id="2147483652" r:id="rId13"/>
    <p:sldLayoutId id="2147483653" r:id="rId14"/>
    <p:sldLayoutId id="2147483661" r:id="rId15"/>
    <p:sldLayoutId id="2147483662" r:id="rId16"/>
    <p:sldLayoutId id="2147483663" r:id="rId17"/>
    <p:sldLayoutId id="2147483664" r:id="rId18"/>
    <p:sldLayoutId id="2147483665" r:id="rId19"/>
    <p:sldLayoutId id="2147483666" r:id="rId20"/>
    <p:sldLayoutId id="2147483668" r:id="rId21"/>
    <p:sldLayoutId id="2147483669" r:id="rId22"/>
    <p:sldLayoutId id="2147483670" r:id="rId23"/>
    <p:sldLayoutId id="2147483671" r:id="rId24"/>
    <p:sldLayoutId id="2147483672" r:id="rId25"/>
    <p:sldLayoutId id="2147483673" r:id="rId26"/>
    <p:sldLayoutId id="2147483674" r:id="rId27"/>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fif"/><Relationship Id="rId4" Type="http://schemas.openxmlformats.org/officeDocument/2006/relationships/image" Target="../media/image4.jfif"/></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jpeg"/><Relationship Id="rId4" Type="http://schemas.openxmlformats.org/officeDocument/2006/relationships/image" Target="../media/image28.jpeg"/></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0.jfif"/><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wmf"/><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jpeg"/><Relationship Id="rId7" Type="http://schemas.openxmlformats.org/officeDocument/2006/relationships/image" Target="../media/image17.jpeg"/><Relationship Id="rId2" Type="http://schemas.openxmlformats.org/officeDocument/2006/relationships/image" Target="../media/image14.wmf"/><Relationship Id="rId1" Type="http://schemas.openxmlformats.org/officeDocument/2006/relationships/slideLayout" Target="../slideLayouts/slideLayout7.xml"/><Relationship Id="rId6" Type="http://schemas.openxmlformats.org/officeDocument/2006/relationships/image" Target="../media/image16.wmf"/><Relationship Id="rId5" Type="http://schemas.openxmlformats.org/officeDocument/2006/relationships/oleObject" Target="../embeddings/oleObject1.bin"/><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png"/><Relationship Id="rId7" Type="http://schemas.openxmlformats.org/officeDocument/2006/relationships/image" Target="../media/image24.jpeg"/><Relationship Id="rId2" Type="http://schemas.openxmlformats.org/officeDocument/2006/relationships/oleObject" Target="../embeddings/oleObject2.bin"/><Relationship Id="rId1" Type="http://schemas.openxmlformats.org/officeDocument/2006/relationships/slideLayout" Target="../slideLayouts/slideLayout7.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0" y="0"/>
            <a:ext cx="9288013" cy="5164038"/>
            <a:chOff x="0" y="0"/>
            <a:chExt cx="9288013" cy="5164038"/>
          </a:xfrm>
        </p:grpSpPr>
        <p:sp>
          <p:nvSpPr>
            <p:cNvPr id="12" name="矩形 11"/>
            <p:cNvSpPr/>
            <p:nvPr/>
          </p:nvSpPr>
          <p:spPr>
            <a:xfrm>
              <a:off x="6444208" y="0"/>
              <a:ext cx="467544" cy="1194828"/>
            </a:xfrm>
            <a:prstGeom prst="rect">
              <a:avLst/>
            </a:prstGeom>
            <a:solidFill>
              <a:schemeClr val="tx2">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1194828"/>
              <a:ext cx="6444208" cy="39975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3" cstate="print"/>
            <a:stretch>
              <a:fillRect/>
            </a:stretch>
          </p:blipFill>
          <p:spPr>
            <a:xfrm>
              <a:off x="323528" y="1194828"/>
              <a:ext cx="4320480" cy="399756"/>
            </a:xfrm>
            <a:prstGeom prst="rect">
              <a:avLst/>
            </a:prstGeom>
          </p:spPr>
        </p:pic>
        <p:sp>
          <p:nvSpPr>
            <p:cNvPr id="17" name="矩形 16"/>
            <p:cNvSpPr/>
            <p:nvPr/>
          </p:nvSpPr>
          <p:spPr>
            <a:xfrm>
              <a:off x="6588224" y="2931790"/>
              <a:ext cx="2699789"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endParaRPr lang="zh-CN" altLang="en-US" sz="5400" b="1" cap="all" spc="0" dirty="0">
                <a:ln w="0"/>
                <a:solidFill>
                  <a:srgbClr val="002060"/>
                </a:solidFill>
                <a:effectLst>
                  <a:reflection blurRad="12700" stA="50000" endPos="50000" dist="5000" dir="5400000" sy="-100000" rotWithShape="0"/>
                </a:effectLst>
                <a:latin typeface="Arial Black" panose="020B0A04020102020204" pitchFamily="34" charset="0"/>
              </a:endParaRPr>
            </a:p>
          </p:txBody>
        </p:sp>
        <p:sp>
          <p:nvSpPr>
            <p:cNvPr id="19" name="矩形 18"/>
            <p:cNvSpPr/>
            <p:nvPr/>
          </p:nvSpPr>
          <p:spPr>
            <a:xfrm>
              <a:off x="6911751" y="1194828"/>
              <a:ext cx="2251585" cy="39975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444208" y="1594584"/>
              <a:ext cx="467544" cy="356945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323528" y="1194829"/>
            <a:ext cx="4320480" cy="399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611560" y="1220866"/>
            <a:ext cx="3680963" cy="369332"/>
          </a:xfrm>
          <a:prstGeom prst="rect">
            <a:avLst/>
          </a:prstGeom>
          <a:noFill/>
        </p:spPr>
        <p:txBody>
          <a:bodyPr wrap="square" rtlCol="0">
            <a:spAutoFit/>
          </a:bodyPr>
          <a:lstStyle/>
          <a:p>
            <a:pPr algn="dist"/>
            <a:r>
              <a:rPr lang="zh-CN" altLang="en-US" dirty="0">
                <a:solidFill>
                  <a:srgbClr val="000096"/>
                </a:solidFill>
              </a:rPr>
              <a:t>浙江创芯集成电路有限公司</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91C006F4-6EDD-4ACD-8550-F2A45A0885C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911751" y="1590198"/>
            <a:ext cx="2232250" cy="1356235"/>
          </a:xfrm>
          <a:prstGeom prst="rect">
            <a:avLst/>
          </a:prstGeom>
        </p:spPr>
      </p:pic>
      <p:pic>
        <p:nvPicPr>
          <p:cNvPr id="15" name="图片 14">
            <a:extLst>
              <a:ext uri="{FF2B5EF4-FFF2-40B4-BE49-F238E27FC236}">
                <a16:creationId xmlns:a16="http://schemas.microsoft.com/office/drawing/2014/main" id="{F08C22EC-F3A4-442B-BA2D-C9BEA8ED565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6911750" y="3602622"/>
            <a:ext cx="2232250" cy="1540877"/>
          </a:xfrm>
          <a:prstGeom prst="rect">
            <a:avLst/>
          </a:prstGeom>
        </p:spPr>
      </p:pic>
      <p:pic>
        <p:nvPicPr>
          <p:cNvPr id="18" name="图片 17">
            <a:extLst>
              <a:ext uri="{FF2B5EF4-FFF2-40B4-BE49-F238E27FC236}">
                <a16:creationId xmlns:a16="http://schemas.microsoft.com/office/drawing/2014/main" id="{7DCA23B8-938F-41B1-A06A-9604933E877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6910083" y="0"/>
            <a:ext cx="2232250" cy="1194828"/>
          </a:xfrm>
          <a:prstGeom prst="rect">
            <a:avLst/>
          </a:prstGeom>
        </p:spPr>
      </p:pic>
      <p:sp>
        <p:nvSpPr>
          <p:cNvPr id="24" name="TextBox 3">
            <a:extLst>
              <a:ext uri="{FF2B5EF4-FFF2-40B4-BE49-F238E27FC236}">
                <a16:creationId xmlns:a16="http://schemas.microsoft.com/office/drawing/2014/main" id="{79D8A26A-9060-4975-911E-F9C1A83F5A13}"/>
              </a:ext>
            </a:extLst>
          </p:cNvPr>
          <p:cNvSpPr txBox="1"/>
          <p:nvPr/>
        </p:nvSpPr>
        <p:spPr>
          <a:xfrm>
            <a:off x="6827108" y="2927598"/>
            <a:ext cx="2339749" cy="707886"/>
          </a:xfrm>
          <a:prstGeom prst="rect">
            <a:avLst/>
          </a:prstGeom>
          <a:noFill/>
        </p:spPr>
        <p:txBody>
          <a:bodyPr wrap="square" rtlCol="0">
            <a:spAutoFit/>
          </a:bodyPr>
          <a:lstStyle/>
          <a:p>
            <a:pPr algn="dist"/>
            <a:r>
              <a:rPr lang="en-US" altLang="zh-CN" sz="4000" dirty="0">
                <a:solidFill>
                  <a:srgbClr val="000096"/>
                </a:solidFill>
              </a:rPr>
              <a:t>ICsprout</a:t>
            </a:r>
            <a:endParaRPr lang="zh-CN" altLang="en-US" sz="4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Rectangle 5">
            <a:extLst>
              <a:ext uri="{FF2B5EF4-FFF2-40B4-BE49-F238E27FC236}">
                <a16:creationId xmlns:a16="http://schemas.microsoft.com/office/drawing/2014/main" id="{2C6F78AD-F6FB-434E-9954-0DAD5B715A1C}"/>
              </a:ext>
            </a:extLst>
          </p:cNvPr>
          <p:cNvSpPr>
            <a:spLocks noChangeArrowheads="1"/>
          </p:cNvSpPr>
          <p:nvPr/>
        </p:nvSpPr>
        <p:spPr bwMode="auto">
          <a:xfrm>
            <a:off x="-6363" y="2121634"/>
            <a:ext cx="6571730" cy="1385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lIns="92075" tIns="46039" rIns="92075" bIns="46039"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spcBef>
                <a:spcPct val="0"/>
              </a:spcBef>
              <a:defRPr/>
            </a:pPr>
            <a:r>
              <a:rPr lang="zh-CN" altLang="en-US" sz="2800" b="1" dirty="0"/>
              <a:t>化学机械研磨工艺</a:t>
            </a:r>
          </a:p>
          <a:p>
            <a:pPr marL="0" lvl="1" algn="ctr">
              <a:spcBef>
                <a:spcPct val="0"/>
              </a:spcBef>
              <a:defRPr/>
            </a:pPr>
            <a:r>
              <a:rPr lang="zh-CN" altLang="en-US" sz="2800" b="1" dirty="0">
                <a:solidFill>
                  <a:srgbClr val="003399"/>
                </a:solidFill>
                <a:latin typeface="等线" panose="02010600030101010101" pitchFamily="2" charset="-122"/>
                <a:ea typeface="等线" panose="02010600030101010101" pitchFamily="2" charset="-122"/>
                <a:cs typeface="Arial" panose="020B0604020202020204" pitchFamily="34" charset="0"/>
              </a:rPr>
              <a:t>铜线键合双大马士革 </a:t>
            </a:r>
            <a:r>
              <a:rPr lang="en-US" altLang="zh-CN" sz="2800" b="1" dirty="0">
                <a:solidFill>
                  <a:srgbClr val="003399"/>
                </a:solidFill>
                <a:latin typeface="等线" panose="02010600030101010101" pitchFamily="2" charset="-122"/>
                <a:ea typeface="等线" panose="02010600030101010101" pitchFamily="2" charset="-122"/>
                <a:cs typeface="Arial" panose="020B0604020202020204" pitchFamily="34" charset="0"/>
              </a:rPr>
              <a:t>(Cu CMP)</a:t>
            </a:r>
            <a:r>
              <a:rPr lang="zh-CN" altLang="en-US" sz="2800" b="1" dirty="0">
                <a:solidFill>
                  <a:srgbClr val="003399"/>
                </a:solidFill>
                <a:latin typeface="等线" panose="02010600030101010101" pitchFamily="2" charset="-122"/>
                <a:ea typeface="等线" panose="02010600030101010101" pitchFamily="2" charset="-122"/>
                <a:cs typeface="Arial" panose="020B0604020202020204" pitchFamily="34" charset="0"/>
              </a:rPr>
              <a:t>工艺介绍</a:t>
            </a:r>
            <a:endParaRPr lang="en-US" altLang="zh-CN" sz="2800" b="1" dirty="0">
              <a:solidFill>
                <a:srgbClr val="003399"/>
              </a:solidFill>
              <a:latin typeface="等线" panose="02010600030101010101" pitchFamily="2" charset="-122"/>
              <a:ea typeface="等线" panose="02010600030101010101" pitchFamily="2" charset="-122"/>
              <a:cs typeface="Arial" panose="020B0604020202020204" pitchFamily="34" charset="0"/>
            </a:endParaRPr>
          </a:p>
          <a:p>
            <a:pPr marL="0" lvl="1" algn="ctr">
              <a:spcBef>
                <a:spcPct val="0"/>
              </a:spcBef>
              <a:defRPr/>
            </a:pPr>
            <a:endParaRPr lang="en-US" altLang="zh-CN" sz="2800" b="1" dirty="0">
              <a:solidFill>
                <a:srgbClr val="003399"/>
              </a:solidFill>
              <a:latin typeface="等线" panose="02010600030101010101" pitchFamily="2" charset="-122"/>
              <a:ea typeface="等线" panose="02010600030101010101" pitchFamily="2" charset="-122"/>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圆角 36">
            <a:extLst>
              <a:ext uri="{FF2B5EF4-FFF2-40B4-BE49-F238E27FC236}">
                <a16:creationId xmlns:a16="http://schemas.microsoft.com/office/drawing/2014/main" id="{21C3B42D-0C41-4436-8895-934C37B50CFB}"/>
              </a:ext>
            </a:extLst>
          </p:cNvPr>
          <p:cNvSpPr/>
          <p:nvPr/>
        </p:nvSpPr>
        <p:spPr>
          <a:xfrm>
            <a:off x="4762409" y="1290036"/>
            <a:ext cx="4283968" cy="3580453"/>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a:extLst>
              <a:ext uri="{FF2B5EF4-FFF2-40B4-BE49-F238E27FC236}">
                <a16:creationId xmlns:a16="http://schemas.microsoft.com/office/drawing/2014/main" id="{F1041B56-05D8-48AE-BD20-2A5330309F53}"/>
              </a:ext>
            </a:extLst>
          </p:cNvPr>
          <p:cNvSpPr/>
          <p:nvPr/>
        </p:nvSpPr>
        <p:spPr>
          <a:xfrm>
            <a:off x="40785" y="1290037"/>
            <a:ext cx="4283968" cy="3580453"/>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a:off x="-409522" y="135875"/>
            <a:ext cx="6703114" cy="507831"/>
          </a:xfrm>
          <a:prstGeom prst="rect">
            <a:avLst/>
          </a:prstGeom>
        </p:spPr>
        <p:txBody>
          <a:bodyPr wrap="square">
            <a:spAutoFit/>
          </a:bodyPr>
          <a:lstStyle/>
          <a:p>
            <a:pPr lvl="1"/>
            <a:r>
              <a:rPr lang="en-US" altLang="zh-CN" sz="2700" b="1" dirty="0">
                <a:solidFill>
                  <a:schemeClr val="bg1"/>
                </a:solidFill>
                <a:ea typeface="SimSun" pitchFamily="2" charset="-122"/>
              </a:rPr>
              <a:t>Cu CMP</a:t>
            </a:r>
            <a:r>
              <a:rPr lang="zh-CN" altLang="en-US" sz="2700" b="1" dirty="0">
                <a:solidFill>
                  <a:schemeClr val="bg1"/>
                </a:solidFill>
                <a:ea typeface="SimSun" pitchFamily="2" charset="-122"/>
              </a:rPr>
              <a:t>工艺缺陷</a:t>
            </a:r>
            <a:r>
              <a:rPr lang="en-US" altLang="zh-CN" sz="2700" b="1" dirty="0">
                <a:solidFill>
                  <a:schemeClr val="bg1"/>
                </a:solidFill>
                <a:ea typeface="SimSun" pitchFamily="2" charset="-122"/>
              </a:rPr>
              <a:t>-</a:t>
            </a:r>
            <a:r>
              <a:rPr lang="zh-CN" altLang="en-US" sz="2700" b="1" dirty="0">
                <a:solidFill>
                  <a:schemeClr val="bg1"/>
                </a:solidFill>
                <a:ea typeface="SimSun" pitchFamily="2" charset="-122"/>
              </a:rPr>
              <a:t>划伤</a:t>
            </a:r>
            <a:endParaRPr lang="en-US" altLang="zh-CN" sz="2700" b="1" dirty="0">
              <a:solidFill>
                <a:schemeClr val="bg1"/>
              </a:solidFill>
              <a:ea typeface="SimSun" pitchFamily="2" charset="-122"/>
            </a:endParaRPr>
          </a:p>
        </p:txBody>
      </p:sp>
      <p:pic>
        <p:nvPicPr>
          <p:cNvPr id="29" name="Picture 2">
            <a:extLst>
              <a:ext uri="{FF2B5EF4-FFF2-40B4-BE49-F238E27FC236}">
                <a16:creationId xmlns:a16="http://schemas.microsoft.com/office/drawing/2014/main" id="{C54807D2-B281-4264-8301-9F6465C35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826" y="3001030"/>
            <a:ext cx="2171233" cy="1719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a:extLst>
              <a:ext uri="{FF2B5EF4-FFF2-40B4-BE49-F238E27FC236}">
                <a16:creationId xmlns:a16="http://schemas.microsoft.com/office/drawing/2014/main" id="{A9144D4D-411B-4752-9F52-A823E107C5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51520" y="3035070"/>
            <a:ext cx="1732834" cy="1685436"/>
          </a:xfrm>
          <a:prstGeom prst="rect">
            <a:avLst/>
          </a:prstGeom>
          <a:noFill/>
          <a:extLst>
            <a:ext uri="{91240B29-F687-4F45-9708-019B960494DF}">
              <a14:hiddenLine xmlns:a14="http://schemas.microsoft.com/office/drawing/2010/main" w="127000">
                <a:solidFill>
                  <a:schemeClr val="tx1"/>
                </a:solidFill>
                <a:miter lim="800000"/>
                <a:headEnd type="none" w="sm" len="sm"/>
                <a:tailEnd type="none" w="med" len="lg"/>
              </a14:hiddenLine>
            </a:ext>
          </a:extLst>
        </p:spPr>
      </p:pic>
      <p:sp>
        <p:nvSpPr>
          <p:cNvPr id="32" name="矩形 31">
            <a:extLst>
              <a:ext uri="{FF2B5EF4-FFF2-40B4-BE49-F238E27FC236}">
                <a16:creationId xmlns:a16="http://schemas.microsoft.com/office/drawing/2014/main" id="{6B91F05E-A251-4A76-9BB9-D74DB62239C4}"/>
              </a:ext>
            </a:extLst>
          </p:cNvPr>
          <p:cNvSpPr/>
          <p:nvPr/>
        </p:nvSpPr>
        <p:spPr>
          <a:xfrm>
            <a:off x="157872" y="1431369"/>
            <a:ext cx="4049793" cy="1569660"/>
          </a:xfrm>
          <a:prstGeom prst="rect">
            <a:avLst/>
          </a:prstGeom>
        </p:spPr>
        <p:txBody>
          <a:bodyPr wrap="square">
            <a:spAutoFit/>
          </a:bodyPr>
          <a:lstStyle/>
          <a:p>
            <a:r>
              <a:rPr lang="zh-CN" altLang="en-US" sz="1600" dirty="0"/>
              <a:t>大划伤：</a:t>
            </a:r>
            <a:endParaRPr lang="en-US" altLang="zh-CN" sz="1600" dirty="0"/>
          </a:p>
          <a:p>
            <a:r>
              <a:rPr lang="zh-CN" altLang="en-US" sz="1600" dirty="0"/>
              <a:t>钻石盘钻石脱落或大的颗粒镶嵌在研磨垫上所导致。</a:t>
            </a:r>
            <a:endParaRPr lang="en-US" altLang="zh-CN" sz="1600" dirty="0"/>
          </a:p>
          <a:p>
            <a:r>
              <a:rPr lang="zh-CN" altLang="en-US" sz="1600" dirty="0"/>
              <a:t>一般刮伤源来自</a:t>
            </a:r>
            <a:r>
              <a:rPr lang="en-US" altLang="zh-CN" sz="1600" dirty="0"/>
              <a:t>Wafer</a:t>
            </a:r>
            <a:r>
              <a:rPr lang="zh-CN" altLang="en-US" sz="1600" dirty="0"/>
              <a:t>外部，可能会有</a:t>
            </a:r>
            <a:r>
              <a:rPr lang="en-US" altLang="zh-CN" sz="1600" dirty="0"/>
              <a:t>By Head</a:t>
            </a:r>
            <a:r>
              <a:rPr lang="zh-CN" altLang="en-US" sz="1600" dirty="0"/>
              <a:t>现象</a:t>
            </a:r>
            <a:r>
              <a:rPr lang="en-US" altLang="zh-CN" sz="1600" dirty="0"/>
              <a:t>,</a:t>
            </a:r>
            <a:r>
              <a:rPr lang="zh-CN" altLang="en-US" sz="1600" dirty="0"/>
              <a:t>绝大多数情况下</a:t>
            </a:r>
            <a:r>
              <a:rPr lang="en-US" altLang="zh-CN" sz="1600" dirty="0"/>
              <a:t>impact </a:t>
            </a:r>
            <a:r>
              <a:rPr lang="zh-CN" altLang="en-US" sz="1600" dirty="0"/>
              <a:t>为单片（</a:t>
            </a:r>
            <a:r>
              <a:rPr lang="en-US" altLang="zh-CN" sz="1600" dirty="0"/>
              <a:t> source</a:t>
            </a:r>
            <a:r>
              <a:rPr lang="zh-CN" altLang="en-US" sz="1600" dirty="0"/>
              <a:t>会被</a:t>
            </a:r>
            <a:r>
              <a:rPr lang="en-US" altLang="zh-CN" sz="1600" dirty="0"/>
              <a:t>pad condition</a:t>
            </a:r>
            <a:r>
              <a:rPr lang="zh-CN" altLang="en-US" sz="1600" dirty="0"/>
              <a:t>清除）。</a:t>
            </a:r>
          </a:p>
        </p:txBody>
      </p:sp>
      <p:sp>
        <p:nvSpPr>
          <p:cNvPr id="33" name="矩形 32">
            <a:extLst>
              <a:ext uri="{FF2B5EF4-FFF2-40B4-BE49-F238E27FC236}">
                <a16:creationId xmlns:a16="http://schemas.microsoft.com/office/drawing/2014/main" id="{2CFDBB7B-7175-4EA2-B8BF-86EC4A032A26}"/>
              </a:ext>
            </a:extLst>
          </p:cNvPr>
          <p:cNvSpPr/>
          <p:nvPr/>
        </p:nvSpPr>
        <p:spPr>
          <a:xfrm>
            <a:off x="4879537" y="1447735"/>
            <a:ext cx="4137454" cy="1569660"/>
          </a:xfrm>
          <a:prstGeom prst="rect">
            <a:avLst/>
          </a:prstGeom>
        </p:spPr>
        <p:txBody>
          <a:bodyPr wrap="square">
            <a:spAutoFit/>
          </a:bodyPr>
          <a:lstStyle/>
          <a:p>
            <a:r>
              <a:rPr lang="zh-CN" altLang="en-US" sz="1600" dirty="0"/>
              <a:t>小划伤：</a:t>
            </a:r>
            <a:endParaRPr lang="en-US" altLang="zh-CN" sz="1600" dirty="0"/>
          </a:p>
          <a:p>
            <a:r>
              <a:rPr lang="zh-CN" altLang="en-US" sz="1600" dirty="0"/>
              <a:t>研磨浆料结晶或研磨浆料里的研磨颗粒团聚导致或产品本身存在刮伤</a:t>
            </a:r>
            <a:r>
              <a:rPr lang="en-US" altLang="zh-CN" sz="1600" dirty="0"/>
              <a:t>source</a:t>
            </a:r>
            <a:r>
              <a:rPr lang="zh-CN" altLang="en-US" sz="1600" dirty="0"/>
              <a:t>。</a:t>
            </a:r>
            <a:endParaRPr lang="en-US" altLang="zh-CN" sz="1600" dirty="0"/>
          </a:p>
          <a:p>
            <a:r>
              <a:rPr lang="zh-CN" altLang="en-US" sz="1600" dirty="0"/>
              <a:t>一般刮伤源来自</a:t>
            </a:r>
            <a:r>
              <a:rPr lang="en-US" altLang="zh-CN" sz="1600" dirty="0"/>
              <a:t>Wafer</a:t>
            </a:r>
            <a:r>
              <a:rPr lang="zh-CN" altLang="en-US" sz="1600" dirty="0"/>
              <a:t>本身</a:t>
            </a:r>
            <a:r>
              <a:rPr lang="en-US" altLang="zh-CN" sz="1600" dirty="0"/>
              <a:t>peeling</a:t>
            </a:r>
            <a:r>
              <a:rPr lang="zh-CN" altLang="en-US" sz="1600" dirty="0"/>
              <a:t>，</a:t>
            </a:r>
            <a:r>
              <a:rPr lang="en-US" altLang="zh-CN" sz="1600" dirty="0"/>
              <a:t>OX loss</a:t>
            </a:r>
            <a:r>
              <a:rPr lang="zh-CN" altLang="en-US" sz="1600" dirty="0"/>
              <a:t>及研磨液成分，经常出现整批</a:t>
            </a:r>
            <a:r>
              <a:rPr lang="en-US" altLang="zh-CN" sz="1600" dirty="0"/>
              <a:t>suffer</a:t>
            </a:r>
            <a:r>
              <a:rPr lang="zh-CN" altLang="en-US" sz="1600" dirty="0"/>
              <a:t>。</a:t>
            </a:r>
          </a:p>
          <a:p>
            <a:endParaRPr lang="zh-CN" altLang="en-US" sz="1600" dirty="0"/>
          </a:p>
        </p:txBody>
      </p:sp>
      <p:pic>
        <p:nvPicPr>
          <p:cNvPr id="34" name="Picture 2">
            <a:extLst>
              <a:ext uri="{FF2B5EF4-FFF2-40B4-BE49-F238E27FC236}">
                <a16:creationId xmlns:a16="http://schemas.microsoft.com/office/drawing/2014/main" id="{CD49B6C2-A0CA-4C52-9DAC-7A17E5BFA0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4939" y="3005742"/>
            <a:ext cx="1986197" cy="1714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a:extLst>
              <a:ext uri="{FF2B5EF4-FFF2-40B4-BE49-F238E27FC236}">
                <a16:creationId xmlns:a16="http://schemas.microsoft.com/office/drawing/2014/main" id="{2F69D3BC-597E-4C98-8FB5-2AE5752ECB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4393" y="3001029"/>
            <a:ext cx="2037864" cy="1719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文本框 35">
            <a:extLst>
              <a:ext uri="{FF2B5EF4-FFF2-40B4-BE49-F238E27FC236}">
                <a16:creationId xmlns:a16="http://schemas.microsoft.com/office/drawing/2014/main" id="{0EB29C0A-D08F-40EF-A78D-3429D878FAC0}"/>
              </a:ext>
            </a:extLst>
          </p:cNvPr>
          <p:cNvSpPr txBox="1"/>
          <p:nvPr/>
        </p:nvSpPr>
        <p:spPr>
          <a:xfrm>
            <a:off x="-4142" y="643706"/>
            <a:ext cx="4796790" cy="646331"/>
          </a:xfrm>
          <a:prstGeom prst="rect">
            <a:avLst/>
          </a:prstGeom>
          <a:noFill/>
        </p:spPr>
        <p:txBody>
          <a:bodyPr wrap="square">
            <a:spAutoFit/>
          </a:bodyPr>
          <a:lstStyle/>
          <a:p>
            <a:pPr marL="557213" lvl="1" indent="-214313">
              <a:buFont typeface="Wingdings" pitchFamily="2" charset="2"/>
              <a:buChar char="Ø"/>
            </a:pPr>
            <a:r>
              <a:rPr lang="zh-CN" altLang="en-US" dirty="0"/>
              <a:t>大划伤</a:t>
            </a:r>
            <a:endParaRPr lang="en-US" altLang="zh-CN" dirty="0"/>
          </a:p>
          <a:p>
            <a:pPr marL="557213" lvl="1" indent="-214313">
              <a:buFont typeface="Wingdings" pitchFamily="2" charset="2"/>
              <a:buChar char="Ø"/>
            </a:pPr>
            <a:r>
              <a:rPr lang="zh-CN" altLang="en-US" dirty="0"/>
              <a:t>小划伤</a:t>
            </a:r>
            <a:endParaRPr lang="en-US" altLang="zh-CN" dirty="0"/>
          </a:p>
        </p:txBody>
      </p:sp>
    </p:spTree>
    <p:extLst>
      <p:ext uri="{BB962C8B-B14F-4D97-AF65-F5344CB8AC3E}">
        <p14:creationId xmlns:p14="http://schemas.microsoft.com/office/powerpoint/2010/main" val="90239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6706CCBB-5DA5-4BAC-8E64-BC34461F3E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 y="4742362"/>
            <a:ext cx="9142412" cy="401138"/>
          </a:xfrm>
          <a:prstGeom prst="rect">
            <a:avLst/>
          </a:prstGeom>
        </p:spPr>
      </p:pic>
      <p:graphicFrame>
        <p:nvGraphicFramePr>
          <p:cNvPr id="41" name="图示 40">
            <a:extLst>
              <a:ext uri="{FF2B5EF4-FFF2-40B4-BE49-F238E27FC236}">
                <a16:creationId xmlns:a16="http://schemas.microsoft.com/office/drawing/2014/main" id="{0C09A465-848A-4070-A963-E797332A45A6}"/>
              </a:ext>
            </a:extLst>
          </p:cNvPr>
          <p:cNvGraphicFramePr/>
          <p:nvPr>
            <p:extLst>
              <p:ext uri="{D42A27DB-BD31-4B8C-83A1-F6EECF244321}">
                <p14:modId xmlns:p14="http://schemas.microsoft.com/office/powerpoint/2010/main" val="3561704454"/>
              </p:ext>
            </p:extLst>
          </p:nvPr>
        </p:nvGraphicFramePr>
        <p:xfrm>
          <a:off x="1799692" y="915566"/>
          <a:ext cx="5544616" cy="35849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44592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026"/>
          <p:cNvGrpSpPr>
            <a:grpSpLocks/>
          </p:cNvGrpSpPr>
          <p:nvPr/>
        </p:nvGrpSpPr>
        <p:grpSpPr bwMode="auto">
          <a:xfrm>
            <a:off x="1398985" y="1785038"/>
            <a:ext cx="1613297" cy="1293019"/>
            <a:chOff x="288" y="1144"/>
            <a:chExt cx="1355" cy="1086"/>
          </a:xfrm>
        </p:grpSpPr>
        <p:sp>
          <p:nvSpPr>
            <p:cNvPr id="4" name="Rectangle 1027"/>
            <p:cNvSpPr>
              <a:spLocks noChangeArrowheads="1"/>
            </p:cNvSpPr>
            <p:nvPr/>
          </p:nvSpPr>
          <p:spPr bwMode="auto">
            <a:xfrm>
              <a:off x="288" y="2183"/>
              <a:ext cx="1296" cy="47"/>
            </a:xfrm>
            <a:prstGeom prst="rect">
              <a:avLst/>
            </a:prstGeom>
            <a:solidFill>
              <a:srgbClr val="5F5F5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350"/>
            </a:p>
          </p:txBody>
        </p:sp>
        <p:sp>
          <p:nvSpPr>
            <p:cNvPr id="5" name="Rectangle 1028"/>
            <p:cNvSpPr>
              <a:spLocks noChangeArrowheads="1"/>
            </p:cNvSpPr>
            <p:nvPr/>
          </p:nvSpPr>
          <p:spPr bwMode="auto">
            <a:xfrm>
              <a:off x="288" y="1914"/>
              <a:ext cx="534" cy="53"/>
            </a:xfrm>
            <a:prstGeom prst="rect">
              <a:avLst/>
            </a:prstGeom>
            <a:solidFill>
              <a:srgbClr val="5F5F5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350"/>
            </a:p>
          </p:txBody>
        </p:sp>
        <p:sp>
          <p:nvSpPr>
            <p:cNvPr id="6" name="Rectangle 1029"/>
            <p:cNvSpPr>
              <a:spLocks noChangeArrowheads="1"/>
            </p:cNvSpPr>
            <p:nvPr/>
          </p:nvSpPr>
          <p:spPr bwMode="auto">
            <a:xfrm>
              <a:off x="288" y="1968"/>
              <a:ext cx="1296" cy="216"/>
            </a:xfrm>
            <a:prstGeom prst="rect">
              <a:avLst/>
            </a:prstGeom>
            <a:solidFill>
              <a:srgbClr val="FF9900"/>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350"/>
            </a:p>
          </p:txBody>
        </p:sp>
        <p:sp>
          <p:nvSpPr>
            <p:cNvPr id="7" name="Rectangle 1030"/>
            <p:cNvSpPr>
              <a:spLocks noChangeArrowheads="1"/>
            </p:cNvSpPr>
            <p:nvPr/>
          </p:nvSpPr>
          <p:spPr bwMode="auto">
            <a:xfrm>
              <a:off x="288" y="1920"/>
              <a:ext cx="1296" cy="96"/>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350"/>
            </a:p>
          </p:txBody>
        </p:sp>
        <p:sp>
          <p:nvSpPr>
            <p:cNvPr id="8" name="Rectangle 1031"/>
            <p:cNvSpPr>
              <a:spLocks noChangeArrowheads="1"/>
            </p:cNvSpPr>
            <p:nvPr/>
          </p:nvSpPr>
          <p:spPr bwMode="auto">
            <a:xfrm>
              <a:off x="288" y="1266"/>
              <a:ext cx="1296" cy="654"/>
            </a:xfrm>
            <a:prstGeom prst="rect">
              <a:avLst/>
            </a:prstGeom>
            <a:solidFill>
              <a:schemeClr val="accent6">
                <a:lumMod val="20000"/>
                <a:lumOff val="80000"/>
              </a:schemeClr>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defTabSz="571500" eaLnBrk="0" hangingPunct="0"/>
              <a:endParaRPr kumimoji="1" lang="zh-CN" altLang="en-US" sz="1500" b="1">
                <a:ea typeface="PMingLiU" pitchFamily="18" charset="-120"/>
              </a:endParaRPr>
            </a:p>
          </p:txBody>
        </p:sp>
        <p:sp>
          <p:nvSpPr>
            <p:cNvPr id="9" name="Rectangle 1032"/>
            <p:cNvSpPr>
              <a:spLocks noChangeArrowheads="1"/>
            </p:cNvSpPr>
            <p:nvPr/>
          </p:nvSpPr>
          <p:spPr bwMode="auto">
            <a:xfrm>
              <a:off x="288" y="1221"/>
              <a:ext cx="1296" cy="47"/>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350"/>
            </a:p>
          </p:txBody>
        </p:sp>
        <p:sp>
          <p:nvSpPr>
            <p:cNvPr id="10" name="Line 1033"/>
            <p:cNvSpPr>
              <a:spLocks noChangeShapeType="1"/>
            </p:cNvSpPr>
            <p:nvPr/>
          </p:nvSpPr>
          <p:spPr bwMode="auto">
            <a:xfrm flipV="1">
              <a:off x="288" y="1200"/>
              <a:ext cx="1296" cy="2"/>
            </a:xfrm>
            <a:prstGeom prst="line">
              <a:avLst/>
            </a:prstGeom>
            <a:noFill/>
            <a:ln w="53975">
              <a:solidFill>
                <a:srgbClr val="8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11" name="Freeform 1034"/>
            <p:cNvSpPr>
              <a:spLocks/>
            </p:cNvSpPr>
            <p:nvPr/>
          </p:nvSpPr>
          <p:spPr bwMode="auto">
            <a:xfrm>
              <a:off x="288" y="1186"/>
              <a:ext cx="1355" cy="830"/>
            </a:xfrm>
            <a:custGeom>
              <a:avLst/>
              <a:gdLst>
                <a:gd name="T0" fmla="*/ 8 w 1355"/>
                <a:gd name="T1" fmla="*/ 0 h 830"/>
                <a:gd name="T2" fmla="*/ 0 w 1355"/>
                <a:gd name="T3" fmla="*/ 8 h 830"/>
                <a:gd name="T4" fmla="*/ 294 w 1355"/>
                <a:gd name="T5" fmla="*/ 14 h 830"/>
                <a:gd name="T6" fmla="*/ 294 w 1355"/>
                <a:gd name="T7" fmla="*/ 446 h 830"/>
                <a:gd name="T8" fmla="*/ 572 w 1355"/>
                <a:gd name="T9" fmla="*/ 446 h 830"/>
                <a:gd name="T10" fmla="*/ 572 w 1355"/>
                <a:gd name="T11" fmla="*/ 830 h 830"/>
                <a:gd name="T12" fmla="*/ 795 w 1355"/>
                <a:gd name="T13" fmla="*/ 830 h 830"/>
                <a:gd name="T14" fmla="*/ 795 w 1355"/>
                <a:gd name="T15" fmla="*/ 446 h 830"/>
                <a:gd name="T16" fmla="*/ 1074 w 1355"/>
                <a:gd name="T17" fmla="*/ 446 h 830"/>
                <a:gd name="T18" fmla="*/ 1067 w 1355"/>
                <a:gd name="T19" fmla="*/ 0 h 830"/>
                <a:gd name="T20" fmla="*/ 1321 w 1355"/>
                <a:gd name="T21" fmla="*/ 17 h 830"/>
                <a:gd name="T22" fmla="*/ 1321 w 1355"/>
                <a:gd name="T23" fmla="*/ 8 h 830"/>
                <a:gd name="T24" fmla="*/ 1355 w 1355"/>
                <a:gd name="T25" fmla="*/ 17 h 8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55" h="830">
                  <a:moveTo>
                    <a:pt x="8" y="0"/>
                  </a:moveTo>
                  <a:lnTo>
                    <a:pt x="0" y="8"/>
                  </a:lnTo>
                  <a:lnTo>
                    <a:pt x="294" y="14"/>
                  </a:lnTo>
                  <a:lnTo>
                    <a:pt x="294" y="446"/>
                  </a:lnTo>
                  <a:lnTo>
                    <a:pt x="572" y="446"/>
                  </a:lnTo>
                  <a:lnTo>
                    <a:pt x="572" y="830"/>
                  </a:lnTo>
                  <a:lnTo>
                    <a:pt x="795" y="830"/>
                  </a:lnTo>
                  <a:lnTo>
                    <a:pt x="795" y="446"/>
                  </a:lnTo>
                  <a:lnTo>
                    <a:pt x="1074" y="446"/>
                  </a:lnTo>
                  <a:lnTo>
                    <a:pt x="1067" y="0"/>
                  </a:lnTo>
                  <a:lnTo>
                    <a:pt x="1321" y="17"/>
                  </a:lnTo>
                  <a:lnTo>
                    <a:pt x="1321" y="8"/>
                  </a:lnTo>
                  <a:lnTo>
                    <a:pt x="1355" y="17"/>
                  </a:lnTo>
                </a:path>
              </a:pathLst>
            </a:custGeom>
            <a:solidFill>
              <a:schemeClr val="bg1"/>
            </a:solidFill>
            <a:ln w="889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12" name="Freeform 1035"/>
            <p:cNvSpPr>
              <a:spLocks/>
            </p:cNvSpPr>
            <p:nvPr/>
          </p:nvSpPr>
          <p:spPr bwMode="auto">
            <a:xfrm>
              <a:off x="288" y="1144"/>
              <a:ext cx="1321" cy="824"/>
            </a:xfrm>
            <a:custGeom>
              <a:avLst/>
              <a:gdLst>
                <a:gd name="T0" fmla="*/ 0 w 1321"/>
                <a:gd name="T1" fmla="*/ 0 h 824"/>
                <a:gd name="T2" fmla="*/ 8 w 1321"/>
                <a:gd name="T3" fmla="*/ 8 h 824"/>
                <a:gd name="T4" fmla="*/ 332 w 1321"/>
                <a:gd name="T5" fmla="*/ 8 h 824"/>
                <a:gd name="T6" fmla="*/ 332 w 1321"/>
                <a:gd name="T7" fmla="*/ 440 h 824"/>
                <a:gd name="T8" fmla="*/ 563 w 1321"/>
                <a:gd name="T9" fmla="*/ 440 h 824"/>
                <a:gd name="T10" fmla="*/ 609 w 1321"/>
                <a:gd name="T11" fmla="*/ 440 h 824"/>
                <a:gd name="T12" fmla="*/ 609 w 1321"/>
                <a:gd name="T13" fmla="*/ 824 h 824"/>
                <a:gd name="T14" fmla="*/ 701 w 1321"/>
                <a:gd name="T15" fmla="*/ 824 h 824"/>
                <a:gd name="T16" fmla="*/ 748 w 1321"/>
                <a:gd name="T17" fmla="*/ 824 h 824"/>
                <a:gd name="T18" fmla="*/ 748 w 1321"/>
                <a:gd name="T19" fmla="*/ 440 h 824"/>
                <a:gd name="T20" fmla="*/ 1025 w 1321"/>
                <a:gd name="T21" fmla="*/ 440 h 824"/>
                <a:gd name="T22" fmla="*/ 1025 w 1321"/>
                <a:gd name="T23" fmla="*/ 8 h 824"/>
                <a:gd name="T24" fmla="*/ 1321 w 1321"/>
                <a:gd name="T25" fmla="*/ 8 h 824"/>
                <a:gd name="T26" fmla="*/ 1313 w 1321"/>
                <a:gd name="T27" fmla="*/ 16 h 824"/>
                <a:gd name="T28" fmla="*/ 1321 w 1321"/>
                <a:gd name="T29" fmla="*/ 16 h 8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21" h="824">
                  <a:moveTo>
                    <a:pt x="0" y="0"/>
                  </a:moveTo>
                  <a:lnTo>
                    <a:pt x="8" y="8"/>
                  </a:lnTo>
                  <a:lnTo>
                    <a:pt x="332" y="8"/>
                  </a:lnTo>
                  <a:lnTo>
                    <a:pt x="332" y="440"/>
                  </a:lnTo>
                  <a:lnTo>
                    <a:pt x="563" y="440"/>
                  </a:lnTo>
                  <a:lnTo>
                    <a:pt x="609" y="440"/>
                  </a:lnTo>
                  <a:lnTo>
                    <a:pt x="609" y="824"/>
                  </a:lnTo>
                  <a:lnTo>
                    <a:pt x="701" y="824"/>
                  </a:lnTo>
                  <a:lnTo>
                    <a:pt x="748" y="824"/>
                  </a:lnTo>
                  <a:lnTo>
                    <a:pt x="748" y="440"/>
                  </a:lnTo>
                  <a:lnTo>
                    <a:pt x="1025" y="440"/>
                  </a:lnTo>
                  <a:lnTo>
                    <a:pt x="1025" y="8"/>
                  </a:lnTo>
                  <a:lnTo>
                    <a:pt x="1321" y="8"/>
                  </a:lnTo>
                  <a:lnTo>
                    <a:pt x="1313" y="16"/>
                  </a:lnTo>
                  <a:lnTo>
                    <a:pt x="1321" y="16"/>
                  </a:lnTo>
                </a:path>
              </a:pathLst>
            </a:custGeom>
            <a:solidFill>
              <a:schemeClr val="bg1"/>
            </a:solidFill>
            <a:ln w="635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grpSp>
      <p:grpSp>
        <p:nvGrpSpPr>
          <p:cNvPr id="13" name="Group 1036"/>
          <p:cNvGrpSpPr>
            <a:grpSpLocks/>
          </p:cNvGrpSpPr>
          <p:nvPr/>
        </p:nvGrpSpPr>
        <p:grpSpPr bwMode="auto">
          <a:xfrm>
            <a:off x="3676650" y="1498998"/>
            <a:ext cx="1621631" cy="1512094"/>
            <a:chOff x="2201" y="960"/>
            <a:chExt cx="1362" cy="1270"/>
          </a:xfrm>
        </p:grpSpPr>
        <p:sp>
          <p:nvSpPr>
            <p:cNvPr id="14" name="Rectangle 1037"/>
            <p:cNvSpPr>
              <a:spLocks noChangeArrowheads="1"/>
            </p:cNvSpPr>
            <p:nvPr/>
          </p:nvSpPr>
          <p:spPr bwMode="auto">
            <a:xfrm>
              <a:off x="2208" y="2183"/>
              <a:ext cx="1296" cy="47"/>
            </a:xfrm>
            <a:prstGeom prst="rect">
              <a:avLst/>
            </a:prstGeom>
            <a:solidFill>
              <a:srgbClr val="5F5F5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350"/>
            </a:p>
          </p:txBody>
        </p:sp>
        <p:sp>
          <p:nvSpPr>
            <p:cNvPr id="15" name="Rectangle 1038"/>
            <p:cNvSpPr>
              <a:spLocks noChangeArrowheads="1"/>
            </p:cNvSpPr>
            <p:nvPr/>
          </p:nvSpPr>
          <p:spPr bwMode="auto">
            <a:xfrm>
              <a:off x="2208" y="1914"/>
              <a:ext cx="534" cy="53"/>
            </a:xfrm>
            <a:prstGeom prst="rect">
              <a:avLst/>
            </a:prstGeom>
            <a:solidFill>
              <a:srgbClr val="5F5F5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350"/>
            </a:p>
          </p:txBody>
        </p:sp>
        <p:sp>
          <p:nvSpPr>
            <p:cNvPr id="16" name="Rectangle 1039"/>
            <p:cNvSpPr>
              <a:spLocks noChangeArrowheads="1"/>
            </p:cNvSpPr>
            <p:nvPr/>
          </p:nvSpPr>
          <p:spPr bwMode="auto">
            <a:xfrm>
              <a:off x="2208" y="1968"/>
              <a:ext cx="1296" cy="216"/>
            </a:xfrm>
            <a:prstGeom prst="rect">
              <a:avLst/>
            </a:prstGeom>
            <a:solidFill>
              <a:srgbClr val="FF9900"/>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350"/>
            </a:p>
          </p:txBody>
        </p:sp>
        <p:sp>
          <p:nvSpPr>
            <p:cNvPr id="17" name="Rectangle 1040"/>
            <p:cNvSpPr>
              <a:spLocks noChangeArrowheads="1"/>
            </p:cNvSpPr>
            <p:nvPr/>
          </p:nvSpPr>
          <p:spPr bwMode="auto">
            <a:xfrm>
              <a:off x="2208" y="1920"/>
              <a:ext cx="1296" cy="96"/>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350"/>
            </a:p>
          </p:txBody>
        </p:sp>
        <p:sp>
          <p:nvSpPr>
            <p:cNvPr id="18" name="Rectangle 1041"/>
            <p:cNvSpPr>
              <a:spLocks noChangeArrowheads="1"/>
            </p:cNvSpPr>
            <p:nvPr/>
          </p:nvSpPr>
          <p:spPr bwMode="auto">
            <a:xfrm>
              <a:off x="2208" y="1266"/>
              <a:ext cx="1296" cy="654"/>
            </a:xfrm>
            <a:prstGeom prst="rect">
              <a:avLst/>
            </a:prstGeom>
            <a:solidFill>
              <a:schemeClr val="accent6">
                <a:lumMod val="20000"/>
                <a:lumOff val="80000"/>
              </a:schemeClr>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defTabSz="571500" eaLnBrk="0" hangingPunct="0"/>
              <a:endParaRPr kumimoji="1" lang="zh-CN" altLang="en-US" sz="1500" b="1">
                <a:ea typeface="PMingLiU" pitchFamily="18" charset="-120"/>
              </a:endParaRPr>
            </a:p>
          </p:txBody>
        </p:sp>
        <p:sp>
          <p:nvSpPr>
            <p:cNvPr id="19" name="Rectangle 1042"/>
            <p:cNvSpPr>
              <a:spLocks noChangeArrowheads="1"/>
            </p:cNvSpPr>
            <p:nvPr/>
          </p:nvSpPr>
          <p:spPr bwMode="auto">
            <a:xfrm>
              <a:off x="2208" y="1221"/>
              <a:ext cx="1296" cy="47"/>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350"/>
            </a:p>
          </p:txBody>
        </p:sp>
        <p:sp>
          <p:nvSpPr>
            <p:cNvPr id="20" name="Line 1043"/>
            <p:cNvSpPr>
              <a:spLocks noChangeShapeType="1"/>
            </p:cNvSpPr>
            <p:nvPr/>
          </p:nvSpPr>
          <p:spPr bwMode="auto">
            <a:xfrm flipV="1">
              <a:off x="2208" y="1200"/>
              <a:ext cx="1296" cy="2"/>
            </a:xfrm>
            <a:prstGeom prst="line">
              <a:avLst/>
            </a:prstGeom>
            <a:noFill/>
            <a:ln w="53975">
              <a:solidFill>
                <a:srgbClr val="8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21" name="Freeform 1044"/>
            <p:cNvSpPr>
              <a:spLocks/>
            </p:cNvSpPr>
            <p:nvPr/>
          </p:nvSpPr>
          <p:spPr bwMode="auto">
            <a:xfrm>
              <a:off x="2208" y="1186"/>
              <a:ext cx="1355" cy="830"/>
            </a:xfrm>
            <a:custGeom>
              <a:avLst/>
              <a:gdLst>
                <a:gd name="T0" fmla="*/ 8 w 1355"/>
                <a:gd name="T1" fmla="*/ 0 h 830"/>
                <a:gd name="T2" fmla="*/ 0 w 1355"/>
                <a:gd name="T3" fmla="*/ 8 h 830"/>
                <a:gd name="T4" fmla="*/ 294 w 1355"/>
                <a:gd name="T5" fmla="*/ 14 h 830"/>
                <a:gd name="T6" fmla="*/ 294 w 1355"/>
                <a:gd name="T7" fmla="*/ 446 h 830"/>
                <a:gd name="T8" fmla="*/ 572 w 1355"/>
                <a:gd name="T9" fmla="*/ 446 h 830"/>
                <a:gd name="T10" fmla="*/ 572 w 1355"/>
                <a:gd name="T11" fmla="*/ 830 h 830"/>
                <a:gd name="T12" fmla="*/ 795 w 1355"/>
                <a:gd name="T13" fmla="*/ 830 h 830"/>
                <a:gd name="T14" fmla="*/ 795 w 1355"/>
                <a:gd name="T15" fmla="*/ 446 h 830"/>
                <a:gd name="T16" fmla="*/ 1074 w 1355"/>
                <a:gd name="T17" fmla="*/ 446 h 830"/>
                <a:gd name="T18" fmla="*/ 1074 w 1355"/>
                <a:gd name="T19" fmla="*/ 14 h 830"/>
                <a:gd name="T20" fmla="*/ 1321 w 1355"/>
                <a:gd name="T21" fmla="*/ 17 h 830"/>
                <a:gd name="T22" fmla="*/ 1321 w 1355"/>
                <a:gd name="T23" fmla="*/ 8 h 830"/>
                <a:gd name="T24" fmla="*/ 1355 w 1355"/>
                <a:gd name="T25" fmla="*/ 17 h 8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55" h="830">
                  <a:moveTo>
                    <a:pt x="8" y="0"/>
                  </a:moveTo>
                  <a:lnTo>
                    <a:pt x="0" y="8"/>
                  </a:lnTo>
                  <a:lnTo>
                    <a:pt x="294" y="14"/>
                  </a:lnTo>
                  <a:lnTo>
                    <a:pt x="294" y="446"/>
                  </a:lnTo>
                  <a:lnTo>
                    <a:pt x="572" y="446"/>
                  </a:lnTo>
                  <a:lnTo>
                    <a:pt x="572" y="830"/>
                  </a:lnTo>
                  <a:lnTo>
                    <a:pt x="795" y="830"/>
                  </a:lnTo>
                  <a:lnTo>
                    <a:pt x="795" y="446"/>
                  </a:lnTo>
                  <a:lnTo>
                    <a:pt x="1074" y="446"/>
                  </a:lnTo>
                  <a:lnTo>
                    <a:pt x="1074" y="14"/>
                  </a:lnTo>
                  <a:lnTo>
                    <a:pt x="1321" y="17"/>
                  </a:lnTo>
                  <a:lnTo>
                    <a:pt x="1321" y="8"/>
                  </a:lnTo>
                  <a:lnTo>
                    <a:pt x="1355" y="17"/>
                  </a:lnTo>
                </a:path>
              </a:pathLst>
            </a:custGeom>
            <a:solidFill>
              <a:schemeClr val="bg1"/>
            </a:solidFill>
            <a:ln w="889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22" name="Freeform 1045"/>
            <p:cNvSpPr>
              <a:spLocks/>
            </p:cNvSpPr>
            <p:nvPr/>
          </p:nvSpPr>
          <p:spPr bwMode="auto">
            <a:xfrm>
              <a:off x="2201" y="960"/>
              <a:ext cx="1325" cy="1008"/>
            </a:xfrm>
            <a:custGeom>
              <a:avLst/>
              <a:gdLst>
                <a:gd name="T0" fmla="*/ 3 w 1310"/>
                <a:gd name="T1" fmla="*/ 14 h 1008"/>
                <a:gd name="T2" fmla="*/ 0 w 1310"/>
                <a:gd name="T3" fmla="*/ 192 h 1008"/>
                <a:gd name="T4" fmla="*/ 324 w 1310"/>
                <a:gd name="T5" fmla="*/ 192 h 1008"/>
                <a:gd name="T6" fmla="*/ 324 w 1310"/>
                <a:gd name="T7" fmla="*/ 624 h 1008"/>
                <a:gd name="T8" fmla="*/ 555 w 1310"/>
                <a:gd name="T9" fmla="*/ 624 h 1008"/>
                <a:gd name="T10" fmla="*/ 601 w 1310"/>
                <a:gd name="T11" fmla="*/ 624 h 1008"/>
                <a:gd name="T12" fmla="*/ 601 w 1310"/>
                <a:gd name="T13" fmla="*/ 1008 h 1008"/>
                <a:gd name="T14" fmla="*/ 693 w 1310"/>
                <a:gd name="T15" fmla="*/ 1008 h 1008"/>
                <a:gd name="T16" fmla="*/ 740 w 1310"/>
                <a:gd name="T17" fmla="*/ 1008 h 1008"/>
                <a:gd name="T18" fmla="*/ 740 w 1310"/>
                <a:gd name="T19" fmla="*/ 624 h 1008"/>
                <a:gd name="T20" fmla="*/ 1017 w 1310"/>
                <a:gd name="T21" fmla="*/ 624 h 1008"/>
                <a:gd name="T22" fmla="*/ 1022 w 1310"/>
                <a:gd name="T23" fmla="*/ 209 h 1008"/>
                <a:gd name="T24" fmla="*/ 1310 w 1310"/>
                <a:gd name="T25" fmla="*/ 200 h 1008"/>
                <a:gd name="T26" fmla="*/ 1310 w 1310"/>
                <a:gd name="T27" fmla="*/ 6 h 1008"/>
                <a:gd name="T28" fmla="*/ 0 w 1310"/>
                <a:gd name="T29" fmla="*/ 0 h 10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0" h="1008">
                  <a:moveTo>
                    <a:pt x="3" y="14"/>
                  </a:moveTo>
                  <a:lnTo>
                    <a:pt x="0" y="192"/>
                  </a:lnTo>
                  <a:lnTo>
                    <a:pt x="324" y="192"/>
                  </a:lnTo>
                  <a:lnTo>
                    <a:pt x="324" y="624"/>
                  </a:lnTo>
                  <a:lnTo>
                    <a:pt x="555" y="624"/>
                  </a:lnTo>
                  <a:lnTo>
                    <a:pt x="601" y="624"/>
                  </a:lnTo>
                  <a:lnTo>
                    <a:pt x="601" y="1008"/>
                  </a:lnTo>
                  <a:lnTo>
                    <a:pt x="693" y="1008"/>
                  </a:lnTo>
                  <a:lnTo>
                    <a:pt x="740" y="1008"/>
                  </a:lnTo>
                  <a:lnTo>
                    <a:pt x="740" y="624"/>
                  </a:lnTo>
                  <a:lnTo>
                    <a:pt x="1017" y="624"/>
                  </a:lnTo>
                  <a:lnTo>
                    <a:pt x="1022" y="209"/>
                  </a:lnTo>
                  <a:lnTo>
                    <a:pt x="1310" y="200"/>
                  </a:lnTo>
                  <a:lnTo>
                    <a:pt x="1310" y="6"/>
                  </a:lnTo>
                  <a:lnTo>
                    <a:pt x="0" y="0"/>
                  </a:lnTo>
                </a:path>
              </a:pathLst>
            </a:custGeom>
            <a:solidFill>
              <a:srgbClr val="FF9900"/>
            </a:solidFill>
            <a:ln w="635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grpSp>
      <p:sp>
        <p:nvSpPr>
          <p:cNvPr id="23" name="Rectangle 1047"/>
          <p:cNvSpPr txBox="1">
            <a:spLocks noChangeArrowheads="1"/>
          </p:cNvSpPr>
          <p:nvPr/>
        </p:nvSpPr>
        <p:spPr bwMode="auto">
          <a:xfrm>
            <a:off x="1257300" y="3114675"/>
            <a:ext cx="2286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20000"/>
              </a:spcBef>
            </a:pPr>
            <a:r>
              <a:rPr lang="en-US" altLang="zh-CN" sz="1200" b="1">
                <a:solidFill>
                  <a:schemeClr val="accent2"/>
                </a:solidFill>
                <a:latin typeface="Calibri" pitchFamily="34" charset="0"/>
              </a:rPr>
              <a:t>1. Via and Trench etch</a:t>
            </a:r>
          </a:p>
          <a:p>
            <a:pPr>
              <a:spcBef>
                <a:spcPct val="20000"/>
              </a:spcBef>
            </a:pPr>
            <a:r>
              <a:rPr lang="en-US" altLang="zh-CN" sz="1200" b="1">
                <a:solidFill>
                  <a:schemeClr val="accent2"/>
                </a:solidFill>
                <a:latin typeface="Calibri" pitchFamily="34" charset="0"/>
              </a:rPr>
              <a:t>2. Barrier/Seed deposition</a:t>
            </a:r>
          </a:p>
        </p:txBody>
      </p:sp>
      <p:sp>
        <p:nvSpPr>
          <p:cNvPr id="24" name="Text Box 1048"/>
          <p:cNvSpPr txBox="1">
            <a:spLocks noChangeArrowheads="1"/>
          </p:cNvSpPr>
          <p:nvPr/>
        </p:nvSpPr>
        <p:spPr bwMode="auto">
          <a:xfrm>
            <a:off x="2402820" y="2356248"/>
            <a:ext cx="59503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kumimoji="1" lang="en-US" altLang="zh-CN" sz="1200" b="1">
                <a:ea typeface="PMingLiU" pitchFamily="18" charset="-120"/>
              </a:rPr>
              <a:t>IMD2 </a:t>
            </a:r>
          </a:p>
        </p:txBody>
      </p:sp>
      <p:sp>
        <p:nvSpPr>
          <p:cNvPr id="25" name="Text Box 1049"/>
          <p:cNvSpPr txBox="1">
            <a:spLocks noChangeArrowheads="1"/>
          </p:cNvSpPr>
          <p:nvPr/>
        </p:nvSpPr>
        <p:spPr bwMode="auto">
          <a:xfrm>
            <a:off x="2003723" y="1841898"/>
            <a:ext cx="3978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kumimoji="1" lang="en-US" altLang="zh-CN" sz="1200" b="1">
                <a:ea typeface="PMingLiU" pitchFamily="18" charset="-120"/>
              </a:rPr>
              <a:t>M2</a:t>
            </a:r>
          </a:p>
        </p:txBody>
      </p:sp>
      <p:sp>
        <p:nvSpPr>
          <p:cNvPr id="26" name="Text Box 1050"/>
          <p:cNvSpPr txBox="1">
            <a:spLocks noChangeArrowheads="1"/>
          </p:cNvSpPr>
          <p:nvPr/>
        </p:nvSpPr>
        <p:spPr bwMode="auto">
          <a:xfrm>
            <a:off x="2060601" y="2356248"/>
            <a:ext cx="3722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kumimoji="1" lang="en-US" altLang="zh-CN" sz="1200" b="1">
                <a:ea typeface="PMingLiU" pitchFamily="18" charset="-120"/>
              </a:rPr>
              <a:t>V1</a:t>
            </a:r>
          </a:p>
        </p:txBody>
      </p:sp>
      <p:sp>
        <p:nvSpPr>
          <p:cNvPr id="38" name="Text Box 1062"/>
          <p:cNvSpPr txBox="1">
            <a:spLocks noChangeArrowheads="1"/>
          </p:cNvSpPr>
          <p:nvPr/>
        </p:nvSpPr>
        <p:spPr bwMode="auto">
          <a:xfrm>
            <a:off x="1489165" y="2699148"/>
            <a:ext cx="4411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kumimoji="1" lang="en-US" altLang="zh-CN" sz="1200" b="1">
                <a:ea typeface="PMingLiU" pitchFamily="18" charset="-120"/>
              </a:rPr>
              <a:t>M1 </a:t>
            </a:r>
          </a:p>
        </p:txBody>
      </p:sp>
      <p:sp>
        <p:nvSpPr>
          <p:cNvPr id="39" name="Text Box 1063"/>
          <p:cNvSpPr txBox="1">
            <a:spLocks noChangeArrowheads="1"/>
          </p:cNvSpPr>
          <p:nvPr/>
        </p:nvSpPr>
        <p:spPr bwMode="auto">
          <a:xfrm>
            <a:off x="4688820" y="2356248"/>
            <a:ext cx="59503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kumimoji="1" lang="en-US" altLang="zh-CN" sz="1200" b="1">
                <a:ea typeface="PMingLiU" pitchFamily="18" charset="-120"/>
              </a:rPr>
              <a:t>IMD2 </a:t>
            </a:r>
          </a:p>
        </p:txBody>
      </p:sp>
      <p:sp>
        <p:nvSpPr>
          <p:cNvPr id="41" name="Text Box 1065"/>
          <p:cNvSpPr txBox="1">
            <a:spLocks noChangeArrowheads="1"/>
          </p:cNvSpPr>
          <p:nvPr/>
        </p:nvSpPr>
        <p:spPr bwMode="auto">
          <a:xfrm>
            <a:off x="3775165" y="2699148"/>
            <a:ext cx="4411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kumimoji="1" lang="en-US" altLang="zh-CN" sz="1200" b="1">
                <a:ea typeface="PMingLiU" pitchFamily="18" charset="-120"/>
              </a:rPr>
              <a:t>M1 </a:t>
            </a:r>
          </a:p>
        </p:txBody>
      </p:sp>
      <p:sp>
        <p:nvSpPr>
          <p:cNvPr id="44" name="Text Box 1068"/>
          <p:cNvSpPr txBox="1">
            <a:spLocks noChangeArrowheads="1"/>
          </p:cNvSpPr>
          <p:nvPr/>
        </p:nvSpPr>
        <p:spPr bwMode="auto">
          <a:xfrm>
            <a:off x="4308501" y="2413398"/>
            <a:ext cx="3722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kumimoji="1" lang="en-US" altLang="zh-CN" sz="1200" b="1">
                <a:ea typeface="PMingLiU" pitchFamily="18" charset="-120"/>
              </a:rPr>
              <a:t>V1</a:t>
            </a:r>
          </a:p>
        </p:txBody>
      </p:sp>
      <p:sp>
        <p:nvSpPr>
          <p:cNvPr id="46" name="Text Box 1070"/>
          <p:cNvSpPr txBox="1">
            <a:spLocks noChangeArrowheads="1"/>
          </p:cNvSpPr>
          <p:nvPr/>
        </p:nvSpPr>
        <p:spPr bwMode="auto">
          <a:xfrm>
            <a:off x="4289723" y="1899048"/>
            <a:ext cx="3978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kumimoji="1" lang="en-US" altLang="zh-CN" sz="1200" b="1">
                <a:ea typeface="PMingLiU" pitchFamily="18" charset="-120"/>
              </a:rPr>
              <a:t>M2</a:t>
            </a:r>
          </a:p>
        </p:txBody>
      </p:sp>
      <p:sp>
        <p:nvSpPr>
          <p:cNvPr id="47" name="AutoShape 1071"/>
          <p:cNvSpPr>
            <a:spLocks/>
          </p:cNvSpPr>
          <p:nvPr/>
        </p:nvSpPr>
        <p:spPr bwMode="auto">
          <a:xfrm>
            <a:off x="2884885" y="2140628"/>
            <a:ext cx="685800" cy="228600"/>
          </a:xfrm>
          <a:prstGeom prst="borderCallout1">
            <a:avLst>
              <a:gd name="adj1" fmla="val 37500"/>
              <a:gd name="adj2" fmla="val -8333"/>
              <a:gd name="adj3" fmla="val -120833"/>
              <a:gd name="adj4" fmla="val -10764"/>
            </a:avLst>
          </a:prstGeom>
          <a:solidFill>
            <a:schemeClr val="accent2"/>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200" b="1" dirty="0">
                <a:solidFill>
                  <a:schemeClr val="bg1"/>
                </a:solidFill>
              </a:rPr>
              <a:t>Barrier</a:t>
            </a:r>
          </a:p>
        </p:txBody>
      </p:sp>
      <p:sp>
        <p:nvSpPr>
          <p:cNvPr id="48" name="AutoShape 1072"/>
          <p:cNvSpPr>
            <a:spLocks/>
          </p:cNvSpPr>
          <p:nvPr/>
        </p:nvSpPr>
        <p:spPr bwMode="auto">
          <a:xfrm>
            <a:off x="1814183" y="1187846"/>
            <a:ext cx="800100" cy="285750"/>
          </a:xfrm>
          <a:prstGeom prst="borderCallout1">
            <a:avLst>
              <a:gd name="adj1" fmla="val 30000"/>
              <a:gd name="adj2" fmla="val 107144"/>
              <a:gd name="adj3" fmla="val 220000"/>
              <a:gd name="adj4" fmla="val 131102"/>
            </a:avLst>
          </a:prstGeom>
          <a:solidFill>
            <a:srgbClr val="FF9900"/>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200" b="1" dirty="0">
                <a:solidFill>
                  <a:schemeClr val="bg1"/>
                </a:solidFill>
              </a:rPr>
              <a:t>Cu Seed</a:t>
            </a:r>
          </a:p>
        </p:txBody>
      </p:sp>
      <p:grpSp>
        <p:nvGrpSpPr>
          <p:cNvPr id="367" name="组合 366"/>
          <p:cNvGrpSpPr/>
          <p:nvPr/>
        </p:nvGrpSpPr>
        <p:grpSpPr>
          <a:xfrm>
            <a:off x="5970985" y="1441848"/>
            <a:ext cx="1714500" cy="2040731"/>
            <a:chOff x="6437313" y="1922463"/>
            <a:chExt cx="2286000" cy="2720975"/>
          </a:xfrm>
        </p:grpSpPr>
        <p:grpSp>
          <p:nvGrpSpPr>
            <p:cNvPr id="27" name="Group 1051"/>
            <p:cNvGrpSpPr>
              <a:grpSpLocks/>
            </p:cNvGrpSpPr>
            <p:nvPr/>
          </p:nvGrpSpPr>
          <p:grpSpPr bwMode="auto">
            <a:xfrm>
              <a:off x="6437313" y="1922463"/>
              <a:ext cx="2286000" cy="2092325"/>
              <a:chOff x="4128" y="912"/>
              <a:chExt cx="1440" cy="1318"/>
            </a:xfrm>
          </p:grpSpPr>
          <p:sp>
            <p:nvSpPr>
              <p:cNvPr id="28" name="Rectangle 1052"/>
              <p:cNvSpPr>
                <a:spLocks noChangeArrowheads="1"/>
              </p:cNvSpPr>
              <p:nvPr/>
            </p:nvSpPr>
            <p:spPr bwMode="auto">
              <a:xfrm>
                <a:off x="4176" y="2183"/>
                <a:ext cx="1296" cy="47"/>
              </a:xfrm>
              <a:prstGeom prst="rect">
                <a:avLst/>
              </a:prstGeom>
              <a:solidFill>
                <a:srgbClr val="5F5F5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350"/>
              </a:p>
            </p:txBody>
          </p:sp>
          <p:sp>
            <p:nvSpPr>
              <p:cNvPr id="29" name="Rectangle 1053"/>
              <p:cNvSpPr>
                <a:spLocks noChangeArrowheads="1"/>
              </p:cNvSpPr>
              <p:nvPr/>
            </p:nvSpPr>
            <p:spPr bwMode="auto">
              <a:xfrm>
                <a:off x="4176" y="1914"/>
                <a:ext cx="534" cy="53"/>
              </a:xfrm>
              <a:prstGeom prst="rect">
                <a:avLst/>
              </a:prstGeom>
              <a:solidFill>
                <a:srgbClr val="5F5F5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350"/>
              </a:p>
            </p:txBody>
          </p:sp>
          <p:sp>
            <p:nvSpPr>
              <p:cNvPr id="30" name="Rectangle 1054"/>
              <p:cNvSpPr>
                <a:spLocks noChangeArrowheads="1"/>
              </p:cNvSpPr>
              <p:nvPr/>
            </p:nvSpPr>
            <p:spPr bwMode="auto">
              <a:xfrm>
                <a:off x="4176" y="1968"/>
                <a:ext cx="1296" cy="216"/>
              </a:xfrm>
              <a:prstGeom prst="rect">
                <a:avLst/>
              </a:prstGeom>
              <a:solidFill>
                <a:srgbClr val="FF9900"/>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350"/>
              </a:p>
            </p:txBody>
          </p:sp>
          <p:sp>
            <p:nvSpPr>
              <p:cNvPr id="31" name="Rectangle 1055"/>
              <p:cNvSpPr>
                <a:spLocks noChangeArrowheads="1"/>
              </p:cNvSpPr>
              <p:nvPr/>
            </p:nvSpPr>
            <p:spPr bwMode="auto">
              <a:xfrm>
                <a:off x="4176" y="1920"/>
                <a:ext cx="1296" cy="96"/>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350"/>
              </a:p>
            </p:txBody>
          </p:sp>
          <p:sp>
            <p:nvSpPr>
              <p:cNvPr id="32" name="Rectangle 1056"/>
              <p:cNvSpPr>
                <a:spLocks noChangeArrowheads="1"/>
              </p:cNvSpPr>
              <p:nvPr/>
            </p:nvSpPr>
            <p:spPr bwMode="auto">
              <a:xfrm>
                <a:off x="4176" y="1266"/>
                <a:ext cx="1296" cy="654"/>
              </a:xfrm>
              <a:prstGeom prst="rect">
                <a:avLst/>
              </a:prstGeom>
              <a:solidFill>
                <a:schemeClr val="accent6">
                  <a:lumMod val="20000"/>
                  <a:lumOff val="80000"/>
                </a:schemeClr>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defTabSz="571500" eaLnBrk="0" hangingPunct="0"/>
                <a:endParaRPr kumimoji="1" lang="zh-CN" altLang="en-US" sz="1500" b="1">
                  <a:ea typeface="PMingLiU" pitchFamily="18" charset="-120"/>
                </a:endParaRPr>
              </a:p>
            </p:txBody>
          </p:sp>
          <p:sp>
            <p:nvSpPr>
              <p:cNvPr id="33" name="Rectangle 1057"/>
              <p:cNvSpPr>
                <a:spLocks noChangeArrowheads="1"/>
              </p:cNvSpPr>
              <p:nvPr/>
            </p:nvSpPr>
            <p:spPr bwMode="auto">
              <a:xfrm>
                <a:off x="4176" y="1221"/>
                <a:ext cx="1296" cy="47"/>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350"/>
              </a:p>
            </p:txBody>
          </p:sp>
          <p:sp>
            <p:nvSpPr>
              <p:cNvPr id="34" name="Line 1058"/>
              <p:cNvSpPr>
                <a:spLocks noChangeShapeType="1"/>
              </p:cNvSpPr>
              <p:nvPr/>
            </p:nvSpPr>
            <p:spPr bwMode="auto">
              <a:xfrm flipV="1">
                <a:off x="4176" y="1200"/>
                <a:ext cx="1296" cy="2"/>
              </a:xfrm>
              <a:prstGeom prst="line">
                <a:avLst/>
              </a:prstGeom>
              <a:noFill/>
              <a:ln w="53975">
                <a:solidFill>
                  <a:srgbClr val="8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35" name="Freeform 1059"/>
              <p:cNvSpPr>
                <a:spLocks/>
              </p:cNvSpPr>
              <p:nvPr/>
            </p:nvSpPr>
            <p:spPr bwMode="auto">
              <a:xfrm>
                <a:off x="4176" y="1186"/>
                <a:ext cx="1355" cy="830"/>
              </a:xfrm>
              <a:custGeom>
                <a:avLst/>
                <a:gdLst>
                  <a:gd name="T0" fmla="*/ 8 w 1355"/>
                  <a:gd name="T1" fmla="*/ 0 h 830"/>
                  <a:gd name="T2" fmla="*/ 0 w 1355"/>
                  <a:gd name="T3" fmla="*/ 8 h 830"/>
                  <a:gd name="T4" fmla="*/ 294 w 1355"/>
                  <a:gd name="T5" fmla="*/ 14 h 830"/>
                  <a:gd name="T6" fmla="*/ 294 w 1355"/>
                  <a:gd name="T7" fmla="*/ 446 h 830"/>
                  <a:gd name="T8" fmla="*/ 572 w 1355"/>
                  <a:gd name="T9" fmla="*/ 446 h 830"/>
                  <a:gd name="T10" fmla="*/ 572 w 1355"/>
                  <a:gd name="T11" fmla="*/ 830 h 830"/>
                  <a:gd name="T12" fmla="*/ 795 w 1355"/>
                  <a:gd name="T13" fmla="*/ 830 h 830"/>
                  <a:gd name="T14" fmla="*/ 795 w 1355"/>
                  <a:gd name="T15" fmla="*/ 446 h 830"/>
                  <a:gd name="T16" fmla="*/ 1074 w 1355"/>
                  <a:gd name="T17" fmla="*/ 446 h 830"/>
                  <a:gd name="T18" fmla="*/ 1074 w 1355"/>
                  <a:gd name="T19" fmla="*/ 14 h 830"/>
                  <a:gd name="T20" fmla="*/ 1321 w 1355"/>
                  <a:gd name="T21" fmla="*/ 17 h 830"/>
                  <a:gd name="T22" fmla="*/ 1321 w 1355"/>
                  <a:gd name="T23" fmla="*/ 8 h 830"/>
                  <a:gd name="T24" fmla="*/ 1355 w 1355"/>
                  <a:gd name="T25" fmla="*/ 17 h 8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55" h="830">
                    <a:moveTo>
                      <a:pt x="8" y="0"/>
                    </a:moveTo>
                    <a:lnTo>
                      <a:pt x="0" y="8"/>
                    </a:lnTo>
                    <a:lnTo>
                      <a:pt x="294" y="14"/>
                    </a:lnTo>
                    <a:lnTo>
                      <a:pt x="294" y="446"/>
                    </a:lnTo>
                    <a:lnTo>
                      <a:pt x="572" y="446"/>
                    </a:lnTo>
                    <a:lnTo>
                      <a:pt x="572" y="830"/>
                    </a:lnTo>
                    <a:lnTo>
                      <a:pt x="795" y="830"/>
                    </a:lnTo>
                    <a:lnTo>
                      <a:pt x="795" y="446"/>
                    </a:lnTo>
                    <a:lnTo>
                      <a:pt x="1074" y="446"/>
                    </a:lnTo>
                    <a:lnTo>
                      <a:pt x="1074" y="14"/>
                    </a:lnTo>
                    <a:lnTo>
                      <a:pt x="1321" y="17"/>
                    </a:lnTo>
                    <a:lnTo>
                      <a:pt x="1321" y="8"/>
                    </a:lnTo>
                    <a:lnTo>
                      <a:pt x="1355" y="17"/>
                    </a:lnTo>
                  </a:path>
                </a:pathLst>
              </a:custGeom>
              <a:solidFill>
                <a:schemeClr val="bg1"/>
              </a:solidFill>
              <a:ln w="889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36" name="Freeform 1060"/>
              <p:cNvSpPr>
                <a:spLocks/>
              </p:cNvSpPr>
              <p:nvPr/>
            </p:nvSpPr>
            <p:spPr bwMode="auto">
              <a:xfrm>
                <a:off x="4184" y="912"/>
                <a:ext cx="1310" cy="1056"/>
              </a:xfrm>
              <a:custGeom>
                <a:avLst/>
                <a:gdLst>
                  <a:gd name="T0" fmla="*/ 0 w 1310"/>
                  <a:gd name="T1" fmla="*/ 0 h 1056"/>
                  <a:gd name="T2" fmla="*/ 0 w 1310"/>
                  <a:gd name="T3" fmla="*/ 240 h 1056"/>
                  <a:gd name="T4" fmla="*/ 324 w 1310"/>
                  <a:gd name="T5" fmla="*/ 240 h 1056"/>
                  <a:gd name="T6" fmla="*/ 324 w 1310"/>
                  <a:gd name="T7" fmla="*/ 672 h 1056"/>
                  <a:gd name="T8" fmla="*/ 555 w 1310"/>
                  <a:gd name="T9" fmla="*/ 672 h 1056"/>
                  <a:gd name="T10" fmla="*/ 601 w 1310"/>
                  <a:gd name="T11" fmla="*/ 672 h 1056"/>
                  <a:gd name="T12" fmla="*/ 601 w 1310"/>
                  <a:gd name="T13" fmla="*/ 1056 h 1056"/>
                  <a:gd name="T14" fmla="*/ 693 w 1310"/>
                  <a:gd name="T15" fmla="*/ 1056 h 1056"/>
                  <a:gd name="T16" fmla="*/ 740 w 1310"/>
                  <a:gd name="T17" fmla="*/ 1056 h 1056"/>
                  <a:gd name="T18" fmla="*/ 740 w 1310"/>
                  <a:gd name="T19" fmla="*/ 672 h 1056"/>
                  <a:gd name="T20" fmla="*/ 1017 w 1310"/>
                  <a:gd name="T21" fmla="*/ 672 h 1056"/>
                  <a:gd name="T22" fmla="*/ 1022 w 1310"/>
                  <a:gd name="T23" fmla="*/ 257 h 1056"/>
                  <a:gd name="T24" fmla="*/ 1310 w 1310"/>
                  <a:gd name="T25" fmla="*/ 248 h 1056"/>
                  <a:gd name="T26" fmla="*/ 1310 w 1310"/>
                  <a:gd name="T27" fmla="*/ 54 h 1056"/>
                  <a:gd name="T28" fmla="*/ 0 w 1310"/>
                  <a:gd name="T29" fmla="*/ 48 h 10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0" h="1056">
                    <a:moveTo>
                      <a:pt x="0" y="0"/>
                    </a:moveTo>
                    <a:lnTo>
                      <a:pt x="0" y="240"/>
                    </a:lnTo>
                    <a:lnTo>
                      <a:pt x="324" y="240"/>
                    </a:lnTo>
                    <a:lnTo>
                      <a:pt x="324" y="672"/>
                    </a:lnTo>
                    <a:lnTo>
                      <a:pt x="555" y="672"/>
                    </a:lnTo>
                    <a:lnTo>
                      <a:pt x="601" y="672"/>
                    </a:lnTo>
                    <a:lnTo>
                      <a:pt x="601" y="1056"/>
                    </a:lnTo>
                    <a:lnTo>
                      <a:pt x="693" y="1056"/>
                    </a:lnTo>
                    <a:lnTo>
                      <a:pt x="740" y="1056"/>
                    </a:lnTo>
                    <a:lnTo>
                      <a:pt x="740" y="672"/>
                    </a:lnTo>
                    <a:lnTo>
                      <a:pt x="1017" y="672"/>
                    </a:lnTo>
                    <a:lnTo>
                      <a:pt x="1022" y="257"/>
                    </a:lnTo>
                    <a:lnTo>
                      <a:pt x="1310" y="248"/>
                    </a:lnTo>
                    <a:lnTo>
                      <a:pt x="1310" y="54"/>
                    </a:lnTo>
                    <a:lnTo>
                      <a:pt x="0" y="48"/>
                    </a:lnTo>
                  </a:path>
                </a:pathLst>
              </a:custGeom>
              <a:solidFill>
                <a:srgbClr val="FF9900"/>
              </a:solidFill>
              <a:ln w="635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37" name="Rectangle 1061"/>
              <p:cNvSpPr>
                <a:spLocks noChangeArrowheads="1"/>
              </p:cNvSpPr>
              <p:nvPr/>
            </p:nvSpPr>
            <p:spPr bwMode="auto">
              <a:xfrm>
                <a:off x="4128" y="912"/>
                <a:ext cx="1440" cy="3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sp>
          <p:nvSpPr>
            <p:cNvPr id="40" name="Text Box 1064"/>
            <p:cNvSpPr txBox="1">
              <a:spLocks noChangeArrowheads="1"/>
            </p:cNvSpPr>
            <p:nvPr/>
          </p:nvSpPr>
          <p:spPr bwMode="auto">
            <a:xfrm>
              <a:off x="7851960" y="3141663"/>
              <a:ext cx="7933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kumimoji="1" lang="en-US" altLang="zh-CN" sz="1200" b="1">
                  <a:ea typeface="PMingLiU" pitchFamily="18" charset="-120"/>
                </a:rPr>
                <a:t>IMD2 </a:t>
              </a:r>
            </a:p>
          </p:txBody>
        </p:sp>
        <p:sp>
          <p:nvSpPr>
            <p:cNvPr id="42" name="Text Box 1066"/>
            <p:cNvSpPr txBox="1">
              <a:spLocks noChangeArrowheads="1"/>
            </p:cNvSpPr>
            <p:nvPr/>
          </p:nvSpPr>
          <p:spPr bwMode="auto">
            <a:xfrm>
              <a:off x="6633753" y="3598863"/>
              <a:ext cx="5881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kumimoji="1" lang="en-US" altLang="zh-CN" sz="1200" b="1">
                  <a:ea typeface="PMingLiU" pitchFamily="18" charset="-120"/>
                </a:rPr>
                <a:t>M1 </a:t>
              </a:r>
            </a:p>
          </p:txBody>
        </p:sp>
        <p:sp>
          <p:nvSpPr>
            <p:cNvPr id="43" name="Text Box 1067"/>
            <p:cNvSpPr txBox="1">
              <a:spLocks noChangeArrowheads="1"/>
            </p:cNvSpPr>
            <p:nvPr/>
          </p:nvSpPr>
          <p:spPr bwMode="auto">
            <a:xfrm>
              <a:off x="7344868" y="3217863"/>
              <a:ext cx="4962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kumimoji="1" lang="en-US" altLang="zh-CN" sz="1200" b="1" dirty="0">
                  <a:ea typeface="PMingLiU" pitchFamily="18" charset="-120"/>
                </a:rPr>
                <a:t>V1</a:t>
              </a:r>
            </a:p>
          </p:txBody>
        </p:sp>
        <p:sp>
          <p:nvSpPr>
            <p:cNvPr id="45" name="Text Box 1069"/>
            <p:cNvSpPr txBox="1">
              <a:spLocks noChangeArrowheads="1"/>
            </p:cNvSpPr>
            <p:nvPr/>
          </p:nvSpPr>
          <p:spPr bwMode="auto">
            <a:xfrm>
              <a:off x="7319832" y="2608263"/>
              <a:ext cx="5304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kumimoji="1" lang="en-US" altLang="zh-CN" sz="1200" b="1">
                  <a:ea typeface="PMingLiU" pitchFamily="18" charset="-120"/>
                </a:rPr>
                <a:t>M2</a:t>
              </a:r>
            </a:p>
          </p:txBody>
        </p:sp>
        <p:sp>
          <p:nvSpPr>
            <p:cNvPr id="49" name="Rectangle 1074"/>
            <p:cNvSpPr>
              <a:spLocks noChangeArrowheads="1"/>
            </p:cNvSpPr>
            <p:nvPr/>
          </p:nvSpPr>
          <p:spPr bwMode="auto">
            <a:xfrm>
              <a:off x="6629400" y="4262438"/>
              <a:ext cx="1447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altLang="zh-CN" sz="1200" b="1" dirty="0">
                  <a:solidFill>
                    <a:schemeClr val="accent2"/>
                  </a:solidFill>
                </a:rPr>
                <a:t>4. Cu CMP</a:t>
              </a:r>
              <a:r>
                <a:rPr lang="en-US" altLang="zh-CN" sz="1200" b="1" dirty="0"/>
                <a:t> </a:t>
              </a:r>
            </a:p>
          </p:txBody>
        </p:sp>
      </p:grpSp>
      <p:sp>
        <p:nvSpPr>
          <p:cNvPr id="52" name="Rectangle 1074"/>
          <p:cNvSpPr>
            <a:spLocks noChangeArrowheads="1"/>
          </p:cNvSpPr>
          <p:nvPr/>
        </p:nvSpPr>
        <p:spPr bwMode="auto">
          <a:xfrm>
            <a:off x="3900488" y="3103960"/>
            <a:ext cx="10858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altLang="zh-CN" sz="1200" b="1" dirty="0">
                <a:solidFill>
                  <a:schemeClr val="accent2"/>
                </a:solidFill>
              </a:rPr>
              <a:t>3. ECP</a:t>
            </a:r>
            <a:endParaRPr lang="en-US" altLang="zh-CN" sz="1200" b="1" dirty="0"/>
          </a:p>
        </p:txBody>
      </p:sp>
      <p:sp>
        <p:nvSpPr>
          <p:cNvPr id="53" name="矩形 52"/>
          <p:cNvSpPr/>
          <p:nvPr/>
        </p:nvSpPr>
        <p:spPr>
          <a:xfrm>
            <a:off x="1264132" y="816555"/>
            <a:ext cx="5081899" cy="369332"/>
          </a:xfrm>
          <a:prstGeom prst="rect">
            <a:avLst/>
          </a:prstGeom>
        </p:spPr>
        <p:txBody>
          <a:bodyPr wrap="square">
            <a:spAutoFit/>
          </a:bodyPr>
          <a:lstStyle/>
          <a:p>
            <a:pPr marL="257175" indent="-257175">
              <a:spcBef>
                <a:spcPct val="20000"/>
              </a:spcBef>
              <a:buFont typeface="Wingdings" pitchFamily="2" charset="2"/>
              <a:buChar char="Ø"/>
            </a:pPr>
            <a:r>
              <a:rPr lang="zh-CN" altLang="en-US" dirty="0">
                <a:solidFill>
                  <a:srgbClr val="0650A2"/>
                </a:solidFill>
              </a:rPr>
              <a:t>铜互连制造方法采用双大马士革制程工艺。</a:t>
            </a:r>
            <a:endParaRPr lang="en-US" altLang="zh-CN" dirty="0">
              <a:solidFill>
                <a:srgbClr val="0650A2"/>
              </a:solidFill>
            </a:endParaRPr>
          </a:p>
        </p:txBody>
      </p:sp>
      <p:sp>
        <p:nvSpPr>
          <p:cNvPr id="160" name="矩形 159"/>
          <p:cNvSpPr/>
          <p:nvPr/>
        </p:nvSpPr>
        <p:spPr>
          <a:xfrm>
            <a:off x="-409522" y="135875"/>
            <a:ext cx="6703114" cy="507831"/>
          </a:xfrm>
          <a:prstGeom prst="rect">
            <a:avLst/>
          </a:prstGeom>
        </p:spPr>
        <p:txBody>
          <a:bodyPr wrap="square">
            <a:spAutoFit/>
          </a:bodyPr>
          <a:lstStyle/>
          <a:p>
            <a:pPr lvl="1"/>
            <a:r>
              <a:rPr lang="zh-CN" altLang="en-US" sz="2700" b="1" dirty="0">
                <a:solidFill>
                  <a:schemeClr val="bg1"/>
                </a:solidFill>
                <a:ea typeface="SimSun" pitchFamily="2" charset="-122"/>
              </a:rPr>
              <a:t>铜线键合双大马士革 </a:t>
            </a:r>
            <a:r>
              <a:rPr lang="en-US" altLang="zh-CN" sz="2700" b="1" dirty="0">
                <a:solidFill>
                  <a:schemeClr val="bg1"/>
                </a:solidFill>
                <a:ea typeface="SimSun" pitchFamily="2" charset="-122"/>
              </a:rPr>
              <a:t>(Cu CMP)</a:t>
            </a:r>
            <a:r>
              <a:rPr lang="zh-CN" altLang="en-US" sz="2700" b="1" dirty="0">
                <a:solidFill>
                  <a:schemeClr val="bg1"/>
                </a:solidFill>
                <a:ea typeface="SimSun" pitchFamily="2" charset="-122"/>
              </a:rPr>
              <a:t>工艺</a:t>
            </a:r>
            <a:endParaRPr lang="en-US" altLang="zh-CN" sz="2700" b="1" dirty="0">
              <a:solidFill>
                <a:schemeClr val="bg1"/>
              </a:solidFill>
              <a:ea typeface="SimSun" pitchFamily="2" charset="-122"/>
            </a:endParaRPr>
          </a:p>
        </p:txBody>
      </p:sp>
      <p:sp>
        <p:nvSpPr>
          <p:cNvPr id="54" name="TextBox 53"/>
          <p:cNvSpPr txBox="1"/>
          <p:nvPr/>
        </p:nvSpPr>
        <p:spPr>
          <a:xfrm>
            <a:off x="1306771" y="3582271"/>
            <a:ext cx="6591869" cy="1200329"/>
          </a:xfrm>
          <a:prstGeom prst="rect">
            <a:avLst/>
          </a:prstGeom>
          <a:noFill/>
        </p:spPr>
        <p:txBody>
          <a:bodyPr wrap="square" rtlCol="0">
            <a:spAutoFit/>
          </a:bodyPr>
          <a:lstStyle/>
          <a:p>
            <a:pPr marL="214313" indent="-214313">
              <a:buFont typeface="Wingdings" pitchFamily="2" charset="2"/>
              <a:buChar char="Ø"/>
            </a:pPr>
            <a:r>
              <a:rPr lang="zh-CN" altLang="en-US" dirty="0"/>
              <a:t>铜化学机械研磨</a:t>
            </a:r>
            <a:r>
              <a:rPr lang="en-US" altLang="zh-CN" dirty="0"/>
              <a:t>(Cu CMP)</a:t>
            </a:r>
            <a:r>
              <a:rPr lang="zh-CN" altLang="en-US" dirty="0"/>
              <a:t>工艺的作用是：用作金属导线。</a:t>
            </a:r>
            <a:endParaRPr lang="en-US" altLang="zh-CN" dirty="0"/>
          </a:p>
          <a:p>
            <a:pPr marL="214313" indent="-214313">
              <a:buFont typeface="Wingdings" pitchFamily="2" charset="2"/>
              <a:buChar char="Ø"/>
            </a:pPr>
            <a:r>
              <a:rPr lang="zh-CN" altLang="en-US" dirty="0"/>
              <a:t>工艺难点：铜残留。</a:t>
            </a:r>
            <a:endParaRPr lang="en-US" altLang="zh-CN" dirty="0"/>
          </a:p>
          <a:p>
            <a:r>
              <a:rPr lang="en-US" altLang="zh-CN" dirty="0"/>
              <a:t>                     </a:t>
            </a:r>
            <a:r>
              <a:rPr lang="zh-CN" altLang="en-US" dirty="0"/>
              <a:t>凹陷与侵蚀。</a:t>
            </a:r>
            <a:endParaRPr lang="en-US" altLang="zh-CN" dirty="0"/>
          </a:p>
          <a:p>
            <a:r>
              <a:rPr lang="en-US" altLang="zh-CN" dirty="0"/>
              <a:t>                     </a:t>
            </a:r>
            <a:r>
              <a:rPr lang="zh-CN" altLang="en-US" dirty="0"/>
              <a:t>铜腐蚀。</a:t>
            </a:r>
            <a:endParaRPr lang="en-US" altLang="zh-CN" dirty="0"/>
          </a:p>
        </p:txBody>
      </p:sp>
    </p:spTree>
    <p:extLst>
      <p:ext uri="{BB962C8B-B14F-4D97-AF65-F5344CB8AC3E}">
        <p14:creationId xmlns:p14="http://schemas.microsoft.com/office/powerpoint/2010/main" val="2650665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anim calcmode="lin" valueType="num">
                                      <p:cBhvr>
                                        <p:cTn id="28" dur="1000" fill="hold"/>
                                        <p:tgtEl>
                                          <p:spTgt spid="26"/>
                                        </p:tgtEl>
                                        <p:attrNameLst>
                                          <p:attrName>ppt_x</p:attrName>
                                        </p:attrNameLst>
                                      </p:cBhvr>
                                      <p:tavLst>
                                        <p:tav tm="0">
                                          <p:val>
                                            <p:strVal val="#ppt_x"/>
                                          </p:val>
                                        </p:tav>
                                        <p:tav tm="100000">
                                          <p:val>
                                            <p:strVal val="#ppt_x"/>
                                          </p:val>
                                        </p:tav>
                                      </p:tavLst>
                                    </p:anim>
                                    <p:anim calcmode="lin" valueType="num">
                                      <p:cBhvr>
                                        <p:cTn id="29" dur="1000" fill="hold"/>
                                        <p:tgtEl>
                                          <p:spTgt spid="2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1000"/>
                                        <p:tgtEl>
                                          <p:spTgt spid="38"/>
                                        </p:tgtEl>
                                      </p:cBhvr>
                                    </p:animEffect>
                                    <p:anim calcmode="lin" valueType="num">
                                      <p:cBhvr>
                                        <p:cTn id="33" dur="1000" fill="hold"/>
                                        <p:tgtEl>
                                          <p:spTgt spid="38"/>
                                        </p:tgtEl>
                                        <p:attrNameLst>
                                          <p:attrName>ppt_x</p:attrName>
                                        </p:attrNameLst>
                                      </p:cBhvr>
                                      <p:tavLst>
                                        <p:tav tm="0">
                                          <p:val>
                                            <p:strVal val="#ppt_x"/>
                                          </p:val>
                                        </p:tav>
                                        <p:tav tm="100000">
                                          <p:val>
                                            <p:strVal val="#ppt_x"/>
                                          </p:val>
                                        </p:tav>
                                      </p:tavLst>
                                    </p:anim>
                                    <p:anim calcmode="lin" valueType="num">
                                      <p:cBhvr>
                                        <p:cTn id="34" dur="1000" fill="hold"/>
                                        <p:tgtEl>
                                          <p:spTgt spid="3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1000"/>
                                        <p:tgtEl>
                                          <p:spTgt spid="47"/>
                                        </p:tgtEl>
                                      </p:cBhvr>
                                    </p:animEffect>
                                    <p:anim calcmode="lin" valueType="num">
                                      <p:cBhvr>
                                        <p:cTn id="38" dur="1000" fill="hold"/>
                                        <p:tgtEl>
                                          <p:spTgt spid="47"/>
                                        </p:tgtEl>
                                        <p:attrNameLst>
                                          <p:attrName>ppt_x</p:attrName>
                                        </p:attrNameLst>
                                      </p:cBhvr>
                                      <p:tavLst>
                                        <p:tav tm="0">
                                          <p:val>
                                            <p:strVal val="#ppt_x"/>
                                          </p:val>
                                        </p:tav>
                                        <p:tav tm="100000">
                                          <p:val>
                                            <p:strVal val="#ppt_x"/>
                                          </p:val>
                                        </p:tav>
                                      </p:tavLst>
                                    </p:anim>
                                    <p:anim calcmode="lin" valueType="num">
                                      <p:cBhvr>
                                        <p:cTn id="39" dur="1000" fill="hold"/>
                                        <p:tgtEl>
                                          <p:spTgt spid="4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fade">
                                      <p:cBhvr>
                                        <p:cTn id="42" dur="1000"/>
                                        <p:tgtEl>
                                          <p:spTgt spid="48"/>
                                        </p:tgtEl>
                                      </p:cBhvr>
                                    </p:animEffect>
                                    <p:anim calcmode="lin" valueType="num">
                                      <p:cBhvr>
                                        <p:cTn id="43" dur="1000" fill="hold"/>
                                        <p:tgtEl>
                                          <p:spTgt spid="48"/>
                                        </p:tgtEl>
                                        <p:attrNameLst>
                                          <p:attrName>ppt_x</p:attrName>
                                        </p:attrNameLst>
                                      </p:cBhvr>
                                      <p:tavLst>
                                        <p:tav tm="0">
                                          <p:val>
                                            <p:strVal val="#ppt_x"/>
                                          </p:val>
                                        </p:tav>
                                        <p:tav tm="100000">
                                          <p:val>
                                            <p:strVal val="#ppt_x"/>
                                          </p:val>
                                        </p:tav>
                                      </p:tavLst>
                                    </p:anim>
                                    <p:anim calcmode="lin" valueType="num">
                                      <p:cBhvr>
                                        <p:cTn id="4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1000"/>
                                        <p:tgtEl>
                                          <p:spTgt spid="39"/>
                                        </p:tgtEl>
                                      </p:cBhvr>
                                    </p:animEffect>
                                    <p:anim calcmode="lin" valueType="num">
                                      <p:cBhvr>
                                        <p:cTn id="55" dur="1000" fill="hold"/>
                                        <p:tgtEl>
                                          <p:spTgt spid="39"/>
                                        </p:tgtEl>
                                        <p:attrNameLst>
                                          <p:attrName>ppt_x</p:attrName>
                                        </p:attrNameLst>
                                      </p:cBhvr>
                                      <p:tavLst>
                                        <p:tav tm="0">
                                          <p:val>
                                            <p:strVal val="#ppt_x"/>
                                          </p:val>
                                        </p:tav>
                                        <p:tav tm="100000">
                                          <p:val>
                                            <p:strVal val="#ppt_x"/>
                                          </p:val>
                                        </p:tav>
                                      </p:tavLst>
                                    </p:anim>
                                    <p:anim calcmode="lin" valueType="num">
                                      <p:cBhvr>
                                        <p:cTn id="56" dur="1000" fill="hold"/>
                                        <p:tgtEl>
                                          <p:spTgt spid="39"/>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1000"/>
                                        <p:tgtEl>
                                          <p:spTgt spid="41"/>
                                        </p:tgtEl>
                                      </p:cBhvr>
                                    </p:animEffect>
                                    <p:anim calcmode="lin" valueType="num">
                                      <p:cBhvr>
                                        <p:cTn id="60" dur="1000" fill="hold"/>
                                        <p:tgtEl>
                                          <p:spTgt spid="41"/>
                                        </p:tgtEl>
                                        <p:attrNameLst>
                                          <p:attrName>ppt_x</p:attrName>
                                        </p:attrNameLst>
                                      </p:cBhvr>
                                      <p:tavLst>
                                        <p:tav tm="0">
                                          <p:val>
                                            <p:strVal val="#ppt_x"/>
                                          </p:val>
                                        </p:tav>
                                        <p:tav tm="100000">
                                          <p:val>
                                            <p:strVal val="#ppt_x"/>
                                          </p:val>
                                        </p:tav>
                                      </p:tavLst>
                                    </p:anim>
                                    <p:anim calcmode="lin" valueType="num">
                                      <p:cBhvr>
                                        <p:cTn id="61" dur="1000" fill="hold"/>
                                        <p:tgtEl>
                                          <p:spTgt spid="4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1000"/>
                                        <p:tgtEl>
                                          <p:spTgt spid="44"/>
                                        </p:tgtEl>
                                      </p:cBhvr>
                                    </p:animEffect>
                                    <p:anim calcmode="lin" valueType="num">
                                      <p:cBhvr>
                                        <p:cTn id="65" dur="1000" fill="hold"/>
                                        <p:tgtEl>
                                          <p:spTgt spid="44"/>
                                        </p:tgtEl>
                                        <p:attrNameLst>
                                          <p:attrName>ppt_x</p:attrName>
                                        </p:attrNameLst>
                                      </p:cBhvr>
                                      <p:tavLst>
                                        <p:tav tm="0">
                                          <p:val>
                                            <p:strVal val="#ppt_x"/>
                                          </p:val>
                                        </p:tav>
                                        <p:tav tm="100000">
                                          <p:val>
                                            <p:strVal val="#ppt_x"/>
                                          </p:val>
                                        </p:tav>
                                      </p:tavLst>
                                    </p:anim>
                                    <p:anim calcmode="lin" valueType="num">
                                      <p:cBhvr>
                                        <p:cTn id="66" dur="1000" fill="hold"/>
                                        <p:tgtEl>
                                          <p:spTgt spid="4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fade">
                                      <p:cBhvr>
                                        <p:cTn id="69" dur="1000"/>
                                        <p:tgtEl>
                                          <p:spTgt spid="46"/>
                                        </p:tgtEl>
                                      </p:cBhvr>
                                    </p:animEffect>
                                    <p:anim calcmode="lin" valueType="num">
                                      <p:cBhvr>
                                        <p:cTn id="70" dur="1000" fill="hold"/>
                                        <p:tgtEl>
                                          <p:spTgt spid="46"/>
                                        </p:tgtEl>
                                        <p:attrNameLst>
                                          <p:attrName>ppt_x</p:attrName>
                                        </p:attrNameLst>
                                      </p:cBhvr>
                                      <p:tavLst>
                                        <p:tav tm="0">
                                          <p:val>
                                            <p:strVal val="#ppt_x"/>
                                          </p:val>
                                        </p:tav>
                                        <p:tav tm="100000">
                                          <p:val>
                                            <p:strVal val="#ppt_x"/>
                                          </p:val>
                                        </p:tav>
                                      </p:tavLst>
                                    </p:anim>
                                    <p:anim calcmode="lin" valueType="num">
                                      <p:cBhvr>
                                        <p:cTn id="71" dur="1000" fill="hold"/>
                                        <p:tgtEl>
                                          <p:spTgt spid="46"/>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1000"/>
                                        <p:tgtEl>
                                          <p:spTgt spid="52"/>
                                        </p:tgtEl>
                                      </p:cBhvr>
                                    </p:animEffect>
                                    <p:anim calcmode="lin" valueType="num">
                                      <p:cBhvr>
                                        <p:cTn id="75" dur="1000" fill="hold"/>
                                        <p:tgtEl>
                                          <p:spTgt spid="52"/>
                                        </p:tgtEl>
                                        <p:attrNameLst>
                                          <p:attrName>ppt_x</p:attrName>
                                        </p:attrNameLst>
                                      </p:cBhvr>
                                      <p:tavLst>
                                        <p:tav tm="0">
                                          <p:val>
                                            <p:strVal val="#ppt_x"/>
                                          </p:val>
                                        </p:tav>
                                        <p:tav tm="100000">
                                          <p:val>
                                            <p:strVal val="#ppt_x"/>
                                          </p:val>
                                        </p:tav>
                                      </p:tavLst>
                                    </p:anim>
                                    <p:anim calcmode="lin" valueType="num">
                                      <p:cBhvr>
                                        <p:cTn id="76"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367"/>
                                        </p:tgtEl>
                                        <p:attrNameLst>
                                          <p:attrName>style.visibility</p:attrName>
                                        </p:attrNameLst>
                                      </p:cBhvr>
                                      <p:to>
                                        <p:strVal val="visible"/>
                                      </p:to>
                                    </p:set>
                                    <p:animEffect transition="in" filter="fade">
                                      <p:cBhvr>
                                        <p:cTn id="81" dur="1000"/>
                                        <p:tgtEl>
                                          <p:spTgt spid="367"/>
                                        </p:tgtEl>
                                      </p:cBhvr>
                                    </p:animEffect>
                                    <p:anim calcmode="lin" valueType="num">
                                      <p:cBhvr>
                                        <p:cTn id="82" dur="1000" fill="hold"/>
                                        <p:tgtEl>
                                          <p:spTgt spid="367"/>
                                        </p:tgtEl>
                                        <p:attrNameLst>
                                          <p:attrName>ppt_x</p:attrName>
                                        </p:attrNameLst>
                                      </p:cBhvr>
                                      <p:tavLst>
                                        <p:tav tm="0">
                                          <p:val>
                                            <p:strVal val="#ppt_x"/>
                                          </p:val>
                                        </p:tav>
                                        <p:tav tm="100000">
                                          <p:val>
                                            <p:strVal val="#ppt_x"/>
                                          </p:val>
                                        </p:tav>
                                      </p:tavLst>
                                    </p:anim>
                                    <p:anim calcmode="lin" valueType="num">
                                      <p:cBhvr>
                                        <p:cTn id="83" dur="1000" fill="hold"/>
                                        <p:tgtEl>
                                          <p:spTgt spid="367"/>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54"/>
                                        </p:tgtEl>
                                        <p:attrNameLst>
                                          <p:attrName>style.visibility</p:attrName>
                                        </p:attrNameLst>
                                      </p:cBhvr>
                                      <p:to>
                                        <p:strVal val="visible"/>
                                      </p:to>
                                    </p:set>
                                    <p:anim calcmode="lin" valueType="num">
                                      <p:cBhvr additive="base">
                                        <p:cTn id="88" dur="500" fill="hold"/>
                                        <p:tgtEl>
                                          <p:spTgt spid="54"/>
                                        </p:tgtEl>
                                        <p:attrNameLst>
                                          <p:attrName>ppt_x</p:attrName>
                                        </p:attrNameLst>
                                      </p:cBhvr>
                                      <p:tavLst>
                                        <p:tav tm="0">
                                          <p:val>
                                            <p:strVal val="#ppt_x"/>
                                          </p:val>
                                        </p:tav>
                                        <p:tav tm="100000">
                                          <p:val>
                                            <p:strVal val="#ppt_x"/>
                                          </p:val>
                                        </p:tav>
                                      </p:tavLst>
                                    </p:anim>
                                    <p:anim calcmode="lin" valueType="num">
                                      <p:cBhvr additive="base">
                                        <p:cTn id="89"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38" grpId="0"/>
      <p:bldP spid="39" grpId="0"/>
      <p:bldP spid="41" grpId="0"/>
      <p:bldP spid="44" grpId="0"/>
      <p:bldP spid="46" grpId="0"/>
      <p:bldP spid="47" grpId="0" animBg="1"/>
      <p:bldP spid="48" grpId="0" animBg="1"/>
      <p:bldP spid="52" grpId="0"/>
      <p:bldP spid="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矩形 159"/>
          <p:cNvSpPr/>
          <p:nvPr/>
        </p:nvSpPr>
        <p:spPr>
          <a:xfrm>
            <a:off x="-409522" y="135875"/>
            <a:ext cx="6703114" cy="507831"/>
          </a:xfrm>
          <a:prstGeom prst="rect">
            <a:avLst/>
          </a:prstGeom>
        </p:spPr>
        <p:txBody>
          <a:bodyPr wrap="square">
            <a:spAutoFit/>
          </a:bodyPr>
          <a:lstStyle/>
          <a:p>
            <a:pPr lvl="1"/>
            <a:r>
              <a:rPr lang="zh-CN" altLang="en-US" sz="2700" b="1" dirty="0">
                <a:solidFill>
                  <a:schemeClr val="bg1"/>
                </a:solidFill>
                <a:ea typeface="SimSun" pitchFamily="2" charset="-122"/>
              </a:rPr>
              <a:t>铜线键合双大马士革 </a:t>
            </a:r>
            <a:r>
              <a:rPr lang="en-US" altLang="zh-CN" sz="2700" b="1" dirty="0">
                <a:solidFill>
                  <a:schemeClr val="bg1"/>
                </a:solidFill>
                <a:ea typeface="SimSun" pitchFamily="2" charset="-122"/>
              </a:rPr>
              <a:t>(Cu CMP)</a:t>
            </a:r>
            <a:r>
              <a:rPr lang="zh-CN" altLang="en-US" sz="2700" b="1" dirty="0">
                <a:solidFill>
                  <a:schemeClr val="bg1"/>
                </a:solidFill>
                <a:ea typeface="SimSun" pitchFamily="2" charset="-122"/>
              </a:rPr>
              <a:t>工艺</a:t>
            </a:r>
            <a:endParaRPr lang="en-US" altLang="zh-CN" sz="2700" b="1" dirty="0">
              <a:solidFill>
                <a:schemeClr val="bg1"/>
              </a:solidFill>
              <a:ea typeface="SimSun" pitchFamily="2" charset="-122"/>
            </a:endParaRPr>
          </a:p>
        </p:txBody>
      </p:sp>
      <p:sp>
        <p:nvSpPr>
          <p:cNvPr id="56" name="AutoShape 1028">
            <a:extLst>
              <a:ext uri="{FF2B5EF4-FFF2-40B4-BE49-F238E27FC236}">
                <a16:creationId xmlns:a16="http://schemas.microsoft.com/office/drawing/2014/main" id="{6AF7B920-45BA-4347-8871-A6709A98DF5C}"/>
              </a:ext>
            </a:extLst>
          </p:cNvPr>
          <p:cNvSpPr>
            <a:spLocks noChangeArrowheads="1"/>
          </p:cNvSpPr>
          <p:nvPr/>
        </p:nvSpPr>
        <p:spPr bwMode="auto">
          <a:xfrm rot="10775828">
            <a:off x="620097" y="768150"/>
            <a:ext cx="6440296" cy="2451073"/>
          </a:xfrm>
          <a:prstGeom prst="curvedUpArrow">
            <a:avLst>
              <a:gd name="adj1" fmla="val 51309"/>
              <a:gd name="adj2" fmla="val 95295"/>
              <a:gd name="adj3" fmla="val 33333"/>
            </a:avLst>
          </a:prstGeom>
          <a:solidFill>
            <a:srgbClr val="E2E2E2"/>
          </a:solidFill>
          <a:ln w="12700">
            <a:solidFill>
              <a:srgbClr val="E1E1E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57" name="Rectangle 1029">
            <a:extLst>
              <a:ext uri="{FF2B5EF4-FFF2-40B4-BE49-F238E27FC236}">
                <a16:creationId xmlns:a16="http://schemas.microsoft.com/office/drawing/2014/main" id="{34FEF0CB-F981-469D-B6B2-D516A0FCF6FB}"/>
              </a:ext>
            </a:extLst>
          </p:cNvPr>
          <p:cNvSpPr>
            <a:spLocks noChangeAspect="1" noChangeArrowheads="1"/>
          </p:cNvSpPr>
          <p:nvPr/>
        </p:nvSpPr>
        <p:spPr bwMode="auto">
          <a:xfrm rot="15180000">
            <a:off x="4636354" y="1361968"/>
            <a:ext cx="148777" cy="36033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58" name="Rectangle 1030">
            <a:extLst>
              <a:ext uri="{FF2B5EF4-FFF2-40B4-BE49-F238E27FC236}">
                <a16:creationId xmlns:a16="http://schemas.microsoft.com/office/drawing/2014/main" id="{E3EEA1BE-519C-479A-9CE7-864F6BF98136}"/>
              </a:ext>
            </a:extLst>
          </p:cNvPr>
          <p:cNvSpPr>
            <a:spLocks noChangeAspect="1" noChangeArrowheads="1"/>
          </p:cNvSpPr>
          <p:nvPr/>
        </p:nvSpPr>
        <p:spPr bwMode="auto">
          <a:xfrm>
            <a:off x="5096977" y="1550527"/>
            <a:ext cx="211575" cy="16029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59" name="Rectangle 1031">
            <a:extLst>
              <a:ext uri="{FF2B5EF4-FFF2-40B4-BE49-F238E27FC236}">
                <a16:creationId xmlns:a16="http://schemas.microsoft.com/office/drawing/2014/main" id="{EAD5C62A-5DE8-47A8-8953-CF674FCDC510}"/>
              </a:ext>
            </a:extLst>
          </p:cNvPr>
          <p:cNvSpPr>
            <a:spLocks noChangeArrowheads="1"/>
          </p:cNvSpPr>
          <p:nvPr/>
        </p:nvSpPr>
        <p:spPr bwMode="auto">
          <a:xfrm>
            <a:off x="4415483" y="556745"/>
            <a:ext cx="2144191" cy="713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5070" tIns="33330" rIns="65070" bIns="33330">
            <a:spAutoFit/>
          </a:bodyPr>
          <a:lstStyle/>
          <a:p>
            <a:pPr marL="207963" indent="-207963" algn="ctr" defTabSz="527050">
              <a:spcBef>
                <a:spcPct val="0"/>
              </a:spcBef>
              <a:buClrTx/>
              <a:buSzTx/>
              <a:buFontTx/>
              <a:buNone/>
            </a:pPr>
            <a:r>
              <a:rPr lang="en-US" altLang="zh-CN" sz="1400" dirty="0">
                <a:solidFill>
                  <a:srgbClr val="000099"/>
                </a:solidFill>
                <a:latin typeface="Arial" charset="0"/>
                <a:ea typeface="宋体" charset="-122"/>
              </a:rPr>
              <a:t>Platen 2</a:t>
            </a:r>
          </a:p>
          <a:p>
            <a:pPr marL="207963" indent="-207963" algn="ctr" defTabSz="527050">
              <a:spcBef>
                <a:spcPct val="0"/>
              </a:spcBef>
              <a:buClrTx/>
              <a:buSzTx/>
              <a:buFontTx/>
              <a:buNone/>
            </a:pPr>
            <a:r>
              <a:rPr lang="zh-CN" altLang="en-US" sz="1400" dirty="0">
                <a:solidFill>
                  <a:srgbClr val="000099"/>
                </a:solidFill>
              </a:rPr>
              <a:t>（</a:t>
            </a:r>
            <a:r>
              <a:rPr lang="en-US" altLang="zh-CN" sz="1400" dirty="0">
                <a:solidFill>
                  <a:srgbClr val="000099"/>
                </a:solidFill>
              </a:rPr>
              <a:t>CU</a:t>
            </a:r>
            <a:r>
              <a:rPr lang="zh-CN" altLang="en-US" sz="1400" dirty="0">
                <a:solidFill>
                  <a:srgbClr val="000099"/>
                </a:solidFill>
              </a:rPr>
              <a:t> </a:t>
            </a:r>
            <a:r>
              <a:rPr lang="en-US" altLang="zh-CN" sz="1400" dirty="0">
                <a:solidFill>
                  <a:srgbClr val="000099"/>
                </a:solidFill>
              </a:rPr>
              <a:t>Clear-</a:t>
            </a:r>
            <a:r>
              <a:rPr lang="zh-CN" altLang="en-US" sz="1400" dirty="0">
                <a:solidFill>
                  <a:srgbClr val="000099"/>
                </a:solidFill>
              </a:rPr>
              <a:t>光学信号停止，</a:t>
            </a:r>
            <a:r>
              <a:rPr lang="en-US" altLang="zh-CN" sz="1400" dirty="0">
                <a:solidFill>
                  <a:srgbClr val="000099"/>
                </a:solidFill>
              </a:rPr>
              <a:t>Barrier </a:t>
            </a:r>
            <a:r>
              <a:rPr lang="zh-CN" altLang="en-US" sz="1400" dirty="0">
                <a:solidFill>
                  <a:srgbClr val="000099"/>
                </a:solidFill>
              </a:rPr>
              <a:t>为停止层）</a:t>
            </a:r>
            <a:endParaRPr lang="en-US" altLang="zh-CN" sz="1200" dirty="0">
              <a:solidFill>
                <a:schemeClr val="tx1"/>
              </a:solidFill>
              <a:latin typeface="Arial" charset="0"/>
              <a:ea typeface="宋体" charset="-122"/>
            </a:endParaRPr>
          </a:p>
        </p:txBody>
      </p:sp>
      <p:sp>
        <p:nvSpPr>
          <p:cNvPr id="60" name="Text Box 1032">
            <a:extLst>
              <a:ext uri="{FF2B5EF4-FFF2-40B4-BE49-F238E27FC236}">
                <a16:creationId xmlns:a16="http://schemas.microsoft.com/office/drawing/2014/main" id="{70B88E17-432D-4AC4-85C2-57DAA596359E}"/>
              </a:ext>
            </a:extLst>
          </p:cNvPr>
          <p:cNvSpPr txBox="1">
            <a:spLocks noChangeArrowheads="1"/>
          </p:cNvSpPr>
          <p:nvPr/>
        </p:nvSpPr>
        <p:spPr bwMode="auto">
          <a:xfrm>
            <a:off x="4562529" y="4107699"/>
            <a:ext cx="750431" cy="29867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056" tIns="41028" rIns="82056" bIns="41028">
            <a:spAutoFit/>
          </a:bodyPr>
          <a:lstStyle>
            <a:lvl1pPr marL="261938" indent="-261938" algn="l" defTabSz="819150">
              <a:spcBef>
                <a:spcPct val="0"/>
              </a:spcBef>
              <a:defRPr sz="2400">
                <a:solidFill>
                  <a:schemeClr val="tx1"/>
                </a:solidFill>
                <a:latin typeface="Arial" charset="0"/>
              </a:defRPr>
            </a:lvl1pPr>
            <a:lvl2pPr marL="512763" algn="l" defTabSz="819150">
              <a:spcBef>
                <a:spcPct val="0"/>
              </a:spcBef>
              <a:defRPr sz="2400">
                <a:solidFill>
                  <a:schemeClr val="tx1"/>
                </a:solidFill>
                <a:latin typeface="Arial" charset="0"/>
              </a:defRPr>
            </a:lvl2pPr>
            <a:lvl3pPr marL="1025525" algn="l" defTabSz="819150">
              <a:spcBef>
                <a:spcPct val="0"/>
              </a:spcBef>
              <a:defRPr sz="2400">
                <a:solidFill>
                  <a:schemeClr val="tx1"/>
                </a:solidFill>
                <a:latin typeface="Arial" charset="0"/>
              </a:defRPr>
            </a:lvl3pPr>
            <a:lvl4pPr marL="1539875" algn="l" defTabSz="819150">
              <a:spcBef>
                <a:spcPct val="0"/>
              </a:spcBef>
              <a:defRPr sz="2400">
                <a:solidFill>
                  <a:schemeClr val="tx1"/>
                </a:solidFill>
                <a:latin typeface="Arial" charset="0"/>
              </a:defRPr>
            </a:lvl4pPr>
            <a:lvl5pPr marL="2051050" algn="l" defTabSz="819150">
              <a:spcBef>
                <a:spcPct val="0"/>
              </a:spcBef>
              <a:defRPr sz="2400">
                <a:solidFill>
                  <a:schemeClr val="tx1"/>
                </a:solidFill>
                <a:latin typeface="Arial" charset="0"/>
              </a:defRPr>
            </a:lvl5pPr>
            <a:lvl6pPr marL="2508250" defTabSz="819150" eaLnBrk="0" fontAlgn="base" hangingPunct="0">
              <a:spcBef>
                <a:spcPct val="0"/>
              </a:spcBef>
              <a:spcAft>
                <a:spcPct val="0"/>
              </a:spcAft>
              <a:defRPr sz="2400">
                <a:solidFill>
                  <a:schemeClr val="tx1"/>
                </a:solidFill>
                <a:latin typeface="Arial" charset="0"/>
              </a:defRPr>
            </a:lvl6pPr>
            <a:lvl7pPr marL="2965450" defTabSz="819150" eaLnBrk="0" fontAlgn="base" hangingPunct="0">
              <a:spcBef>
                <a:spcPct val="0"/>
              </a:spcBef>
              <a:spcAft>
                <a:spcPct val="0"/>
              </a:spcAft>
              <a:defRPr sz="2400">
                <a:solidFill>
                  <a:schemeClr val="tx1"/>
                </a:solidFill>
                <a:latin typeface="Arial" charset="0"/>
              </a:defRPr>
            </a:lvl7pPr>
            <a:lvl8pPr marL="3422650" defTabSz="819150" eaLnBrk="0" fontAlgn="base" hangingPunct="0">
              <a:spcBef>
                <a:spcPct val="0"/>
              </a:spcBef>
              <a:spcAft>
                <a:spcPct val="0"/>
              </a:spcAft>
              <a:defRPr sz="2400">
                <a:solidFill>
                  <a:schemeClr val="tx1"/>
                </a:solidFill>
                <a:latin typeface="Arial" charset="0"/>
              </a:defRPr>
            </a:lvl8pPr>
            <a:lvl9pPr marL="3879850" defTabSz="819150" eaLnBrk="0" fontAlgn="base" hangingPunct="0">
              <a:spcBef>
                <a:spcPct val="0"/>
              </a:spcBef>
              <a:spcAft>
                <a:spcPct val="0"/>
              </a:spcAft>
              <a:defRPr sz="2400">
                <a:solidFill>
                  <a:schemeClr val="tx1"/>
                </a:solidFill>
                <a:latin typeface="Arial" charset="0"/>
              </a:defRPr>
            </a:lvl9pPr>
          </a:lstStyle>
          <a:p>
            <a:pPr algn="ctr">
              <a:spcBef>
                <a:spcPct val="50000"/>
              </a:spcBef>
              <a:buClrTx/>
              <a:buSzTx/>
              <a:buFontTx/>
              <a:buNone/>
            </a:pPr>
            <a:r>
              <a:rPr lang="en-US" altLang="zh-CN" sz="1400">
                <a:ea typeface="宋体" charset="-122"/>
              </a:rPr>
              <a:t>START</a:t>
            </a:r>
            <a:endParaRPr lang="en-US" altLang="zh-CN" sz="1050" b="0">
              <a:ea typeface="宋体" charset="-122"/>
            </a:endParaRPr>
          </a:p>
        </p:txBody>
      </p:sp>
      <p:sp>
        <p:nvSpPr>
          <p:cNvPr id="61" name="Text Box 1033">
            <a:extLst>
              <a:ext uri="{FF2B5EF4-FFF2-40B4-BE49-F238E27FC236}">
                <a16:creationId xmlns:a16="http://schemas.microsoft.com/office/drawing/2014/main" id="{1A7512BE-5D7F-4A4B-923E-0BEA36FEDD85}"/>
              </a:ext>
            </a:extLst>
          </p:cNvPr>
          <p:cNvSpPr txBox="1">
            <a:spLocks noChangeArrowheads="1"/>
          </p:cNvSpPr>
          <p:nvPr/>
        </p:nvSpPr>
        <p:spPr bwMode="auto">
          <a:xfrm>
            <a:off x="1505490" y="4054005"/>
            <a:ext cx="750431" cy="29867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056" tIns="41028" rIns="82056" bIns="41028">
            <a:spAutoFit/>
          </a:bodyPr>
          <a:lstStyle>
            <a:lvl1pPr marL="261938" indent="-261938" algn="l" defTabSz="819150">
              <a:spcBef>
                <a:spcPct val="0"/>
              </a:spcBef>
              <a:defRPr sz="2400">
                <a:solidFill>
                  <a:schemeClr val="tx1"/>
                </a:solidFill>
                <a:latin typeface="Arial" charset="0"/>
              </a:defRPr>
            </a:lvl1pPr>
            <a:lvl2pPr marL="512763" algn="l" defTabSz="819150">
              <a:spcBef>
                <a:spcPct val="0"/>
              </a:spcBef>
              <a:defRPr sz="2400">
                <a:solidFill>
                  <a:schemeClr val="tx1"/>
                </a:solidFill>
                <a:latin typeface="Arial" charset="0"/>
              </a:defRPr>
            </a:lvl2pPr>
            <a:lvl3pPr marL="1025525" algn="l" defTabSz="819150">
              <a:spcBef>
                <a:spcPct val="0"/>
              </a:spcBef>
              <a:defRPr sz="2400">
                <a:solidFill>
                  <a:schemeClr val="tx1"/>
                </a:solidFill>
                <a:latin typeface="Arial" charset="0"/>
              </a:defRPr>
            </a:lvl3pPr>
            <a:lvl4pPr marL="1539875" algn="l" defTabSz="819150">
              <a:spcBef>
                <a:spcPct val="0"/>
              </a:spcBef>
              <a:defRPr sz="2400">
                <a:solidFill>
                  <a:schemeClr val="tx1"/>
                </a:solidFill>
                <a:latin typeface="Arial" charset="0"/>
              </a:defRPr>
            </a:lvl4pPr>
            <a:lvl5pPr marL="2051050" algn="l" defTabSz="819150">
              <a:spcBef>
                <a:spcPct val="0"/>
              </a:spcBef>
              <a:defRPr sz="2400">
                <a:solidFill>
                  <a:schemeClr val="tx1"/>
                </a:solidFill>
                <a:latin typeface="Arial" charset="0"/>
              </a:defRPr>
            </a:lvl5pPr>
            <a:lvl6pPr marL="2508250" defTabSz="819150" eaLnBrk="0" fontAlgn="base" hangingPunct="0">
              <a:spcBef>
                <a:spcPct val="0"/>
              </a:spcBef>
              <a:spcAft>
                <a:spcPct val="0"/>
              </a:spcAft>
              <a:defRPr sz="2400">
                <a:solidFill>
                  <a:schemeClr val="tx1"/>
                </a:solidFill>
                <a:latin typeface="Arial" charset="0"/>
              </a:defRPr>
            </a:lvl6pPr>
            <a:lvl7pPr marL="2965450" defTabSz="819150" eaLnBrk="0" fontAlgn="base" hangingPunct="0">
              <a:spcBef>
                <a:spcPct val="0"/>
              </a:spcBef>
              <a:spcAft>
                <a:spcPct val="0"/>
              </a:spcAft>
              <a:defRPr sz="2400">
                <a:solidFill>
                  <a:schemeClr val="tx1"/>
                </a:solidFill>
                <a:latin typeface="Arial" charset="0"/>
              </a:defRPr>
            </a:lvl7pPr>
            <a:lvl8pPr marL="3422650" defTabSz="819150" eaLnBrk="0" fontAlgn="base" hangingPunct="0">
              <a:spcBef>
                <a:spcPct val="0"/>
              </a:spcBef>
              <a:spcAft>
                <a:spcPct val="0"/>
              </a:spcAft>
              <a:defRPr sz="2400">
                <a:solidFill>
                  <a:schemeClr val="tx1"/>
                </a:solidFill>
                <a:latin typeface="Arial" charset="0"/>
              </a:defRPr>
            </a:lvl8pPr>
            <a:lvl9pPr marL="3879850" defTabSz="819150" eaLnBrk="0" fontAlgn="base" hangingPunct="0">
              <a:spcBef>
                <a:spcPct val="0"/>
              </a:spcBef>
              <a:spcAft>
                <a:spcPct val="0"/>
              </a:spcAft>
              <a:defRPr sz="2400">
                <a:solidFill>
                  <a:schemeClr val="tx1"/>
                </a:solidFill>
                <a:latin typeface="Arial" charset="0"/>
              </a:defRPr>
            </a:lvl9pPr>
          </a:lstStyle>
          <a:p>
            <a:pPr algn="ctr">
              <a:spcBef>
                <a:spcPct val="50000"/>
              </a:spcBef>
              <a:buClrTx/>
              <a:buSzTx/>
              <a:buFontTx/>
              <a:buNone/>
            </a:pPr>
            <a:r>
              <a:rPr lang="en-US" altLang="zh-CN" sz="1400" dirty="0">
                <a:ea typeface="宋体" charset="-122"/>
              </a:rPr>
              <a:t>FINISH</a:t>
            </a:r>
            <a:endParaRPr lang="en-US" altLang="zh-CN" sz="1050" b="0" dirty="0">
              <a:ea typeface="宋体" charset="-122"/>
            </a:endParaRPr>
          </a:p>
        </p:txBody>
      </p:sp>
      <p:sp>
        <p:nvSpPr>
          <p:cNvPr id="62" name="Rectangle 1034">
            <a:extLst>
              <a:ext uri="{FF2B5EF4-FFF2-40B4-BE49-F238E27FC236}">
                <a16:creationId xmlns:a16="http://schemas.microsoft.com/office/drawing/2014/main" id="{AFDA4550-6529-47D0-BE4F-049D756CC8B5}"/>
              </a:ext>
            </a:extLst>
          </p:cNvPr>
          <p:cNvSpPr>
            <a:spLocks noChangeArrowheads="1"/>
          </p:cNvSpPr>
          <p:nvPr/>
        </p:nvSpPr>
        <p:spPr bwMode="auto">
          <a:xfrm>
            <a:off x="5674479" y="2494282"/>
            <a:ext cx="1546615" cy="713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5070" tIns="33330" rIns="65070" bIns="33330">
            <a:spAutoFit/>
          </a:bodyPr>
          <a:lstStyle/>
          <a:p>
            <a:pPr marL="207963" indent="-207963" algn="ctr" defTabSz="527050">
              <a:spcBef>
                <a:spcPct val="0"/>
              </a:spcBef>
              <a:buClrTx/>
              <a:buSzTx/>
              <a:buFontTx/>
              <a:buNone/>
            </a:pPr>
            <a:r>
              <a:rPr lang="en-US" altLang="zh-CN" sz="1400" dirty="0">
                <a:solidFill>
                  <a:srgbClr val="000099"/>
                </a:solidFill>
                <a:latin typeface="Arial" charset="0"/>
                <a:ea typeface="宋体" charset="-122"/>
              </a:rPr>
              <a:t>Platen 1</a:t>
            </a:r>
          </a:p>
          <a:p>
            <a:pPr marL="207963" indent="-207963" algn="ctr" defTabSz="527050">
              <a:spcBef>
                <a:spcPct val="0"/>
              </a:spcBef>
              <a:buClrTx/>
              <a:buSzTx/>
              <a:buFontTx/>
              <a:buNone/>
            </a:pPr>
            <a:r>
              <a:rPr lang="zh-CN" altLang="en-US" sz="1400" dirty="0">
                <a:solidFill>
                  <a:srgbClr val="000099"/>
                </a:solidFill>
              </a:rPr>
              <a:t>（粗磨</a:t>
            </a:r>
            <a:r>
              <a:rPr lang="en-US" altLang="zh-CN" sz="1400" dirty="0">
                <a:solidFill>
                  <a:srgbClr val="000099"/>
                </a:solidFill>
              </a:rPr>
              <a:t>-RTPC</a:t>
            </a:r>
            <a:r>
              <a:rPr lang="zh-CN" altLang="en-US" sz="1400" dirty="0">
                <a:solidFill>
                  <a:srgbClr val="000099"/>
                </a:solidFill>
              </a:rPr>
              <a:t>调节，电信号停止）</a:t>
            </a:r>
            <a:r>
              <a:rPr lang="en-US" altLang="zh-CN" sz="1200" dirty="0">
                <a:solidFill>
                  <a:srgbClr val="000099"/>
                </a:solidFill>
                <a:latin typeface="Arial" charset="0"/>
                <a:ea typeface="宋体" charset="-122"/>
              </a:rPr>
              <a:t> </a:t>
            </a:r>
          </a:p>
        </p:txBody>
      </p:sp>
      <p:sp>
        <p:nvSpPr>
          <p:cNvPr id="63" name="Rectangle 1035">
            <a:extLst>
              <a:ext uri="{FF2B5EF4-FFF2-40B4-BE49-F238E27FC236}">
                <a16:creationId xmlns:a16="http://schemas.microsoft.com/office/drawing/2014/main" id="{255E190A-874C-41C0-A358-44B20192E0C1}"/>
              </a:ext>
            </a:extLst>
          </p:cNvPr>
          <p:cNvSpPr>
            <a:spLocks noChangeArrowheads="1"/>
          </p:cNvSpPr>
          <p:nvPr/>
        </p:nvSpPr>
        <p:spPr bwMode="auto">
          <a:xfrm>
            <a:off x="612353" y="1714083"/>
            <a:ext cx="2052902" cy="713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5070" tIns="33330" rIns="65070" bIns="33330">
            <a:spAutoFit/>
          </a:bodyPr>
          <a:lstStyle/>
          <a:p>
            <a:pPr marL="207963" indent="-207963" algn="ctr" defTabSz="527050">
              <a:spcBef>
                <a:spcPct val="0"/>
              </a:spcBef>
              <a:buClrTx/>
              <a:buSzTx/>
              <a:buFontTx/>
              <a:buNone/>
            </a:pPr>
            <a:r>
              <a:rPr lang="en-US" altLang="zh-CN" sz="1400" dirty="0">
                <a:solidFill>
                  <a:srgbClr val="000099"/>
                </a:solidFill>
                <a:latin typeface="Arial" charset="0"/>
                <a:ea typeface="宋体" charset="-122"/>
              </a:rPr>
              <a:t>Platen 3</a:t>
            </a:r>
          </a:p>
          <a:p>
            <a:pPr marL="207963" indent="-207963" algn="ctr" defTabSz="527050">
              <a:spcBef>
                <a:spcPct val="0"/>
              </a:spcBef>
              <a:buClrTx/>
              <a:buSzTx/>
              <a:buFontTx/>
              <a:buNone/>
            </a:pPr>
            <a:r>
              <a:rPr lang="zh-CN" altLang="en-US" sz="1400" dirty="0">
                <a:solidFill>
                  <a:srgbClr val="000099"/>
                </a:solidFill>
              </a:rPr>
              <a:t>（</a:t>
            </a:r>
            <a:r>
              <a:rPr lang="en-US" altLang="zh-CN" sz="1400" dirty="0">
                <a:solidFill>
                  <a:srgbClr val="000099"/>
                </a:solidFill>
              </a:rPr>
              <a:t>APC</a:t>
            </a:r>
            <a:r>
              <a:rPr lang="zh-CN" altLang="en-US" sz="1400" dirty="0">
                <a:solidFill>
                  <a:srgbClr val="000099"/>
                </a:solidFill>
              </a:rPr>
              <a:t>磨到</a:t>
            </a:r>
            <a:r>
              <a:rPr lang="en-US" altLang="zh-CN" sz="1400" dirty="0">
                <a:solidFill>
                  <a:srgbClr val="000099"/>
                </a:solidFill>
              </a:rPr>
              <a:t>target</a:t>
            </a:r>
            <a:r>
              <a:rPr lang="zh-CN" altLang="en-US" sz="1400" dirty="0">
                <a:solidFill>
                  <a:srgbClr val="000099"/>
                </a:solidFill>
              </a:rPr>
              <a:t>，修复除</a:t>
            </a:r>
            <a:r>
              <a:rPr lang="en-US" altLang="zh-CN" sz="1400" dirty="0">
                <a:solidFill>
                  <a:srgbClr val="000099"/>
                </a:solidFill>
              </a:rPr>
              <a:t>wafer</a:t>
            </a:r>
            <a:r>
              <a:rPr lang="zh-CN" altLang="en-US" sz="1400" dirty="0">
                <a:solidFill>
                  <a:srgbClr val="000099"/>
                </a:solidFill>
              </a:rPr>
              <a:t>表面的缺陷）</a:t>
            </a:r>
            <a:endParaRPr lang="en-US" altLang="zh-CN" sz="1200" dirty="0">
              <a:solidFill>
                <a:schemeClr val="tx1"/>
              </a:solidFill>
              <a:latin typeface="Arial" charset="0"/>
              <a:ea typeface="宋体" charset="-122"/>
            </a:endParaRPr>
          </a:p>
        </p:txBody>
      </p:sp>
      <p:grpSp>
        <p:nvGrpSpPr>
          <p:cNvPr id="64" name="Group 1036">
            <a:extLst>
              <a:ext uri="{FF2B5EF4-FFF2-40B4-BE49-F238E27FC236}">
                <a16:creationId xmlns:a16="http://schemas.microsoft.com/office/drawing/2014/main" id="{FC8DC7DF-12E7-42A4-BD6E-C13510C850CC}"/>
              </a:ext>
            </a:extLst>
          </p:cNvPr>
          <p:cNvGrpSpPr>
            <a:grpSpLocks/>
          </p:cNvGrpSpPr>
          <p:nvPr/>
        </p:nvGrpSpPr>
        <p:grpSpPr bwMode="auto">
          <a:xfrm rot="5400000">
            <a:off x="3134396" y="1789913"/>
            <a:ext cx="1957071" cy="1986674"/>
            <a:chOff x="1888" y="976"/>
            <a:chExt cx="1745" cy="1681"/>
          </a:xfrm>
        </p:grpSpPr>
        <p:sp>
          <p:nvSpPr>
            <p:cNvPr id="105" name="Rectangle 1037">
              <a:extLst>
                <a:ext uri="{FF2B5EF4-FFF2-40B4-BE49-F238E27FC236}">
                  <a16:creationId xmlns:a16="http://schemas.microsoft.com/office/drawing/2014/main" id="{C735E7ED-4694-4876-BA16-E16FE1F0D642}"/>
                </a:ext>
              </a:extLst>
            </p:cNvPr>
            <p:cNvSpPr>
              <a:spLocks noChangeArrowheads="1"/>
            </p:cNvSpPr>
            <p:nvPr/>
          </p:nvSpPr>
          <p:spPr bwMode="auto">
            <a:xfrm rot="-5400000">
              <a:off x="1920" y="944"/>
              <a:ext cx="1681" cy="1745"/>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106" name="Freeform 1038">
              <a:extLst>
                <a:ext uri="{FF2B5EF4-FFF2-40B4-BE49-F238E27FC236}">
                  <a16:creationId xmlns:a16="http://schemas.microsoft.com/office/drawing/2014/main" id="{E860A545-FD29-463B-9B57-3B49A7FF9749}"/>
                </a:ext>
              </a:extLst>
            </p:cNvPr>
            <p:cNvSpPr>
              <a:spLocks/>
            </p:cNvSpPr>
            <p:nvPr/>
          </p:nvSpPr>
          <p:spPr bwMode="auto">
            <a:xfrm rot="-5400000">
              <a:off x="2880" y="2011"/>
              <a:ext cx="347" cy="352"/>
            </a:xfrm>
            <a:custGeom>
              <a:avLst/>
              <a:gdLst>
                <a:gd name="T0" fmla="*/ 309 w 347"/>
                <a:gd name="T1" fmla="*/ 283 h 352"/>
                <a:gd name="T2" fmla="*/ 258 w 347"/>
                <a:gd name="T3" fmla="*/ 327 h 352"/>
                <a:gd name="T4" fmla="*/ 195 w 347"/>
                <a:gd name="T5" fmla="*/ 346 h 352"/>
                <a:gd name="T6" fmla="*/ 164 w 347"/>
                <a:gd name="T7" fmla="*/ 352 h 352"/>
                <a:gd name="T8" fmla="*/ 133 w 347"/>
                <a:gd name="T9" fmla="*/ 346 h 352"/>
                <a:gd name="T10" fmla="*/ 101 w 347"/>
                <a:gd name="T11" fmla="*/ 333 h 352"/>
                <a:gd name="T12" fmla="*/ 70 w 347"/>
                <a:gd name="T13" fmla="*/ 314 h 352"/>
                <a:gd name="T14" fmla="*/ 44 w 347"/>
                <a:gd name="T15" fmla="*/ 289 h 352"/>
                <a:gd name="T16" fmla="*/ 19 w 347"/>
                <a:gd name="T17" fmla="*/ 258 h 352"/>
                <a:gd name="T18" fmla="*/ 7 w 347"/>
                <a:gd name="T19" fmla="*/ 226 h 352"/>
                <a:gd name="T20" fmla="*/ 0 w 347"/>
                <a:gd name="T21" fmla="*/ 195 h 352"/>
                <a:gd name="T22" fmla="*/ 0 w 347"/>
                <a:gd name="T23" fmla="*/ 163 h 352"/>
                <a:gd name="T24" fmla="*/ 7 w 347"/>
                <a:gd name="T25" fmla="*/ 132 h 352"/>
                <a:gd name="T26" fmla="*/ 19 w 347"/>
                <a:gd name="T27" fmla="*/ 100 h 352"/>
                <a:gd name="T28" fmla="*/ 38 w 347"/>
                <a:gd name="T29" fmla="*/ 69 h 352"/>
                <a:gd name="T30" fmla="*/ 88 w 347"/>
                <a:gd name="T31" fmla="*/ 25 h 352"/>
                <a:gd name="T32" fmla="*/ 151 w 347"/>
                <a:gd name="T33" fmla="*/ 6 h 352"/>
                <a:gd name="T34" fmla="*/ 189 w 347"/>
                <a:gd name="T35" fmla="*/ 0 h 352"/>
                <a:gd name="T36" fmla="*/ 221 w 347"/>
                <a:gd name="T37" fmla="*/ 6 h 352"/>
                <a:gd name="T38" fmla="*/ 252 w 347"/>
                <a:gd name="T39" fmla="*/ 18 h 352"/>
                <a:gd name="T40" fmla="*/ 284 w 347"/>
                <a:gd name="T41" fmla="*/ 37 h 352"/>
                <a:gd name="T42" fmla="*/ 328 w 347"/>
                <a:gd name="T43" fmla="*/ 94 h 352"/>
                <a:gd name="T44" fmla="*/ 340 w 347"/>
                <a:gd name="T45" fmla="*/ 126 h 352"/>
                <a:gd name="T46" fmla="*/ 347 w 347"/>
                <a:gd name="T47" fmla="*/ 157 h 352"/>
                <a:gd name="T48" fmla="*/ 347 w 347"/>
                <a:gd name="T49" fmla="*/ 189 h 352"/>
                <a:gd name="T50" fmla="*/ 340 w 347"/>
                <a:gd name="T51" fmla="*/ 220 h 352"/>
                <a:gd name="T52" fmla="*/ 328 w 347"/>
                <a:gd name="T53" fmla="*/ 252 h 352"/>
                <a:gd name="T54" fmla="*/ 309 w 347"/>
                <a:gd name="T55" fmla="*/ 283 h 352"/>
                <a:gd name="T56" fmla="*/ 309 w 347"/>
                <a:gd name="T57" fmla="*/ 283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7" h="352">
                  <a:moveTo>
                    <a:pt x="309" y="283"/>
                  </a:moveTo>
                  <a:lnTo>
                    <a:pt x="258" y="327"/>
                  </a:lnTo>
                  <a:lnTo>
                    <a:pt x="195" y="346"/>
                  </a:lnTo>
                  <a:lnTo>
                    <a:pt x="164" y="352"/>
                  </a:lnTo>
                  <a:lnTo>
                    <a:pt x="133" y="346"/>
                  </a:lnTo>
                  <a:lnTo>
                    <a:pt x="101" y="333"/>
                  </a:lnTo>
                  <a:lnTo>
                    <a:pt x="70" y="314"/>
                  </a:lnTo>
                  <a:lnTo>
                    <a:pt x="44" y="289"/>
                  </a:lnTo>
                  <a:lnTo>
                    <a:pt x="19" y="258"/>
                  </a:lnTo>
                  <a:lnTo>
                    <a:pt x="7" y="226"/>
                  </a:lnTo>
                  <a:lnTo>
                    <a:pt x="0" y="195"/>
                  </a:lnTo>
                  <a:lnTo>
                    <a:pt x="0" y="163"/>
                  </a:lnTo>
                  <a:lnTo>
                    <a:pt x="7" y="132"/>
                  </a:lnTo>
                  <a:lnTo>
                    <a:pt x="19" y="100"/>
                  </a:lnTo>
                  <a:lnTo>
                    <a:pt x="38" y="69"/>
                  </a:lnTo>
                  <a:lnTo>
                    <a:pt x="88" y="25"/>
                  </a:lnTo>
                  <a:lnTo>
                    <a:pt x="151" y="6"/>
                  </a:lnTo>
                  <a:lnTo>
                    <a:pt x="189" y="0"/>
                  </a:lnTo>
                  <a:lnTo>
                    <a:pt x="221" y="6"/>
                  </a:lnTo>
                  <a:lnTo>
                    <a:pt x="252" y="18"/>
                  </a:lnTo>
                  <a:lnTo>
                    <a:pt x="284" y="37"/>
                  </a:lnTo>
                  <a:lnTo>
                    <a:pt x="328" y="94"/>
                  </a:lnTo>
                  <a:lnTo>
                    <a:pt x="340" y="126"/>
                  </a:lnTo>
                  <a:lnTo>
                    <a:pt x="347" y="157"/>
                  </a:lnTo>
                  <a:lnTo>
                    <a:pt x="347" y="189"/>
                  </a:lnTo>
                  <a:lnTo>
                    <a:pt x="340" y="220"/>
                  </a:lnTo>
                  <a:lnTo>
                    <a:pt x="328" y="252"/>
                  </a:lnTo>
                  <a:lnTo>
                    <a:pt x="309" y="283"/>
                  </a:lnTo>
                  <a:lnTo>
                    <a:pt x="309" y="283"/>
                  </a:lnTo>
                  <a:close/>
                </a:path>
              </a:pathLst>
            </a:custGeom>
            <a:solidFill>
              <a:srgbClr val="95D7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07" name="Freeform 1039">
              <a:extLst>
                <a:ext uri="{FF2B5EF4-FFF2-40B4-BE49-F238E27FC236}">
                  <a16:creationId xmlns:a16="http://schemas.microsoft.com/office/drawing/2014/main" id="{F375652B-5F5A-4AA3-B908-D3341803740A}"/>
                </a:ext>
              </a:extLst>
            </p:cNvPr>
            <p:cNvSpPr>
              <a:spLocks/>
            </p:cNvSpPr>
            <p:nvPr/>
          </p:nvSpPr>
          <p:spPr bwMode="auto">
            <a:xfrm rot="-5400000">
              <a:off x="2880" y="2011"/>
              <a:ext cx="347" cy="352"/>
            </a:xfrm>
            <a:custGeom>
              <a:avLst/>
              <a:gdLst>
                <a:gd name="T0" fmla="*/ 303 w 347"/>
                <a:gd name="T1" fmla="*/ 296 h 352"/>
                <a:gd name="T2" fmla="*/ 271 w 347"/>
                <a:gd name="T3" fmla="*/ 321 h 352"/>
                <a:gd name="T4" fmla="*/ 246 w 347"/>
                <a:gd name="T5" fmla="*/ 340 h 352"/>
                <a:gd name="T6" fmla="*/ 214 w 347"/>
                <a:gd name="T7" fmla="*/ 346 h 352"/>
                <a:gd name="T8" fmla="*/ 177 w 347"/>
                <a:gd name="T9" fmla="*/ 352 h 352"/>
                <a:gd name="T10" fmla="*/ 145 w 347"/>
                <a:gd name="T11" fmla="*/ 346 h 352"/>
                <a:gd name="T12" fmla="*/ 114 w 347"/>
                <a:gd name="T13" fmla="*/ 340 h 352"/>
                <a:gd name="T14" fmla="*/ 82 w 347"/>
                <a:gd name="T15" fmla="*/ 321 h 352"/>
                <a:gd name="T16" fmla="*/ 51 w 347"/>
                <a:gd name="T17" fmla="*/ 302 h 352"/>
                <a:gd name="T18" fmla="*/ 32 w 347"/>
                <a:gd name="T19" fmla="*/ 277 h 352"/>
                <a:gd name="T20" fmla="*/ 13 w 347"/>
                <a:gd name="T21" fmla="*/ 245 h 352"/>
                <a:gd name="T22" fmla="*/ 7 w 347"/>
                <a:gd name="T23" fmla="*/ 214 h 352"/>
                <a:gd name="T24" fmla="*/ 0 w 347"/>
                <a:gd name="T25" fmla="*/ 182 h 352"/>
                <a:gd name="T26" fmla="*/ 0 w 347"/>
                <a:gd name="T27" fmla="*/ 144 h 352"/>
                <a:gd name="T28" fmla="*/ 13 w 347"/>
                <a:gd name="T29" fmla="*/ 113 h 352"/>
                <a:gd name="T30" fmla="*/ 25 w 347"/>
                <a:gd name="T31" fmla="*/ 81 h 352"/>
                <a:gd name="T32" fmla="*/ 51 w 347"/>
                <a:gd name="T33" fmla="*/ 56 h 352"/>
                <a:gd name="T34" fmla="*/ 76 w 347"/>
                <a:gd name="T35" fmla="*/ 31 h 352"/>
                <a:gd name="T36" fmla="*/ 107 w 347"/>
                <a:gd name="T37" fmla="*/ 18 h 352"/>
                <a:gd name="T38" fmla="*/ 139 w 347"/>
                <a:gd name="T39" fmla="*/ 6 h 352"/>
                <a:gd name="T40" fmla="*/ 170 w 347"/>
                <a:gd name="T41" fmla="*/ 0 h 352"/>
                <a:gd name="T42" fmla="*/ 202 w 347"/>
                <a:gd name="T43" fmla="*/ 6 h 352"/>
                <a:gd name="T44" fmla="*/ 233 w 347"/>
                <a:gd name="T45" fmla="*/ 12 h 352"/>
                <a:gd name="T46" fmla="*/ 265 w 347"/>
                <a:gd name="T47" fmla="*/ 31 h 352"/>
                <a:gd name="T48" fmla="*/ 296 w 347"/>
                <a:gd name="T49" fmla="*/ 50 h 352"/>
                <a:gd name="T50" fmla="*/ 315 w 347"/>
                <a:gd name="T51" fmla="*/ 75 h 352"/>
                <a:gd name="T52" fmla="*/ 334 w 347"/>
                <a:gd name="T53" fmla="*/ 107 h 352"/>
                <a:gd name="T54" fmla="*/ 347 w 347"/>
                <a:gd name="T55" fmla="*/ 138 h 352"/>
                <a:gd name="T56" fmla="*/ 347 w 347"/>
                <a:gd name="T57" fmla="*/ 170 h 352"/>
                <a:gd name="T58" fmla="*/ 347 w 347"/>
                <a:gd name="T59" fmla="*/ 207 h 352"/>
                <a:gd name="T60" fmla="*/ 340 w 347"/>
                <a:gd name="T61" fmla="*/ 239 h 352"/>
                <a:gd name="T62" fmla="*/ 321 w 347"/>
                <a:gd name="T63" fmla="*/ 270 h 352"/>
                <a:gd name="T64" fmla="*/ 309 w 347"/>
                <a:gd name="T65" fmla="*/ 283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7" h="352">
                  <a:moveTo>
                    <a:pt x="309" y="283"/>
                  </a:moveTo>
                  <a:lnTo>
                    <a:pt x="303" y="296"/>
                  </a:lnTo>
                  <a:lnTo>
                    <a:pt x="290" y="308"/>
                  </a:lnTo>
                  <a:lnTo>
                    <a:pt x="271" y="321"/>
                  </a:lnTo>
                  <a:lnTo>
                    <a:pt x="258" y="327"/>
                  </a:lnTo>
                  <a:lnTo>
                    <a:pt x="246" y="340"/>
                  </a:lnTo>
                  <a:lnTo>
                    <a:pt x="227" y="340"/>
                  </a:lnTo>
                  <a:lnTo>
                    <a:pt x="214" y="346"/>
                  </a:lnTo>
                  <a:lnTo>
                    <a:pt x="195" y="352"/>
                  </a:lnTo>
                  <a:lnTo>
                    <a:pt x="177" y="352"/>
                  </a:lnTo>
                  <a:lnTo>
                    <a:pt x="164" y="352"/>
                  </a:lnTo>
                  <a:lnTo>
                    <a:pt x="145" y="346"/>
                  </a:lnTo>
                  <a:lnTo>
                    <a:pt x="126" y="346"/>
                  </a:lnTo>
                  <a:lnTo>
                    <a:pt x="114" y="340"/>
                  </a:lnTo>
                  <a:lnTo>
                    <a:pt x="95" y="333"/>
                  </a:lnTo>
                  <a:lnTo>
                    <a:pt x="82" y="321"/>
                  </a:lnTo>
                  <a:lnTo>
                    <a:pt x="70" y="314"/>
                  </a:lnTo>
                  <a:lnTo>
                    <a:pt x="51" y="302"/>
                  </a:lnTo>
                  <a:lnTo>
                    <a:pt x="38" y="289"/>
                  </a:lnTo>
                  <a:lnTo>
                    <a:pt x="32" y="277"/>
                  </a:lnTo>
                  <a:lnTo>
                    <a:pt x="19" y="258"/>
                  </a:lnTo>
                  <a:lnTo>
                    <a:pt x="13" y="245"/>
                  </a:lnTo>
                  <a:lnTo>
                    <a:pt x="7" y="233"/>
                  </a:lnTo>
                  <a:lnTo>
                    <a:pt x="7" y="214"/>
                  </a:lnTo>
                  <a:lnTo>
                    <a:pt x="0" y="195"/>
                  </a:lnTo>
                  <a:lnTo>
                    <a:pt x="0" y="182"/>
                  </a:lnTo>
                  <a:lnTo>
                    <a:pt x="0" y="163"/>
                  </a:lnTo>
                  <a:lnTo>
                    <a:pt x="0" y="144"/>
                  </a:lnTo>
                  <a:lnTo>
                    <a:pt x="7" y="132"/>
                  </a:lnTo>
                  <a:lnTo>
                    <a:pt x="13" y="113"/>
                  </a:lnTo>
                  <a:lnTo>
                    <a:pt x="19" y="100"/>
                  </a:lnTo>
                  <a:lnTo>
                    <a:pt x="25" y="81"/>
                  </a:lnTo>
                  <a:lnTo>
                    <a:pt x="38" y="69"/>
                  </a:lnTo>
                  <a:lnTo>
                    <a:pt x="51" y="56"/>
                  </a:lnTo>
                  <a:lnTo>
                    <a:pt x="63" y="44"/>
                  </a:lnTo>
                  <a:lnTo>
                    <a:pt x="76" y="31"/>
                  </a:lnTo>
                  <a:lnTo>
                    <a:pt x="88" y="25"/>
                  </a:lnTo>
                  <a:lnTo>
                    <a:pt x="107" y="18"/>
                  </a:lnTo>
                  <a:lnTo>
                    <a:pt x="120" y="12"/>
                  </a:lnTo>
                  <a:lnTo>
                    <a:pt x="139" y="6"/>
                  </a:lnTo>
                  <a:lnTo>
                    <a:pt x="151" y="6"/>
                  </a:lnTo>
                  <a:lnTo>
                    <a:pt x="170" y="0"/>
                  </a:lnTo>
                  <a:lnTo>
                    <a:pt x="189" y="0"/>
                  </a:lnTo>
                  <a:lnTo>
                    <a:pt x="202" y="6"/>
                  </a:lnTo>
                  <a:lnTo>
                    <a:pt x="221" y="6"/>
                  </a:lnTo>
                  <a:lnTo>
                    <a:pt x="233" y="12"/>
                  </a:lnTo>
                  <a:lnTo>
                    <a:pt x="252" y="18"/>
                  </a:lnTo>
                  <a:lnTo>
                    <a:pt x="265" y="31"/>
                  </a:lnTo>
                  <a:lnTo>
                    <a:pt x="284" y="37"/>
                  </a:lnTo>
                  <a:lnTo>
                    <a:pt x="296" y="50"/>
                  </a:lnTo>
                  <a:lnTo>
                    <a:pt x="309" y="63"/>
                  </a:lnTo>
                  <a:lnTo>
                    <a:pt x="315" y="75"/>
                  </a:lnTo>
                  <a:lnTo>
                    <a:pt x="328" y="94"/>
                  </a:lnTo>
                  <a:lnTo>
                    <a:pt x="334" y="107"/>
                  </a:lnTo>
                  <a:lnTo>
                    <a:pt x="340" y="126"/>
                  </a:lnTo>
                  <a:lnTo>
                    <a:pt x="347" y="138"/>
                  </a:lnTo>
                  <a:lnTo>
                    <a:pt x="347" y="157"/>
                  </a:lnTo>
                  <a:lnTo>
                    <a:pt x="347" y="170"/>
                  </a:lnTo>
                  <a:lnTo>
                    <a:pt x="347" y="189"/>
                  </a:lnTo>
                  <a:lnTo>
                    <a:pt x="347" y="207"/>
                  </a:lnTo>
                  <a:lnTo>
                    <a:pt x="340" y="220"/>
                  </a:lnTo>
                  <a:lnTo>
                    <a:pt x="340" y="239"/>
                  </a:lnTo>
                  <a:lnTo>
                    <a:pt x="328" y="252"/>
                  </a:lnTo>
                  <a:lnTo>
                    <a:pt x="321" y="270"/>
                  </a:lnTo>
                  <a:lnTo>
                    <a:pt x="309" y="283"/>
                  </a:lnTo>
                  <a:lnTo>
                    <a:pt x="309" y="283"/>
                  </a:lnTo>
                  <a:lnTo>
                    <a:pt x="309" y="28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08" name="Freeform 1040">
              <a:extLst>
                <a:ext uri="{FF2B5EF4-FFF2-40B4-BE49-F238E27FC236}">
                  <a16:creationId xmlns:a16="http://schemas.microsoft.com/office/drawing/2014/main" id="{F6D4589A-9565-451D-A06E-E8FB4A0C116A}"/>
                </a:ext>
              </a:extLst>
            </p:cNvPr>
            <p:cNvSpPr>
              <a:spLocks/>
            </p:cNvSpPr>
            <p:nvPr/>
          </p:nvSpPr>
          <p:spPr bwMode="auto">
            <a:xfrm rot="-5400000">
              <a:off x="2896" y="2026"/>
              <a:ext cx="315" cy="315"/>
            </a:xfrm>
            <a:custGeom>
              <a:avLst/>
              <a:gdLst>
                <a:gd name="T0" fmla="*/ 277 w 315"/>
                <a:gd name="T1" fmla="*/ 252 h 315"/>
                <a:gd name="T2" fmla="*/ 233 w 315"/>
                <a:gd name="T3" fmla="*/ 296 h 315"/>
                <a:gd name="T4" fmla="*/ 176 w 315"/>
                <a:gd name="T5" fmla="*/ 315 h 315"/>
                <a:gd name="T6" fmla="*/ 114 w 315"/>
                <a:gd name="T7" fmla="*/ 309 h 315"/>
                <a:gd name="T8" fmla="*/ 57 w 315"/>
                <a:gd name="T9" fmla="*/ 284 h 315"/>
                <a:gd name="T10" fmla="*/ 19 w 315"/>
                <a:gd name="T11" fmla="*/ 234 h 315"/>
                <a:gd name="T12" fmla="*/ 0 w 315"/>
                <a:gd name="T13" fmla="*/ 177 h 315"/>
                <a:gd name="T14" fmla="*/ 6 w 315"/>
                <a:gd name="T15" fmla="*/ 114 h 315"/>
                <a:gd name="T16" fmla="*/ 32 w 315"/>
                <a:gd name="T17" fmla="*/ 63 h 315"/>
                <a:gd name="T18" fmla="*/ 82 w 315"/>
                <a:gd name="T19" fmla="*/ 19 h 315"/>
                <a:gd name="T20" fmla="*/ 139 w 315"/>
                <a:gd name="T21" fmla="*/ 0 h 315"/>
                <a:gd name="T22" fmla="*/ 195 w 315"/>
                <a:gd name="T23" fmla="*/ 7 h 315"/>
                <a:gd name="T24" fmla="*/ 252 w 315"/>
                <a:gd name="T25" fmla="*/ 32 h 315"/>
                <a:gd name="T26" fmla="*/ 296 w 315"/>
                <a:gd name="T27" fmla="*/ 82 h 315"/>
                <a:gd name="T28" fmla="*/ 315 w 315"/>
                <a:gd name="T29" fmla="*/ 139 h 315"/>
                <a:gd name="T30" fmla="*/ 309 w 315"/>
                <a:gd name="T31" fmla="*/ 202 h 315"/>
                <a:gd name="T32" fmla="*/ 296 w 315"/>
                <a:gd name="T33" fmla="*/ 227 h 315"/>
                <a:gd name="T34" fmla="*/ 277 w 315"/>
                <a:gd name="T35" fmla="*/ 252 h 315"/>
                <a:gd name="T36" fmla="*/ 277 w 315"/>
                <a:gd name="T37" fmla="*/ 25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5" h="315">
                  <a:moveTo>
                    <a:pt x="277" y="252"/>
                  </a:moveTo>
                  <a:lnTo>
                    <a:pt x="233" y="296"/>
                  </a:lnTo>
                  <a:lnTo>
                    <a:pt x="176" y="315"/>
                  </a:lnTo>
                  <a:lnTo>
                    <a:pt x="114" y="309"/>
                  </a:lnTo>
                  <a:lnTo>
                    <a:pt x="57" y="284"/>
                  </a:lnTo>
                  <a:lnTo>
                    <a:pt x="19" y="234"/>
                  </a:lnTo>
                  <a:lnTo>
                    <a:pt x="0" y="177"/>
                  </a:lnTo>
                  <a:lnTo>
                    <a:pt x="6" y="114"/>
                  </a:lnTo>
                  <a:lnTo>
                    <a:pt x="32" y="63"/>
                  </a:lnTo>
                  <a:lnTo>
                    <a:pt x="82" y="19"/>
                  </a:lnTo>
                  <a:lnTo>
                    <a:pt x="139" y="0"/>
                  </a:lnTo>
                  <a:lnTo>
                    <a:pt x="195" y="7"/>
                  </a:lnTo>
                  <a:lnTo>
                    <a:pt x="252" y="32"/>
                  </a:lnTo>
                  <a:lnTo>
                    <a:pt x="296" y="82"/>
                  </a:lnTo>
                  <a:lnTo>
                    <a:pt x="315" y="139"/>
                  </a:lnTo>
                  <a:lnTo>
                    <a:pt x="309" y="202"/>
                  </a:lnTo>
                  <a:lnTo>
                    <a:pt x="296" y="227"/>
                  </a:lnTo>
                  <a:lnTo>
                    <a:pt x="277" y="252"/>
                  </a:lnTo>
                  <a:lnTo>
                    <a:pt x="277" y="252"/>
                  </a:lnTo>
                  <a:close/>
                </a:path>
              </a:pathLst>
            </a:custGeom>
            <a:solidFill>
              <a:srgbClr val="95D7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09" name="Freeform 1041">
              <a:extLst>
                <a:ext uri="{FF2B5EF4-FFF2-40B4-BE49-F238E27FC236}">
                  <a16:creationId xmlns:a16="http://schemas.microsoft.com/office/drawing/2014/main" id="{0AAF57F9-59A2-4923-8A15-904647971516}"/>
                </a:ext>
              </a:extLst>
            </p:cNvPr>
            <p:cNvSpPr>
              <a:spLocks/>
            </p:cNvSpPr>
            <p:nvPr/>
          </p:nvSpPr>
          <p:spPr bwMode="auto">
            <a:xfrm rot="-5400000">
              <a:off x="2896" y="2026"/>
              <a:ext cx="315" cy="315"/>
            </a:xfrm>
            <a:custGeom>
              <a:avLst/>
              <a:gdLst>
                <a:gd name="T0" fmla="*/ 271 w 315"/>
                <a:gd name="T1" fmla="*/ 265 h 315"/>
                <a:gd name="T2" fmla="*/ 246 w 315"/>
                <a:gd name="T3" fmla="*/ 290 h 315"/>
                <a:gd name="T4" fmla="*/ 221 w 315"/>
                <a:gd name="T5" fmla="*/ 303 h 315"/>
                <a:gd name="T6" fmla="*/ 189 w 315"/>
                <a:gd name="T7" fmla="*/ 309 h 315"/>
                <a:gd name="T8" fmla="*/ 158 w 315"/>
                <a:gd name="T9" fmla="*/ 315 h 315"/>
                <a:gd name="T10" fmla="*/ 126 w 315"/>
                <a:gd name="T11" fmla="*/ 315 h 315"/>
                <a:gd name="T12" fmla="*/ 101 w 315"/>
                <a:gd name="T13" fmla="*/ 303 h 315"/>
                <a:gd name="T14" fmla="*/ 69 w 315"/>
                <a:gd name="T15" fmla="*/ 290 h 315"/>
                <a:gd name="T16" fmla="*/ 44 w 315"/>
                <a:gd name="T17" fmla="*/ 271 h 315"/>
                <a:gd name="T18" fmla="*/ 25 w 315"/>
                <a:gd name="T19" fmla="*/ 246 h 315"/>
                <a:gd name="T20" fmla="*/ 13 w 315"/>
                <a:gd name="T21" fmla="*/ 221 h 315"/>
                <a:gd name="T22" fmla="*/ 0 w 315"/>
                <a:gd name="T23" fmla="*/ 189 h 315"/>
                <a:gd name="T24" fmla="*/ 0 w 315"/>
                <a:gd name="T25" fmla="*/ 164 h 315"/>
                <a:gd name="T26" fmla="*/ 0 w 315"/>
                <a:gd name="T27" fmla="*/ 133 h 315"/>
                <a:gd name="T28" fmla="*/ 6 w 315"/>
                <a:gd name="T29" fmla="*/ 101 h 315"/>
                <a:gd name="T30" fmla="*/ 25 w 315"/>
                <a:gd name="T31" fmla="*/ 76 h 315"/>
                <a:gd name="T32" fmla="*/ 44 w 315"/>
                <a:gd name="T33" fmla="*/ 51 h 315"/>
                <a:gd name="T34" fmla="*/ 63 w 315"/>
                <a:gd name="T35" fmla="*/ 32 h 315"/>
                <a:gd name="T36" fmla="*/ 95 w 315"/>
                <a:gd name="T37" fmla="*/ 13 h 315"/>
                <a:gd name="T38" fmla="*/ 120 w 315"/>
                <a:gd name="T39" fmla="*/ 7 h 315"/>
                <a:gd name="T40" fmla="*/ 151 w 315"/>
                <a:gd name="T41" fmla="*/ 0 h 315"/>
                <a:gd name="T42" fmla="*/ 183 w 315"/>
                <a:gd name="T43" fmla="*/ 0 h 315"/>
                <a:gd name="T44" fmla="*/ 214 w 315"/>
                <a:gd name="T45" fmla="*/ 13 h 315"/>
                <a:gd name="T46" fmla="*/ 239 w 315"/>
                <a:gd name="T47" fmla="*/ 26 h 315"/>
                <a:gd name="T48" fmla="*/ 265 w 315"/>
                <a:gd name="T49" fmla="*/ 45 h 315"/>
                <a:gd name="T50" fmla="*/ 284 w 315"/>
                <a:gd name="T51" fmla="*/ 70 h 315"/>
                <a:gd name="T52" fmla="*/ 302 w 315"/>
                <a:gd name="T53" fmla="*/ 95 h 315"/>
                <a:gd name="T54" fmla="*/ 309 w 315"/>
                <a:gd name="T55" fmla="*/ 126 h 315"/>
                <a:gd name="T56" fmla="*/ 315 w 315"/>
                <a:gd name="T57" fmla="*/ 152 h 315"/>
                <a:gd name="T58" fmla="*/ 309 w 315"/>
                <a:gd name="T59" fmla="*/ 183 h 315"/>
                <a:gd name="T60" fmla="*/ 302 w 315"/>
                <a:gd name="T61" fmla="*/ 215 h 315"/>
                <a:gd name="T62" fmla="*/ 290 w 315"/>
                <a:gd name="T63" fmla="*/ 240 h 315"/>
                <a:gd name="T64" fmla="*/ 277 w 315"/>
                <a:gd name="T65" fmla="*/ 25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5" h="315">
                  <a:moveTo>
                    <a:pt x="277" y="252"/>
                  </a:moveTo>
                  <a:lnTo>
                    <a:pt x="271" y="265"/>
                  </a:lnTo>
                  <a:lnTo>
                    <a:pt x="258" y="278"/>
                  </a:lnTo>
                  <a:lnTo>
                    <a:pt x="246" y="290"/>
                  </a:lnTo>
                  <a:lnTo>
                    <a:pt x="233" y="296"/>
                  </a:lnTo>
                  <a:lnTo>
                    <a:pt x="221" y="303"/>
                  </a:lnTo>
                  <a:lnTo>
                    <a:pt x="202" y="309"/>
                  </a:lnTo>
                  <a:lnTo>
                    <a:pt x="189" y="309"/>
                  </a:lnTo>
                  <a:lnTo>
                    <a:pt x="176" y="315"/>
                  </a:lnTo>
                  <a:lnTo>
                    <a:pt x="158" y="315"/>
                  </a:lnTo>
                  <a:lnTo>
                    <a:pt x="145" y="315"/>
                  </a:lnTo>
                  <a:lnTo>
                    <a:pt x="126" y="315"/>
                  </a:lnTo>
                  <a:lnTo>
                    <a:pt x="114" y="309"/>
                  </a:lnTo>
                  <a:lnTo>
                    <a:pt x="101" y="303"/>
                  </a:lnTo>
                  <a:lnTo>
                    <a:pt x="82" y="296"/>
                  </a:lnTo>
                  <a:lnTo>
                    <a:pt x="69" y="290"/>
                  </a:lnTo>
                  <a:lnTo>
                    <a:pt x="57" y="284"/>
                  </a:lnTo>
                  <a:lnTo>
                    <a:pt x="44" y="271"/>
                  </a:lnTo>
                  <a:lnTo>
                    <a:pt x="38" y="259"/>
                  </a:lnTo>
                  <a:lnTo>
                    <a:pt x="25" y="246"/>
                  </a:lnTo>
                  <a:lnTo>
                    <a:pt x="19" y="234"/>
                  </a:lnTo>
                  <a:lnTo>
                    <a:pt x="13" y="221"/>
                  </a:lnTo>
                  <a:lnTo>
                    <a:pt x="6" y="208"/>
                  </a:lnTo>
                  <a:lnTo>
                    <a:pt x="0" y="189"/>
                  </a:lnTo>
                  <a:lnTo>
                    <a:pt x="0" y="177"/>
                  </a:lnTo>
                  <a:lnTo>
                    <a:pt x="0" y="164"/>
                  </a:lnTo>
                  <a:lnTo>
                    <a:pt x="0" y="145"/>
                  </a:lnTo>
                  <a:lnTo>
                    <a:pt x="0" y="133"/>
                  </a:lnTo>
                  <a:lnTo>
                    <a:pt x="6" y="114"/>
                  </a:lnTo>
                  <a:lnTo>
                    <a:pt x="6" y="101"/>
                  </a:lnTo>
                  <a:lnTo>
                    <a:pt x="13" y="89"/>
                  </a:lnTo>
                  <a:lnTo>
                    <a:pt x="25" y="76"/>
                  </a:lnTo>
                  <a:lnTo>
                    <a:pt x="32" y="63"/>
                  </a:lnTo>
                  <a:lnTo>
                    <a:pt x="44" y="51"/>
                  </a:lnTo>
                  <a:lnTo>
                    <a:pt x="57" y="38"/>
                  </a:lnTo>
                  <a:lnTo>
                    <a:pt x="63" y="32"/>
                  </a:lnTo>
                  <a:lnTo>
                    <a:pt x="82" y="19"/>
                  </a:lnTo>
                  <a:lnTo>
                    <a:pt x="95" y="13"/>
                  </a:lnTo>
                  <a:lnTo>
                    <a:pt x="107" y="7"/>
                  </a:lnTo>
                  <a:lnTo>
                    <a:pt x="120" y="7"/>
                  </a:lnTo>
                  <a:lnTo>
                    <a:pt x="139" y="0"/>
                  </a:lnTo>
                  <a:lnTo>
                    <a:pt x="151" y="0"/>
                  </a:lnTo>
                  <a:lnTo>
                    <a:pt x="164" y="0"/>
                  </a:lnTo>
                  <a:lnTo>
                    <a:pt x="183" y="0"/>
                  </a:lnTo>
                  <a:lnTo>
                    <a:pt x="195" y="7"/>
                  </a:lnTo>
                  <a:lnTo>
                    <a:pt x="214" y="13"/>
                  </a:lnTo>
                  <a:lnTo>
                    <a:pt x="227" y="19"/>
                  </a:lnTo>
                  <a:lnTo>
                    <a:pt x="239" y="26"/>
                  </a:lnTo>
                  <a:lnTo>
                    <a:pt x="252" y="32"/>
                  </a:lnTo>
                  <a:lnTo>
                    <a:pt x="265" y="45"/>
                  </a:lnTo>
                  <a:lnTo>
                    <a:pt x="277" y="57"/>
                  </a:lnTo>
                  <a:lnTo>
                    <a:pt x="284" y="70"/>
                  </a:lnTo>
                  <a:lnTo>
                    <a:pt x="290" y="82"/>
                  </a:lnTo>
                  <a:lnTo>
                    <a:pt x="302" y="95"/>
                  </a:lnTo>
                  <a:lnTo>
                    <a:pt x="302" y="108"/>
                  </a:lnTo>
                  <a:lnTo>
                    <a:pt x="309" y="126"/>
                  </a:lnTo>
                  <a:lnTo>
                    <a:pt x="309" y="139"/>
                  </a:lnTo>
                  <a:lnTo>
                    <a:pt x="315" y="152"/>
                  </a:lnTo>
                  <a:lnTo>
                    <a:pt x="315" y="171"/>
                  </a:lnTo>
                  <a:lnTo>
                    <a:pt x="309" y="183"/>
                  </a:lnTo>
                  <a:lnTo>
                    <a:pt x="309" y="202"/>
                  </a:lnTo>
                  <a:lnTo>
                    <a:pt x="302" y="215"/>
                  </a:lnTo>
                  <a:lnTo>
                    <a:pt x="296" y="227"/>
                  </a:lnTo>
                  <a:lnTo>
                    <a:pt x="290" y="240"/>
                  </a:lnTo>
                  <a:lnTo>
                    <a:pt x="277" y="252"/>
                  </a:lnTo>
                  <a:lnTo>
                    <a:pt x="277" y="252"/>
                  </a:lnTo>
                  <a:lnTo>
                    <a:pt x="277" y="252"/>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10" name="Freeform 1042">
              <a:extLst>
                <a:ext uri="{FF2B5EF4-FFF2-40B4-BE49-F238E27FC236}">
                  <a16:creationId xmlns:a16="http://schemas.microsoft.com/office/drawing/2014/main" id="{23677557-00F7-4F6A-BDC1-1712A3FC1CFD}"/>
                </a:ext>
              </a:extLst>
            </p:cNvPr>
            <p:cNvSpPr>
              <a:spLocks/>
            </p:cNvSpPr>
            <p:nvPr/>
          </p:nvSpPr>
          <p:spPr bwMode="auto">
            <a:xfrm rot="-5400000">
              <a:off x="2928" y="2064"/>
              <a:ext cx="265" cy="277"/>
            </a:xfrm>
            <a:custGeom>
              <a:avLst/>
              <a:gdLst>
                <a:gd name="T0" fmla="*/ 221 w 265"/>
                <a:gd name="T1" fmla="*/ 220 h 277"/>
                <a:gd name="T2" fmla="*/ 202 w 265"/>
                <a:gd name="T3" fmla="*/ 233 h 277"/>
                <a:gd name="T4" fmla="*/ 170 w 265"/>
                <a:gd name="T5" fmla="*/ 138 h 277"/>
                <a:gd name="T6" fmla="*/ 170 w 265"/>
                <a:gd name="T7" fmla="*/ 138 h 277"/>
                <a:gd name="T8" fmla="*/ 170 w 265"/>
                <a:gd name="T9" fmla="*/ 132 h 277"/>
                <a:gd name="T10" fmla="*/ 227 w 265"/>
                <a:gd name="T11" fmla="*/ 56 h 277"/>
                <a:gd name="T12" fmla="*/ 246 w 265"/>
                <a:gd name="T13" fmla="*/ 69 h 277"/>
                <a:gd name="T14" fmla="*/ 265 w 265"/>
                <a:gd name="T15" fmla="*/ 50 h 277"/>
                <a:gd name="T16" fmla="*/ 202 w 265"/>
                <a:gd name="T17" fmla="*/ 0 h 277"/>
                <a:gd name="T18" fmla="*/ 183 w 265"/>
                <a:gd name="T19" fmla="*/ 25 h 277"/>
                <a:gd name="T20" fmla="*/ 202 w 265"/>
                <a:gd name="T21" fmla="*/ 37 h 277"/>
                <a:gd name="T22" fmla="*/ 139 w 265"/>
                <a:gd name="T23" fmla="*/ 113 h 277"/>
                <a:gd name="T24" fmla="*/ 139 w 265"/>
                <a:gd name="T25" fmla="*/ 113 h 277"/>
                <a:gd name="T26" fmla="*/ 38 w 265"/>
                <a:gd name="T27" fmla="*/ 100 h 277"/>
                <a:gd name="T28" fmla="*/ 38 w 265"/>
                <a:gd name="T29" fmla="*/ 75 h 277"/>
                <a:gd name="T30" fmla="*/ 13 w 265"/>
                <a:gd name="T31" fmla="*/ 75 h 277"/>
                <a:gd name="T32" fmla="*/ 0 w 265"/>
                <a:gd name="T33" fmla="*/ 151 h 277"/>
                <a:gd name="T34" fmla="*/ 32 w 265"/>
                <a:gd name="T35" fmla="*/ 157 h 277"/>
                <a:gd name="T36" fmla="*/ 32 w 265"/>
                <a:gd name="T37" fmla="*/ 138 h 277"/>
                <a:gd name="T38" fmla="*/ 133 w 265"/>
                <a:gd name="T39" fmla="*/ 151 h 277"/>
                <a:gd name="T40" fmla="*/ 133 w 265"/>
                <a:gd name="T41" fmla="*/ 151 h 277"/>
                <a:gd name="T42" fmla="*/ 170 w 265"/>
                <a:gd name="T43" fmla="*/ 245 h 277"/>
                <a:gd name="T44" fmla="*/ 152 w 265"/>
                <a:gd name="T45" fmla="*/ 252 h 277"/>
                <a:gd name="T46" fmla="*/ 164 w 265"/>
                <a:gd name="T47" fmla="*/ 277 h 277"/>
                <a:gd name="T48" fmla="*/ 233 w 265"/>
                <a:gd name="T49" fmla="*/ 252 h 277"/>
                <a:gd name="T50" fmla="*/ 221 w 265"/>
                <a:gd name="T51" fmla="*/ 220 h 277"/>
                <a:gd name="T52" fmla="*/ 221 w 265"/>
                <a:gd name="T53" fmla="*/ 22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5" h="277">
                  <a:moveTo>
                    <a:pt x="221" y="220"/>
                  </a:moveTo>
                  <a:lnTo>
                    <a:pt x="202" y="233"/>
                  </a:lnTo>
                  <a:lnTo>
                    <a:pt x="170" y="138"/>
                  </a:lnTo>
                  <a:lnTo>
                    <a:pt x="170" y="138"/>
                  </a:lnTo>
                  <a:lnTo>
                    <a:pt x="170" y="132"/>
                  </a:lnTo>
                  <a:lnTo>
                    <a:pt x="227" y="56"/>
                  </a:lnTo>
                  <a:lnTo>
                    <a:pt x="246" y="69"/>
                  </a:lnTo>
                  <a:lnTo>
                    <a:pt x="265" y="50"/>
                  </a:lnTo>
                  <a:lnTo>
                    <a:pt x="202" y="0"/>
                  </a:lnTo>
                  <a:lnTo>
                    <a:pt x="183" y="25"/>
                  </a:lnTo>
                  <a:lnTo>
                    <a:pt x="202" y="37"/>
                  </a:lnTo>
                  <a:lnTo>
                    <a:pt x="139" y="113"/>
                  </a:lnTo>
                  <a:lnTo>
                    <a:pt x="139" y="113"/>
                  </a:lnTo>
                  <a:lnTo>
                    <a:pt x="38" y="100"/>
                  </a:lnTo>
                  <a:lnTo>
                    <a:pt x="38" y="75"/>
                  </a:lnTo>
                  <a:lnTo>
                    <a:pt x="13" y="75"/>
                  </a:lnTo>
                  <a:lnTo>
                    <a:pt x="0" y="151"/>
                  </a:lnTo>
                  <a:lnTo>
                    <a:pt x="32" y="157"/>
                  </a:lnTo>
                  <a:lnTo>
                    <a:pt x="32" y="138"/>
                  </a:lnTo>
                  <a:lnTo>
                    <a:pt x="133" y="151"/>
                  </a:lnTo>
                  <a:lnTo>
                    <a:pt x="133" y="151"/>
                  </a:lnTo>
                  <a:lnTo>
                    <a:pt x="170" y="245"/>
                  </a:lnTo>
                  <a:lnTo>
                    <a:pt x="152" y="252"/>
                  </a:lnTo>
                  <a:lnTo>
                    <a:pt x="164" y="277"/>
                  </a:lnTo>
                  <a:lnTo>
                    <a:pt x="233" y="252"/>
                  </a:lnTo>
                  <a:lnTo>
                    <a:pt x="221" y="220"/>
                  </a:lnTo>
                  <a:lnTo>
                    <a:pt x="221" y="220"/>
                  </a:lnTo>
                  <a:close/>
                </a:path>
              </a:pathLst>
            </a:custGeom>
            <a:solidFill>
              <a:srgbClr val="A88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11" name="Freeform 1043">
              <a:extLst>
                <a:ext uri="{FF2B5EF4-FFF2-40B4-BE49-F238E27FC236}">
                  <a16:creationId xmlns:a16="http://schemas.microsoft.com/office/drawing/2014/main" id="{A2686D03-938C-4C50-A584-0E0CD2230D6E}"/>
                </a:ext>
              </a:extLst>
            </p:cNvPr>
            <p:cNvSpPr>
              <a:spLocks/>
            </p:cNvSpPr>
            <p:nvPr/>
          </p:nvSpPr>
          <p:spPr bwMode="auto">
            <a:xfrm rot="-5400000">
              <a:off x="2928" y="2064"/>
              <a:ext cx="265" cy="277"/>
            </a:xfrm>
            <a:custGeom>
              <a:avLst/>
              <a:gdLst>
                <a:gd name="T0" fmla="*/ 221 w 265"/>
                <a:gd name="T1" fmla="*/ 220 h 277"/>
                <a:gd name="T2" fmla="*/ 202 w 265"/>
                <a:gd name="T3" fmla="*/ 233 h 277"/>
                <a:gd name="T4" fmla="*/ 170 w 265"/>
                <a:gd name="T5" fmla="*/ 138 h 277"/>
                <a:gd name="T6" fmla="*/ 170 w 265"/>
                <a:gd name="T7" fmla="*/ 138 h 277"/>
                <a:gd name="T8" fmla="*/ 170 w 265"/>
                <a:gd name="T9" fmla="*/ 132 h 277"/>
                <a:gd name="T10" fmla="*/ 227 w 265"/>
                <a:gd name="T11" fmla="*/ 56 h 277"/>
                <a:gd name="T12" fmla="*/ 246 w 265"/>
                <a:gd name="T13" fmla="*/ 69 h 277"/>
                <a:gd name="T14" fmla="*/ 265 w 265"/>
                <a:gd name="T15" fmla="*/ 50 h 277"/>
                <a:gd name="T16" fmla="*/ 202 w 265"/>
                <a:gd name="T17" fmla="*/ 0 h 277"/>
                <a:gd name="T18" fmla="*/ 183 w 265"/>
                <a:gd name="T19" fmla="*/ 25 h 277"/>
                <a:gd name="T20" fmla="*/ 202 w 265"/>
                <a:gd name="T21" fmla="*/ 37 h 277"/>
                <a:gd name="T22" fmla="*/ 139 w 265"/>
                <a:gd name="T23" fmla="*/ 113 h 277"/>
                <a:gd name="T24" fmla="*/ 139 w 265"/>
                <a:gd name="T25" fmla="*/ 113 h 277"/>
                <a:gd name="T26" fmla="*/ 38 w 265"/>
                <a:gd name="T27" fmla="*/ 100 h 277"/>
                <a:gd name="T28" fmla="*/ 38 w 265"/>
                <a:gd name="T29" fmla="*/ 75 h 277"/>
                <a:gd name="T30" fmla="*/ 13 w 265"/>
                <a:gd name="T31" fmla="*/ 75 h 277"/>
                <a:gd name="T32" fmla="*/ 0 w 265"/>
                <a:gd name="T33" fmla="*/ 151 h 277"/>
                <a:gd name="T34" fmla="*/ 32 w 265"/>
                <a:gd name="T35" fmla="*/ 157 h 277"/>
                <a:gd name="T36" fmla="*/ 32 w 265"/>
                <a:gd name="T37" fmla="*/ 138 h 277"/>
                <a:gd name="T38" fmla="*/ 133 w 265"/>
                <a:gd name="T39" fmla="*/ 151 h 277"/>
                <a:gd name="T40" fmla="*/ 133 w 265"/>
                <a:gd name="T41" fmla="*/ 151 h 277"/>
                <a:gd name="T42" fmla="*/ 170 w 265"/>
                <a:gd name="T43" fmla="*/ 245 h 277"/>
                <a:gd name="T44" fmla="*/ 152 w 265"/>
                <a:gd name="T45" fmla="*/ 252 h 277"/>
                <a:gd name="T46" fmla="*/ 164 w 265"/>
                <a:gd name="T47" fmla="*/ 277 h 277"/>
                <a:gd name="T48" fmla="*/ 233 w 265"/>
                <a:gd name="T49" fmla="*/ 252 h 277"/>
                <a:gd name="T50" fmla="*/ 221 w 265"/>
                <a:gd name="T51" fmla="*/ 220 h 277"/>
                <a:gd name="T52" fmla="*/ 221 w 265"/>
                <a:gd name="T53" fmla="*/ 220 h 277"/>
                <a:gd name="T54" fmla="*/ 221 w 265"/>
                <a:gd name="T55" fmla="*/ 22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7">
                  <a:moveTo>
                    <a:pt x="221" y="220"/>
                  </a:moveTo>
                  <a:lnTo>
                    <a:pt x="202" y="233"/>
                  </a:lnTo>
                  <a:lnTo>
                    <a:pt x="170" y="138"/>
                  </a:lnTo>
                  <a:lnTo>
                    <a:pt x="170" y="138"/>
                  </a:lnTo>
                  <a:lnTo>
                    <a:pt x="170" y="132"/>
                  </a:lnTo>
                  <a:lnTo>
                    <a:pt x="227" y="56"/>
                  </a:lnTo>
                  <a:lnTo>
                    <a:pt x="246" y="69"/>
                  </a:lnTo>
                  <a:lnTo>
                    <a:pt x="265" y="50"/>
                  </a:lnTo>
                  <a:lnTo>
                    <a:pt x="202" y="0"/>
                  </a:lnTo>
                  <a:lnTo>
                    <a:pt x="183" y="25"/>
                  </a:lnTo>
                  <a:lnTo>
                    <a:pt x="202" y="37"/>
                  </a:lnTo>
                  <a:lnTo>
                    <a:pt x="139" y="113"/>
                  </a:lnTo>
                  <a:lnTo>
                    <a:pt x="139" y="113"/>
                  </a:lnTo>
                  <a:lnTo>
                    <a:pt x="38" y="100"/>
                  </a:lnTo>
                  <a:lnTo>
                    <a:pt x="38" y="75"/>
                  </a:lnTo>
                  <a:lnTo>
                    <a:pt x="13" y="75"/>
                  </a:lnTo>
                  <a:lnTo>
                    <a:pt x="0" y="151"/>
                  </a:lnTo>
                  <a:lnTo>
                    <a:pt x="32" y="157"/>
                  </a:lnTo>
                  <a:lnTo>
                    <a:pt x="32" y="138"/>
                  </a:lnTo>
                  <a:lnTo>
                    <a:pt x="133" y="151"/>
                  </a:lnTo>
                  <a:lnTo>
                    <a:pt x="133" y="151"/>
                  </a:lnTo>
                  <a:lnTo>
                    <a:pt x="170" y="245"/>
                  </a:lnTo>
                  <a:lnTo>
                    <a:pt x="152" y="252"/>
                  </a:lnTo>
                  <a:lnTo>
                    <a:pt x="164" y="277"/>
                  </a:lnTo>
                  <a:lnTo>
                    <a:pt x="233" y="252"/>
                  </a:lnTo>
                  <a:lnTo>
                    <a:pt x="221" y="220"/>
                  </a:lnTo>
                  <a:lnTo>
                    <a:pt x="221" y="220"/>
                  </a:lnTo>
                  <a:lnTo>
                    <a:pt x="221" y="22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12" name="Freeform 1044">
              <a:extLst>
                <a:ext uri="{FF2B5EF4-FFF2-40B4-BE49-F238E27FC236}">
                  <a16:creationId xmlns:a16="http://schemas.microsoft.com/office/drawing/2014/main" id="{3CE47889-2DD2-40CD-9BCD-D7972D90180F}"/>
                </a:ext>
              </a:extLst>
            </p:cNvPr>
            <p:cNvSpPr>
              <a:spLocks/>
            </p:cNvSpPr>
            <p:nvPr/>
          </p:nvSpPr>
          <p:spPr bwMode="auto">
            <a:xfrm rot="-5400000">
              <a:off x="3311" y="2329"/>
              <a:ext cx="303" cy="302"/>
            </a:xfrm>
            <a:custGeom>
              <a:avLst/>
              <a:gdLst>
                <a:gd name="T0" fmla="*/ 303 w 303"/>
                <a:gd name="T1" fmla="*/ 302 h 302"/>
                <a:gd name="T2" fmla="*/ 0 w 303"/>
                <a:gd name="T3" fmla="*/ 302 h 302"/>
                <a:gd name="T4" fmla="*/ 0 w 303"/>
                <a:gd name="T5" fmla="*/ 0 h 302"/>
                <a:gd name="T6" fmla="*/ 303 w 303"/>
                <a:gd name="T7" fmla="*/ 0 h 302"/>
                <a:gd name="T8" fmla="*/ 303 w 303"/>
                <a:gd name="T9" fmla="*/ 302 h 302"/>
                <a:gd name="T10" fmla="*/ 303 w 303"/>
                <a:gd name="T11" fmla="*/ 302 h 302"/>
              </a:gdLst>
              <a:ahLst/>
              <a:cxnLst>
                <a:cxn ang="0">
                  <a:pos x="T0" y="T1"/>
                </a:cxn>
                <a:cxn ang="0">
                  <a:pos x="T2" y="T3"/>
                </a:cxn>
                <a:cxn ang="0">
                  <a:pos x="T4" y="T5"/>
                </a:cxn>
                <a:cxn ang="0">
                  <a:pos x="T6" y="T7"/>
                </a:cxn>
                <a:cxn ang="0">
                  <a:pos x="T8" y="T9"/>
                </a:cxn>
                <a:cxn ang="0">
                  <a:pos x="T10" y="T11"/>
                </a:cxn>
              </a:cxnLst>
              <a:rect l="0" t="0" r="r" b="b"/>
              <a:pathLst>
                <a:path w="303" h="302">
                  <a:moveTo>
                    <a:pt x="303" y="302"/>
                  </a:moveTo>
                  <a:lnTo>
                    <a:pt x="0" y="302"/>
                  </a:lnTo>
                  <a:lnTo>
                    <a:pt x="0" y="0"/>
                  </a:lnTo>
                  <a:lnTo>
                    <a:pt x="303" y="0"/>
                  </a:lnTo>
                  <a:lnTo>
                    <a:pt x="303" y="302"/>
                  </a:lnTo>
                  <a:lnTo>
                    <a:pt x="303" y="302"/>
                  </a:lnTo>
                  <a:close/>
                </a:path>
              </a:pathLst>
            </a:custGeom>
            <a:solidFill>
              <a:srgbClr val="88B4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13" name="Freeform 1045">
              <a:extLst>
                <a:ext uri="{FF2B5EF4-FFF2-40B4-BE49-F238E27FC236}">
                  <a16:creationId xmlns:a16="http://schemas.microsoft.com/office/drawing/2014/main" id="{2EB3B8AD-C03E-41C0-8312-15B84A07CC84}"/>
                </a:ext>
              </a:extLst>
            </p:cNvPr>
            <p:cNvSpPr>
              <a:spLocks/>
            </p:cNvSpPr>
            <p:nvPr/>
          </p:nvSpPr>
          <p:spPr bwMode="auto">
            <a:xfrm rot="-5400000">
              <a:off x="3311" y="2329"/>
              <a:ext cx="303" cy="302"/>
            </a:xfrm>
            <a:custGeom>
              <a:avLst/>
              <a:gdLst>
                <a:gd name="T0" fmla="*/ 303 w 303"/>
                <a:gd name="T1" fmla="*/ 302 h 302"/>
                <a:gd name="T2" fmla="*/ 0 w 303"/>
                <a:gd name="T3" fmla="*/ 302 h 302"/>
                <a:gd name="T4" fmla="*/ 0 w 303"/>
                <a:gd name="T5" fmla="*/ 0 h 302"/>
                <a:gd name="T6" fmla="*/ 303 w 303"/>
                <a:gd name="T7" fmla="*/ 0 h 302"/>
                <a:gd name="T8" fmla="*/ 303 w 303"/>
                <a:gd name="T9" fmla="*/ 302 h 302"/>
                <a:gd name="T10" fmla="*/ 303 w 303"/>
                <a:gd name="T11" fmla="*/ 302 h 302"/>
                <a:gd name="T12" fmla="*/ 303 w 303"/>
                <a:gd name="T13" fmla="*/ 302 h 302"/>
              </a:gdLst>
              <a:ahLst/>
              <a:cxnLst>
                <a:cxn ang="0">
                  <a:pos x="T0" y="T1"/>
                </a:cxn>
                <a:cxn ang="0">
                  <a:pos x="T2" y="T3"/>
                </a:cxn>
                <a:cxn ang="0">
                  <a:pos x="T4" y="T5"/>
                </a:cxn>
                <a:cxn ang="0">
                  <a:pos x="T6" y="T7"/>
                </a:cxn>
                <a:cxn ang="0">
                  <a:pos x="T8" y="T9"/>
                </a:cxn>
                <a:cxn ang="0">
                  <a:pos x="T10" y="T11"/>
                </a:cxn>
                <a:cxn ang="0">
                  <a:pos x="T12" y="T13"/>
                </a:cxn>
              </a:cxnLst>
              <a:rect l="0" t="0" r="r" b="b"/>
              <a:pathLst>
                <a:path w="303" h="302">
                  <a:moveTo>
                    <a:pt x="303" y="302"/>
                  </a:moveTo>
                  <a:lnTo>
                    <a:pt x="0" y="302"/>
                  </a:lnTo>
                  <a:lnTo>
                    <a:pt x="0" y="0"/>
                  </a:lnTo>
                  <a:lnTo>
                    <a:pt x="303" y="0"/>
                  </a:lnTo>
                  <a:lnTo>
                    <a:pt x="303" y="302"/>
                  </a:lnTo>
                  <a:lnTo>
                    <a:pt x="303" y="302"/>
                  </a:lnTo>
                  <a:lnTo>
                    <a:pt x="303" y="302"/>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14" name="Freeform 1046">
              <a:extLst>
                <a:ext uri="{FF2B5EF4-FFF2-40B4-BE49-F238E27FC236}">
                  <a16:creationId xmlns:a16="http://schemas.microsoft.com/office/drawing/2014/main" id="{46AE96A1-038F-4E26-A9A0-96690935A77C}"/>
                </a:ext>
              </a:extLst>
            </p:cNvPr>
            <p:cNvSpPr>
              <a:spLocks/>
            </p:cNvSpPr>
            <p:nvPr/>
          </p:nvSpPr>
          <p:spPr bwMode="auto">
            <a:xfrm rot="-5400000">
              <a:off x="3148" y="2215"/>
              <a:ext cx="277" cy="202"/>
            </a:xfrm>
            <a:custGeom>
              <a:avLst/>
              <a:gdLst>
                <a:gd name="T0" fmla="*/ 0 w 277"/>
                <a:gd name="T1" fmla="*/ 158 h 202"/>
                <a:gd name="T2" fmla="*/ 132 w 277"/>
                <a:gd name="T3" fmla="*/ 0 h 202"/>
                <a:gd name="T4" fmla="*/ 277 w 277"/>
                <a:gd name="T5" fmla="*/ 164 h 202"/>
                <a:gd name="T6" fmla="*/ 208 w 277"/>
                <a:gd name="T7" fmla="*/ 202 h 202"/>
                <a:gd name="T8" fmla="*/ 138 w 277"/>
                <a:gd name="T9" fmla="*/ 107 h 202"/>
                <a:gd name="T10" fmla="*/ 63 w 277"/>
                <a:gd name="T11" fmla="*/ 195 h 202"/>
                <a:gd name="T12" fmla="*/ 0 w 277"/>
                <a:gd name="T13" fmla="*/ 158 h 202"/>
                <a:gd name="T14" fmla="*/ 0 w 277"/>
                <a:gd name="T15" fmla="*/ 158 h 2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7" h="202">
                  <a:moveTo>
                    <a:pt x="0" y="158"/>
                  </a:moveTo>
                  <a:lnTo>
                    <a:pt x="132" y="0"/>
                  </a:lnTo>
                  <a:lnTo>
                    <a:pt x="277" y="164"/>
                  </a:lnTo>
                  <a:lnTo>
                    <a:pt x="208" y="202"/>
                  </a:lnTo>
                  <a:lnTo>
                    <a:pt x="138" y="107"/>
                  </a:lnTo>
                  <a:lnTo>
                    <a:pt x="63" y="195"/>
                  </a:lnTo>
                  <a:lnTo>
                    <a:pt x="0" y="158"/>
                  </a:lnTo>
                  <a:lnTo>
                    <a:pt x="0" y="158"/>
                  </a:lnTo>
                  <a:close/>
                </a:path>
              </a:pathLst>
            </a:custGeom>
            <a:solidFill>
              <a:srgbClr val="9E8B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15" name="Freeform 1047">
              <a:extLst>
                <a:ext uri="{FF2B5EF4-FFF2-40B4-BE49-F238E27FC236}">
                  <a16:creationId xmlns:a16="http://schemas.microsoft.com/office/drawing/2014/main" id="{64F8ED93-1316-4ABE-807D-D1B2AA640100}"/>
                </a:ext>
              </a:extLst>
            </p:cNvPr>
            <p:cNvSpPr>
              <a:spLocks/>
            </p:cNvSpPr>
            <p:nvPr/>
          </p:nvSpPr>
          <p:spPr bwMode="auto">
            <a:xfrm rot="-5400000">
              <a:off x="3148" y="2215"/>
              <a:ext cx="277" cy="202"/>
            </a:xfrm>
            <a:custGeom>
              <a:avLst/>
              <a:gdLst>
                <a:gd name="T0" fmla="*/ 0 w 277"/>
                <a:gd name="T1" fmla="*/ 158 h 202"/>
                <a:gd name="T2" fmla="*/ 132 w 277"/>
                <a:gd name="T3" fmla="*/ 0 h 202"/>
                <a:gd name="T4" fmla="*/ 277 w 277"/>
                <a:gd name="T5" fmla="*/ 164 h 202"/>
                <a:gd name="T6" fmla="*/ 208 w 277"/>
                <a:gd name="T7" fmla="*/ 202 h 202"/>
                <a:gd name="T8" fmla="*/ 138 w 277"/>
                <a:gd name="T9" fmla="*/ 107 h 202"/>
                <a:gd name="T10" fmla="*/ 63 w 277"/>
                <a:gd name="T11" fmla="*/ 195 h 202"/>
                <a:gd name="T12" fmla="*/ 0 w 277"/>
                <a:gd name="T13" fmla="*/ 158 h 202"/>
                <a:gd name="T14" fmla="*/ 0 w 277"/>
                <a:gd name="T15" fmla="*/ 158 h 202"/>
                <a:gd name="T16" fmla="*/ 0 w 277"/>
                <a:gd name="T17" fmla="*/ 15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02">
                  <a:moveTo>
                    <a:pt x="0" y="158"/>
                  </a:moveTo>
                  <a:lnTo>
                    <a:pt x="132" y="0"/>
                  </a:lnTo>
                  <a:lnTo>
                    <a:pt x="277" y="164"/>
                  </a:lnTo>
                  <a:lnTo>
                    <a:pt x="208" y="202"/>
                  </a:lnTo>
                  <a:lnTo>
                    <a:pt x="138" y="107"/>
                  </a:lnTo>
                  <a:lnTo>
                    <a:pt x="63" y="195"/>
                  </a:lnTo>
                  <a:lnTo>
                    <a:pt x="0" y="158"/>
                  </a:lnTo>
                  <a:lnTo>
                    <a:pt x="0" y="158"/>
                  </a:lnTo>
                  <a:lnTo>
                    <a:pt x="0" y="158"/>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16" name="Freeform 1048">
              <a:extLst>
                <a:ext uri="{FF2B5EF4-FFF2-40B4-BE49-F238E27FC236}">
                  <a16:creationId xmlns:a16="http://schemas.microsoft.com/office/drawing/2014/main" id="{2342B259-A138-420D-AC5F-1B7BEA31EAC1}"/>
                </a:ext>
              </a:extLst>
            </p:cNvPr>
            <p:cNvSpPr>
              <a:spLocks/>
            </p:cNvSpPr>
            <p:nvPr/>
          </p:nvSpPr>
          <p:spPr bwMode="auto">
            <a:xfrm rot="-5400000">
              <a:off x="3333" y="2357"/>
              <a:ext cx="259" cy="252"/>
            </a:xfrm>
            <a:custGeom>
              <a:avLst/>
              <a:gdLst>
                <a:gd name="T0" fmla="*/ 259 w 259"/>
                <a:gd name="T1" fmla="*/ 126 h 252"/>
                <a:gd name="T2" fmla="*/ 246 w 259"/>
                <a:gd name="T3" fmla="*/ 177 h 252"/>
                <a:gd name="T4" fmla="*/ 221 w 259"/>
                <a:gd name="T5" fmla="*/ 215 h 252"/>
                <a:gd name="T6" fmla="*/ 177 w 259"/>
                <a:gd name="T7" fmla="*/ 240 h 252"/>
                <a:gd name="T8" fmla="*/ 126 w 259"/>
                <a:gd name="T9" fmla="*/ 252 h 252"/>
                <a:gd name="T10" fmla="*/ 76 w 259"/>
                <a:gd name="T11" fmla="*/ 240 h 252"/>
                <a:gd name="T12" fmla="*/ 38 w 259"/>
                <a:gd name="T13" fmla="*/ 215 h 252"/>
                <a:gd name="T14" fmla="*/ 13 w 259"/>
                <a:gd name="T15" fmla="*/ 177 h 252"/>
                <a:gd name="T16" fmla="*/ 0 w 259"/>
                <a:gd name="T17" fmla="*/ 126 h 252"/>
                <a:gd name="T18" fmla="*/ 13 w 259"/>
                <a:gd name="T19" fmla="*/ 76 h 252"/>
                <a:gd name="T20" fmla="*/ 38 w 259"/>
                <a:gd name="T21" fmla="*/ 38 h 252"/>
                <a:gd name="T22" fmla="*/ 76 w 259"/>
                <a:gd name="T23" fmla="*/ 13 h 252"/>
                <a:gd name="T24" fmla="*/ 126 w 259"/>
                <a:gd name="T25" fmla="*/ 0 h 252"/>
                <a:gd name="T26" fmla="*/ 177 w 259"/>
                <a:gd name="T27" fmla="*/ 13 h 252"/>
                <a:gd name="T28" fmla="*/ 221 w 259"/>
                <a:gd name="T29" fmla="*/ 38 h 252"/>
                <a:gd name="T30" fmla="*/ 246 w 259"/>
                <a:gd name="T31" fmla="*/ 76 h 252"/>
                <a:gd name="T32" fmla="*/ 259 w 259"/>
                <a:gd name="T33" fmla="*/ 126 h 252"/>
                <a:gd name="T34" fmla="*/ 259 w 259"/>
                <a:gd name="T35" fmla="*/ 12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9" h="252">
                  <a:moveTo>
                    <a:pt x="259" y="126"/>
                  </a:moveTo>
                  <a:lnTo>
                    <a:pt x="246" y="177"/>
                  </a:lnTo>
                  <a:lnTo>
                    <a:pt x="221" y="215"/>
                  </a:lnTo>
                  <a:lnTo>
                    <a:pt x="177" y="240"/>
                  </a:lnTo>
                  <a:lnTo>
                    <a:pt x="126" y="252"/>
                  </a:lnTo>
                  <a:lnTo>
                    <a:pt x="76" y="240"/>
                  </a:lnTo>
                  <a:lnTo>
                    <a:pt x="38" y="215"/>
                  </a:lnTo>
                  <a:lnTo>
                    <a:pt x="13" y="177"/>
                  </a:lnTo>
                  <a:lnTo>
                    <a:pt x="0" y="126"/>
                  </a:lnTo>
                  <a:lnTo>
                    <a:pt x="13" y="76"/>
                  </a:lnTo>
                  <a:lnTo>
                    <a:pt x="38" y="38"/>
                  </a:lnTo>
                  <a:lnTo>
                    <a:pt x="76" y="13"/>
                  </a:lnTo>
                  <a:lnTo>
                    <a:pt x="126" y="0"/>
                  </a:lnTo>
                  <a:lnTo>
                    <a:pt x="177" y="13"/>
                  </a:lnTo>
                  <a:lnTo>
                    <a:pt x="221" y="38"/>
                  </a:lnTo>
                  <a:lnTo>
                    <a:pt x="246" y="76"/>
                  </a:lnTo>
                  <a:lnTo>
                    <a:pt x="259" y="126"/>
                  </a:lnTo>
                  <a:lnTo>
                    <a:pt x="259" y="126"/>
                  </a:lnTo>
                  <a:close/>
                </a:path>
              </a:pathLst>
            </a:custGeom>
            <a:solidFill>
              <a:srgbClr val="9ED7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17" name="Freeform 1049">
              <a:extLst>
                <a:ext uri="{FF2B5EF4-FFF2-40B4-BE49-F238E27FC236}">
                  <a16:creationId xmlns:a16="http://schemas.microsoft.com/office/drawing/2014/main" id="{23E54BA8-7D81-467E-8113-8FDE8EEEC901}"/>
                </a:ext>
              </a:extLst>
            </p:cNvPr>
            <p:cNvSpPr>
              <a:spLocks/>
            </p:cNvSpPr>
            <p:nvPr/>
          </p:nvSpPr>
          <p:spPr bwMode="auto">
            <a:xfrm rot="-5400000">
              <a:off x="3333" y="2357"/>
              <a:ext cx="259" cy="252"/>
            </a:xfrm>
            <a:custGeom>
              <a:avLst/>
              <a:gdLst>
                <a:gd name="T0" fmla="*/ 259 w 259"/>
                <a:gd name="T1" fmla="*/ 139 h 252"/>
                <a:gd name="T2" fmla="*/ 252 w 259"/>
                <a:gd name="T3" fmla="*/ 164 h 252"/>
                <a:gd name="T4" fmla="*/ 240 w 259"/>
                <a:gd name="T5" fmla="*/ 189 h 252"/>
                <a:gd name="T6" fmla="*/ 227 w 259"/>
                <a:gd name="T7" fmla="*/ 208 h 252"/>
                <a:gd name="T8" fmla="*/ 208 w 259"/>
                <a:gd name="T9" fmla="*/ 227 h 252"/>
                <a:gd name="T10" fmla="*/ 189 w 259"/>
                <a:gd name="T11" fmla="*/ 240 h 252"/>
                <a:gd name="T12" fmla="*/ 164 w 259"/>
                <a:gd name="T13" fmla="*/ 246 h 252"/>
                <a:gd name="T14" fmla="*/ 139 w 259"/>
                <a:gd name="T15" fmla="*/ 252 h 252"/>
                <a:gd name="T16" fmla="*/ 114 w 259"/>
                <a:gd name="T17" fmla="*/ 252 h 252"/>
                <a:gd name="T18" fmla="*/ 89 w 259"/>
                <a:gd name="T19" fmla="*/ 246 h 252"/>
                <a:gd name="T20" fmla="*/ 70 w 259"/>
                <a:gd name="T21" fmla="*/ 240 h 252"/>
                <a:gd name="T22" fmla="*/ 44 w 259"/>
                <a:gd name="T23" fmla="*/ 227 h 252"/>
                <a:gd name="T24" fmla="*/ 32 w 259"/>
                <a:gd name="T25" fmla="*/ 208 h 252"/>
                <a:gd name="T26" fmla="*/ 19 w 259"/>
                <a:gd name="T27" fmla="*/ 189 h 252"/>
                <a:gd name="T28" fmla="*/ 7 w 259"/>
                <a:gd name="T29" fmla="*/ 164 h 252"/>
                <a:gd name="T30" fmla="*/ 0 w 259"/>
                <a:gd name="T31" fmla="*/ 139 h 252"/>
                <a:gd name="T32" fmla="*/ 0 w 259"/>
                <a:gd name="T33" fmla="*/ 114 h 252"/>
                <a:gd name="T34" fmla="*/ 7 w 259"/>
                <a:gd name="T35" fmla="*/ 89 h 252"/>
                <a:gd name="T36" fmla="*/ 19 w 259"/>
                <a:gd name="T37" fmla="*/ 63 h 252"/>
                <a:gd name="T38" fmla="*/ 32 w 259"/>
                <a:gd name="T39" fmla="*/ 44 h 252"/>
                <a:gd name="T40" fmla="*/ 44 w 259"/>
                <a:gd name="T41" fmla="*/ 26 h 252"/>
                <a:gd name="T42" fmla="*/ 70 w 259"/>
                <a:gd name="T43" fmla="*/ 13 h 252"/>
                <a:gd name="T44" fmla="*/ 89 w 259"/>
                <a:gd name="T45" fmla="*/ 7 h 252"/>
                <a:gd name="T46" fmla="*/ 114 w 259"/>
                <a:gd name="T47" fmla="*/ 0 h 252"/>
                <a:gd name="T48" fmla="*/ 139 w 259"/>
                <a:gd name="T49" fmla="*/ 0 h 252"/>
                <a:gd name="T50" fmla="*/ 164 w 259"/>
                <a:gd name="T51" fmla="*/ 7 h 252"/>
                <a:gd name="T52" fmla="*/ 189 w 259"/>
                <a:gd name="T53" fmla="*/ 13 h 252"/>
                <a:gd name="T54" fmla="*/ 208 w 259"/>
                <a:gd name="T55" fmla="*/ 26 h 252"/>
                <a:gd name="T56" fmla="*/ 227 w 259"/>
                <a:gd name="T57" fmla="*/ 44 h 252"/>
                <a:gd name="T58" fmla="*/ 240 w 259"/>
                <a:gd name="T59" fmla="*/ 63 h 252"/>
                <a:gd name="T60" fmla="*/ 252 w 259"/>
                <a:gd name="T61" fmla="*/ 89 h 252"/>
                <a:gd name="T62" fmla="*/ 259 w 259"/>
                <a:gd name="T63" fmla="*/ 114 h 252"/>
                <a:gd name="T64" fmla="*/ 259 w 259"/>
                <a:gd name="T65" fmla="*/ 12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9" h="252">
                  <a:moveTo>
                    <a:pt x="259" y="126"/>
                  </a:moveTo>
                  <a:lnTo>
                    <a:pt x="259" y="139"/>
                  </a:lnTo>
                  <a:lnTo>
                    <a:pt x="252" y="152"/>
                  </a:lnTo>
                  <a:lnTo>
                    <a:pt x="252" y="164"/>
                  </a:lnTo>
                  <a:lnTo>
                    <a:pt x="246" y="177"/>
                  </a:lnTo>
                  <a:lnTo>
                    <a:pt x="240" y="189"/>
                  </a:lnTo>
                  <a:lnTo>
                    <a:pt x="233" y="196"/>
                  </a:lnTo>
                  <a:lnTo>
                    <a:pt x="227" y="208"/>
                  </a:lnTo>
                  <a:lnTo>
                    <a:pt x="221" y="215"/>
                  </a:lnTo>
                  <a:lnTo>
                    <a:pt x="208" y="227"/>
                  </a:lnTo>
                  <a:lnTo>
                    <a:pt x="202" y="233"/>
                  </a:lnTo>
                  <a:lnTo>
                    <a:pt x="189" y="240"/>
                  </a:lnTo>
                  <a:lnTo>
                    <a:pt x="177" y="246"/>
                  </a:lnTo>
                  <a:lnTo>
                    <a:pt x="164" y="246"/>
                  </a:lnTo>
                  <a:lnTo>
                    <a:pt x="152" y="252"/>
                  </a:lnTo>
                  <a:lnTo>
                    <a:pt x="139" y="252"/>
                  </a:lnTo>
                  <a:lnTo>
                    <a:pt x="126" y="252"/>
                  </a:lnTo>
                  <a:lnTo>
                    <a:pt x="114" y="252"/>
                  </a:lnTo>
                  <a:lnTo>
                    <a:pt x="101" y="252"/>
                  </a:lnTo>
                  <a:lnTo>
                    <a:pt x="89" y="246"/>
                  </a:lnTo>
                  <a:lnTo>
                    <a:pt x="76" y="246"/>
                  </a:lnTo>
                  <a:lnTo>
                    <a:pt x="70" y="240"/>
                  </a:lnTo>
                  <a:lnTo>
                    <a:pt x="57" y="233"/>
                  </a:lnTo>
                  <a:lnTo>
                    <a:pt x="44" y="227"/>
                  </a:lnTo>
                  <a:lnTo>
                    <a:pt x="38" y="215"/>
                  </a:lnTo>
                  <a:lnTo>
                    <a:pt x="32" y="208"/>
                  </a:lnTo>
                  <a:lnTo>
                    <a:pt x="26" y="196"/>
                  </a:lnTo>
                  <a:lnTo>
                    <a:pt x="19" y="189"/>
                  </a:lnTo>
                  <a:lnTo>
                    <a:pt x="13" y="177"/>
                  </a:lnTo>
                  <a:lnTo>
                    <a:pt x="7" y="164"/>
                  </a:lnTo>
                  <a:lnTo>
                    <a:pt x="7" y="152"/>
                  </a:lnTo>
                  <a:lnTo>
                    <a:pt x="0" y="139"/>
                  </a:lnTo>
                  <a:lnTo>
                    <a:pt x="0" y="126"/>
                  </a:lnTo>
                  <a:lnTo>
                    <a:pt x="0" y="114"/>
                  </a:lnTo>
                  <a:lnTo>
                    <a:pt x="7" y="101"/>
                  </a:lnTo>
                  <a:lnTo>
                    <a:pt x="7" y="89"/>
                  </a:lnTo>
                  <a:lnTo>
                    <a:pt x="13" y="76"/>
                  </a:lnTo>
                  <a:lnTo>
                    <a:pt x="19" y="63"/>
                  </a:lnTo>
                  <a:lnTo>
                    <a:pt x="26" y="57"/>
                  </a:lnTo>
                  <a:lnTo>
                    <a:pt x="32" y="44"/>
                  </a:lnTo>
                  <a:lnTo>
                    <a:pt x="38" y="38"/>
                  </a:lnTo>
                  <a:lnTo>
                    <a:pt x="44" y="26"/>
                  </a:lnTo>
                  <a:lnTo>
                    <a:pt x="57" y="19"/>
                  </a:lnTo>
                  <a:lnTo>
                    <a:pt x="70" y="13"/>
                  </a:lnTo>
                  <a:lnTo>
                    <a:pt x="76" y="7"/>
                  </a:lnTo>
                  <a:lnTo>
                    <a:pt x="89" y="7"/>
                  </a:lnTo>
                  <a:lnTo>
                    <a:pt x="101" y="0"/>
                  </a:lnTo>
                  <a:lnTo>
                    <a:pt x="114" y="0"/>
                  </a:lnTo>
                  <a:lnTo>
                    <a:pt x="126" y="0"/>
                  </a:lnTo>
                  <a:lnTo>
                    <a:pt x="139" y="0"/>
                  </a:lnTo>
                  <a:lnTo>
                    <a:pt x="152" y="0"/>
                  </a:lnTo>
                  <a:lnTo>
                    <a:pt x="164" y="7"/>
                  </a:lnTo>
                  <a:lnTo>
                    <a:pt x="177" y="7"/>
                  </a:lnTo>
                  <a:lnTo>
                    <a:pt x="189" y="13"/>
                  </a:lnTo>
                  <a:lnTo>
                    <a:pt x="202" y="19"/>
                  </a:lnTo>
                  <a:lnTo>
                    <a:pt x="208" y="26"/>
                  </a:lnTo>
                  <a:lnTo>
                    <a:pt x="221" y="38"/>
                  </a:lnTo>
                  <a:lnTo>
                    <a:pt x="227" y="44"/>
                  </a:lnTo>
                  <a:lnTo>
                    <a:pt x="233" y="57"/>
                  </a:lnTo>
                  <a:lnTo>
                    <a:pt x="240" y="63"/>
                  </a:lnTo>
                  <a:lnTo>
                    <a:pt x="246" y="76"/>
                  </a:lnTo>
                  <a:lnTo>
                    <a:pt x="252" y="89"/>
                  </a:lnTo>
                  <a:lnTo>
                    <a:pt x="252" y="101"/>
                  </a:lnTo>
                  <a:lnTo>
                    <a:pt x="259" y="114"/>
                  </a:lnTo>
                  <a:lnTo>
                    <a:pt x="259" y="126"/>
                  </a:lnTo>
                  <a:lnTo>
                    <a:pt x="259" y="126"/>
                  </a:lnTo>
                  <a:lnTo>
                    <a:pt x="259" y="12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18" name="Freeform 1050">
              <a:extLst>
                <a:ext uri="{FF2B5EF4-FFF2-40B4-BE49-F238E27FC236}">
                  <a16:creationId xmlns:a16="http://schemas.microsoft.com/office/drawing/2014/main" id="{228007BB-36E2-4ACA-908C-7DBBA68D0AB0}"/>
                </a:ext>
              </a:extLst>
            </p:cNvPr>
            <p:cNvSpPr>
              <a:spLocks/>
            </p:cNvSpPr>
            <p:nvPr/>
          </p:nvSpPr>
          <p:spPr bwMode="auto">
            <a:xfrm rot="-5400000">
              <a:off x="3347" y="2043"/>
              <a:ext cx="252" cy="258"/>
            </a:xfrm>
            <a:custGeom>
              <a:avLst/>
              <a:gdLst>
                <a:gd name="T0" fmla="*/ 252 w 252"/>
                <a:gd name="T1" fmla="*/ 126 h 258"/>
                <a:gd name="T2" fmla="*/ 240 w 252"/>
                <a:gd name="T3" fmla="*/ 176 h 258"/>
                <a:gd name="T4" fmla="*/ 214 w 252"/>
                <a:gd name="T5" fmla="*/ 220 h 258"/>
                <a:gd name="T6" fmla="*/ 177 w 252"/>
                <a:gd name="T7" fmla="*/ 245 h 258"/>
                <a:gd name="T8" fmla="*/ 126 w 252"/>
                <a:gd name="T9" fmla="*/ 258 h 258"/>
                <a:gd name="T10" fmla="*/ 76 w 252"/>
                <a:gd name="T11" fmla="*/ 245 h 258"/>
                <a:gd name="T12" fmla="*/ 38 w 252"/>
                <a:gd name="T13" fmla="*/ 220 h 258"/>
                <a:gd name="T14" fmla="*/ 13 w 252"/>
                <a:gd name="T15" fmla="*/ 176 h 258"/>
                <a:gd name="T16" fmla="*/ 0 w 252"/>
                <a:gd name="T17" fmla="*/ 126 h 258"/>
                <a:gd name="T18" fmla="*/ 13 w 252"/>
                <a:gd name="T19" fmla="*/ 75 h 258"/>
                <a:gd name="T20" fmla="*/ 38 w 252"/>
                <a:gd name="T21" fmla="*/ 37 h 258"/>
                <a:gd name="T22" fmla="*/ 76 w 252"/>
                <a:gd name="T23" fmla="*/ 12 h 258"/>
                <a:gd name="T24" fmla="*/ 126 w 252"/>
                <a:gd name="T25" fmla="*/ 0 h 258"/>
                <a:gd name="T26" fmla="*/ 177 w 252"/>
                <a:gd name="T27" fmla="*/ 12 h 258"/>
                <a:gd name="T28" fmla="*/ 214 w 252"/>
                <a:gd name="T29" fmla="*/ 37 h 258"/>
                <a:gd name="T30" fmla="*/ 240 w 252"/>
                <a:gd name="T31" fmla="*/ 75 h 258"/>
                <a:gd name="T32" fmla="*/ 252 w 252"/>
                <a:gd name="T33" fmla="*/ 126 h 258"/>
                <a:gd name="T34" fmla="*/ 252 w 252"/>
                <a:gd name="T35" fmla="*/ 12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258">
                  <a:moveTo>
                    <a:pt x="252" y="126"/>
                  </a:moveTo>
                  <a:lnTo>
                    <a:pt x="240" y="176"/>
                  </a:lnTo>
                  <a:lnTo>
                    <a:pt x="214" y="220"/>
                  </a:lnTo>
                  <a:lnTo>
                    <a:pt x="177" y="245"/>
                  </a:lnTo>
                  <a:lnTo>
                    <a:pt x="126" y="258"/>
                  </a:lnTo>
                  <a:lnTo>
                    <a:pt x="76" y="245"/>
                  </a:lnTo>
                  <a:lnTo>
                    <a:pt x="38" y="220"/>
                  </a:lnTo>
                  <a:lnTo>
                    <a:pt x="13" y="176"/>
                  </a:lnTo>
                  <a:lnTo>
                    <a:pt x="0" y="126"/>
                  </a:lnTo>
                  <a:lnTo>
                    <a:pt x="13" y="75"/>
                  </a:lnTo>
                  <a:lnTo>
                    <a:pt x="38" y="37"/>
                  </a:lnTo>
                  <a:lnTo>
                    <a:pt x="76" y="12"/>
                  </a:lnTo>
                  <a:lnTo>
                    <a:pt x="126" y="0"/>
                  </a:lnTo>
                  <a:lnTo>
                    <a:pt x="177" y="12"/>
                  </a:lnTo>
                  <a:lnTo>
                    <a:pt x="214" y="37"/>
                  </a:lnTo>
                  <a:lnTo>
                    <a:pt x="240" y="75"/>
                  </a:lnTo>
                  <a:lnTo>
                    <a:pt x="252" y="126"/>
                  </a:lnTo>
                  <a:lnTo>
                    <a:pt x="252" y="126"/>
                  </a:lnTo>
                  <a:close/>
                </a:path>
              </a:pathLst>
            </a:custGeom>
            <a:solidFill>
              <a:srgbClr val="9ED7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19" name="Freeform 1051">
              <a:extLst>
                <a:ext uri="{FF2B5EF4-FFF2-40B4-BE49-F238E27FC236}">
                  <a16:creationId xmlns:a16="http://schemas.microsoft.com/office/drawing/2014/main" id="{02A7A4A2-4B23-4C82-8630-84F85E943670}"/>
                </a:ext>
              </a:extLst>
            </p:cNvPr>
            <p:cNvSpPr>
              <a:spLocks/>
            </p:cNvSpPr>
            <p:nvPr/>
          </p:nvSpPr>
          <p:spPr bwMode="auto">
            <a:xfrm rot="-5400000">
              <a:off x="3347" y="2043"/>
              <a:ext cx="252" cy="258"/>
            </a:xfrm>
            <a:custGeom>
              <a:avLst/>
              <a:gdLst>
                <a:gd name="T0" fmla="*/ 252 w 252"/>
                <a:gd name="T1" fmla="*/ 138 h 258"/>
                <a:gd name="T2" fmla="*/ 246 w 252"/>
                <a:gd name="T3" fmla="*/ 163 h 258"/>
                <a:gd name="T4" fmla="*/ 240 w 252"/>
                <a:gd name="T5" fmla="*/ 189 h 258"/>
                <a:gd name="T6" fmla="*/ 227 w 252"/>
                <a:gd name="T7" fmla="*/ 208 h 258"/>
                <a:gd name="T8" fmla="*/ 208 w 252"/>
                <a:gd name="T9" fmla="*/ 226 h 258"/>
                <a:gd name="T10" fmla="*/ 189 w 252"/>
                <a:gd name="T11" fmla="*/ 239 h 258"/>
                <a:gd name="T12" fmla="*/ 164 w 252"/>
                <a:gd name="T13" fmla="*/ 252 h 258"/>
                <a:gd name="T14" fmla="*/ 139 w 252"/>
                <a:gd name="T15" fmla="*/ 258 h 258"/>
                <a:gd name="T16" fmla="*/ 114 w 252"/>
                <a:gd name="T17" fmla="*/ 258 h 258"/>
                <a:gd name="T18" fmla="*/ 88 w 252"/>
                <a:gd name="T19" fmla="*/ 252 h 258"/>
                <a:gd name="T20" fmla="*/ 63 w 252"/>
                <a:gd name="T21" fmla="*/ 239 h 258"/>
                <a:gd name="T22" fmla="*/ 44 w 252"/>
                <a:gd name="T23" fmla="*/ 226 h 258"/>
                <a:gd name="T24" fmla="*/ 25 w 252"/>
                <a:gd name="T25" fmla="*/ 208 h 258"/>
                <a:gd name="T26" fmla="*/ 13 w 252"/>
                <a:gd name="T27" fmla="*/ 189 h 258"/>
                <a:gd name="T28" fmla="*/ 7 w 252"/>
                <a:gd name="T29" fmla="*/ 163 h 258"/>
                <a:gd name="T30" fmla="*/ 0 w 252"/>
                <a:gd name="T31" fmla="*/ 138 h 258"/>
                <a:gd name="T32" fmla="*/ 0 w 252"/>
                <a:gd name="T33" fmla="*/ 113 h 258"/>
                <a:gd name="T34" fmla="*/ 7 w 252"/>
                <a:gd name="T35" fmla="*/ 88 h 258"/>
                <a:gd name="T36" fmla="*/ 13 w 252"/>
                <a:gd name="T37" fmla="*/ 69 h 258"/>
                <a:gd name="T38" fmla="*/ 25 w 252"/>
                <a:gd name="T39" fmla="*/ 50 h 258"/>
                <a:gd name="T40" fmla="*/ 44 w 252"/>
                <a:gd name="T41" fmla="*/ 31 h 258"/>
                <a:gd name="T42" fmla="*/ 63 w 252"/>
                <a:gd name="T43" fmla="*/ 19 h 258"/>
                <a:gd name="T44" fmla="*/ 88 w 252"/>
                <a:gd name="T45" fmla="*/ 6 h 258"/>
                <a:gd name="T46" fmla="*/ 114 w 252"/>
                <a:gd name="T47" fmla="*/ 0 h 258"/>
                <a:gd name="T48" fmla="*/ 139 w 252"/>
                <a:gd name="T49" fmla="*/ 0 h 258"/>
                <a:gd name="T50" fmla="*/ 164 w 252"/>
                <a:gd name="T51" fmla="*/ 6 h 258"/>
                <a:gd name="T52" fmla="*/ 189 w 252"/>
                <a:gd name="T53" fmla="*/ 19 h 258"/>
                <a:gd name="T54" fmla="*/ 208 w 252"/>
                <a:gd name="T55" fmla="*/ 31 h 258"/>
                <a:gd name="T56" fmla="*/ 227 w 252"/>
                <a:gd name="T57" fmla="*/ 50 h 258"/>
                <a:gd name="T58" fmla="*/ 240 w 252"/>
                <a:gd name="T59" fmla="*/ 69 h 258"/>
                <a:gd name="T60" fmla="*/ 246 w 252"/>
                <a:gd name="T61" fmla="*/ 88 h 258"/>
                <a:gd name="T62" fmla="*/ 252 w 252"/>
                <a:gd name="T63" fmla="*/ 113 h 258"/>
                <a:gd name="T64" fmla="*/ 252 w 252"/>
                <a:gd name="T65" fmla="*/ 12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2" h="258">
                  <a:moveTo>
                    <a:pt x="252" y="126"/>
                  </a:moveTo>
                  <a:lnTo>
                    <a:pt x="252" y="138"/>
                  </a:lnTo>
                  <a:lnTo>
                    <a:pt x="252" y="157"/>
                  </a:lnTo>
                  <a:lnTo>
                    <a:pt x="246" y="163"/>
                  </a:lnTo>
                  <a:lnTo>
                    <a:pt x="246" y="176"/>
                  </a:lnTo>
                  <a:lnTo>
                    <a:pt x="240" y="189"/>
                  </a:lnTo>
                  <a:lnTo>
                    <a:pt x="233" y="201"/>
                  </a:lnTo>
                  <a:lnTo>
                    <a:pt x="227" y="208"/>
                  </a:lnTo>
                  <a:lnTo>
                    <a:pt x="214" y="220"/>
                  </a:lnTo>
                  <a:lnTo>
                    <a:pt x="208" y="226"/>
                  </a:lnTo>
                  <a:lnTo>
                    <a:pt x="195" y="233"/>
                  </a:lnTo>
                  <a:lnTo>
                    <a:pt x="189" y="239"/>
                  </a:lnTo>
                  <a:lnTo>
                    <a:pt x="177" y="245"/>
                  </a:lnTo>
                  <a:lnTo>
                    <a:pt x="164" y="252"/>
                  </a:lnTo>
                  <a:lnTo>
                    <a:pt x="151" y="252"/>
                  </a:lnTo>
                  <a:lnTo>
                    <a:pt x="139" y="258"/>
                  </a:lnTo>
                  <a:lnTo>
                    <a:pt x="126" y="258"/>
                  </a:lnTo>
                  <a:lnTo>
                    <a:pt x="114" y="258"/>
                  </a:lnTo>
                  <a:lnTo>
                    <a:pt x="101" y="252"/>
                  </a:lnTo>
                  <a:lnTo>
                    <a:pt x="88" y="252"/>
                  </a:lnTo>
                  <a:lnTo>
                    <a:pt x="76" y="245"/>
                  </a:lnTo>
                  <a:lnTo>
                    <a:pt x="63" y="239"/>
                  </a:lnTo>
                  <a:lnTo>
                    <a:pt x="57" y="233"/>
                  </a:lnTo>
                  <a:lnTo>
                    <a:pt x="44" y="226"/>
                  </a:lnTo>
                  <a:lnTo>
                    <a:pt x="38" y="220"/>
                  </a:lnTo>
                  <a:lnTo>
                    <a:pt x="25" y="208"/>
                  </a:lnTo>
                  <a:lnTo>
                    <a:pt x="19" y="201"/>
                  </a:lnTo>
                  <a:lnTo>
                    <a:pt x="13" y="189"/>
                  </a:lnTo>
                  <a:lnTo>
                    <a:pt x="7" y="176"/>
                  </a:lnTo>
                  <a:lnTo>
                    <a:pt x="7" y="163"/>
                  </a:lnTo>
                  <a:lnTo>
                    <a:pt x="0" y="157"/>
                  </a:lnTo>
                  <a:lnTo>
                    <a:pt x="0" y="138"/>
                  </a:lnTo>
                  <a:lnTo>
                    <a:pt x="0" y="126"/>
                  </a:lnTo>
                  <a:lnTo>
                    <a:pt x="0" y="113"/>
                  </a:lnTo>
                  <a:lnTo>
                    <a:pt x="0" y="100"/>
                  </a:lnTo>
                  <a:lnTo>
                    <a:pt x="7" y="88"/>
                  </a:lnTo>
                  <a:lnTo>
                    <a:pt x="7" y="82"/>
                  </a:lnTo>
                  <a:lnTo>
                    <a:pt x="13" y="69"/>
                  </a:lnTo>
                  <a:lnTo>
                    <a:pt x="19" y="56"/>
                  </a:lnTo>
                  <a:lnTo>
                    <a:pt x="25" y="50"/>
                  </a:lnTo>
                  <a:lnTo>
                    <a:pt x="38" y="37"/>
                  </a:lnTo>
                  <a:lnTo>
                    <a:pt x="44" y="31"/>
                  </a:lnTo>
                  <a:lnTo>
                    <a:pt x="57" y="25"/>
                  </a:lnTo>
                  <a:lnTo>
                    <a:pt x="63" y="19"/>
                  </a:lnTo>
                  <a:lnTo>
                    <a:pt x="76" y="12"/>
                  </a:lnTo>
                  <a:lnTo>
                    <a:pt x="88" y="6"/>
                  </a:lnTo>
                  <a:lnTo>
                    <a:pt x="101" y="6"/>
                  </a:lnTo>
                  <a:lnTo>
                    <a:pt x="114" y="0"/>
                  </a:lnTo>
                  <a:lnTo>
                    <a:pt x="126" y="0"/>
                  </a:lnTo>
                  <a:lnTo>
                    <a:pt x="139" y="0"/>
                  </a:lnTo>
                  <a:lnTo>
                    <a:pt x="151" y="6"/>
                  </a:lnTo>
                  <a:lnTo>
                    <a:pt x="164" y="6"/>
                  </a:lnTo>
                  <a:lnTo>
                    <a:pt x="177" y="12"/>
                  </a:lnTo>
                  <a:lnTo>
                    <a:pt x="189" y="19"/>
                  </a:lnTo>
                  <a:lnTo>
                    <a:pt x="195" y="25"/>
                  </a:lnTo>
                  <a:lnTo>
                    <a:pt x="208" y="31"/>
                  </a:lnTo>
                  <a:lnTo>
                    <a:pt x="214" y="37"/>
                  </a:lnTo>
                  <a:lnTo>
                    <a:pt x="227" y="50"/>
                  </a:lnTo>
                  <a:lnTo>
                    <a:pt x="233" y="56"/>
                  </a:lnTo>
                  <a:lnTo>
                    <a:pt x="240" y="69"/>
                  </a:lnTo>
                  <a:lnTo>
                    <a:pt x="246" y="82"/>
                  </a:lnTo>
                  <a:lnTo>
                    <a:pt x="246" y="88"/>
                  </a:lnTo>
                  <a:lnTo>
                    <a:pt x="252" y="100"/>
                  </a:lnTo>
                  <a:lnTo>
                    <a:pt x="252" y="113"/>
                  </a:lnTo>
                  <a:lnTo>
                    <a:pt x="252" y="126"/>
                  </a:lnTo>
                  <a:lnTo>
                    <a:pt x="252" y="126"/>
                  </a:lnTo>
                  <a:lnTo>
                    <a:pt x="252" y="12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20" name="Line 1052">
              <a:extLst>
                <a:ext uri="{FF2B5EF4-FFF2-40B4-BE49-F238E27FC236}">
                  <a16:creationId xmlns:a16="http://schemas.microsoft.com/office/drawing/2014/main" id="{81BF70C2-F063-4455-9859-B5A64A9E9DF0}"/>
                </a:ext>
              </a:extLst>
            </p:cNvPr>
            <p:cNvSpPr>
              <a:spLocks noChangeShapeType="1"/>
            </p:cNvSpPr>
            <p:nvPr/>
          </p:nvSpPr>
          <p:spPr bwMode="auto">
            <a:xfrm rot="-5400000">
              <a:off x="2248" y="2277"/>
              <a:ext cx="1" cy="1"/>
            </a:xfrm>
            <a:prstGeom prst="line">
              <a:avLst/>
            </a:prstGeom>
            <a:noFill/>
            <a:ln w="0">
              <a:solidFill>
                <a:srgbClr val="B2864E"/>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121" name="Line 1053">
              <a:extLst>
                <a:ext uri="{FF2B5EF4-FFF2-40B4-BE49-F238E27FC236}">
                  <a16:creationId xmlns:a16="http://schemas.microsoft.com/office/drawing/2014/main" id="{5C2CE562-98DD-4238-A214-545812D915B0}"/>
                </a:ext>
              </a:extLst>
            </p:cNvPr>
            <p:cNvSpPr>
              <a:spLocks noChangeShapeType="1"/>
            </p:cNvSpPr>
            <p:nvPr/>
          </p:nvSpPr>
          <p:spPr bwMode="auto">
            <a:xfrm rot="-5400000">
              <a:off x="2248" y="2277"/>
              <a:ext cx="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122" name="Line 1054">
              <a:extLst>
                <a:ext uri="{FF2B5EF4-FFF2-40B4-BE49-F238E27FC236}">
                  <a16:creationId xmlns:a16="http://schemas.microsoft.com/office/drawing/2014/main" id="{637F8C67-3748-4BB4-8995-A482D84B19E8}"/>
                </a:ext>
              </a:extLst>
            </p:cNvPr>
            <p:cNvSpPr>
              <a:spLocks noChangeShapeType="1"/>
            </p:cNvSpPr>
            <p:nvPr/>
          </p:nvSpPr>
          <p:spPr bwMode="auto">
            <a:xfrm rot="-5400000">
              <a:off x="2254" y="2264"/>
              <a:ext cx="1" cy="1"/>
            </a:xfrm>
            <a:prstGeom prst="line">
              <a:avLst/>
            </a:prstGeom>
            <a:noFill/>
            <a:ln w="0">
              <a:solidFill>
                <a:srgbClr val="B2864E"/>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123" name="Line 1055">
              <a:extLst>
                <a:ext uri="{FF2B5EF4-FFF2-40B4-BE49-F238E27FC236}">
                  <a16:creationId xmlns:a16="http://schemas.microsoft.com/office/drawing/2014/main" id="{CA99E519-7A0C-4872-A87F-2946309D69BD}"/>
                </a:ext>
              </a:extLst>
            </p:cNvPr>
            <p:cNvSpPr>
              <a:spLocks noChangeShapeType="1"/>
            </p:cNvSpPr>
            <p:nvPr/>
          </p:nvSpPr>
          <p:spPr bwMode="auto">
            <a:xfrm rot="-5400000">
              <a:off x="2254" y="2264"/>
              <a:ext cx="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124" name="Line 1056">
              <a:extLst>
                <a:ext uri="{FF2B5EF4-FFF2-40B4-BE49-F238E27FC236}">
                  <a16:creationId xmlns:a16="http://schemas.microsoft.com/office/drawing/2014/main" id="{10064204-8A18-4E37-86AD-6ABB24F62384}"/>
                </a:ext>
              </a:extLst>
            </p:cNvPr>
            <p:cNvSpPr>
              <a:spLocks noChangeShapeType="1"/>
            </p:cNvSpPr>
            <p:nvPr/>
          </p:nvSpPr>
          <p:spPr bwMode="auto">
            <a:xfrm rot="-5400000">
              <a:off x="2267" y="2264"/>
              <a:ext cx="1" cy="1"/>
            </a:xfrm>
            <a:prstGeom prst="line">
              <a:avLst/>
            </a:prstGeom>
            <a:noFill/>
            <a:ln w="0">
              <a:solidFill>
                <a:srgbClr val="B2864E"/>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125" name="Line 1057">
              <a:extLst>
                <a:ext uri="{FF2B5EF4-FFF2-40B4-BE49-F238E27FC236}">
                  <a16:creationId xmlns:a16="http://schemas.microsoft.com/office/drawing/2014/main" id="{77DDB86A-8868-46B0-B9FF-5DE7A364B926}"/>
                </a:ext>
              </a:extLst>
            </p:cNvPr>
            <p:cNvSpPr>
              <a:spLocks noChangeShapeType="1"/>
            </p:cNvSpPr>
            <p:nvPr/>
          </p:nvSpPr>
          <p:spPr bwMode="auto">
            <a:xfrm rot="-5400000">
              <a:off x="2267" y="2264"/>
              <a:ext cx="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126" name="Line 1058">
              <a:extLst>
                <a:ext uri="{FF2B5EF4-FFF2-40B4-BE49-F238E27FC236}">
                  <a16:creationId xmlns:a16="http://schemas.microsoft.com/office/drawing/2014/main" id="{CDE00558-B8CE-4D62-BF79-CD5E5C8A8AC6}"/>
                </a:ext>
              </a:extLst>
            </p:cNvPr>
            <p:cNvSpPr>
              <a:spLocks noChangeShapeType="1"/>
            </p:cNvSpPr>
            <p:nvPr/>
          </p:nvSpPr>
          <p:spPr bwMode="auto">
            <a:xfrm rot="-5400000">
              <a:off x="2267" y="2264"/>
              <a:ext cx="1" cy="1"/>
            </a:xfrm>
            <a:prstGeom prst="line">
              <a:avLst/>
            </a:prstGeom>
            <a:noFill/>
            <a:ln w="0">
              <a:solidFill>
                <a:srgbClr val="B2864E"/>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127" name="Line 1059">
              <a:extLst>
                <a:ext uri="{FF2B5EF4-FFF2-40B4-BE49-F238E27FC236}">
                  <a16:creationId xmlns:a16="http://schemas.microsoft.com/office/drawing/2014/main" id="{828EDF18-D2D2-4B75-9259-935BF4AF40BC}"/>
                </a:ext>
              </a:extLst>
            </p:cNvPr>
            <p:cNvSpPr>
              <a:spLocks noChangeShapeType="1"/>
            </p:cNvSpPr>
            <p:nvPr/>
          </p:nvSpPr>
          <p:spPr bwMode="auto">
            <a:xfrm rot="-5400000">
              <a:off x="2267" y="2264"/>
              <a:ext cx="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128" name="Line 1060">
              <a:extLst>
                <a:ext uri="{FF2B5EF4-FFF2-40B4-BE49-F238E27FC236}">
                  <a16:creationId xmlns:a16="http://schemas.microsoft.com/office/drawing/2014/main" id="{635D81C3-2430-42D8-BBEE-B57A0486DEEC}"/>
                </a:ext>
              </a:extLst>
            </p:cNvPr>
            <p:cNvSpPr>
              <a:spLocks noChangeShapeType="1"/>
            </p:cNvSpPr>
            <p:nvPr/>
          </p:nvSpPr>
          <p:spPr bwMode="auto">
            <a:xfrm rot="-5400000">
              <a:off x="2273" y="2258"/>
              <a:ext cx="1" cy="1"/>
            </a:xfrm>
            <a:prstGeom prst="line">
              <a:avLst/>
            </a:prstGeom>
            <a:noFill/>
            <a:ln w="0">
              <a:solidFill>
                <a:srgbClr val="B2864E"/>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129" name="Line 1061">
              <a:extLst>
                <a:ext uri="{FF2B5EF4-FFF2-40B4-BE49-F238E27FC236}">
                  <a16:creationId xmlns:a16="http://schemas.microsoft.com/office/drawing/2014/main" id="{506BD68B-33BA-4A4C-9341-40A6BDDDBBDA}"/>
                </a:ext>
              </a:extLst>
            </p:cNvPr>
            <p:cNvSpPr>
              <a:spLocks noChangeShapeType="1"/>
            </p:cNvSpPr>
            <p:nvPr/>
          </p:nvSpPr>
          <p:spPr bwMode="auto">
            <a:xfrm rot="-5400000">
              <a:off x="2273" y="2258"/>
              <a:ext cx="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130" name="Line 1062">
              <a:extLst>
                <a:ext uri="{FF2B5EF4-FFF2-40B4-BE49-F238E27FC236}">
                  <a16:creationId xmlns:a16="http://schemas.microsoft.com/office/drawing/2014/main" id="{F577135A-039C-41E3-BB27-5F9BB7971496}"/>
                </a:ext>
              </a:extLst>
            </p:cNvPr>
            <p:cNvSpPr>
              <a:spLocks noChangeShapeType="1"/>
            </p:cNvSpPr>
            <p:nvPr/>
          </p:nvSpPr>
          <p:spPr bwMode="auto">
            <a:xfrm rot="-5400000">
              <a:off x="2273" y="2258"/>
              <a:ext cx="1" cy="1"/>
            </a:xfrm>
            <a:prstGeom prst="line">
              <a:avLst/>
            </a:prstGeom>
            <a:noFill/>
            <a:ln w="0">
              <a:solidFill>
                <a:srgbClr val="B2864E"/>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131" name="Line 1063">
              <a:extLst>
                <a:ext uri="{FF2B5EF4-FFF2-40B4-BE49-F238E27FC236}">
                  <a16:creationId xmlns:a16="http://schemas.microsoft.com/office/drawing/2014/main" id="{76DDAC97-0C4A-40C7-8280-050E25B0C401}"/>
                </a:ext>
              </a:extLst>
            </p:cNvPr>
            <p:cNvSpPr>
              <a:spLocks noChangeShapeType="1"/>
            </p:cNvSpPr>
            <p:nvPr/>
          </p:nvSpPr>
          <p:spPr bwMode="auto">
            <a:xfrm rot="-5400000">
              <a:off x="2273" y="2258"/>
              <a:ext cx="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132" name="Line 1064">
              <a:extLst>
                <a:ext uri="{FF2B5EF4-FFF2-40B4-BE49-F238E27FC236}">
                  <a16:creationId xmlns:a16="http://schemas.microsoft.com/office/drawing/2014/main" id="{CDB24C13-7CD1-42F1-BE02-C083B494C7E1}"/>
                </a:ext>
              </a:extLst>
            </p:cNvPr>
            <p:cNvSpPr>
              <a:spLocks noChangeShapeType="1"/>
            </p:cNvSpPr>
            <p:nvPr/>
          </p:nvSpPr>
          <p:spPr bwMode="auto">
            <a:xfrm rot="-5400000">
              <a:off x="3564" y="2277"/>
              <a:ext cx="1"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133" name="Line 1065">
              <a:extLst>
                <a:ext uri="{FF2B5EF4-FFF2-40B4-BE49-F238E27FC236}">
                  <a16:creationId xmlns:a16="http://schemas.microsoft.com/office/drawing/2014/main" id="{F1452052-4860-4C07-8C98-A4807092FF30}"/>
                </a:ext>
              </a:extLst>
            </p:cNvPr>
            <p:cNvSpPr>
              <a:spLocks noChangeShapeType="1"/>
            </p:cNvSpPr>
            <p:nvPr/>
          </p:nvSpPr>
          <p:spPr bwMode="auto">
            <a:xfrm rot="-5400000">
              <a:off x="3564" y="2277"/>
              <a:ext cx="1"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134" name="Freeform 1066">
              <a:extLst>
                <a:ext uri="{FF2B5EF4-FFF2-40B4-BE49-F238E27FC236}">
                  <a16:creationId xmlns:a16="http://schemas.microsoft.com/office/drawing/2014/main" id="{911680DF-12C9-477A-BFEF-340D3CF77CF1}"/>
                </a:ext>
              </a:extLst>
            </p:cNvPr>
            <p:cNvSpPr>
              <a:spLocks/>
            </p:cNvSpPr>
            <p:nvPr/>
          </p:nvSpPr>
          <p:spPr bwMode="auto">
            <a:xfrm rot="-5400000">
              <a:off x="2024" y="1911"/>
              <a:ext cx="592" cy="598"/>
            </a:xfrm>
            <a:custGeom>
              <a:avLst/>
              <a:gdLst>
                <a:gd name="T0" fmla="*/ 580 w 592"/>
                <a:gd name="T1" fmla="*/ 397 h 598"/>
                <a:gd name="T2" fmla="*/ 586 w 592"/>
                <a:gd name="T3" fmla="*/ 346 h 598"/>
                <a:gd name="T4" fmla="*/ 592 w 592"/>
                <a:gd name="T5" fmla="*/ 296 h 598"/>
                <a:gd name="T6" fmla="*/ 586 w 592"/>
                <a:gd name="T7" fmla="*/ 239 h 598"/>
                <a:gd name="T8" fmla="*/ 567 w 592"/>
                <a:gd name="T9" fmla="*/ 183 h 598"/>
                <a:gd name="T10" fmla="*/ 542 w 592"/>
                <a:gd name="T11" fmla="*/ 132 h 598"/>
                <a:gd name="T12" fmla="*/ 504 w 592"/>
                <a:gd name="T13" fmla="*/ 88 h 598"/>
                <a:gd name="T14" fmla="*/ 460 w 592"/>
                <a:gd name="T15" fmla="*/ 50 h 598"/>
                <a:gd name="T16" fmla="*/ 410 w 592"/>
                <a:gd name="T17" fmla="*/ 25 h 598"/>
                <a:gd name="T18" fmla="*/ 359 w 592"/>
                <a:gd name="T19" fmla="*/ 6 h 598"/>
                <a:gd name="T20" fmla="*/ 296 w 592"/>
                <a:gd name="T21" fmla="*/ 0 h 598"/>
                <a:gd name="T22" fmla="*/ 240 w 592"/>
                <a:gd name="T23" fmla="*/ 6 h 598"/>
                <a:gd name="T24" fmla="*/ 183 w 592"/>
                <a:gd name="T25" fmla="*/ 25 h 598"/>
                <a:gd name="T26" fmla="*/ 133 w 592"/>
                <a:gd name="T27" fmla="*/ 50 h 598"/>
                <a:gd name="T28" fmla="*/ 89 w 592"/>
                <a:gd name="T29" fmla="*/ 88 h 598"/>
                <a:gd name="T30" fmla="*/ 51 w 592"/>
                <a:gd name="T31" fmla="*/ 132 h 598"/>
                <a:gd name="T32" fmla="*/ 26 w 592"/>
                <a:gd name="T33" fmla="*/ 183 h 598"/>
                <a:gd name="T34" fmla="*/ 7 w 592"/>
                <a:gd name="T35" fmla="*/ 239 h 598"/>
                <a:gd name="T36" fmla="*/ 0 w 592"/>
                <a:gd name="T37" fmla="*/ 296 h 598"/>
                <a:gd name="T38" fmla="*/ 7 w 592"/>
                <a:gd name="T39" fmla="*/ 359 h 598"/>
                <a:gd name="T40" fmla="*/ 26 w 592"/>
                <a:gd name="T41" fmla="*/ 416 h 598"/>
                <a:gd name="T42" fmla="*/ 51 w 592"/>
                <a:gd name="T43" fmla="*/ 466 h 598"/>
                <a:gd name="T44" fmla="*/ 89 w 592"/>
                <a:gd name="T45" fmla="*/ 510 h 598"/>
                <a:gd name="T46" fmla="*/ 133 w 592"/>
                <a:gd name="T47" fmla="*/ 548 h 598"/>
                <a:gd name="T48" fmla="*/ 183 w 592"/>
                <a:gd name="T49" fmla="*/ 573 h 598"/>
                <a:gd name="T50" fmla="*/ 240 w 592"/>
                <a:gd name="T51" fmla="*/ 592 h 598"/>
                <a:gd name="T52" fmla="*/ 296 w 592"/>
                <a:gd name="T53" fmla="*/ 598 h 598"/>
                <a:gd name="T54" fmla="*/ 328 w 592"/>
                <a:gd name="T55" fmla="*/ 592 h 598"/>
                <a:gd name="T56" fmla="*/ 359 w 592"/>
                <a:gd name="T57" fmla="*/ 586 h 598"/>
                <a:gd name="T58" fmla="*/ 580 w 592"/>
                <a:gd name="T59" fmla="*/ 397 h 598"/>
                <a:gd name="T60" fmla="*/ 580 w 592"/>
                <a:gd name="T61" fmla="*/ 397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2" h="598">
                  <a:moveTo>
                    <a:pt x="580" y="397"/>
                  </a:moveTo>
                  <a:lnTo>
                    <a:pt x="586" y="346"/>
                  </a:lnTo>
                  <a:lnTo>
                    <a:pt x="592" y="296"/>
                  </a:lnTo>
                  <a:lnTo>
                    <a:pt x="586" y="239"/>
                  </a:lnTo>
                  <a:lnTo>
                    <a:pt x="567" y="183"/>
                  </a:lnTo>
                  <a:lnTo>
                    <a:pt x="542" y="132"/>
                  </a:lnTo>
                  <a:lnTo>
                    <a:pt x="504" y="88"/>
                  </a:lnTo>
                  <a:lnTo>
                    <a:pt x="460" y="50"/>
                  </a:lnTo>
                  <a:lnTo>
                    <a:pt x="410" y="25"/>
                  </a:lnTo>
                  <a:lnTo>
                    <a:pt x="359" y="6"/>
                  </a:lnTo>
                  <a:lnTo>
                    <a:pt x="296" y="0"/>
                  </a:lnTo>
                  <a:lnTo>
                    <a:pt x="240" y="6"/>
                  </a:lnTo>
                  <a:lnTo>
                    <a:pt x="183" y="25"/>
                  </a:lnTo>
                  <a:lnTo>
                    <a:pt x="133" y="50"/>
                  </a:lnTo>
                  <a:lnTo>
                    <a:pt x="89" y="88"/>
                  </a:lnTo>
                  <a:lnTo>
                    <a:pt x="51" y="132"/>
                  </a:lnTo>
                  <a:lnTo>
                    <a:pt x="26" y="183"/>
                  </a:lnTo>
                  <a:lnTo>
                    <a:pt x="7" y="239"/>
                  </a:lnTo>
                  <a:lnTo>
                    <a:pt x="0" y="296"/>
                  </a:lnTo>
                  <a:lnTo>
                    <a:pt x="7" y="359"/>
                  </a:lnTo>
                  <a:lnTo>
                    <a:pt x="26" y="416"/>
                  </a:lnTo>
                  <a:lnTo>
                    <a:pt x="51" y="466"/>
                  </a:lnTo>
                  <a:lnTo>
                    <a:pt x="89" y="510"/>
                  </a:lnTo>
                  <a:lnTo>
                    <a:pt x="133" y="548"/>
                  </a:lnTo>
                  <a:lnTo>
                    <a:pt x="183" y="573"/>
                  </a:lnTo>
                  <a:lnTo>
                    <a:pt x="240" y="592"/>
                  </a:lnTo>
                  <a:lnTo>
                    <a:pt x="296" y="598"/>
                  </a:lnTo>
                  <a:lnTo>
                    <a:pt x="328" y="592"/>
                  </a:lnTo>
                  <a:lnTo>
                    <a:pt x="359" y="586"/>
                  </a:lnTo>
                  <a:lnTo>
                    <a:pt x="580" y="397"/>
                  </a:lnTo>
                  <a:lnTo>
                    <a:pt x="580" y="3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35" name="Freeform 1067">
              <a:extLst>
                <a:ext uri="{FF2B5EF4-FFF2-40B4-BE49-F238E27FC236}">
                  <a16:creationId xmlns:a16="http://schemas.microsoft.com/office/drawing/2014/main" id="{483D94D4-1239-4323-9236-D06AF14683F0}"/>
                </a:ext>
              </a:extLst>
            </p:cNvPr>
            <p:cNvSpPr>
              <a:spLocks/>
            </p:cNvSpPr>
            <p:nvPr/>
          </p:nvSpPr>
          <p:spPr bwMode="auto">
            <a:xfrm rot="-5400000">
              <a:off x="2024" y="1911"/>
              <a:ext cx="592" cy="598"/>
            </a:xfrm>
            <a:custGeom>
              <a:avLst/>
              <a:gdLst>
                <a:gd name="T0" fmla="*/ 580 w 592"/>
                <a:gd name="T1" fmla="*/ 397 h 598"/>
                <a:gd name="T2" fmla="*/ 586 w 592"/>
                <a:gd name="T3" fmla="*/ 378 h 598"/>
                <a:gd name="T4" fmla="*/ 592 w 592"/>
                <a:gd name="T5" fmla="*/ 353 h 598"/>
                <a:gd name="T6" fmla="*/ 592 w 592"/>
                <a:gd name="T7" fmla="*/ 327 h 598"/>
                <a:gd name="T8" fmla="*/ 592 w 592"/>
                <a:gd name="T9" fmla="*/ 296 h 598"/>
                <a:gd name="T10" fmla="*/ 592 w 592"/>
                <a:gd name="T11" fmla="*/ 271 h 598"/>
                <a:gd name="T12" fmla="*/ 586 w 592"/>
                <a:gd name="T13" fmla="*/ 239 h 598"/>
                <a:gd name="T14" fmla="*/ 580 w 592"/>
                <a:gd name="T15" fmla="*/ 208 h 598"/>
                <a:gd name="T16" fmla="*/ 573 w 592"/>
                <a:gd name="T17" fmla="*/ 183 h 598"/>
                <a:gd name="T18" fmla="*/ 561 w 592"/>
                <a:gd name="T19" fmla="*/ 157 h 598"/>
                <a:gd name="T20" fmla="*/ 542 w 592"/>
                <a:gd name="T21" fmla="*/ 132 h 598"/>
                <a:gd name="T22" fmla="*/ 529 w 592"/>
                <a:gd name="T23" fmla="*/ 107 h 598"/>
                <a:gd name="T24" fmla="*/ 511 w 592"/>
                <a:gd name="T25" fmla="*/ 88 h 598"/>
                <a:gd name="T26" fmla="*/ 485 w 592"/>
                <a:gd name="T27" fmla="*/ 69 h 598"/>
                <a:gd name="T28" fmla="*/ 466 w 592"/>
                <a:gd name="T29" fmla="*/ 50 h 598"/>
                <a:gd name="T30" fmla="*/ 441 w 592"/>
                <a:gd name="T31" fmla="*/ 38 h 598"/>
                <a:gd name="T32" fmla="*/ 416 w 592"/>
                <a:gd name="T33" fmla="*/ 25 h 598"/>
                <a:gd name="T34" fmla="*/ 385 w 592"/>
                <a:gd name="T35" fmla="*/ 13 h 598"/>
                <a:gd name="T36" fmla="*/ 359 w 592"/>
                <a:gd name="T37" fmla="*/ 6 h 598"/>
                <a:gd name="T38" fmla="*/ 328 w 592"/>
                <a:gd name="T39" fmla="*/ 6 h 598"/>
                <a:gd name="T40" fmla="*/ 296 w 592"/>
                <a:gd name="T41" fmla="*/ 0 h 598"/>
                <a:gd name="T42" fmla="*/ 265 w 592"/>
                <a:gd name="T43" fmla="*/ 6 h 598"/>
                <a:gd name="T44" fmla="*/ 240 w 592"/>
                <a:gd name="T45" fmla="*/ 6 h 598"/>
                <a:gd name="T46" fmla="*/ 208 w 592"/>
                <a:gd name="T47" fmla="*/ 13 h 598"/>
                <a:gd name="T48" fmla="*/ 183 w 592"/>
                <a:gd name="T49" fmla="*/ 25 h 598"/>
                <a:gd name="T50" fmla="*/ 158 w 592"/>
                <a:gd name="T51" fmla="*/ 38 h 598"/>
                <a:gd name="T52" fmla="*/ 133 w 592"/>
                <a:gd name="T53" fmla="*/ 50 h 598"/>
                <a:gd name="T54" fmla="*/ 107 w 592"/>
                <a:gd name="T55" fmla="*/ 69 h 598"/>
                <a:gd name="T56" fmla="*/ 89 w 592"/>
                <a:gd name="T57" fmla="*/ 88 h 598"/>
                <a:gd name="T58" fmla="*/ 70 w 592"/>
                <a:gd name="T59" fmla="*/ 107 h 598"/>
                <a:gd name="T60" fmla="*/ 51 w 592"/>
                <a:gd name="T61" fmla="*/ 132 h 598"/>
                <a:gd name="T62" fmla="*/ 38 w 592"/>
                <a:gd name="T63" fmla="*/ 157 h 598"/>
                <a:gd name="T64" fmla="*/ 26 w 592"/>
                <a:gd name="T65" fmla="*/ 183 h 598"/>
                <a:gd name="T66" fmla="*/ 13 w 592"/>
                <a:gd name="T67" fmla="*/ 208 h 598"/>
                <a:gd name="T68" fmla="*/ 7 w 592"/>
                <a:gd name="T69" fmla="*/ 239 h 598"/>
                <a:gd name="T70" fmla="*/ 0 w 592"/>
                <a:gd name="T71" fmla="*/ 271 h 598"/>
                <a:gd name="T72" fmla="*/ 0 w 592"/>
                <a:gd name="T73" fmla="*/ 296 h 598"/>
                <a:gd name="T74" fmla="*/ 0 w 592"/>
                <a:gd name="T75" fmla="*/ 327 h 598"/>
                <a:gd name="T76" fmla="*/ 7 w 592"/>
                <a:gd name="T77" fmla="*/ 359 h 598"/>
                <a:gd name="T78" fmla="*/ 13 w 592"/>
                <a:gd name="T79" fmla="*/ 384 h 598"/>
                <a:gd name="T80" fmla="*/ 26 w 592"/>
                <a:gd name="T81" fmla="*/ 416 h 598"/>
                <a:gd name="T82" fmla="*/ 38 w 592"/>
                <a:gd name="T83" fmla="*/ 441 h 598"/>
                <a:gd name="T84" fmla="*/ 51 w 592"/>
                <a:gd name="T85" fmla="*/ 466 h 598"/>
                <a:gd name="T86" fmla="*/ 70 w 592"/>
                <a:gd name="T87" fmla="*/ 485 h 598"/>
                <a:gd name="T88" fmla="*/ 89 w 592"/>
                <a:gd name="T89" fmla="*/ 510 h 598"/>
                <a:gd name="T90" fmla="*/ 107 w 592"/>
                <a:gd name="T91" fmla="*/ 529 h 598"/>
                <a:gd name="T92" fmla="*/ 133 w 592"/>
                <a:gd name="T93" fmla="*/ 542 h 598"/>
                <a:gd name="T94" fmla="*/ 158 w 592"/>
                <a:gd name="T95" fmla="*/ 561 h 598"/>
                <a:gd name="T96" fmla="*/ 183 w 592"/>
                <a:gd name="T97" fmla="*/ 573 h 598"/>
                <a:gd name="T98" fmla="*/ 208 w 592"/>
                <a:gd name="T99" fmla="*/ 579 h 598"/>
                <a:gd name="T100" fmla="*/ 240 w 592"/>
                <a:gd name="T101" fmla="*/ 592 h 598"/>
                <a:gd name="T102" fmla="*/ 265 w 592"/>
                <a:gd name="T103" fmla="*/ 592 h 598"/>
                <a:gd name="T104" fmla="*/ 296 w 592"/>
                <a:gd name="T105" fmla="*/ 598 h 598"/>
                <a:gd name="T106" fmla="*/ 328 w 592"/>
                <a:gd name="T107" fmla="*/ 592 h 598"/>
                <a:gd name="T108" fmla="*/ 359 w 592"/>
                <a:gd name="T109" fmla="*/ 586 h 598"/>
                <a:gd name="T110" fmla="*/ 580 w 592"/>
                <a:gd name="T111" fmla="*/ 397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92" h="598">
                  <a:moveTo>
                    <a:pt x="580" y="397"/>
                  </a:moveTo>
                  <a:lnTo>
                    <a:pt x="586" y="378"/>
                  </a:lnTo>
                  <a:lnTo>
                    <a:pt x="592" y="353"/>
                  </a:lnTo>
                  <a:lnTo>
                    <a:pt x="592" y="327"/>
                  </a:lnTo>
                  <a:lnTo>
                    <a:pt x="592" y="296"/>
                  </a:lnTo>
                  <a:lnTo>
                    <a:pt x="592" y="271"/>
                  </a:lnTo>
                  <a:lnTo>
                    <a:pt x="586" y="239"/>
                  </a:lnTo>
                  <a:lnTo>
                    <a:pt x="580" y="208"/>
                  </a:lnTo>
                  <a:lnTo>
                    <a:pt x="573" y="183"/>
                  </a:lnTo>
                  <a:lnTo>
                    <a:pt x="561" y="157"/>
                  </a:lnTo>
                  <a:lnTo>
                    <a:pt x="542" y="132"/>
                  </a:lnTo>
                  <a:lnTo>
                    <a:pt x="529" y="107"/>
                  </a:lnTo>
                  <a:lnTo>
                    <a:pt x="511" y="88"/>
                  </a:lnTo>
                  <a:lnTo>
                    <a:pt x="485" y="69"/>
                  </a:lnTo>
                  <a:lnTo>
                    <a:pt x="466" y="50"/>
                  </a:lnTo>
                  <a:lnTo>
                    <a:pt x="441" y="38"/>
                  </a:lnTo>
                  <a:lnTo>
                    <a:pt x="416" y="25"/>
                  </a:lnTo>
                  <a:lnTo>
                    <a:pt x="385" y="13"/>
                  </a:lnTo>
                  <a:lnTo>
                    <a:pt x="359" y="6"/>
                  </a:lnTo>
                  <a:lnTo>
                    <a:pt x="328" y="6"/>
                  </a:lnTo>
                  <a:lnTo>
                    <a:pt x="296" y="0"/>
                  </a:lnTo>
                  <a:lnTo>
                    <a:pt x="265" y="6"/>
                  </a:lnTo>
                  <a:lnTo>
                    <a:pt x="240" y="6"/>
                  </a:lnTo>
                  <a:lnTo>
                    <a:pt x="208" y="13"/>
                  </a:lnTo>
                  <a:lnTo>
                    <a:pt x="183" y="25"/>
                  </a:lnTo>
                  <a:lnTo>
                    <a:pt x="158" y="38"/>
                  </a:lnTo>
                  <a:lnTo>
                    <a:pt x="133" y="50"/>
                  </a:lnTo>
                  <a:lnTo>
                    <a:pt x="107" y="69"/>
                  </a:lnTo>
                  <a:lnTo>
                    <a:pt x="89" y="88"/>
                  </a:lnTo>
                  <a:lnTo>
                    <a:pt x="70" y="107"/>
                  </a:lnTo>
                  <a:lnTo>
                    <a:pt x="51" y="132"/>
                  </a:lnTo>
                  <a:lnTo>
                    <a:pt x="38" y="157"/>
                  </a:lnTo>
                  <a:lnTo>
                    <a:pt x="26" y="183"/>
                  </a:lnTo>
                  <a:lnTo>
                    <a:pt x="13" y="208"/>
                  </a:lnTo>
                  <a:lnTo>
                    <a:pt x="7" y="239"/>
                  </a:lnTo>
                  <a:lnTo>
                    <a:pt x="0" y="271"/>
                  </a:lnTo>
                  <a:lnTo>
                    <a:pt x="0" y="296"/>
                  </a:lnTo>
                  <a:lnTo>
                    <a:pt x="0" y="327"/>
                  </a:lnTo>
                  <a:lnTo>
                    <a:pt x="7" y="359"/>
                  </a:lnTo>
                  <a:lnTo>
                    <a:pt x="13" y="384"/>
                  </a:lnTo>
                  <a:lnTo>
                    <a:pt x="26" y="416"/>
                  </a:lnTo>
                  <a:lnTo>
                    <a:pt x="38" y="441"/>
                  </a:lnTo>
                  <a:lnTo>
                    <a:pt x="51" y="466"/>
                  </a:lnTo>
                  <a:lnTo>
                    <a:pt x="70" y="485"/>
                  </a:lnTo>
                  <a:lnTo>
                    <a:pt x="89" y="510"/>
                  </a:lnTo>
                  <a:lnTo>
                    <a:pt x="107" y="529"/>
                  </a:lnTo>
                  <a:lnTo>
                    <a:pt x="133" y="542"/>
                  </a:lnTo>
                  <a:lnTo>
                    <a:pt x="158" y="561"/>
                  </a:lnTo>
                  <a:lnTo>
                    <a:pt x="183" y="573"/>
                  </a:lnTo>
                  <a:lnTo>
                    <a:pt x="208" y="579"/>
                  </a:lnTo>
                  <a:lnTo>
                    <a:pt x="240" y="592"/>
                  </a:lnTo>
                  <a:lnTo>
                    <a:pt x="265" y="592"/>
                  </a:lnTo>
                  <a:lnTo>
                    <a:pt x="296" y="598"/>
                  </a:lnTo>
                  <a:lnTo>
                    <a:pt x="328" y="592"/>
                  </a:lnTo>
                  <a:lnTo>
                    <a:pt x="359" y="586"/>
                  </a:lnTo>
                  <a:lnTo>
                    <a:pt x="580" y="397"/>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36" name="Freeform 1068">
              <a:extLst>
                <a:ext uri="{FF2B5EF4-FFF2-40B4-BE49-F238E27FC236}">
                  <a16:creationId xmlns:a16="http://schemas.microsoft.com/office/drawing/2014/main" id="{0290B47F-3031-49FC-A6DC-993590C01206}"/>
                </a:ext>
              </a:extLst>
            </p:cNvPr>
            <p:cNvSpPr>
              <a:spLocks/>
            </p:cNvSpPr>
            <p:nvPr/>
          </p:nvSpPr>
          <p:spPr bwMode="auto">
            <a:xfrm rot="-5400000">
              <a:off x="2052" y="1938"/>
              <a:ext cx="535" cy="536"/>
            </a:xfrm>
            <a:custGeom>
              <a:avLst/>
              <a:gdLst>
                <a:gd name="T0" fmla="*/ 516 w 535"/>
                <a:gd name="T1" fmla="*/ 359 h 536"/>
                <a:gd name="T2" fmla="*/ 529 w 535"/>
                <a:gd name="T3" fmla="*/ 315 h 536"/>
                <a:gd name="T4" fmla="*/ 535 w 535"/>
                <a:gd name="T5" fmla="*/ 265 h 536"/>
                <a:gd name="T6" fmla="*/ 529 w 535"/>
                <a:gd name="T7" fmla="*/ 215 h 536"/>
                <a:gd name="T8" fmla="*/ 516 w 535"/>
                <a:gd name="T9" fmla="*/ 164 h 536"/>
                <a:gd name="T10" fmla="*/ 491 w 535"/>
                <a:gd name="T11" fmla="*/ 120 h 536"/>
                <a:gd name="T12" fmla="*/ 460 w 535"/>
                <a:gd name="T13" fmla="*/ 76 h 536"/>
                <a:gd name="T14" fmla="*/ 416 w 535"/>
                <a:gd name="T15" fmla="*/ 45 h 536"/>
                <a:gd name="T16" fmla="*/ 371 w 535"/>
                <a:gd name="T17" fmla="*/ 19 h 536"/>
                <a:gd name="T18" fmla="*/ 321 w 535"/>
                <a:gd name="T19" fmla="*/ 7 h 536"/>
                <a:gd name="T20" fmla="*/ 264 w 535"/>
                <a:gd name="T21" fmla="*/ 0 h 536"/>
                <a:gd name="T22" fmla="*/ 214 w 535"/>
                <a:gd name="T23" fmla="*/ 7 h 536"/>
                <a:gd name="T24" fmla="*/ 164 w 535"/>
                <a:gd name="T25" fmla="*/ 19 h 536"/>
                <a:gd name="T26" fmla="*/ 120 w 535"/>
                <a:gd name="T27" fmla="*/ 45 h 536"/>
                <a:gd name="T28" fmla="*/ 75 w 535"/>
                <a:gd name="T29" fmla="*/ 76 h 536"/>
                <a:gd name="T30" fmla="*/ 44 w 535"/>
                <a:gd name="T31" fmla="*/ 120 h 536"/>
                <a:gd name="T32" fmla="*/ 19 w 535"/>
                <a:gd name="T33" fmla="*/ 164 h 536"/>
                <a:gd name="T34" fmla="*/ 6 w 535"/>
                <a:gd name="T35" fmla="*/ 215 h 536"/>
                <a:gd name="T36" fmla="*/ 0 w 535"/>
                <a:gd name="T37" fmla="*/ 265 h 536"/>
                <a:gd name="T38" fmla="*/ 6 w 535"/>
                <a:gd name="T39" fmla="*/ 322 h 536"/>
                <a:gd name="T40" fmla="*/ 19 w 535"/>
                <a:gd name="T41" fmla="*/ 372 h 536"/>
                <a:gd name="T42" fmla="*/ 44 w 535"/>
                <a:gd name="T43" fmla="*/ 416 h 536"/>
                <a:gd name="T44" fmla="*/ 75 w 535"/>
                <a:gd name="T45" fmla="*/ 460 h 536"/>
                <a:gd name="T46" fmla="*/ 120 w 535"/>
                <a:gd name="T47" fmla="*/ 492 h 536"/>
                <a:gd name="T48" fmla="*/ 164 w 535"/>
                <a:gd name="T49" fmla="*/ 517 h 536"/>
                <a:gd name="T50" fmla="*/ 214 w 535"/>
                <a:gd name="T51" fmla="*/ 530 h 536"/>
                <a:gd name="T52" fmla="*/ 264 w 535"/>
                <a:gd name="T53" fmla="*/ 536 h 536"/>
                <a:gd name="T54" fmla="*/ 296 w 535"/>
                <a:gd name="T55" fmla="*/ 536 h 536"/>
                <a:gd name="T56" fmla="*/ 321 w 535"/>
                <a:gd name="T57" fmla="*/ 530 h 536"/>
                <a:gd name="T58" fmla="*/ 516 w 535"/>
                <a:gd name="T59" fmla="*/ 359 h 536"/>
                <a:gd name="T60" fmla="*/ 516 w 535"/>
                <a:gd name="T61" fmla="*/ 359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35" h="536">
                  <a:moveTo>
                    <a:pt x="516" y="359"/>
                  </a:moveTo>
                  <a:lnTo>
                    <a:pt x="529" y="315"/>
                  </a:lnTo>
                  <a:lnTo>
                    <a:pt x="535" y="265"/>
                  </a:lnTo>
                  <a:lnTo>
                    <a:pt x="529" y="215"/>
                  </a:lnTo>
                  <a:lnTo>
                    <a:pt x="516" y="164"/>
                  </a:lnTo>
                  <a:lnTo>
                    <a:pt x="491" y="120"/>
                  </a:lnTo>
                  <a:lnTo>
                    <a:pt x="460" y="76"/>
                  </a:lnTo>
                  <a:lnTo>
                    <a:pt x="416" y="45"/>
                  </a:lnTo>
                  <a:lnTo>
                    <a:pt x="371" y="19"/>
                  </a:lnTo>
                  <a:lnTo>
                    <a:pt x="321" y="7"/>
                  </a:lnTo>
                  <a:lnTo>
                    <a:pt x="264" y="0"/>
                  </a:lnTo>
                  <a:lnTo>
                    <a:pt x="214" y="7"/>
                  </a:lnTo>
                  <a:lnTo>
                    <a:pt x="164" y="19"/>
                  </a:lnTo>
                  <a:lnTo>
                    <a:pt x="120" y="45"/>
                  </a:lnTo>
                  <a:lnTo>
                    <a:pt x="75" y="76"/>
                  </a:lnTo>
                  <a:lnTo>
                    <a:pt x="44" y="120"/>
                  </a:lnTo>
                  <a:lnTo>
                    <a:pt x="19" y="164"/>
                  </a:lnTo>
                  <a:lnTo>
                    <a:pt x="6" y="215"/>
                  </a:lnTo>
                  <a:lnTo>
                    <a:pt x="0" y="265"/>
                  </a:lnTo>
                  <a:lnTo>
                    <a:pt x="6" y="322"/>
                  </a:lnTo>
                  <a:lnTo>
                    <a:pt x="19" y="372"/>
                  </a:lnTo>
                  <a:lnTo>
                    <a:pt x="44" y="416"/>
                  </a:lnTo>
                  <a:lnTo>
                    <a:pt x="75" y="460"/>
                  </a:lnTo>
                  <a:lnTo>
                    <a:pt x="120" y="492"/>
                  </a:lnTo>
                  <a:lnTo>
                    <a:pt x="164" y="517"/>
                  </a:lnTo>
                  <a:lnTo>
                    <a:pt x="214" y="530"/>
                  </a:lnTo>
                  <a:lnTo>
                    <a:pt x="264" y="536"/>
                  </a:lnTo>
                  <a:lnTo>
                    <a:pt x="296" y="536"/>
                  </a:lnTo>
                  <a:lnTo>
                    <a:pt x="321" y="530"/>
                  </a:lnTo>
                  <a:lnTo>
                    <a:pt x="516" y="359"/>
                  </a:lnTo>
                  <a:lnTo>
                    <a:pt x="516" y="359"/>
                  </a:lnTo>
                  <a:close/>
                </a:path>
              </a:pathLst>
            </a:custGeom>
            <a:solidFill>
              <a:srgbClr val="F0DB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37" name="Freeform 1069">
              <a:extLst>
                <a:ext uri="{FF2B5EF4-FFF2-40B4-BE49-F238E27FC236}">
                  <a16:creationId xmlns:a16="http://schemas.microsoft.com/office/drawing/2014/main" id="{AEA9F27B-3D5C-49F1-A42C-A2FAEF8E8DEC}"/>
                </a:ext>
              </a:extLst>
            </p:cNvPr>
            <p:cNvSpPr>
              <a:spLocks/>
            </p:cNvSpPr>
            <p:nvPr/>
          </p:nvSpPr>
          <p:spPr bwMode="auto">
            <a:xfrm rot="-5400000">
              <a:off x="2052" y="1938"/>
              <a:ext cx="535" cy="536"/>
            </a:xfrm>
            <a:custGeom>
              <a:avLst/>
              <a:gdLst>
                <a:gd name="T0" fmla="*/ 516 w 535"/>
                <a:gd name="T1" fmla="*/ 359 h 536"/>
                <a:gd name="T2" fmla="*/ 523 w 535"/>
                <a:gd name="T3" fmla="*/ 334 h 536"/>
                <a:gd name="T4" fmla="*/ 529 w 535"/>
                <a:gd name="T5" fmla="*/ 315 h 536"/>
                <a:gd name="T6" fmla="*/ 535 w 535"/>
                <a:gd name="T7" fmla="*/ 290 h 536"/>
                <a:gd name="T8" fmla="*/ 535 w 535"/>
                <a:gd name="T9" fmla="*/ 265 h 536"/>
                <a:gd name="T10" fmla="*/ 529 w 535"/>
                <a:gd name="T11" fmla="*/ 240 h 536"/>
                <a:gd name="T12" fmla="*/ 529 w 535"/>
                <a:gd name="T13" fmla="*/ 215 h 536"/>
                <a:gd name="T14" fmla="*/ 523 w 535"/>
                <a:gd name="T15" fmla="*/ 189 h 536"/>
                <a:gd name="T16" fmla="*/ 510 w 535"/>
                <a:gd name="T17" fmla="*/ 164 h 536"/>
                <a:gd name="T18" fmla="*/ 504 w 535"/>
                <a:gd name="T19" fmla="*/ 139 h 536"/>
                <a:gd name="T20" fmla="*/ 485 w 535"/>
                <a:gd name="T21" fmla="*/ 120 h 536"/>
                <a:gd name="T22" fmla="*/ 472 w 535"/>
                <a:gd name="T23" fmla="*/ 95 h 536"/>
                <a:gd name="T24" fmla="*/ 453 w 535"/>
                <a:gd name="T25" fmla="*/ 76 h 536"/>
                <a:gd name="T26" fmla="*/ 434 w 535"/>
                <a:gd name="T27" fmla="*/ 63 h 536"/>
                <a:gd name="T28" fmla="*/ 416 w 535"/>
                <a:gd name="T29" fmla="*/ 45 h 536"/>
                <a:gd name="T30" fmla="*/ 397 w 535"/>
                <a:gd name="T31" fmla="*/ 32 h 536"/>
                <a:gd name="T32" fmla="*/ 371 w 535"/>
                <a:gd name="T33" fmla="*/ 19 h 536"/>
                <a:gd name="T34" fmla="*/ 346 w 535"/>
                <a:gd name="T35" fmla="*/ 13 h 536"/>
                <a:gd name="T36" fmla="*/ 321 w 535"/>
                <a:gd name="T37" fmla="*/ 7 h 536"/>
                <a:gd name="T38" fmla="*/ 296 w 535"/>
                <a:gd name="T39" fmla="*/ 0 h 536"/>
                <a:gd name="T40" fmla="*/ 264 w 535"/>
                <a:gd name="T41" fmla="*/ 0 h 536"/>
                <a:gd name="T42" fmla="*/ 239 w 535"/>
                <a:gd name="T43" fmla="*/ 0 h 536"/>
                <a:gd name="T44" fmla="*/ 214 w 535"/>
                <a:gd name="T45" fmla="*/ 7 h 536"/>
                <a:gd name="T46" fmla="*/ 189 w 535"/>
                <a:gd name="T47" fmla="*/ 13 h 536"/>
                <a:gd name="T48" fmla="*/ 164 w 535"/>
                <a:gd name="T49" fmla="*/ 19 h 536"/>
                <a:gd name="T50" fmla="*/ 138 w 535"/>
                <a:gd name="T51" fmla="*/ 32 h 536"/>
                <a:gd name="T52" fmla="*/ 120 w 535"/>
                <a:gd name="T53" fmla="*/ 45 h 536"/>
                <a:gd name="T54" fmla="*/ 94 w 535"/>
                <a:gd name="T55" fmla="*/ 63 h 536"/>
                <a:gd name="T56" fmla="*/ 75 w 535"/>
                <a:gd name="T57" fmla="*/ 76 h 536"/>
                <a:gd name="T58" fmla="*/ 63 w 535"/>
                <a:gd name="T59" fmla="*/ 95 h 536"/>
                <a:gd name="T60" fmla="*/ 44 w 535"/>
                <a:gd name="T61" fmla="*/ 120 h 536"/>
                <a:gd name="T62" fmla="*/ 31 w 535"/>
                <a:gd name="T63" fmla="*/ 139 h 536"/>
                <a:gd name="T64" fmla="*/ 19 w 535"/>
                <a:gd name="T65" fmla="*/ 164 h 536"/>
                <a:gd name="T66" fmla="*/ 13 w 535"/>
                <a:gd name="T67" fmla="*/ 189 h 536"/>
                <a:gd name="T68" fmla="*/ 6 w 535"/>
                <a:gd name="T69" fmla="*/ 215 h 536"/>
                <a:gd name="T70" fmla="*/ 0 w 535"/>
                <a:gd name="T71" fmla="*/ 240 h 536"/>
                <a:gd name="T72" fmla="*/ 0 w 535"/>
                <a:gd name="T73" fmla="*/ 265 h 536"/>
                <a:gd name="T74" fmla="*/ 0 w 535"/>
                <a:gd name="T75" fmla="*/ 296 h 536"/>
                <a:gd name="T76" fmla="*/ 6 w 535"/>
                <a:gd name="T77" fmla="*/ 322 h 536"/>
                <a:gd name="T78" fmla="*/ 13 w 535"/>
                <a:gd name="T79" fmla="*/ 347 h 536"/>
                <a:gd name="T80" fmla="*/ 19 w 535"/>
                <a:gd name="T81" fmla="*/ 372 h 536"/>
                <a:gd name="T82" fmla="*/ 31 w 535"/>
                <a:gd name="T83" fmla="*/ 397 h 536"/>
                <a:gd name="T84" fmla="*/ 44 w 535"/>
                <a:gd name="T85" fmla="*/ 416 h 536"/>
                <a:gd name="T86" fmla="*/ 63 w 535"/>
                <a:gd name="T87" fmla="*/ 435 h 536"/>
                <a:gd name="T88" fmla="*/ 75 w 535"/>
                <a:gd name="T89" fmla="*/ 454 h 536"/>
                <a:gd name="T90" fmla="*/ 94 w 535"/>
                <a:gd name="T91" fmla="*/ 473 h 536"/>
                <a:gd name="T92" fmla="*/ 120 w 535"/>
                <a:gd name="T93" fmla="*/ 492 h 536"/>
                <a:gd name="T94" fmla="*/ 138 w 535"/>
                <a:gd name="T95" fmla="*/ 504 h 536"/>
                <a:gd name="T96" fmla="*/ 164 w 535"/>
                <a:gd name="T97" fmla="*/ 511 h 536"/>
                <a:gd name="T98" fmla="*/ 189 w 535"/>
                <a:gd name="T99" fmla="*/ 523 h 536"/>
                <a:gd name="T100" fmla="*/ 214 w 535"/>
                <a:gd name="T101" fmla="*/ 530 h 536"/>
                <a:gd name="T102" fmla="*/ 239 w 535"/>
                <a:gd name="T103" fmla="*/ 536 h 536"/>
                <a:gd name="T104" fmla="*/ 264 w 535"/>
                <a:gd name="T105" fmla="*/ 536 h 536"/>
                <a:gd name="T106" fmla="*/ 296 w 535"/>
                <a:gd name="T107" fmla="*/ 536 h 536"/>
                <a:gd name="T108" fmla="*/ 321 w 535"/>
                <a:gd name="T109" fmla="*/ 530 h 536"/>
                <a:gd name="T110" fmla="*/ 516 w 535"/>
                <a:gd name="T111" fmla="*/ 359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5" h="536">
                  <a:moveTo>
                    <a:pt x="516" y="359"/>
                  </a:moveTo>
                  <a:lnTo>
                    <a:pt x="523" y="334"/>
                  </a:lnTo>
                  <a:lnTo>
                    <a:pt x="529" y="315"/>
                  </a:lnTo>
                  <a:lnTo>
                    <a:pt x="535" y="290"/>
                  </a:lnTo>
                  <a:lnTo>
                    <a:pt x="535" y="265"/>
                  </a:lnTo>
                  <a:lnTo>
                    <a:pt x="529" y="240"/>
                  </a:lnTo>
                  <a:lnTo>
                    <a:pt x="529" y="215"/>
                  </a:lnTo>
                  <a:lnTo>
                    <a:pt x="523" y="189"/>
                  </a:lnTo>
                  <a:lnTo>
                    <a:pt x="510" y="164"/>
                  </a:lnTo>
                  <a:lnTo>
                    <a:pt x="504" y="139"/>
                  </a:lnTo>
                  <a:lnTo>
                    <a:pt x="485" y="120"/>
                  </a:lnTo>
                  <a:lnTo>
                    <a:pt x="472" y="95"/>
                  </a:lnTo>
                  <a:lnTo>
                    <a:pt x="453" y="76"/>
                  </a:lnTo>
                  <a:lnTo>
                    <a:pt x="434" y="63"/>
                  </a:lnTo>
                  <a:lnTo>
                    <a:pt x="416" y="45"/>
                  </a:lnTo>
                  <a:lnTo>
                    <a:pt x="397" y="32"/>
                  </a:lnTo>
                  <a:lnTo>
                    <a:pt x="371" y="19"/>
                  </a:lnTo>
                  <a:lnTo>
                    <a:pt x="346" y="13"/>
                  </a:lnTo>
                  <a:lnTo>
                    <a:pt x="321" y="7"/>
                  </a:lnTo>
                  <a:lnTo>
                    <a:pt x="296" y="0"/>
                  </a:lnTo>
                  <a:lnTo>
                    <a:pt x="264" y="0"/>
                  </a:lnTo>
                  <a:lnTo>
                    <a:pt x="239" y="0"/>
                  </a:lnTo>
                  <a:lnTo>
                    <a:pt x="214" y="7"/>
                  </a:lnTo>
                  <a:lnTo>
                    <a:pt x="189" y="13"/>
                  </a:lnTo>
                  <a:lnTo>
                    <a:pt x="164" y="19"/>
                  </a:lnTo>
                  <a:lnTo>
                    <a:pt x="138" y="32"/>
                  </a:lnTo>
                  <a:lnTo>
                    <a:pt x="120" y="45"/>
                  </a:lnTo>
                  <a:lnTo>
                    <a:pt x="94" y="63"/>
                  </a:lnTo>
                  <a:lnTo>
                    <a:pt x="75" y="76"/>
                  </a:lnTo>
                  <a:lnTo>
                    <a:pt x="63" y="95"/>
                  </a:lnTo>
                  <a:lnTo>
                    <a:pt x="44" y="120"/>
                  </a:lnTo>
                  <a:lnTo>
                    <a:pt x="31" y="139"/>
                  </a:lnTo>
                  <a:lnTo>
                    <a:pt x="19" y="164"/>
                  </a:lnTo>
                  <a:lnTo>
                    <a:pt x="13" y="189"/>
                  </a:lnTo>
                  <a:lnTo>
                    <a:pt x="6" y="215"/>
                  </a:lnTo>
                  <a:lnTo>
                    <a:pt x="0" y="240"/>
                  </a:lnTo>
                  <a:lnTo>
                    <a:pt x="0" y="265"/>
                  </a:lnTo>
                  <a:lnTo>
                    <a:pt x="0" y="296"/>
                  </a:lnTo>
                  <a:lnTo>
                    <a:pt x="6" y="322"/>
                  </a:lnTo>
                  <a:lnTo>
                    <a:pt x="13" y="347"/>
                  </a:lnTo>
                  <a:lnTo>
                    <a:pt x="19" y="372"/>
                  </a:lnTo>
                  <a:lnTo>
                    <a:pt x="31" y="397"/>
                  </a:lnTo>
                  <a:lnTo>
                    <a:pt x="44" y="416"/>
                  </a:lnTo>
                  <a:lnTo>
                    <a:pt x="63" y="435"/>
                  </a:lnTo>
                  <a:lnTo>
                    <a:pt x="75" y="454"/>
                  </a:lnTo>
                  <a:lnTo>
                    <a:pt x="94" y="473"/>
                  </a:lnTo>
                  <a:lnTo>
                    <a:pt x="120" y="492"/>
                  </a:lnTo>
                  <a:lnTo>
                    <a:pt x="138" y="504"/>
                  </a:lnTo>
                  <a:lnTo>
                    <a:pt x="164" y="511"/>
                  </a:lnTo>
                  <a:lnTo>
                    <a:pt x="189" y="523"/>
                  </a:lnTo>
                  <a:lnTo>
                    <a:pt x="214" y="530"/>
                  </a:lnTo>
                  <a:lnTo>
                    <a:pt x="239" y="536"/>
                  </a:lnTo>
                  <a:lnTo>
                    <a:pt x="264" y="536"/>
                  </a:lnTo>
                  <a:lnTo>
                    <a:pt x="296" y="536"/>
                  </a:lnTo>
                  <a:lnTo>
                    <a:pt x="321" y="530"/>
                  </a:lnTo>
                  <a:lnTo>
                    <a:pt x="516" y="359"/>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38" name="Freeform 1070">
              <a:extLst>
                <a:ext uri="{FF2B5EF4-FFF2-40B4-BE49-F238E27FC236}">
                  <a16:creationId xmlns:a16="http://schemas.microsoft.com/office/drawing/2014/main" id="{C14A1B48-DC14-4740-A3FE-829A2DC57FF9}"/>
                </a:ext>
              </a:extLst>
            </p:cNvPr>
            <p:cNvSpPr>
              <a:spLocks/>
            </p:cNvSpPr>
            <p:nvPr/>
          </p:nvSpPr>
          <p:spPr bwMode="auto">
            <a:xfrm rot="-5400000">
              <a:off x="2021" y="1164"/>
              <a:ext cx="592" cy="592"/>
            </a:xfrm>
            <a:custGeom>
              <a:avLst/>
              <a:gdLst>
                <a:gd name="T0" fmla="*/ 12 w 592"/>
                <a:gd name="T1" fmla="*/ 390 h 592"/>
                <a:gd name="T2" fmla="*/ 0 w 592"/>
                <a:gd name="T3" fmla="*/ 346 h 592"/>
                <a:gd name="T4" fmla="*/ 0 w 592"/>
                <a:gd name="T5" fmla="*/ 296 h 592"/>
                <a:gd name="T6" fmla="*/ 6 w 592"/>
                <a:gd name="T7" fmla="*/ 239 h 592"/>
                <a:gd name="T8" fmla="*/ 25 w 592"/>
                <a:gd name="T9" fmla="*/ 183 h 592"/>
                <a:gd name="T10" fmla="*/ 50 w 592"/>
                <a:gd name="T11" fmla="*/ 132 h 592"/>
                <a:gd name="T12" fmla="*/ 88 w 592"/>
                <a:gd name="T13" fmla="*/ 88 h 592"/>
                <a:gd name="T14" fmla="*/ 132 w 592"/>
                <a:gd name="T15" fmla="*/ 50 h 592"/>
                <a:gd name="T16" fmla="*/ 182 w 592"/>
                <a:gd name="T17" fmla="*/ 25 h 592"/>
                <a:gd name="T18" fmla="*/ 239 w 592"/>
                <a:gd name="T19" fmla="*/ 6 h 592"/>
                <a:gd name="T20" fmla="*/ 296 w 592"/>
                <a:gd name="T21" fmla="*/ 0 h 592"/>
                <a:gd name="T22" fmla="*/ 359 w 592"/>
                <a:gd name="T23" fmla="*/ 6 h 592"/>
                <a:gd name="T24" fmla="*/ 409 w 592"/>
                <a:gd name="T25" fmla="*/ 25 h 592"/>
                <a:gd name="T26" fmla="*/ 460 w 592"/>
                <a:gd name="T27" fmla="*/ 50 h 592"/>
                <a:gd name="T28" fmla="*/ 504 w 592"/>
                <a:gd name="T29" fmla="*/ 88 h 592"/>
                <a:gd name="T30" fmla="*/ 541 w 592"/>
                <a:gd name="T31" fmla="*/ 132 h 592"/>
                <a:gd name="T32" fmla="*/ 567 w 592"/>
                <a:gd name="T33" fmla="*/ 183 h 592"/>
                <a:gd name="T34" fmla="*/ 585 w 592"/>
                <a:gd name="T35" fmla="*/ 239 h 592"/>
                <a:gd name="T36" fmla="*/ 592 w 592"/>
                <a:gd name="T37" fmla="*/ 296 h 592"/>
                <a:gd name="T38" fmla="*/ 585 w 592"/>
                <a:gd name="T39" fmla="*/ 359 h 592"/>
                <a:gd name="T40" fmla="*/ 567 w 592"/>
                <a:gd name="T41" fmla="*/ 409 h 592"/>
                <a:gd name="T42" fmla="*/ 541 w 592"/>
                <a:gd name="T43" fmla="*/ 460 h 592"/>
                <a:gd name="T44" fmla="*/ 504 w 592"/>
                <a:gd name="T45" fmla="*/ 504 h 592"/>
                <a:gd name="T46" fmla="*/ 460 w 592"/>
                <a:gd name="T47" fmla="*/ 542 h 592"/>
                <a:gd name="T48" fmla="*/ 409 w 592"/>
                <a:gd name="T49" fmla="*/ 567 h 592"/>
                <a:gd name="T50" fmla="*/ 359 w 592"/>
                <a:gd name="T51" fmla="*/ 586 h 592"/>
                <a:gd name="T52" fmla="*/ 296 w 592"/>
                <a:gd name="T53" fmla="*/ 592 h 592"/>
                <a:gd name="T54" fmla="*/ 252 w 592"/>
                <a:gd name="T55" fmla="*/ 592 h 592"/>
                <a:gd name="T56" fmla="*/ 220 w 592"/>
                <a:gd name="T57" fmla="*/ 579 h 592"/>
                <a:gd name="T58" fmla="*/ 12 w 592"/>
                <a:gd name="T59" fmla="*/ 390 h 592"/>
                <a:gd name="T60" fmla="*/ 12 w 592"/>
                <a:gd name="T61" fmla="*/ 390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2" h="592">
                  <a:moveTo>
                    <a:pt x="12" y="390"/>
                  </a:moveTo>
                  <a:lnTo>
                    <a:pt x="0" y="346"/>
                  </a:lnTo>
                  <a:lnTo>
                    <a:pt x="0" y="296"/>
                  </a:lnTo>
                  <a:lnTo>
                    <a:pt x="6" y="239"/>
                  </a:lnTo>
                  <a:lnTo>
                    <a:pt x="25" y="183"/>
                  </a:lnTo>
                  <a:lnTo>
                    <a:pt x="50" y="132"/>
                  </a:lnTo>
                  <a:lnTo>
                    <a:pt x="88" y="88"/>
                  </a:lnTo>
                  <a:lnTo>
                    <a:pt x="132" y="50"/>
                  </a:lnTo>
                  <a:lnTo>
                    <a:pt x="182" y="25"/>
                  </a:lnTo>
                  <a:lnTo>
                    <a:pt x="239" y="6"/>
                  </a:lnTo>
                  <a:lnTo>
                    <a:pt x="296" y="0"/>
                  </a:lnTo>
                  <a:lnTo>
                    <a:pt x="359" y="6"/>
                  </a:lnTo>
                  <a:lnTo>
                    <a:pt x="409" y="25"/>
                  </a:lnTo>
                  <a:lnTo>
                    <a:pt x="460" y="50"/>
                  </a:lnTo>
                  <a:lnTo>
                    <a:pt x="504" y="88"/>
                  </a:lnTo>
                  <a:lnTo>
                    <a:pt x="541" y="132"/>
                  </a:lnTo>
                  <a:lnTo>
                    <a:pt x="567" y="183"/>
                  </a:lnTo>
                  <a:lnTo>
                    <a:pt x="585" y="239"/>
                  </a:lnTo>
                  <a:lnTo>
                    <a:pt x="592" y="296"/>
                  </a:lnTo>
                  <a:lnTo>
                    <a:pt x="585" y="359"/>
                  </a:lnTo>
                  <a:lnTo>
                    <a:pt x="567" y="409"/>
                  </a:lnTo>
                  <a:lnTo>
                    <a:pt x="541" y="460"/>
                  </a:lnTo>
                  <a:lnTo>
                    <a:pt x="504" y="504"/>
                  </a:lnTo>
                  <a:lnTo>
                    <a:pt x="460" y="542"/>
                  </a:lnTo>
                  <a:lnTo>
                    <a:pt x="409" y="567"/>
                  </a:lnTo>
                  <a:lnTo>
                    <a:pt x="359" y="586"/>
                  </a:lnTo>
                  <a:lnTo>
                    <a:pt x="296" y="592"/>
                  </a:lnTo>
                  <a:lnTo>
                    <a:pt x="252" y="592"/>
                  </a:lnTo>
                  <a:lnTo>
                    <a:pt x="220" y="579"/>
                  </a:lnTo>
                  <a:lnTo>
                    <a:pt x="12" y="390"/>
                  </a:lnTo>
                  <a:lnTo>
                    <a:pt x="12" y="3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39" name="Freeform 1071">
              <a:extLst>
                <a:ext uri="{FF2B5EF4-FFF2-40B4-BE49-F238E27FC236}">
                  <a16:creationId xmlns:a16="http://schemas.microsoft.com/office/drawing/2014/main" id="{088BDE1F-8F92-4E41-AA8C-5BFF5C07A90F}"/>
                </a:ext>
              </a:extLst>
            </p:cNvPr>
            <p:cNvSpPr>
              <a:spLocks/>
            </p:cNvSpPr>
            <p:nvPr/>
          </p:nvSpPr>
          <p:spPr bwMode="auto">
            <a:xfrm rot="-5400000">
              <a:off x="2021" y="1164"/>
              <a:ext cx="592" cy="592"/>
            </a:xfrm>
            <a:custGeom>
              <a:avLst/>
              <a:gdLst>
                <a:gd name="T0" fmla="*/ 12 w 592"/>
                <a:gd name="T1" fmla="*/ 390 h 592"/>
                <a:gd name="T2" fmla="*/ 6 w 592"/>
                <a:gd name="T3" fmla="*/ 372 h 592"/>
                <a:gd name="T4" fmla="*/ 0 w 592"/>
                <a:gd name="T5" fmla="*/ 346 h 592"/>
                <a:gd name="T6" fmla="*/ 0 w 592"/>
                <a:gd name="T7" fmla="*/ 321 h 592"/>
                <a:gd name="T8" fmla="*/ 0 w 592"/>
                <a:gd name="T9" fmla="*/ 296 h 592"/>
                <a:gd name="T10" fmla="*/ 0 w 592"/>
                <a:gd name="T11" fmla="*/ 265 h 592"/>
                <a:gd name="T12" fmla="*/ 0 w 592"/>
                <a:gd name="T13" fmla="*/ 233 h 592"/>
                <a:gd name="T14" fmla="*/ 12 w 592"/>
                <a:gd name="T15" fmla="*/ 208 h 592"/>
                <a:gd name="T16" fmla="*/ 19 w 592"/>
                <a:gd name="T17" fmla="*/ 183 h 592"/>
                <a:gd name="T18" fmla="*/ 31 w 592"/>
                <a:gd name="T19" fmla="*/ 151 h 592"/>
                <a:gd name="T20" fmla="*/ 50 w 592"/>
                <a:gd name="T21" fmla="*/ 132 h 592"/>
                <a:gd name="T22" fmla="*/ 63 w 592"/>
                <a:gd name="T23" fmla="*/ 107 h 592"/>
                <a:gd name="T24" fmla="*/ 82 w 592"/>
                <a:gd name="T25" fmla="*/ 88 h 592"/>
                <a:gd name="T26" fmla="*/ 107 w 592"/>
                <a:gd name="T27" fmla="*/ 69 h 592"/>
                <a:gd name="T28" fmla="*/ 126 w 592"/>
                <a:gd name="T29" fmla="*/ 50 h 592"/>
                <a:gd name="T30" fmla="*/ 151 w 592"/>
                <a:gd name="T31" fmla="*/ 38 h 592"/>
                <a:gd name="T32" fmla="*/ 176 w 592"/>
                <a:gd name="T33" fmla="*/ 25 h 592"/>
                <a:gd name="T34" fmla="*/ 208 w 592"/>
                <a:gd name="T35" fmla="*/ 13 h 592"/>
                <a:gd name="T36" fmla="*/ 233 w 592"/>
                <a:gd name="T37" fmla="*/ 6 h 592"/>
                <a:gd name="T38" fmla="*/ 264 w 592"/>
                <a:gd name="T39" fmla="*/ 0 h 592"/>
                <a:gd name="T40" fmla="*/ 296 w 592"/>
                <a:gd name="T41" fmla="*/ 0 h 592"/>
                <a:gd name="T42" fmla="*/ 321 w 592"/>
                <a:gd name="T43" fmla="*/ 0 h 592"/>
                <a:gd name="T44" fmla="*/ 352 w 592"/>
                <a:gd name="T45" fmla="*/ 6 h 592"/>
                <a:gd name="T46" fmla="*/ 384 w 592"/>
                <a:gd name="T47" fmla="*/ 13 h 592"/>
                <a:gd name="T48" fmla="*/ 409 w 592"/>
                <a:gd name="T49" fmla="*/ 25 h 592"/>
                <a:gd name="T50" fmla="*/ 434 w 592"/>
                <a:gd name="T51" fmla="*/ 38 h 592"/>
                <a:gd name="T52" fmla="*/ 460 w 592"/>
                <a:gd name="T53" fmla="*/ 50 h 592"/>
                <a:gd name="T54" fmla="*/ 485 w 592"/>
                <a:gd name="T55" fmla="*/ 69 h 592"/>
                <a:gd name="T56" fmla="*/ 504 w 592"/>
                <a:gd name="T57" fmla="*/ 88 h 592"/>
                <a:gd name="T58" fmla="*/ 523 w 592"/>
                <a:gd name="T59" fmla="*/ 107 h 592"/>
                <a:gd name="T60" fmla="*/ 541 w 592"/>
                <a:gd name="T61" fmla="*/ 132 h 592"/>
                <a:gd name="T62" fmla="*/ 554 w 592"/>
                <a:gd name="T63" fmla="*/ 151 h 592"/>
                <a:gd name="T64" fmla="*/ 567 w 592"/>
                <a:gd name="T65" fmla="*/ 183 h 592"/>
                <a:gd name="T66" fmla="*/ 579 w 592"/>
                <a:gd name="T67" fmla="*/ 208 h 592"/>
                <a:gd name="T68" fmla="*/ 585 w 592"/>
                <a:gd name="T69" fmla="*/ 233 h 592"/>
                <a:gd name="T70" fmla="*/ 592 w 592"/>
                <a:gd name="T71" fmla="*/ 265 h 592"/>
                <a:gd name="T72" fmla="*/ 592 w 592"/>
                <a:gd name="T73" fmla="*/ 296 h 592"/>
                <a:gd name="T74" fmla="*/ 592 w 592"/>
                <a:gd name="T75" fmla="*/ 327 h 592"/>
                <a:gd name="T76" fmla="*/ 585 w 592"/>
                <a:gd name="T77" fmla="*/ 353 h 592"/>
                <a:gd name="T78" fmla="*/ 579 w 592"/>
                <a:gd name="T79" fmla="*/ 384 h 592"/>
                <a:gd name="T80" fmla="*/ 567 w 592"/>
                <a:gd name="T81" fmla="*/ 409 h 592"/>
                <a:gd name="T82" fmla="*/ 554 w 592"/>
                <a:gd name="T83" fmla="*/ 435 h 592"/>
                <a:gd name="T84" fmla="*/ 541 w 592"/>
                <a:gd name="T85" fmla="*/ 460 h 592"/>
                <a:gd name="T86" fmla="*/ 523 w 592"/>
                <a:gd name="T87" fmla="*/ 485 h 592"/>
                <a:gd name="T88" fmla="*/ 504 w 592"/>
                <a:gd name="T89" fmla="*/ 504 h 592"/>
                <a:gd name="T90" fmla="*/ 485 w 592"/>
                <a:gd name="T91" fmla="*/ 523 h 592"/>
                <a:gd name="T92" fmla="*/ 460 w 592"/>
                <a:gd name="T93" fmla="*/ 542 h 592"/>
                <a:gd name="T94" fmla="*/ 434 w 592"/>
                <a:gd name="T95" fmla="*/ 554 h 592"/>
                <a:gd name="T96" fmla="*/ 409 w 592"/>
                <a:gd name="T97" fmla="*/ 567 h 592"/>
                <a:gd name="T98" fmla="*/ 384 w 592"/>
                <a:gd name="T99" fmla="*/ 579 h 592"/>
                <a:gd name="T100" fmla="*/ 352 w 592"/>
                <a:gd name="T101" fmla="*/ 586 h 592"/>
                <a:gd name="T102" fmla="*/ 321 w 592"/>
                <a:gd name="T103" fmla="*/ 592 h 592"/>
                <a:gd name="T104" fmla="*/ 296 w 592"/>
                <a:gd name="T105" fmla="*/ 592 h 592"/>
                <a:gd name="T106" fmla="*/ 277 w 592"/>
                <a:gd name="T107" fmla="*/ 592 h 592"/>
                <a:gd name="T108" fmla="*/ 252 w 592"/>
                <a:gd name="T109" fmla="*/ 592 h 592"/>
                <a:gd name="T110" fmla="*/ 233 w 592"/>
                <a:gd name="T111" fmla="*/ 586 h 592"/>
                <a:gd name="T112" fmla="*/ 220 w 592"/>
                <a:gd name="T113" fmla="*/ 579 h 592"/>
                <a:gd name="T114" fmla="*/ 12 w 592"/>
                <a:gd name="T115" fmla="*/ 390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92" h="592">
                  <a:moveTo>
                    <a:pt x="12" y="390"/>
                  </a:moveTo>
                  <a:lnTo>
                    <a:pt x="6" y="372"/>
                  </a:lnTo>
                  <a:lnTo>
                    <a:pt x="0" y="346"/>
                  </a:lnTo>
                  <a:lnTo>
                    <a:pt x="0" y="321"/>
                  </a:lnTo>
                  <a:lnTo>
                    <a:pt x="0" y="296"/>
                  </a:lnTo>
                  <a:lnTo>
                    <a:pt x="0" y="265"/>
                  </a:lnTo>
                  <a:lnTo>
                    <a:pt x="0" y="233"/>
                  </a:lnTo>
                  <a:lnTo>
                    <a:pt x="12" y="208"/>
                  </a:lnTo>
                  <a:lnTo>
                    <a:pt x="19" y="183"/>
                  </a:lnTo>
                  <a:lnTo>
                    <a:pt x="31" y="151"/>
                  </a:lnTo>
                  <a:lnTo>
                    <a:pt x="50" y="132"/>
                  </a:lnTo>
                  <a:lnTo>
                    <a:pt x="63" y="107"/>
                  </a:lnTo>
                  <a:lnTo>
                    <a:pt x="82" y="88"/>
                  </a:lnTo>
                  <a:lnTo>
                    <a:pt x="107" y="69"/>
                  </a:lnTo>
                  <a:lnTo>
                    <a:pt x="126" y="50"/>
                  </a:lnTo>
                  <a:lnTo>
                    <a:pt x="151" y="38"/>
                  </a:lnTo>
                  <a:lnTo>
                    <a:pt x="176" y="25"/>
                  </a:lnTo>
                  <a:lnTo>
                    <a:pt x="208" y="13"/>
                  </a:lnTo>
                  <a:lnTo>
                    <a:pt x="233" y="6"/>
                  </a:lnTo>
                  <a:lnTo>
                    <a:pt x="264" y="0"/>
                  </a:lnTo>
                  <a:lnTo>
                    <a:pt x="296" y="0"/>
                  </a:lnTo>
                  <a:lnTo>
                    <a:pt x="321" y="0"/>
                  </a:lnTo>
                  <a:lnTo>
                    <a:pt x="352" y="6"/>
                  </a:lnTo>
                  <a:lnTo>
                    <a:pt x="384" y="13"/>
                  </a:lnTo>
                  <a:lnTo>
                    <a:pt x="409" y="25"/>
                  </a:lnTo>
                  <a:lnTo>
                    <a:pt x="434" y="38"/>
                  </a:lnTo>
                  <a:lnTo>
                    <a:pt x="460" y="50"/>
                  </a:lnTo>
                  <a:lnTo>
                    <a:pt x="485" y="69"/>
                  </a:lnTo>
                  <a:lnTo>
                    <a:pt x="504" y="88"/>
                  </a:lnTo>
                  <a:lnTo>
                    <a:pt x="523" y="107"/>
                  </a:lnTo>
                  <a:lnTo>
                    <a:pt x="541" y="132"/>
                  </a:lnTo>
                  <a:lnTo>
                    <a:pt x="554" y="151"/>
                  </a:lnTo>
                  <a:lnTo>
                    <a:pt x="567" y="183"/>
                  </a:lnTo>
                  <a:lnTo>
                    <a:pt x="579" y="208"/>
                  </a:lnTo>
                  <a:lnTo>
                    <a:pt x="585" y="233"/>
                  </a:lnTo>
                  <a:lnTo>
                    <a:pt x="592" y="265"/>
                  </a:lnTo>
                  <a:lnTo>
                    <a:pt x="592" y="296"/>
                  </a:lnTo>
                  <a:lnTo>
                    <a:pt x="592" y="327"/>
                  </a:lnTo>
                  <a:lnTo>
                    <a:pt x="585" y="353"/>
                  </a:lnTo>
                  <a:lnTo>
                    <a:pt x="579" y="384"/>
                  </a:lnTo>
                  <a:lnTo>
                    <a:pt x="567" y="409"/>
                  </a:lnTo>
                  <a:lnTo>
                    <a:pt x="554" y="435"/>
                  </a:lnTo>
                  <a:lnTo>
                    <a:pt x="541" y="460"/>
                  </a:lnTo>
                  <a:lnTo>
                    <a:pt x="523" y="485"/>
                  </a:lnTo>
                  <a:lnTo>
                    <a:pt x="504" y="504"/>
                  </a:lnTo>
                  <a:lnTo>
                    <a:pt x="485" y="523"/>
                  </a:lnTo>
                  <a:lnTo>
                    <a:pt x="460" y="542"/>
                  </a:lnTo>
                  <a:lnTo>
                    <a:pt x="434" y="554"/>
                  </a:lnTo>
                  <a:lnTo>
                    <a:pt x="409" y="567"/>
                  </a:lnTo>
                  <a:lnTo>
                    <a:pt x="384" y="579"/>
                  </a:lnTo>
                  <a:lnTo>
                    <a:pt x="352" y="586"/>
                  </a:lnTo>
                  <a:lnTo>
                    <a:pt x="321" y="592"/>
                  </a:lnTo>
                  <a:lnTo>
                    <a:pt x="296" y="592"/>
                  </a:lnTo>
                  <a:lnTo>
                    <a:pt x="277" y="592"/>
                  </a:lnTo>
                  <a:lnTo>
                    <a:pt x="252" y="592"/>
                  </a:lnTo>
                  <a:lnTo>
                    <a:pt x="233" y="586"/>
                  </a:lnTo>
                  <a:lnTo>
                    <a:pt x="220" y="579"/>
                  </a:lnTo>
                  <a:lnTo>
                    <a:pt x="12" y="39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40" name="Freeform 1072">
              <a:extLst>
                <a:ext uri="{FF2B5EF4-FFF2-40B4-BE49-F238E27FC236}">
                  <a16:creationId xmlns:a16="http://schemas.microsoft.com/office/drawing/2014/main" id="{F23759AD-C387-447A-ADB7-5191C7D98C97}"/>
                </a:ext>
              </a:extLst>
            </p:cNvPr>
            <p:cNvSpPr>
              <a:spLocks/>
            </p:cNvSpPr>
            <p:nvPr/>
          </p:nvSpPr>
          <p:spPr bwMode="auto">
            <a:xfrm rot="-5400000">
              <a:off x="2049" y="1198"/>
              <a:ext cx="535" cy="530"/>
            </a:xfrm>
            <a:custGeom>
              <a:avLst/>
              <a:gdLst>
                <a:gd name="T0" fmla="*/ 19 w 535"/>
                <a:gd name="T1" fmla="*/ 353 h 530"/>
                <a:gd name="T2" fmla="*/ 6 w 535"/>
                <a:gd name="T3" fmla="*/ 309 h 530"/>
                <a:gd name="T4" fmla="*/ 0 w 535"/>
                <a:gd name="T5" fmla="*/ 265 h 530"/>
                <a:gd name="T6" fmla="*/ 6 w 535"/>
                <a:gd name="T7" fmla="*/ 215 h 530"/>
                <a:gd name="T8" fmla="*/ 19 w 535"/>
                <a:gd name="T9" fmla="*/ 164 h 530"/>
                <a:gd name="T10" fmla="*/ 44 w 535"/>
                <a:gd name="T11" fmla="*/ 120 h 530"/>
                <a:gd name="T12" fmla="*/ 82 w 535"/>
                <a:gd name="T13" fmla="*/ 76 h 530"/>
                <a:gd name="T14" fmla="*/ 120 w 535"/>
                <a:gd name="T15" fmla="*/ 45 h 530"/>
                <a:gd name="T16" fmla="*/ 164 w 535"/>
                <a:gd name="T17" fmla="*/ 19 h 530"/>
                <a:gd name="T18" fmla="*/ 214 w 535"/>
                <a:gd name="T19" fmla="*/ 7 h 530"/>
                <a:gd name="T20" fmla="*/ 271 w 535"/>
                <a:gd name="T21" fmla="*/ 0 h 530"/>
                <a:gd name="T22" fmla="*/ 321 w 535"/>
                <a:gd name="T23" fmla="*/ 7 h 530"/>
                <a:gd name="T24" fmla="*/ 372 w 535"/>
                <a:gd name="T25" fmla="*/ 19 h 530"/>
                <a:gd name="T26" fmla="*/ 416 w 535"/>
                <a:gd name="T27" fmla="*/ 45 h 530"/>
                <a:gd name="T28" fmla="*/ 460 w 535"/>
                <a:gd name="T29" fmla="*/ 76 h 530"/>
                <a:gd name="T30" fmla="*/ 491 w 535"/>
                <a:gd name="T31" fmla="*/ 120 h 530"/>
                <a:gd name="T32" fmla="*/ 516 w 535"/>
                <a:gd name="T33" fmla="*/ 164 h 530"/>
                <a:gd name="T34" fmla="*/ 529 w 535"/>
                <a:gd name="T35" fmla="*/ 215 h 530"/>
                <a:gd name="T36" fmla="*/ 535 w 535"/>
                <a:gd name="T37" fmla="*/ 265 h 530"/>
                <a:gd name="T38" fmla="*/ 529 w 535"/>
                <a:gd name="T39" fmla="*/ 315 h 530"/>
                <a:gd name="T40" fmla="*/ 516 w 535"/>
                <a:gd name="T41" fmla="*/ 366 h 530"/>
                <a:gd name="T42" fmla="*/ 491 w 535"/>
                <a:gd name="T43" fmla="*/ 410 h 530"/>
                <a:gd name="T44" fmla="*/ 460 w 535"/>
                <a:gd name="T45" fmla="*/ 454 h 530"/>
                <a:gd name="T46" fmla="*/ 416 w 535"/>
                <a:gd name="T47" fmla="*/ 485 h 530"/>
                <a:gd name="T48" fmla="*/ 372 w 535"/>
                <a:gd name="T49" fmla="*/ 511 h 530"/>
                <a:gd name="T50" fmla="*/ 321 w 535"/>
                <a:gd name="T51" fmla="*/ 523 h 530"/>
                <a:gd name="T52" fmla="*/ 271 w 535"/>
                <a:gd name="T53" fmla="*/ 530 h 530"/>
                <a:gd name="T54" fmla="*/ 233 w 535"/>
                <a:gd name="T55" fmla="*/ 530 h 530"/>
                <a:gd name="T56" fmla="*/ 202 w 535"/>
                <a:gd name="T57" fmla="*/ 523 h 530"/>
                <a:gd name="T58" fmla="*/ 19 w 535"/>
                <a:gd name="T59" fmla="*/ 353 h 530"/>
                <a:gd name="T60" fmla="*/ 19 w 535"/>
                <a:gd name="T61" fmla="*/ 353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35" h="530">
                  <a:moveTo>
                    <a:pt x="19" y="353"/>
                  </a:moveTo>
                  <a:lnTo>
                    <a:pt x="6" y="309"/>
                  </a:lnTo>
                  <a:lnTo>
                    <a:pt x="0" y="265"/>
                  </a:lnTo>
                  <a:lnTo>
                    <a:pt x="6" y="215"/>
                  </a:lnTo>
                  <a:lnTo>
                    <a:pt x="19" y="164"/>
                  </a:lnTo>
                  <a:lnTo>
                    <a:pt x="44" y="120"/>
                  </a:lnTo>
                  <a:lnTo>
                    <a:pt x="82" y="76"/>
                  </a:lnTo>
                  <a:lnTo>
                    <a:pt x="120" y="45"/>
                  </a:lnTo>
                  <a:lnTo>
                    <a:pt x="164" y="19"/>
                  </a:lnTo>
                  <a:lnTo>
                    <a:pt x="214" y="7"/>
                  </a:lnTo>
                  <a:lnTo>
                    <a:pt x="271" y="0"/>
                  </a:lnTo>
                  <a:lnTo>
                    <a:pt x="321" y="7"/>
                  </a:lnTo>
                  <a:lnTo>
                    <a:pt x="372" y="19"/>
                  </a:lnTo>
                  <a:lnTo>
                    <a:pt x="416" y="45"/>
                  </a:lnTo>
                  <a:lnTo>
                    <a:pt x="460" y="76"/>
                  </a:lnTo>
                  <a:lnTo>
                    <a:pt x="491" y="120"/>
                  </a:lnTo>
                  <a:lnTo>
                    <a:pt x="516" y="164"/>
                  </a:lnTo>
                  <a:lnTo>
                    <a:pt x="529" y="215"/>
                  </a:lnTo>
                  <a:lnTo>
                    <a:pt x="535" y="265"/>
                  </a:lnTo>
                  <a:lnTo>
                    <a:pt x="529" y="315"/>
                  </a:lnTo>
                  <a:lnTo>
                    <a:pt x="516" y="366"/>
                  </a:lnTo>
                  <a:lnTo>
                    <a:pt x="491" y="410"/>
                  </a:lnTo>
                  <a:lnTo>
                    <a:pt x="460" y="454"/>
                  </a:lnTo>
                  <a:lnTo>
                    <a:pt x="416" y="485"/>
                  </a:lnTo>
                  <a:lnTo>
                    <a:pt x="372" y="511"/>
                  </a:lnTo>
                  <a:lnTo>
                    <a:pt x="321" y="523"/>
                  </a:lnTo>
                  <a:lnTo>
                    <a:pt x="271" y="530"/>
                  </a:lnTo>
                  <a:lnTo>
                    <a:pt x="233" y="530"/>
                  </a:lnTo>
                  <a:lnTo>
                    <a:pt x="202" y="523"/>
                  </a:lnTo>
                  <a:lnTo>
                    <a:pt x="19" y="353"/>
                  </a:lnTo>
                  <a:lnTo>
                    <a:pt x="19" y="353"/>
                  </a:lnTo>
                  <a:close/>
                </a:path>
              </a:pathLst>
            </a:custGeom>
            <a:solidFill>
              <a:srgbClr val="F0DB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41" name="Freeform 1073">
              <a:extLst>
                <a:ext uri="{FF2B5EF4-FFF2-40B4-BE49-F238E27FC236}">
                  <a16:creationId xmlns:a16="http://schemas.microsoft.com/office/drawing/2014/main" id="{ABA58B39-641B-453A-8AEC-BF3E9FFA38A0}"/>
                </a:ext>
              </a:extLst>
            </p:cNvPr>
            <p:cNvSpPr>
              <a:spLocks/>
            </p:cNvSpPr>
            <p:nvPr/>
          </p:nvSpPr>
          <p:spPr bwMode="auto">
            <a:xfrm rot="-5400000">
              <a:off x="2049" y="1198"/>
              <a:ext cx="535" cy="530"/>
            </a:xfrm>
            <a:custGeom>
              <a:avLst/>
              <a:gdLst>
                <a:gd name="T0" fmla="*/ 19 w 535"/>
                <a:gd name="T1" fmla="*/ 353 h 530"/>
                <a:gd name="T2" fmla="*/ 13 w 535"/>
                <a:gd name="T3" fmla="*/ 334 h 530"/>
                <a:gd name="T4" fmla="*/ 6 w 535"/>
                <a:gd name="T5" fmla="*/ 309 h 530"/>
                <a:gd name="T6" fmla="*/ 0 w 535"/>
                <a:gd name="T7" fmla="*/ 290 h 530"/>
                <a:gd name="T8" fmla="*/ 0 w 535"/>
                <a:gd name="T9" fmla="*/ 265 h 530"/>
                <a:gd name="T10" fmla="*/ 0 w 535"/>
                <a:gd name="T11" fmla="*/ 240 h 530"/>
                <a:gd name="T12" fmla="*/ 6 w 535"/>
                <a:gd name="T13" fmla="*/ 208 h 530"/>
                <a:gd name="T14" fmla="*/ 13 w 535"/>
                <a:gd name="T15" fmla="*/ 183 h 530"/>
                <a:gd name="T16" fmla="*/ 25 w 535"/>
                <a:gd name="T17" fmla="*/ 158 h 530"/>
                <a:gd name="T18" fmla="*/ 32 w 535"/>
                <a:gd name="T19" fmla="*/ 139 h 530"/>
                <a:gd name="T20" fmla="*/ 44 w 535"/>
                <a:gd name="T21" fmla="*/ 114 h 530"/>
                <a:gd name="T22" fmla="*/ 63 w 535"/>
                <a:gd name="T23" fmla="*/ 95 h 530"/>
                <a:gd name="T24" fmla="*/ 82 w 535"/>
                <a:gd name="T25" fmla="*/ 76 h 530"/>
                <a:gd name="T26" fmla="*/ 101 w 535"/>
                <a:gd name="T27" fmla="*/ 57 h 530"/>
                <a:gd name="T28" fmla="*/ 120 w 535"/>
                <a:gd name="T29" fmla="*/ 45 h 530"/>
                <a:gd name="T30" fmla="*/ 139 w 535"/>
                <a:gd name="T31" fmla="*/ 32 h 530"/>
                <a:gd name="T32" fmla="*/ 164 w 535"/>
                <a:gd name="T33" fmla="*/ 19 h 530"/>
                <a:gd name="T34" fmla="*/ 189 w 535"/>
                <a:gd name="T35" fmla="*/ 7 h 530"/>
                <a:gd name="T36" fmla="*/ 214 w 535"/>
                <a:gd name="T37" fmla="*/ 0 h 530"/>
                <a:gd name="T38" fmla="*/ 239 w 535"/>
                <a:gd name="T39" fmla="*/ 0 h 530"/>
                <a:gd name="T40" fmla="*/ 271 w 535"/>
                <a:gd name="T41" fmla="*/ 0 h 530"/>
                <a:gd name="T42" fmla="*/ 296 w 535"/>
                <a:gd name="T43" fmla="*/ 0 h 530"/>
                <a:gd name="T44" fmla="*/ 321 w 535"/>
                <a:gd name="T45" fmla="*/ 0 h 530"/>
                <a:gd name="T46" fmla="*/ 346 w 535"/>
                <a:gd name="T47" fmla="*/ 7 h 530"/>
                <a:gd name="T48" fmla="*/ 372 w 535"/>
                <a:gd name="T49" fmla="*/ 19 h 530"/>
                <a:gd name="T50" fmla="*/ 397 w 535"/>
                <a:gd name="T51" fmla="*/ 32 h 530"/>
                <a:gd name="T52" fmla="*/ 416 w 535"/>
                <a:gd name="T53" fmla="*/ 45 h 530"/>
                <a:gd name="T54" fmla="*/ 441 w 535"/>
                <a:gd name="T55" fmla="*/ 57 h 530"/>
                <a:gd name="T56" fmla="*/ 460 w 535"/>
                <a:gd name="T57" fmla="*/ 76 h 530"/>
                <a:gd name="T58" fmla="*/ 472 w 535"/>
                <a:gd name="T59" fmla="*/ 95 h 530"/>
                <a:gd name="T60" fmla="*/ 491 w 535"/>
                <a:gd name="T61" fmla="*/ 114 h 530"/>
                <a:gd name="T62" fmla="*/ 504 w 535"/>
                <a:gd name="T63" fmla="*/ 139 h 530"/>
                <a:gd name="T64" fmla="*/ 516 w 535"/>
                <a:gd name="T65" fmla="*/ 158 h 530"/>
                <a:gd name="T66" fmla="*/ 523 w 535"/>
                <a:gd name="T67" fmla="*/ 183 h 530"/>
                <a:gd name="T68" fmla="*/ 529 w 535"/>
                <a:gd name="T69" fmla="*/ 208 h 530"/>
                <a:gd name="T70" fmla="*/ 535 w 535"/>
                <a:gd name="T71" fmla="*/ 240 h 530"/>
                <a:gd name="T72" fmla="*/ 535 w 535"/>
                <a:gd name="T73" fmla="*/ 265 h 530"/>
                <a:gd name="T74" fmla="*/ 535 w 535"/>
                <a:gd name="T75" fmla="*/ 290 h 530"/>
                <a:gd name="T76" fmla="*/ 529 w 535"/>
                <a:gd name="T77" fmla="*/ 315 h 530"/>
                <a:gd name="T78" fmla="*/ 523 w 535"/>
                <a:gd name="T79" fmla="*/ 347 h 530"/>
                <a:gd name="T80" fmla="*/ 516 w 535"/>
                <a:gd name="T81" fmla="*/ 366 h 530"/>
                <a:gd name="T82" fmla="*/ 504 w 535"/>
                <a:gd name="T83" fmla="*/ 391 h 530"/>
                <a:gd name="T84" fmla="*/ 491 w 535"/>
                <a:gd name="T85" fmla="*/ 416 h 530"/>
                <a:gd name="T86" fmla="*/ 472 w 535"/>
                <a:gd name="T87" fmla="*/ 435 h 530"/>
                <a:gd name="T88" fmla="*/ 460 w 535"/>
                <a:gd name="T89" fmla="*/ 454 h 530"/>
                <a:gd name="T90" fmla="*/ 441 w 535"/>
                <a:gd name="T91" fmla="*/ 473 h 530"/>
                <a:gd name="T92" fmla="*/ 416 w 535"/>
                <a:gd name="T93" fmla="*/ 485 h 530"/>
                <a:gd name="T94" fmla="*/ 397 w 535"/>
                <a:gd name="T95" fmla="*/ 498 h 530"/>
                <a:gd name="T96" fmla="*/ 372 w 535"/>
                <a:gd name="T97" fmla="*/ 511 h 530"/>
                <a:gd name="T98" fmla="*/ 346 w 535"/>
                <a:gd name="T99" fmla="*/ 517 h 530"/>
                <a:gd name="T100" fmla="*/ 321 w 535"/>
                <a:gd name="T101" fmla="*/ 523 h 530"/>
                <a:gd name="T102" fmla="*/ 296 w 535"/>
                <a:gd name="T103" fmla="*/ 530 h 530"/>
                <a:gd name="T104" fmla="*/ 271 w 535"/>
                <a:gd name="T105" fmla="*/ 530 h 530"/>
                <a:gd name="T106" fmla="*/ 252 w 535"/>
                <a:gd name="T107" fmla="*/ 530 h 530"/>
                <a:gd name="T108" fmla="*/ 233 w 535"/>
                <a:gd name="T109" fmla="*/ 530 h 530"/>
                <a:gd name="T110" fmla="*/ 214 w 535"/>
                <a:gd name="T111" fmla="*/ 530 h 530"/>
                <a:gd name="T112" fmla="*/ 202 w 535"/>
                <a:gd name="T113" fmla="*/ 523 h 530"/>
                <a:gd name="T114" fmla="*/ 19 w 535"/>
                <a:gd name="T115" fmla="*/ 353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5" h="530">
                  <a:moveTo>
                    <a:pt x="19" y="353"/>
                  </a:moveTo>
                  <a:lnTo>
                    <a:pt x="13" y="334"/>
                  </a:lnTo>
                  <a:lnTo>
                    <a:pt x="6" y="309"/>
                  </a:lnTo>
                  <a:lnTo>
                    <a:pt x="0" y="290"/>
                  </a:lnTo>
                  <a:lnTo>
                    <a:pt x="0" y="265"/>
                  </a:lnTo>
                  <a:lnTo>
                    <a:pt x="0" y="240"/>
                  </a:lnTo>
                  <a:lnTo>
                    <a:pt x="6" y="208"/>
                  </a:lnTo>
                  <a:lnTo>
                    <a:pt x="13" y="183"/>
                  </a:lnTo>
                  <a:lnTo>
                    <a:pt x="25" y="158"/>
                  </a:lnTo>
                  <a:lnTo>
                    <a:pt x="32" y="139"/>
                  </a:lnTo>
                  <a:lnTo>
                    <a:pt x="44" y="114"/>
                  </a:lnTo>
                  <a:lnTo>
                    <a:pt x="63" y="95"/>
                  </a:lnTo>
                  <a:lnTo>
                    <a:pt x="82" y="76"/>
                  </a:lnTo>
                  <a:lnTo>
                    <a:pt x="101" y="57"/>
                  </a:lnTo>
                  <a:lnTo>
                    <a:pt x="120" y="45"/>
                  </a:lnTo>
                  <a:lnTo>
                    <a:pt x="139" y="32"/>
                  </a:lnTo>
                  <a:lnTo>
                    <a:pt x="164" y="19"/>
                  </a:lnTo>
                  <a:lnTo>
                    <a:pt x="189" y="7"/>
                  </a:lnTo>
                  <a:lnTo>
                    <a:pt x="214" y="0"/>
                  </a:lnTo>
                  <a:lnTo>
                    <a:pt x="239" y="0"/>
                  </a:lnTo>
                  <a:lnTo>
                    <a:pt x="271" y="0"/>
                  </a:lnTo>
                  <a:lnTo>
                    <a:pt x="296" y="0"/>
                  </a:lnTo>
                  <a:lnTo>
                    <a:pt x="321" y="0"/>
                  </a:lnTo>
                  <a:lnTo>
                    <a:pt x="346" y="7"/>
                  </a:lnTo>
                  <a:lnTo>
                    <a:pt x="372" y="19"/>
                  </a:lnTo>
                  <a:lnTo>
                    <a:pt x="397" y="32"/>
                  </a:lnTo>
                  <a:lnTo>
                    <a:pt x="416" y="45"/>
                  </a:lnTo>
                  <a:lnTo>
                    <a:pt x="441" y="57"/>
                  </a:lnTo>
                  <a:lnTo>
                    <a:pt x="460" y="76"/>
                  </a:lnTo>
                  <a:lnTo>
                    <a:pt x="472" y="95"/>
                  </a:lnTo>
                  <a:lnTo>
                    <a:pt x="491" y="114"/>
                  </a:lnTo>
                  <a:lnTo>
                    <a:pt x="504" y="139"/>
                  </a:lnTo>
                  <a:lnTo>
                    <a:pt x="516" y="158"/>
                  </a:lnTo>
                  <a:lnTo>
                    <a:pt x="523" y="183"/>
                  </a:lnTo>
                  <a:lnTo>
                    <a:pt x="529" y="208"/>
                  </a:lnTo>
                  <a:lnTo>
                    <a:pt x="535" y="240"/>
                  </a:lnTo>
                  <a:lnTo>
                    <a:pt x="535" y="265"/>
                  </a:lnTo>
                  <a:lnTo>
                    <a:pt x="535" y="290"/>
                  </a:lnTo>
                  <a:lnTo>
                    <a:pt x="529" y="315"/>
                  </a:lnTo>
                  <a:lnTo>
                    <a:pt x="523" y="347"/>
                  </a:lnTo>
                  <a:lnTo>
                    <a:pt x="516" y="366"/>
                  </a:lnTo>
                  <a:lnTo>
                    <a:pt x="504" y="391"/>
                  </a:lnTo>
                  <a:lnTo>
                    <a:pt x="491" y="416"/>
                  </a:lnTo>
                  <a:lnTo>
                    <a:pt x="472" y="435"/>
                  </a:lnTo>
                  <a:lnTo>
                    <a:pt x="460" y="454"/>
                  </a:lnTo>
                  <a:lnTo>
                    <a:pt x="441" y="473"/>
                  </a:lnTo>
                  <a:lnTo>
                    <a:pt x="416" y="485"/>
                  </a:lnTo>
                  <a:lnTo>
                    <a:pt x="397" y="498"/>
                  </a:lnTo>
                  <a:lnTo>
                    <a:pt x="372" y="511"/>
                  </a:lnTo>
                  <a:lnTo>
                    <a:pt x="346" y="517"/>
                  </a:lnTo>
                  <a:lnTo>
                    <a:pt x="321" y="523"/>
                  </a:lnTo>
                  <a:lnTo>
                    <a:pt x="296" y="530"/>
                  </a:lnTo>
                  <a:lnTo>
                    <a:pt x="271" y="530"/>
                  </a:lnTo>
                  <a:lnTo>
                    <a:pt x="252" y="530"/>
                  </a:lnTo>
                  <a:lnTo>
                    <a:pt x="233" y="530"/>
                  </a:lnTo>
                  <a:lnTo>
                    <a:pt x="214" y="530"/>
                  </a:lnTo>
                  <a:lnTo>
                    <a:pt x="202" y="523"/>
                  </a:lnTo>
                  <a:lnTo>
                    <a:pt x="19" y="35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42" name="Freeform 1074">
              <a:extLst>
                <a:ext uri="{FF2B5EF4-FFF2-40B4-BE49-F238E27FC236}">
                  <a16:creationId xmlns:a16="http://schemas.microsoft.com/office/drawing/2014/main" id="{7C32A97F-E878-43A4-8CA0-01E81860D793}"/>
                </a:ext>
              </a:extLst>
            </p:cNvPr>
            <p:cNvSpPr>
              <a:spLocks/>
            </p:cNvSpPr>
            <p:nvPr/>
          </p:nvSpPr>
          <p:spPr bwMode="auto">
            <a:xfrm rot="-5400000">
              <a:off x="2818" y="1155"/>
              <a:ext cx="598" cy="592"/>
            </a:xfrm>
            <a:custGeom>
              <a:avLst/>
              <a:gdLst>
                <a:gd name="T0" fmla="*/ 214 w 598"/>
                <a:gd name="T1" fmla="*/ 12 h 592"/>
                <a:gd name="T2" fmla="*/ 258 w 598"/>
                <a:gd name="T3" fmla="*/ 6 h 592"/>
                <a:gd name="T4" fmla="*/ 296 w 598"/>
                <a:gd name="T5" fmla="*/ 0 h 592"/>
                <a:gd name="T6" fmla="*/ 359 w 598"/>
                <a:gd name="T7" fmla="*/ 6 h 592"/>
                <a:gd name="T8" fmla="*/ 416 w 598"/>
                <a:gd name="T9" fmla="*/ 25 h 592"/>
                <a:gd name="T10" fmla="*/ 466 w 598"/>
                <a:gd name="T11" fmla="*/ 50 h 592"/>
                <a:gd name="T12" fmla="*/ 510 w 598"/>
                <a:gd name="T13" fmla="*/ 88 h 592"/>
                <a:gd name="T14" fmla="*/ 548 w 598"/>
                <a:gd name="T15" fmla="*/ 132 h 592"/>
                <a:gd name="T16" fmla="*/ 573 w 598"/>
                <a:gd name="T17" fmla="*/ 183 h 592"/>
                <a:gd name="T18" fmla="*/ 592 w 598"/>
                <a:gd name="T19" fmla="*/ 239 h 592"/>
                <a:gd name="T20" fmla="*/ 598 w 598"/>
                <a:gd name="T21" fmla="*/ 296 h 592"/>
                <a:gd name="T22" fmla="*/ 592 w 598"/>
                <a:gd name="T23" fmla="*/ 359 h 592"/>
                <a:gd name="T24" fmla="*/ 573 w 598"/>
                <a:gd name="T25" fmla="*/ 409 h 592"/>
                <a:gd name="T26" fmla="*/ 548 w 598"/>
                <a:gd name="T27" fmla="*/ 460 h 592"/>
                <a:gd name="T28" fmla="*/ 510 w 598"/>
                <a:gd name="T29" fmla="*/ 504 h 592"/>
                <a:gd name="T30" fmla="*/ 466 w 598"/>
                <a:gd name="T31" fmla="*/ 542 h 592"/>
                <a:gd name="T32" fmla="*/ 416 w 598"/>
                <a:gd name="T33" fmla="*/ 567 h 592"/>
                <a:gd name="T34" fmla="*/ 359 w 598"/>
                <a:gd name="T35" fmla="*/ 586 h 592"/>
                <a:gd name="T36" fmla="*/ 296 w 598"/>
                <a:gd name="T37" fmla="*/ 592 h 592"/>
                <a:gd name="T38" fmla="*/ 239 w 598"/>
                <a:gd name="T39" fmla="*/ 586 h 592"/>
                <a:gd name="T40" fmla="*/ 183 w 598"/>
                <a:gd name="T41" fmla="*/ 567 h 592"/>
                <a:gd name="T42" fmla="*/ 132 w 598"/>
                <a:gd name="T43" fmla="*/ 542 h 592"/>
                <a:gd name="T44" fmla="*/ 88 w 598"/>
                <a:gd name="T45" fmla="*/ 504 h 592"/>
                <a:gd name="T46" fmla="*/ 51 w 598"/>
                <a:gd name="T47" fmla="*/ 460 h 592"/>
                <a:gd name="T48" fmla="*/ 25 w 598"/>
                <a:gd name="T49" fmla="*/ 409 h 592"/>
                <a:gd name="T50" fmla="*/ 6 w 598"/>
                <a:gd name="T51" fmla="*/ 359 h 592"/>
                <a:gd name="T52" fmla="*/ 0 w 598"/>
                <a:gd name="T53" fmla="*/ 296 h 592"/>
                <a:gd name="T54" fmla="*/ 6 w 598"/>
                <a:gd name="T55" fmla="*/ 252 h 592"/>
                <a:gd name="T56" fmla="*/ 19 w 598"/>
                <a:gd name="T57" fmla="*/ 208 h 592"/>
                <a:gd name="T58" fmla="*/ 214 w 598"/>
                <a:gd name="T59" fmla="*/ 12 h 592"/>
                <a:gd name="T60" fmla="*/ 214 w 598"/>
                <a:gd name="T61" fmla="*/ 12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8" h="592">
                  <a:moveTo>
                    <a:pt x="214" y="12"/>
                  </a:moveTo>
                  <a:lnTo>
                    <a:pt x="258" y="6"/>
                  </a:lnTo>
                  <a:lnTo>
                    <a:pt x="296" y="0"/>
                  </a:lnTo>
                  <a:lnTo>
                    <a:pt x="359" y="6"/>
                  </a:lnTo>
                  <a:lnTo>
                    <a:pt x="416" y="25"/>
                  </a:lnTo>
                  <a:lnTo>
                    <a:pt x="466" y="50"/>
                  </a:lnTo>
                  <a:lnTo>
                    <a:pt x="510" y="88"/>
                  </a:lnTo>
                  <a:lnTo>
                    <a:pt x="548" y="132"/>
                  </a:lnTo>
                  <a:lnTo>
                    <a:pt x="573" y="183"/>
                  </a:lnTo>
                  <a:lnTo>
                    <a:pt x="592" y="239"/>
                  </a:lnTo>
                  <a:lnTo>
                    <a:pt x="598" y="296"/>
                  </a:lnTo>
                  <a:lnTo>
                    <a:pt x="592" y="359"/>
                  </a:lnTo>
                  <a:lnTo>
                    <a:pt x="573" y="409"/>
                  </a:lnTo>
                  <a:lnTo>
                    <a:pt x="548" y="460"/>
                  </a:lnTo>
                  <a:lnTo>
                    <a:pt x="510" y="504"/>
                  </a:lnTo>
                  <a:lnTo>
                    <a:pt x="466" y="542"/>
                  </a:lnTo>
                  <a:lnTo>
                    <a:pt x="416" y="567"/>
                  </a:lnTo>
                  <a:lnTo>
                    <a:pt x="359" y="586"/>
                  </a:lnTo>
                  <a:lnTo>
                    <a:pt x="296" y="592"/>
                  </a:lnTo>
                  <a:lnTo>
                    <a:pt x="239" y="586"/>
                  </a:lnTo>
                  <a:lnTo>
                    <a:pt x="183" y="567"/>
                  </a:lnTo>
                  <a:lnTo>
                    <a:pt x="132" y="542"/>
                  </a:lnTo>
                  <a:lnTo>
                    <a:pt x="88" y="504"/>
                  </a:lnTo>
                  <a:lnTo>
                    <a:pt x="51" y="460"/>
                  </a:lnTo>
                  <a:lnTo>
                    <a:pt x="25" y="409"/>
                  </a:lnTo>
                  <a:lnTo>
                    <a:pt x="6" y="359"/>
                  </a:lnTo>
                  <a:lnTo>
                    <a:pt x="0" y="296"/>
                  </a:lnTo>
                  <a:lnTo>
                    <a:pt x="6" y="252"/>
                  </a:lnTo>
                  <a:lnTo>
                    <a:pt x="19" y="208"/>
                  </a:lnTo>
                  <a:lnTo>
                    <a:pt x="214" y="12"/>
                  </a:lnTo>
                  <a:lnTo>
                    <a:pt x="2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43" name="Freeform 1075">
              <a:extLst>
                <a:ext uri="{FF2B5EF4-FFF2-40B4-BE49-F238E27FC236}">
                  <a16:creationId xmlns:a16="http://schemas.microsoft.com/office/drawing/2014/main" id="{909B3FB9-C9C0-4298-A2A0-4968C3B2EF35}"/>
                </a:ext>
              </a:extLst>
            </p:cNvPr>
            <p:cNvSpPr>
              <a:spLocks/>
            </p:cNvSpPr>
            <p:nvPr/>
          </p:nvSpPr>
          <p:spPr bwMode="auto">
            <a:xfrm rot="-5400000">
              <a:off x="2818" y="1155"/>
              <a:ext cx="598" cy="592"/>
            </a:xfrm>
            <a:custGeom>
              <a:avLst/>
              <a:gdLst>
                <a:gd name="T0" fmla="*/ 214 w 598"/>
                <a:gd name="T1" fmla="*/ 12 h 592"/>
                <a:gd name="T2" fmla="*/ 239 w 598"/>
                <a:gd name="T3" fmla="*/ 6 h 592"/>
                <a:gd name="T4" fmla="*/ 258 w 598"/>
                <a:gd name="T5" fmla="*/ 6 h 592"/>
                <a:gd name="T6" fmla="*/ 277 w 598"/>
                <a:gd name="T7" fmla="*/ 0 h 592"/>
                <a:gd name="T8" fmla="*/ 296 w 598"/>
                <a:gd name="T9" fmla="*/ 0 h 592"/>
                <a:gd name="T10" fmla="*/ 328 w 598"/>
                <a:gd name="T11" fmla="*/ 0 h 592"/>
                <a:gd name="T12" fmla="*/ 359 w 598"/>
                <a:gd name="T13" fmla="*/ 6 h 592"/>
                <a:gd name="T14" fmla="*/ 384 w 598"/>
                <a:gd name="T15" fmla="*/ 12 h 592"/>
                <a:gd name="T16" fmla="*/ 416 w 598"/>
                <a:gd name="T17" fmla="*/ 25 h 592"/>
                <a:gd name="T18" fmla="*/ 441 w 598"/>
                <a:gd name="T19" fmla="*/ 38 h 592"/>
                <a:gd name="T20" fmla="*/ 466 w 598"/>
                <a:gd name="T21" fmla="*/ 50 h 592"/>
                <a:gd name="T22" fmla="*/ 485 w 598"/>
                <a:gd name="T23" fmla="*/ 69 h 592"/>
                <a:gd name="T24" fmla="*/ 510 w 598"/>
                <a:gd name="T25" fmla="*/ 88 h 592"/>
                <a:gd name="T26" fmla="*/ 529 w 598"/>
                <a:gd name="T27" fmla="*/ 107 h 592"/>
                <a:gd name="T28" fmla="*/ 548 w 598"/>
                <a:gd name="T29" fmla="*/ 132 h 592"/>
                <a:gd name="T30" fmla="*/ 561 w 598"/>
                <a:gd name="T31" fmla="*/ 157 h 592"/>
                <a:gd name="T32" fmla="*/ 573 w 598"/>
                <a:gd name="T33" fmla="*/ 183 h 592"/>
                <a:gd name="T34" fmla="*/ 579 w 598"/>
                <a:gd name="T35" fmla="*/ 208 h 592"/>
                <a:gd name="T36" fmla="*/ 592 w 598"/>
                <a:gd name="T37" fmla="*/ 239 h 592"/>
                <a:gd name="T38" fmla="*/ 592 w 598"/>
                <a:gd name="T39" fmla="*/ 264 h 592"/>
                <a:gd name="T40" fmla="*/ 598 w 598"/>
                <a:gd name="T41" fmla="*/ 296 h 592"/>
                <a:gd name="T42" fmla="*/ 592 w 598"/>
                <a:gd name="T43" fmla="*/ 327 h 592"/>
                <a:gd name="T44" fmla="*/ 592 w 598"/>
                <a:gd name="T45" fmla="*/ 359 h 592"/>
                <a:gd name="T46" fmla="*/ 579 w 598"/>
                <a:gd name="T47" fmla="*/ 384 h 592"/>
                <a:gd name="T48" fmla="*/ 573 w 598"/>
                <a:gd name="T49" fmla="*/ 416 h 592"/>
                <a:gd name="T50" fmla="*/ 561 w 598"/>
                <a:gd name="T51" fmla="*/ 441 h 592"/>
                <a:gd name="T52" fmla="*/ 548 w 598"/>
                <a:gd name="T53" fmla="*/ 466 h 592"/>
                <a:gd name="T54" fmla="*/ 529 w 598"/>
                <a:gd name="T55" fmla="*/ 485 h 592"/>
                <a:gd name="T56" fmla="*/ 510 w 598"/>
                <a:gd name="T57" fmla="*/ 504 h 592"/>
                <a:gd name="T58" fmla="*/ 485 w 598"/>
                <a:gd name="T59" fmla="*/ 529 h 592"/>
                <a:gd name="T60" fmla="*/ 466 w 598"/>
                <a:gd name="T61" fmla="*/ 542 h 592"/>
                <a:gd name="T62" fmla="*/ 441 w 598"/>
                <a:gd name="T63" fmla="*/ 560 h 592"/>
                <a:gd name="T64" fmla="*/ 416 w 598"/>
                <a:gd name="T65" fmla="*/ 573 h 592"/>
                <a:gd name="T66" fmla="*/ 384 w 598"/>
                <a:gd name="T67" fmla="*/ 579 h 592"/>
                <a:gd name="T68" fmla="*/ 359 w 598"/>
                <a:gd name="T69" fmla="*/ 586 h 592"/>
                <a:gd name="T70" fmla="*/ 328 w 598"/>
                <a:gd name="T71" fmla="*/ 592 h 592"/>
                <a:gd name="T72" fmla="*/ 296 w 598"/>
                <a:gd name="T73" fmla="*/ 592 h 592"/>
                <a:gd name="T74" fmla="*/ 271 w 598"/>
                <a:gd name="T75" fmla="*/ 592 h 592"/>
                <a:gd name="T76" fmla="*/ 239 w 598"/>
                <a:gd name="T77" fmla="*/ 586 h 592"/>
                <a:gd name="T78" fmla="*/ 208 w 598"/>
                <a:gd name="T79" fmla="*/ 579 h 592"/>
                <a:gd name="T80" fmla="*/ 183 w 598"/>
                <a:gd name="T81" fmla="*/ 573 h 592"/>
                <a:gd name="T82" fmla="*/ 158 w 598"/>
                <a:gd name="T83" fmla="*/ 560 h 592"/>
                <a:gd name="T84" fmla="*/ 132 w 598"/>
                <a:gd name="T85" fmla="*/ 542 h 592"/>
                <a:gd name="T86" fmla="*/ 107 w 598"/>
                <a:gd name="T87" fmla="*/ 529 h 592"/>
                <a:gd name="T88" fmla="*/ 88 w 598"/>
                <a:gd name="T89" fmla="*/ 504 h 592"/>
                <a:gd name="T90" fmla="*/ 69 w 598"/>
                <a:gd name="T91" fmla="*/ 485 h 592"/>
                <a:gd name="T92" fmla="*/ 51 w 598"/>
                <a:gd name="T93" fmla="*/ 466 h 592"/>
                <a:gd name="T94" fmla="*/ 38 w 598"/>
                <a:gd name="T95" fmla="*/ 441 h 592"/>
                <a:gd name="T96" fmla="*/ 25 w 598"/>
                <a:gd name="T97" fmla="*/ 416 h 592"/>
                <a:gd name="T98" fmla="*/ 13 w 598"/>
                <a:gd name="T99" fmla="*/ 384 h 592"/>
                <a:gd name="T100" fmla="*/ 6 w 598"/>
                <a:gd name="T101" fmla="*/ 359 h 592"/>
                <a:gd name="T102" fmla="*/ 6 w 598"/>
                <a:gd name="T103" fmla="*/ 327 h 592"/>
                <a:gd name="T104" fmla="*/ 0 w 598"/>
                <a:gd name="T105" fmla="*/ 296 h 592"/>
                <a:gd name="T106" fmla="*/ 0 w 598"/>
                <a:gd name="T107" fmla="*/ 271 h 592"/>
                <a:gd name="T108" fmla="*/ 6 w 598"/>
                <a:gd name="T109" fmla="*/ 252 h 592"/>
                <a:gd name="T110" fmla="*/ 13 w 598"/>
                <a:gd name="T111" fmla="*/ 227 h 592"/>
                <a:gd name="T112" fmla="*/ 19 w 598"/>
                <a:gd name="T113" fmla="*/ 208 h 592"/>
                <a:gd name="T114" fmla="*/ 214 w 598"/>
                <a:gd name="T115" fmla="*/ 12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98" h="592">
                  <a:moveTo>
                    <a:pt x="214" y="12"/>
                  </a:moveTo>
                  <a:lnTo>
                    <a:pt x="239" y="6"/>
                  </a:lnTo>
                  <a:lnTo>
                    <a:pt x="258" y="6"/>
                  </a:lnTo>
                  <a:lnTo>
                    <a:pt x="277" y="0"/>
                  </a:lnTo>
                  <a:lnTo>
                    <a:pt x="296" y="0"/>
                  </a:lnTo>
                  <a:lnTo>
                    <a:pt x="328" y="0"/>
                  </a:lnTo>
                  <a:lnTo>
                    <a:pt x="359" y="6"/>
                  </a:lnTo>
                  <a:lnTo>
                    <a:pt x="384" y="12"/>
                  </a:lnTo>
                  <a:lnTo>
                    <a:pt x="416" y="25"/>
                  </a:lnTo>
                  <a:lnTo>
                    <a:pt x="441" y="38"/>
                  </a:lnTo>
                  <a:lnTo>
                    <a:pt x="466" y="50"/>
                  </a:lnTo>
                  <a:lnTo>
                    <a:pt x="485" y="69"/>
                  </a:lnTo>
                  <a:lnTo>
                    <a:pt x="510" y="88"/>
                  </a:lnTo>
                  <a:lnTo>
                    <a:pt x="529" y="107"/>
                  </a:lnTo>
                  <a:lnTo>
                    <a:pt x="548" y="132"/>
                  </a:lnTo>
                  <a:lnTo>
                    <a:pt x="561" y="157"/>
                  </a:lnTo>
                  <a:lnTo>
                    <a:pt x="573" y="183"/>
                  </a:lnTo>
                  <a:lnTo>
                    <a:pt x="579" y="208"/>
                  </a:lnTo>
                  <a:lnTo>
                    <a:pt x="592" y="239"/>
                  </a:lnTo>
                  <a:lnTo>
                    <a:pt x="592" y="264"/>
                  </a:lnTo>
                  <a:lnTo>
                    <a:pt x="598" y="296"/>
                  </a:lnTo>
                  <a:lnTo>
                    <a:pt x="592" y="327"/>
                  </a:lnTo>
                  <a:lnTo>
                    <a:pt x="592" y="359"/>
                  </a:lnTo>
                  <a:lnTo>
                    <a:pt x="579" y="384"/>
                  </a:lnTo>
                  <a:lnTo>
                    <a:pt x="573" y="416"/>
                  </a:lnTo>
                  <a:lnTo>
                    <a:pt x="561" y="441"/>
                  </a:lnTo>
                  <a:lnTo>
                    <a:pt x="548" y="466"/>
                  </a:lnTo>
                  <a:lnTo>
                    <a:pt x="529" y="485"/>
                  </a:lnTo>
                  <a:lnTo>
                    <a:pt x="510" y="504"/>
                  </a:lnTo>
                  <a:lnTo>
                    <a:pt x="485" y="529"/>
                  </a:lnTo>
                  <a:lnTo>
                    <a:pt x="466" y="542"/>
                  </a:lnTo>
                  <a:lnTo>
                    <a:pt x="441" y="560"/>
                  </a:lnTo>
                  <a:lnTo>
                    <a:pt x="416" y="573"/>
                  </a:lnTo>
                  <a:lnTo>
                    <a:pt x="384" y="579"/>
                  </a:lnTo>
                  <a:lnTo>
                    <a:pt x="359" y="586"/>
                  </a:lnTo>
                  <a:lnTo>
                    <a:pt x="328" y="592"/>
                  </a:lnTo>
                  <a:lnTo>
                    <a:pt x="296" y="592"/>
                  </a:lnTo>
                  <a:lnTo>
                    <a:pt x="271" y="592"/>
                  </a:lnTo>
                  <a:lnTo>
                    <a:pt x="239" y="586"/>
                  </a:lnTo>
                  <a:lnTo>
                    <a:pt x="208" y="579"/>
                  </a:lnTo>
                  <a:lnTo>
                    <a:pt x="183" y="573"/>
                  </a:lnTo>
                  <a:lnTo>
                    <a:pt x="158" y="560"/>
                  </a:lnTo>
                  <a:lnTo>
                    <a:pt x="132" y="542"/>
                  </a:lnTo>
                  <a:lnTo>
                    <a:pt x="107" y="529"/>
                  </a:lnTo>
                  <a:lnTo>
                    <a:pt x="88" y="504"/>
                  </a:lnTo>
                  <a:lnTo>
                    <a:pt x="69" y="485"/>
                  </a:lnTo>
                  <a:lnTo>
                    <a:pt x="51" y="466"/>
                  </a:lnTo>
                  <a:lnTo>
                    <a:pt x="38" y="441"/>
                  </a:lnTo>
                  <a:lnTo>
                    <a:pt x="25" y="416"/>
                  </a:lnTo>
                  <a:lnTo>
                    <a:pt x="13" y="384"/>
                  </a:lnTo>
                  <a:lnTo>
                    <a:pt x="6" y="359"/>
                  </a:lnTo>
                  <a:lnTo>
                    <a:pt x="6" y="327"/>
                  </a:lnTo>
                  <a:lnTo>
                    <a:pt x="0" y="296"/>
                  </a:lnTo>
                  <a:lnTo>
                    <a:pt x="0" y="271"/>
                  </a:lnTo>
                  <a:lnTo>
                    <a:pt x="6" y="252"/>
                  </a:lnTo>
                  <a:lnTo>
                    <a:pt x="13" y="227"/>
                  </a:lnTo>
                  <a:lnTo>
                    <a:pt x="19" y="208"/>
                  </a:lnTo>
                  <a:lnTo>
                    <a:pt x="214" y="12"/>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44" name="Freeform 1076">
              <a:extLst>
                <a:ext uri="{FF2B5EF4-FFF2-40B4-BE49-F238E27FC236}">
                  <a16:creationId xmlns:a16="http://schemas.microsoft.com/office/drawing/2014/main" id="{83F358CB-C87A-4D7A-B689-DFEE605266D3}"/>
                </a:ext>
              </a:extLst>
            </p:cNvPr>
            <p:cNvSpPr>
              <a:spLocks/>
            </p:cNvSpPr>
            <p:nvPr/>
          </p:nvSpPr>
          <p:spPr bwMode="auto">
            <a:xfrm rot="-5400000">
              <a:off x="2852" y="1182"/>
              <a:ext cx="535" cy="536"/>
            </a:xfrm>
            <a:custGeom>
              <a:avLst/>
              <a:gdLst>
                <a:gd name="T0" fmla="*/ 195 w 535"/>
                <a:gd name="T1" fmla="*/ 7 h 536"/>
                <a:gd name="T2" fmla="*/ 226 w 535"/>
                <a:gd name="T3" fmla="*/ 0 h 536"/>
                <a:gd name="T4" fmla="*/ 264 w 535"/>
                <a:gd name="T5" fmla="*/ 0 h 536"/>
                <a:gd name="T6" fmla="*/ 321 w 535"/>
                <a:gd name="T7" fmla="*/ 7 h 536"/>
                <a:gd name="T8" fmla="*/ 371 w 535"/>
                <a:gd name="T9" fmla="*/ 19 h 536"/>
                <a:gd name="T10" fmla="*/ 415 w 535"/>
                <a:gd name="T11" fmla="*/ 44 h 536"/>
                <a:gd name="T12" fmla="*/ 459 w 535"/>
                <a:gd name="T13" fmla="*/ 76 h 536"/>
                <a:gd name="T14" fmla="*/ 491 w 535"/>
                <a:gd name="T15" fmla="*/ 120 h 536"/>
                <a:gd name="T16" fmla="*/ 516 w 535"/>
                <a:gd name="T17" fmla="*/ 164 h 536"/>
                <a:gd name="T18" fmla="*/ 529 w 535"/>
                <a:gd name="T19" fmla="*/ 215 h 536"/>
                <a:gd name="T20" fmla="*/ 535 w 535"/>
                <a:gd name="T21" fmla="*/ 265 h 536"/>
                <a:gd name="T22" fmla="*/ 529 w 535"/>
                <a:gd name="T23" fmla="*/ 322 h 536"/>
                <a:gd name="T24" fmla="*/ 516 w 535"/>
                <a:gd name="T25" fmla="*/ 372 h 536"/>
                <a:gd name="T26" fmla="*/ 491 w 535"/>
                <a:gd name="T27" fmla="*/ 416 h 536"/>
                <a:gd name="T28" fmla="*/ 459 w 535"/>
                <a:gd name="T29" fmla="*/ 460 h 536"/>
                <a:gd name="T30" fmla="*/ 415 w 535"/>
                <a:gd name="T31" fmla="*/ 492 h 536"/>
                <a:gd name="T32" fmla="*/ 371 w 535"/>
                <a:gd name="T33" fmla="*/ 517 h 536"/>
                <a:gd name="T34" fmla="*/ 321 w 535"/>
                <a:gd name="T35" fmla="*/ 529 h 536"/>
                <a:gd name="T36" fmla="*/ 264 w 535"/>
                <a:gd name="T37" fmla="*/ 536 h 536"/>
                <a:gd name="T38" fmla="*/ 214 w 535"/>
                <a:gd name="T39" fmla="*/ 529 h 536"/>
                <a:gd name="T40" fmla="*/ 163 w 535"/>
                <a:gd name="T41" fmla="*/ 517 h 536"/>
                <a:gd name="T42" fmla="*/ 119 w 535"/>
                <a:gd name="T43" fmla="*/ 492 h 536"/>
                <a:gd name="T44" fmla="*/ 75 w 535"/>
                <a:gd name="T45" fmla="*/ 460 h 536"/>
                <a:gd name="T46" fmla="*/ 44 w 535"/>
                <a:gd name="T47" fmla="*/ 416 h 536"/>
                <a:gd name="T48" fmla="*/ 19 w 535"/>
                <a:gd name="T49" fmla="*/ 372 h 536"/>
                <a:gd name="T50" fmla="*/ 6 w 535"/>
                <a:gd name="T51" fmla="*/ 322 h 536"/>
                <a:gd name="T52" fmla="*/ 0 w 535"/>
                <a:gd name="T53" fmla="*/ 265 h 536"/>
                <a:gd name="T54" fmla="*/ 6 w 535"/>
                <a:gd name="T55" fmla="*/ 227 h 536"/>
                <a:gd name="T56" fmla="*/ 12 w 535"/>
                <a:gd name="T57" fmla="*/ 183 h 536"/>
                <a:gd name="T58" fmla="*/ 195 w 535"/>
                <a:gd name="T59" fmla="*/ 7 h 536"/>
                <a:gd name="T60" fmla="*/ 195 w 535"/>
                <a:gd name="T61" fmla="*/ 7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35" h="536">
                  <a:moveTo>
                    <a:pt x="195" y="7"/>
                  </a:moveTo>
                  <a:lnTo>
                    <a:pt x="226" y="0"/>
                  </a:lnTo>
                  <a:lnTo>
                    <a:pt x="264" y="0"/>
                  </a:lnTo>
                  <a:lnTo>
                    <a:pt x="321" y="7"/>
                  </a:lnTo>
                  <a:lnTo>
                    <a:pt x="371" y="19"/>
                  </a:lnTo>
                  <a:lnTo>
                    <a:pt x="415" y="44"/>
                  </a:lnTo>
                  <a:lnTo>
                    <a:pt x="459" y="76"/>
                  </a:lnTo>
                  <a:lnTo>
                    <a:pt x="491" y="120"/>
                  </a:lnTo>
                  <a:lnTo>
                    <a:pt x="516" y="164"/>
                  </a:lnTo>
                  <a:lnTo>
                    <a:pt x="529" y="215"/>
                  </a:lnTo>
                  <a:lnTo>
                    <a:pt x="535" y="265"/>
                  </a:lnTo>
                  <a:lnTo>
                    <a:pt x="529" y="322"/>
                  </a:lnTo>
                  <a:lnTo>
                    <a:pt x="516" y="372"/>
                  </a:lnTo>
                  <a:lnTo>
                    <a:pt x="491" y="416"/>
                  </a:lnTo>
                  <a:lnTo>
                    <a:pt x="459" y="460"/>
                  </a:lnTo>
                  <a:lnTo>
                    <a:pt x="415" y="492"/>
                  </a:lnTo>
                  <a:lnTo>
                    <a:pt x="371" y="517"/>
                  </a:lnTo>
                  <a:lnTo>
                    <a:pt x="321" y="529"/>
                  </a:lnTo>
                  <a:lnTo>
                    <a:pt x="264" y="536"/>
                  </a:lnTo>
                  <a:lnTo>
                    <a:pt x="214" y="529"/>
                  </a:lnTo>
                  <a:lnTo>
                    <a:pt x="163" y="517"/>
                  </a:lnTo>
                  <a:lnTo>
                    <a:pt x="119" y="492"/>
                  </a:lnTo>
                  <a:lnTo>
                    <a:pt x="75" y="460"/>
                  </a:lnTo>
                  <a:lnTo>
                    <a:pt x="44" y="416"/>
                  </a:lnTo>
                  <a:lnTo>
                    <a:pt x="19" y="372"/>
                  </a:lnTo>
                  <a:lnTo>
                    <a:pt x="6" y="322"/>
                  </a:lnTo>
                  <a:lnTo>
                    <a:pt x="0" y="265"/>
                  </a:lnTo>
                  <a:lnTo>
                    <a:pt x="6" y="227"/>
                  </a:lnTo>
                  <a:lnTo>
                    <a:pt x="12" y="183"/>
                  </a:lnTo>
                  <a:lnTo>
                    <a:pt x="195" y="7"/>
                  </a:lnTo>
                  <a:lnTo>
                    <a:pt x="195" y="7"/>
                  </a:lnTo>
                  <a:close/>
                </a:path>
              </a:pathLst>
            </a:custGeom>
            <a:solidFill>
              <a:srgbClr val="F0DB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45" name="Freeform 1077">
              <a:extLst>
                <a:ext uri="{FF2B5EF4-FFF2-40B4-BE49-F238E27FC236}">
                  <a16:creationId xmlns:a16="http://schemas.microsoft.com/office/drawing/2014/main" id="{1C6B188F-BF85-4F4E-9F1F-27C062C6B50F}"/>
                </a:ext>
              </a:extLst>
            </p:cNvPr>
            <p:cNvSpPr>
              <a:spLocks/>
            </p:cNvSpPr>
            <p:nvPr/>
          </p:nvSpPr>
          <p:spPr bwMode="auto">
            <a:xfrm rot="-5400000">
              <a:off x="2852" y="1182"/>
              <a:ext cx="535" cy="536"/>
            </a:xfrm>
            <a:custGeom>
              <a:avLst/>
              <a:gdLst>
                <a:gd name="T0" fmla="*/ 195 w 535"/>
                <a:gd name="T1" fmla="*/ 7 h 536"/>
                <a:gd name="T2" fmla="*/ 214 w 535"/>
                <a:gd name="T3" fmla="*/ 7 h 536"/>
                <a:gd name="T4" fmla="*/ 226 w 535"/>
                <a:gd name="T5" fmla="*/ 0 h 536"/>
                <a:gd name="T6" fmla="*/ 245 w 535"/>
                <a:gd name="T7" fmla="*/ 0 h 536"/>
                <a:gd name="T8" fmla="*/ 264 w 535"/>
                <a:gd name="T9" fmla="*/ 0 h 536"/>
                <a:gd name="T10" fmla="*/ 296 w 535"/>
                <a:gd name="T11" fmla="*/ 0 h 536"/>
                <a:gd name="T12" fmla="*/ 321 w 535"/>
                <a:gd name="T13" fmla="*/ 7 h 536"/>
                <a:gd name="T14" fmla="*/ 346 w 535"/>
                <a:gd name="T15" fmla="*/ 13 h 536"/>
                <a:gd name="T16" fmla="*/ 371 w 535"/>
                <a:gd name="T17" fmla="*/ 19 h 536"/>
                <a:gd name="T18" fmla="*/ 396 w 535"/>
                <a:gd name="T19" fmla="*/ 32 h 536"/>
                <a:gd name="T20" fmla="*/ 415 w 535"/>
                <a:gd name="T21" fmla="*/ 44 h 536"/>
                <a:gd name="T22" fmla="*/ 434 w 535"/>
                <a:gd name="T23" fmla="*/ 57 h 536"/>
                <a:gd name="T24" fmla="*/ 453 w 535"/>
                <a:gd name="T25" fmla="*/ 76 h 536"/>
                <a:gd name="T26" fmla="*/ 472 w 535"/>
                <a:gd name="T27" fmla="*/ 95 h 536"/>
                <a:gd name="T28" fmla="*/ 491 w 535"/>
                <a:gd name="T29" fmla="*/ 114 h 536"/>
                <a:gd name="T30" fmla="*/ 503 w 535"/>
                <a:gd name="T31" fmla="*/ 139 h 536"/>
                <a:gd name="T32" fmla="*/ 516 w 535"/>
                <a:gd name="T33" fmla="*/ 164 h 536"/>
                <a:gd name="T34" fmla="*/ 522 w 535"/>
                <a:gd name="T35" fmla="*/ 189 h 536"/>
                <a:gd name="T36" fmla="*/ 529 w 535"/>
                <a:gd name="T37" fmla="*/ 215 h 536"/>
                <a:gd name="T38" fmla="*/ 535 w 535"/>
                <a:gd name="T39" fmla="*/ 240 h 536"/>
                <a:gd name="T40" fmla="*/ 535 w 535"/>
                <a:gd name="T41" fmla="*/ 265 h 536"/>
                <a:gd name="T42" fmla="*/ 535 w 535"/>
                <a:gd name="T43" fmla="*/ 296 h 536"/>
                <a:gd name="T44" fmla="*/ 529 w 535"/>
                <a:gd name="T45" fmla="*/ 322 h 536"/>
                <a:gd name="T46" fmla="*/ 522 w 535"/>
                <a:gd name="T47" fmla="*/ 347 h 536"/>
                <a:gd name="T48" fmla="*/ 516 w 535"/>
                <a:gd name="T49" fmla="*/ 372 h 536"/>
                <a:gd name="T50" fmla="*/ 503 w 535"/>
                <a:gd name="T51" fmla="*/ 391 h 536"/>
                <a:gd name="T52" fmla="*/ 491 w 535"/>
                <a:gd name="T53" fmla="*/ 416 h 536"/>
                <a:gd name="T54" fmla="*/ 472 w 535"/>
                <a:gd name="T55" fmla="*/ 435 h 536"/>
                <a:gd name="T56" fmla="*/ 453 w 535"/>
                <a:gd name="T57" fmla="*/ 454 h 536"/>
                <a:gd name="T58" fmla="*/ 434 w 535"/>
                <a:gd name="T59" fmla="*/ 473 h 536"/>
                <a:gd name="T60" fmla="*/ 415 w 535"/>
                <a:gd name="T61" fmla="*/ 485 h 536"/>
                <a:gd name="T62" fmla="*/ 396 w 535"/>
                <a:gd name="T63" fmla="*/ 498 h 536"/>
                <a:gd name="T64" fmla="*/ 371 w 535"/>
                <a:gd name="T65" fmla="*/ 511 h 536"/>
                <a:gd name="T66" fmla="*/ 346 w 535"/>
                <a:gd name="T67" fmla="*/ 523 h 536"/>
                <a:gd name="T68" fmla="*/ 321 w 535"/>
                <a:gd name="T69" fmla="*/ 529 h 536"/>
                <a:gd name="T70" fmla="*/ 296 w 535"/>
                <a:gd name="T71" fmla="*/ 529 h 536"/>
                <a:gd name="T72" fmla="*/ 264 w 535"/>
                <a:gd name="T73" fmla="*/ 536 h 536"/>
                <a:gd name="T74" fmla="*/ 239 w 535"/>
                <a:gd name="T75" fmla="*/ 529 h 536"/>
                <a:gd name="T76" fmla="*/ 214 w 535"/>
                <a:gd name="T77" fmla="*/ 529 h 536"/>
                <a:gd name="T78" fmla="*/ 189 w 535"/>
                <a:gd name="T79" fmla="*/ 523 h 536"/>
                <a:gd name="T80" fmla="*/ 163 w 535"/>
                <a:gd name="T81" fmla="*/ 511 h 536"/>
                <a:gd name="T82" fmla="*/ 138 w 535"/>
                <a:gd name="T83" fmla="*/ 498 h 536"/>
                <a:gd name="T84" fmla="*/ 119 w 535"/>
                <a:gd name="T85" fmla="*/ 485 h 536"/>
                <a:gd name="T86" fmla="*/ 94 w 535"/>
                <a:gd name="T87" fmla="*/ 473 h 536"/>
                <a:gd name="T88" fmla="*/ 75 w 535"/>
                <a:gd name="T89" fmla="*/ 454 h 536"/>
                <a:gd name="T90" fmla="*/ 63 w 535"/>
                <a:gd name="T91" fmla="*/ 435 h 536"/>
                <a:gd name="T92" fmla="*/ 44 w 535"/>
                <a:gd name="T93" fmla="*/ 416 h 536"/>
                <a:gd name="T94" fmla="*/ 31 w 535"/>
                <a:gd name="T95" fmla="*/ 391 h 536"/>
                <a:gd name="T96" fmla="*/ 19 w 535"/>
                <a:gd name="T97" fmla="*/ 372 h 536"/>
                <a:gd name="T98" fmla="*/ 12 w 535"/>
                <a:gd name="T99" fmla="*/ 347 h 536"/>
                <a:gd name="T100" fmla="*/ 6 w 535"/>
                <a:gd name="T101" fmla="*/ 322 h 536"/>
                <a:gd name="T102" fmla="*/ 0 w 535"/>
                <a:gd name="T103" fmla="*/ 296 h 536"/>
                <a:gd name="T104" fmla="*/ 0 w 535"/>
                <a:gd name="T105" fmla="*/ 265 h 536"/>
                <a:gd name="T106" fmla="*/ 0 w 535"/>
                <a:gd name="T107" fmla="*/ 246 h 536"/>
                <a:gd name="T108" fmla="*/ 6 w 535"/>
                <a:gd name="T109" fmla="*/ 227 h 536"/>
                <a:gd name="T110" fmla="*/ 6 w 535"/>
                <a:gd name="T111" fmla="*/ 202 h 536"/>
                <a:gd name="T112" fmla="*/ 12 w 535"/>
                <a:gd name="T113" fmla="*/ 183 h 536"/>
                <a:gd name="T114" fmla="*/ 195 w 535"/>
                <a:gd name="T115" fmla="*/ 7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5" h="536">
                  <a:moveTo>
                    <a:pt x="195" y="7"/>
                  </a:moveTo>
                  <a:lnTo>
                    <a:pt x="214" y="7"/>
                  </a:lnTo>
                  <a:lnTo>
                    <a:pt x="226" y="0"/>
                  </a:lnTo>
                  <a:lnTo>
                    <a:pt x="245" y="0"/>
                  </a:lnTo>
                  <a:lnTo>
                    <a:pt x="264" y="0"/>
                  </a:lnTo>
                  <a:lnTo>
                    <a:pt x="296" y="0"/>
                  </a:lnTo>
                  <a:lnTo>
                    <a:pt x="321" y="7"/>
                  </a:lnTo>
                  <a:lnTo>
                    <a:pt x="346" y="13"/>
                  </a:lnTo>
                  <a:lnTo>
                    <a:pt x="371" y="19"/>
                  </a:lnTo>
                  <a:lnTo>
                    <a:pt x="396" y="32"/>
                  </a:lnTo>
                  <a:lnTo>
                    <a:pt x="415" y="44"/>
                  </a:lnTo>
                  <a:lnTo>
                    <a:pt x="434" y="57"/>
                  </a:lnTo>
                  <a:lnTo>
                    <a:pt x="453" y="76"/>
                  </a:lnTo>
                  <a:lnTo>
                    <a:pt x="472" y="95"/>
                  </a:lnTo>
                  <a:lnTo>
                    <a:pt x="491" y="114"/>
                  </a:lnTo>
                  <a:lnTo>
                    <a:pt x="503" y="139"/>
                  </a:lnTo>
                  <a:lnTo>
                    <a:pt x="516" y="164"/>
                  </a:lnTo>
                  <a:lnTo>
                    <a:pt x="522" y="189"/>
                  </a:lnTo>
                  <a:lnTo>
                    <a:pt x="529" y="215"/>
                  </a:lnTo>
                  <a:lnTo>
                    <a:pt x="535" y="240"/>
                  </a:lnTo>
                  <a:lnTo>
                    <a:pt x="535" y="265"/>
                  </a:lnTo>
                  <a:lnTo>
                    <a:pt x="535" y="296"/>
                  </a:lnTo>
                  <a:lnTo>
                    <a:pt x="529" y="322"/>
                  </a:lnTo>
                  <a:lnTo>
                    <a:pt x="522" y="347"/>
                  </a:lnTo>
                  <a:lnTo>
                    <a:pt x="516" y="372"/>
                  </a:lnTo>
                  <a:lnTo>
                    <a:pt x="503" y="391"/>
                  </a:lnTo>
                  <a:lnTo>
                    <a:pt x="491" y="416"/>
                  </a:lnTo>
                  <a:lnTo>
                    <a:pt x="472" y="435"/>
                  </a:lnTo>
                  <a:lnTo>
                    <a:pt x="453" y="454"/>
                  </a:lnTo>
                  <a:lnTo>
                    <a:pt x="434" y="473"/>
                  </a:lnTo>
                  <a:lnTo>
                    <a:pt x="415" y="485"/>
                  </a:lnTo>
                  <a:lnTo>
                    <a:pt x="396" y="498"/>
                  </a:lnTo>
                  <a:lnTo>
                    <a:pt x="371" y="511"/>
                  </a:lnTo>
                  <a:lnTo>
                    <a:pt x="346" y="523"/>
                  </a:lnTo>
                  <a:lnTo>
                    <a:pt x="321" y="529"/>
                  </a:lnTo>
                  <a:lnTo>
                    <a:pt x="296" y="529"/>
                  </a:lnTo>
                  <a:lnTo>
                    <a:pt x="264" y="536"/>
                  </a:lnTo>
                  <a:lnTo>
                    <a:pt x="239" y="529"/>
                  </a:lnTo>
                  <a:lnTo>
                    <a:pt x="214" y="529"/>
                  </a:lnTo>
                  <a:lnTo>
                    <a:pt x="189" y="523"/>
                  </a:lnTo>
                  <a:lnTo>
                    <a:pt x="163" y="511"/>
                  </a:lnTo>
                  <a:lnTo>
                    <a:pt x="138" y="498"/>
                  </a:lnTo>
                  <a:lnTo>
                    <a:pt x="119" y="485"/>
                  </a:lnTo>
                  <a:lnTo>
                    <a:pt x="94" y="473"/>
                  </a:lnTo>
                  <a:lnTo>
                    <a:pt x="75" y="454"/>
                  </a:lnTo>
                  <a:lnTo>
                    <a:pt x="63" y="435"/>
                  </a:lnTo>
                  <a:lnTo>
                    <a:pt x="44" y="416"/>
                  </a:lnTo>
                  <a:lnTo>
                    <a:pt x="31" y="391"/>
                  </a:lnTo>
                  <a:lnTo>
                    <a:pt x="19" y="372"/>
                  </a:lnTo>
                  <a:lnTo>
                    <a:pt x="12" y="347"/>
                  </a:lnTo>
                  <a:lnTo>
                    <a:pt x="6" y="322"/>
                  </a:lnTo>
                  <a:lnTo>
                    <a:pt x="0" y="296"/>
                  </a:lnTo>
                  <a:lnTo>
                    <a:pt x="0" y="265"/>
                  </a:lnTo>
                  <a:lnTo>
                    <a:pt x="0" y="246"/>
                  </a:lnTo>
                  <a:lnTo>
                    <a:pt x="6" y="227"/>
                  </a:lnTo>
                  <a:lnTo>
                    <a:pt x="6" y="202"/>
                  </a:lnTo>
                  <a:lnTo>
                    <a:pt x="12" y="183"/>
                  </a:lnTo>
                  <a:lnTo>
                    <a:pt x="195" y="7"/>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46" name="Freeform 1078">
              <a:extLst>
                <a:ext uri="{FF2B5EF4-FFF2-40B4-BE49-F238E27FC236}">
                  <a16:creationId xmlns:a16="http://schemas.microsoft.com/office/drawing/2014/main" id="{EED13101-698C-4CFF-A820-05641EF37C10}"/>
                </a:ext>
              </a:extLst>
            </p:cNvPr>
            <p:cNvSpPr>
              <a:spLocks/>
            </p:cNvSpPr>
            <p:nvPr/>
          </p:nvSpPr>
          <p:spPr bwMode="auto">
            <a:xfrm rot="-5400000">
              <a:off x="2317" y="1427"/>
              <a:ext cx="787" cy="813"/>
            </a:xfrm>
            <a:custGeom>
              <a:avLst/>
              <a:gdLst>
                <a:gd name="T0" fmla="*/ 6 w 787"/>
                <a:gd name="T1" fmla="*/ 637 h 813"/>
                <a:gd name="T2" fmla="*/ 0 w 787"/>
                <a:gd name="T3" fmla="*/ 611 h 813"/>
                <a:gd name="T4" fmla="*/ 31 w 787"/>
                <a:gd name="T5" fmla="*/ 574 h 813"/>
                <a:gd name="T6" fmla="*/ 113 w 787"/>
                <a:gd name="T7" fmla="*/ 492 h 813"/>
                <a:gd name="T8" fmla="*/ 170 w 787"/>
                <a:gd name="T9" fmla="*/ 435 h 813"/>
                <a:gd name="T10" fmla="*/ 195 w 787"/>
                <a:gd name="T11" fmla="*/ 410 h 813"/>
                <a:gd name="T12" fmla="*/ 0 w 787"/>
                <a:gd name="T13" fmla="*/ 202 h 813"/>
                <a:gd name="T14" fmla="*/ 0 w 787"/>
                <a:gd name="T15" fmla="*/ 170 h 813"/>
                <a:gd name="T16" fmla="*/ 170 w 787"/>
                <a:gd name="T17" fmla="*/ 0 h 813"/>
                <a:gd name="T18" fmla="*/ 195 w 787"/>
                <a:gd name="T19" fmla="*/ 7 h 813"/>
                <a:gd name="T20" fmla="*/ 226 w 787"/>
                <a:gd name="T21" fmla="*/ 32 h 813"/>
                <a:gd name="T22" fmla="*/ 308 w 787"/>
                <a:gd name="T23" fmla="*/ 120 h 813"/>
                <a:gd name="T24" fmla="*/ 365 w 787"/>
                <a:gd name="T25" fmla="*/ 177 h 813"/>
                <a:gd name="T26" fmla="*/ 390 w 787"/>
                <a:gd name="T27" fmla="*/ 202 h 813"/>
                <a:gd name="T28" fmla="*/ 598 w 787"/>
                <a:gd name="T29" fmla="*/ 7 h 813"/>
                <a:gd name="T30" fmla="*/ 629 w 787"/>
                <a:gd name="T31" fmla="*/ 7 h 813"/>
                <a:gd name="T32" fmla="*/ 780 w 787"/>
                <a:gd name="T33" fmla="*/ 189 h 813"/>
                <a:gd name="T34" fmla="*/ 780 w 787"/>
                <a:gd name="T35" fmla="*/ 215 h 813"/>
                <a:gd name="T36" fmla="*/ 749 w 787"/>
                <a:gd name="T37" fmla="*/ 246 h 813"/>
                <a:gd name="T38" fmla="*/ 667 w 787"/>
                <a:gd name="T39" fmla="*/ 328 h 813"/>
                <a:gd name="T40" fmla="*/ 610 w 787"/>
                <a:gd name="T41" fmla="*/ 385 h 813"/>
                <a:gd name="T42" fmla="*/ 585 w 787"/>
                <a:gd name="T43" fmla="*/ 410 h 813"/>
                <a:gd name="T44" fmla="*/ 774 w 787"/>
                <a:gd name="T45" fmla="*/ 611 h 813"/>
                <a:gd name="T46" fmla="*/ 780 w 787"/>
                <a:gd name="T47" fmla="*/ 630 h 813"/>
                <a:gd name="T48" fmla="*/ 617 w 787"/>
                <a:gd name="T49" fmla="*/ 813 h 813"/>
                <a:gd name="T50" fmla="*/ 604 w 787"/>
                <a:gd name="T51" fmla="*/ 813 h 813"/>
                <a:gd name="T52" fmla="*/ 573 w 787"/>
                <a:gd name="T53" fmla="*/ 800 h 813"/>
                <a:gd name="T54" fmla="*/ 535 w 787"/>
                <a:gd name="T55" fmla="*/ 756 h 813"/>
                <a:gd name="T56" fmla="*/ 440 w 787"/>
                <a:gd name="T57" fmla="*/ 662 h 813"/>
                <a:gd name="T58" fmla="*/ 396 w 787"/>
                <a:gd name="T59" fmla="*/ 618 h 813"/>
                <a:gd name="T60" fmla="*/ 207 w 787"/>
                <a:gd name="T61" fmla="*/ 788 h 813"/>
                <a:gd name="T62" fmla="*/ 195 w 787"/>
                <a:gd name="T63" fmla="*/ 794 h 813"/>
                <a:gd name="T64" fmla="*/ 163 w 787"/>
                <a:gd name="T65" fmla="*/ 794 h 813"/>
                <a:gd name="T66" fmla="*/ 6 w 787"/>
                <a:gd name="T67" fmla="*/ 637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87" h="813">
                  <a:moveTo>
                    <a:pt x="6" y="637"/>
                  </a:moveTo>
                  <a:lnTo>
                    <a:pt x="6" y="637"/>
                  </a:lnTo>
                  <a:lnTo>
                    <a:pt x="0" y="624"/>
                  </a:lnTo>
                  <a:lnTo>
                    <a:pt x="0" y="611"/>
                  </a:lnTo>
                  <a:lnTo>
                    <a:pt x="12" y="592"/>
                  </a:lnTo>
                  <a:lnTo>
                    <a:pt x="31" y="574"/>
                  </a:lnTo>
                  <a:lnTo>
                    <a:pt x="56" y="548"/>
                  </a:lnTo>
                  <a:lnTo>
                    <a:pt x="113" y="492"/>
                  </a:lnTo>
                  <a:lnTo>
                    <a:pt x="144" y="460"/>
                  </a:lnTo>
                  <a:lnTo>
                    <a:pt x="170" y="435"/>
                  </a:lnTo>
                  <a:lnTo>
                    <a:pt x="188" y="416"/>
                  </a:lnTo>
                  <a:lnTo>
                    <a:pt x="195" y="410"/>
                  </a:lnTo>
                  <a:lnTo>
                    <a:pt x="0" y="208"/>
                  </a:lnTo>
                  <a:lnTo>
                    <a:pt x="0" y="202"/>
                  </a:lnTo>
                  <a:lnTo>
                    <a:pt x="0" y="196"/>
                  </a:lnTo>
                  <a:lnTo>
                    <a:pt x="0" y="170"/>
                  </a:lnTo>
                  <a:lnTo>
                    <a:pt x="163" y="0"/>
                  </a:lnTo>
                  <a:lnTo>
                    <a:pt x="170" y="0"/>
                  </a:lnTo>
                  <a:lnTo>
                    <a:pt x="176" y="0"/>
                  </a:lnTo>
                  <a:lnTo>
                    <a:pt x="195" y="7"/>
                  </a:lnTo>
                  <a:lnTo>
                    <a:pt x="207" y="13"/>
                  </a:lnTo>
                  <a:lnTo>
                    <a:pt x="226" y="32"/>
                  </a:lnTo>
                  <a:lnTo>
                    <a:pt x="251" y="57"/>
                  </a:lnTo>
                  <a:lnTo>
                    <a:pt x="308" y="120"/>
                  </a:lnTo>
                  <a:lnTo>
                    <a:pt x="340" y="152"/>
                  </a:lnTo>
                  <a:lnTo>
                    <a:pt x="365" y="177"/>
                  </a:lnTo>
                  <a:lnTo>
                    <a:pt x="384" y="196"/>
                  </a:lnTo>
                  <a:lnTo>
                    <a:pt x="390" y="202"/>
                  </a:lnTo>
                  <a:lnTo>
                    <a:pt x="591" y="7"/>
                  </a:lnTo>
                  <a:lnTo>
                    <a:pt x="598" y="7"/>
                  </a:lnTo>
                  <a:lnTo>
                    <a:pt x="604" y="7"/>
                  </a:lnTo>
                  <a:lnTo>
                    <a:pt x="629" y="7"/>
                  </a:lnTo>
                  <a:lnTo>
                    <a:pt x="780" y="183"/>
                  </a:lnTo>
                  <a:lnTo>
                    <a:pt x="780" y="189"/>
                  </a:lnTo>
                  <a:lnTo>
                    <a:pt x="787" y="196"/>
                  </a:lnTo>
                  <a:lnTo>
                    <a:pt x="780" y="215"/>
                  </a:lnTo>
                  <a:lnTo>
                    <a:pt x="768" y="227"/>
                  </a:lnTo>
                  <a:lnTo>
                    <a:pt x="749" y="246"/>
                  </a:lnTo>
                  <a:lnTo>
                    <a:pt x="724" y="271"/>
                  </a:lnTo>
                  <a:lnTo>
                    <a:pt x="667" y="328"/>
                  </a:lnTo>
                  <a:lnTo>
                    <a:pt x="636" y="359"/>
                  </a:lnTo>
                  <a:lnTo>
                    <a:pt x="610" y="385"/>
                  </a:lnTo>
                  <a:lnTo>
                    <a:pt x="591" y="404"/>
                  </a:lnTo>
                  <a:lnTo>
                    <a:pt x="585" y="410"/>
                  </a:lnTo>
                  <a:lnTo>
                    <a:pt x="774" y="605"/>
                  </a:lnTo>
                  <a:lnTo>
                    <a:pt x="774" y="611"/>
                  </a:lnTo>
                  <a:lnTo>
                    <a:pt x="780" y="618"/>
                  </a:lnTo>
                  <a:lnTo>
                    <a:pt x="780" y="630"/>
                  </a:lnTo>
                  <a:lnTo>
                    <a:pt x="780" y="643"/>
                  </a:lnTo>
                  <a:lnTo>
                    <a:pt x="617" y="813"/>
                  </a:lnTo>
                  <a:lnTo>
                    <a:pt x="610" y="813"/>
                  </a:lnTo>
                  <a:lnTo>
                    <a:pt x="604" y="813"/>
                  </a:lnTo>
                  <a:lnTo>
                    <a:pt x="585" y="807"/>
                  </a:lnTo>
                  <a:lnTo>
                    <a:pt x="573" y="800"/>
                  </a:lnTo>
                  <a:lnTo>
                    <a:pt x="560" y="781"/>
                  </a:lnTo>
                  <a:lnTo>
                    <a:pt x="535" y="756"/>
                  </a:lnTo>
                  <a:lnTo>
                    <a:pt x="472" y="693"/>
                  </a:lnTo>
                  <a:lnTo>
                    <a:pt x="440" y="662"/>
                  </a:lnTo>
                  <a:lnTo>
                    <a:pt x="415" y="637"/>
                  </a:lnTo>
                  <a:lnTo>
                    <a:pt x="396" y="618"/>
                  </a:lnTo>
                  <a:lnTo>
                    <a:pt x="390" y="611"/>
                  </a:lnTo>
                  <a:lnTo>
                    <a:pt x="207" y="788"/>
                  </a:lnTo>
                  <a:lnTo>
                    <a:pt x="201" y="788"/>
                  </a:lnTo>
                  <a:lnTo>
                    <a:pt x="195" y="794"/>
                  </a:lnTo>
                  <a:lnTo>
                    <a:pt x="176" y="794"/>
                  </a:lnTo>
                  <a:lnTo>
                    <a:pt x="163" y="794"/>
                  </a:lnTo>
                  <a:lnTo>
                    <a:pt x="6" y="637"/>
                  </a:lnTo>
                  <a:lnTo>
                    <a:pt x="6" y="637"/>
                  </a:lnTo>
                  <a:close/>
                </a:path>
              </a:pathLst>
            </a:custGeom>
            <a:solidFill>
              <a:srgbClr val="9E8B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47" name="Freeform 1079">
              <a:extLst>
                <a:ext uri="{FF2B5EF4-FFF2-40B4-BE49-F238E27FC236}">
                  <a16:creationId xmlns:a16="http://schemas.microsoft.com/office/drawing/2014/main" id="{6F31856A-69D0-4813-A5F7-14D1B2B939D3}"/>
                </a:ext>
              </a:extLst>
            </p:cNvPr>
            <p:cNvSpPr>
              <a:spLocks/>
            </p:cNvSpPr>
            <p:nvPr/>
          </p:nvSpPr>
          <p:spPr bwMode="auto">
            <a:xfrm rot="-5400000">
              <a:off x="2317" y="1434"/>
              <a:ext cx="787" cy="813"/>
            </a:xfrm>
            <a:custGeom>
              <a:avLst/>
              <a:gdLst>
                <a:gd name="T0" fmla="*/ 13 w 787"/>
                <a:gd name="T1" fmla="*/ 637 h 813"/>
                <a:gd name="T2" fmla="*/ 13 w 787"/>
                <a:gd name="T3" fmla="*/ 637 h 813"/>
                <a:gd name="T4" fmla="*/ 7 w 787"/>
                <a:gd name="T5" fmla="*/ 630 h 813"/>
                <a:gd name="T6" fmla="*/ 7 w 787"/>
                <a:gd name="T7" fmla="*/ 624 h 813"/>
                <a:gd name="T8" fmla="*/ 0 w 787"/>
                <a:gd name="T9" fmla="*/ 611 h 813"/>
                <a:gd name="T10" fmla="*/ 7 w 787"/>
                <a:gd name="T11" fmla="*/ 605 h 813"/>
                <a:gd name="T12" fmla="*/ 13 w 787"/>
                <a:gd name="T13" fmla="*/ 592 h 813"/>
                <a:gd name="T14" fmla="*/ 202 w 787"/>
                <a:gd name="T15" fmla="*/ 410 h 813"/>
                <a:gd name="T16" fmla="*/ 7 w 787"/>
                <a:gd name="T17" fmla="*/ 208 h 813"/>
                <a:gd name="T18" fmla="*/ 7 w 787"/>
                <a:gd name="T19" fmla="*/ 189 h 813"/>
                <a:gd name="T20" fmla="*/ 7 w 787"/>
                <a:gd name="T21" fmla="*/ 177 h 813"/>
                <a:gd name="T22" fmla="*/ 7 w 787"/>
                <a:gd name="T23" fmla="*/ 170 h 813"/>
                <a:gd name="T24" fmla="*/ 170 w 787"/>
                <a:gd name="T25" fmla="*/ 0 h 813"/>
                <a:gd name="T26" fmla="*/ 170 w 787"/>
                <a:gd name="T27" fmla="*/ 0 h 813"/>
                <a:gd name="T28" fmla="*/ 183 w 787"/>
                <a:gd name="T29" fmla="*/ 0 h 813"/>
                <a:gd name="T30" fmla="*/ 195 w 787"/>
                <a:gd name="T31" fmla="*/ 0 h 813"/>
                <a:gd name="T32" fmla="*/ 208 w 787"/>
                <a:gd name="T33" fmla="*/ 7 h 813"/>
                <a:gd name="T34" fmla="*/ 214 w 787"/>
                <a:gd name="T35" fmla="*/ 13 h 813"/>
                <a:gd name="T36" fmla="*/ 258 w 787"/>
                <a:gd name="T37" fmla="*/ 57 h 813"/>
                <a:gd name="T38" fmla="*/ 397 w 787"/>
                <a:gd name="T39" fmla="*/ 202 h 813"/>
                <a:gd name="T40" fmla="*/ 598 w 787"/>
                <a:gd name="T41" fmla="*/ 7 h 813"/>
                <a:gd name="T42" fmla="*/ 617 w 787"/>
                <a:gd name="T43" fmla="*/ 0 h 813"/>
                <a:gd name="T44" fmla="*/ 630 w 787"/>
                <a:gd name="T45" fmla="*/ 0 h 813"/>
                <a:gd name="T46" fmla="*/ 636 w 787"/>
                <a:gd name="T47" fmla="*/ 7 h 813"/>
                <a:gd name="T48" fmla="*/ 787 w 787"/>
                <a:gd name="T49" fmla="*/ 183 h 813"/>
                <a:gd name="T50" fmla="*/ 787 w 787"/>
                <a:gd name="T51" fmla="*/ 183 h 813"/>
                <a:gd name="T52" fmla="*/ 787 w 787"/>
                <a:gd name="T53" fmla="*/ 189 h 813"/>
                <a:gd name="T54" fmla="*/ 787 w 787"/>
                <a:gd name="T55" fmla="*/ 202 h 813"/>
                <a:gd name="T56" fmla="*/ 787 w 787"/>
                <a:gd name="T57" fmla="*/ 215 h 813"/>
                <a:gd name="T58" fmla="*/ 781 w 787"/>
                <a:gd name="T59" fmla="*/ 221 h 813"/>
                <a:gd name="T60" fmla="*/ 731 w 787"/>
                <a:gd name="T61" fmla="*/ 265 h 813"/>
                <a:gd name="T62" fmla="*/ 592 w 787"/>
                <a:gd name="T63" fmla="*/ 410 h 813"/>
                <a:gd name="T64" fmla="*/ 787 w 787"/>
                <a:gd name="T65" fmla="*/ 611 h 813"/>
                <a:gd name="T66" fmla="*/ 787 w 787"/>
                <a:gd name="T67" fmla="*/ 630 h 813"/>
                <a:gd name="T68" fmla="*/ 787 w 787"/>
                <a:gd name="T69" fmla="*/ 637 h 813"/>
                <a:gd name="T70" fmla="*/ 787 w 787"/>
                <a:gd name="T71" fmla="*/ 643 h 813"/>
                <a:gd name="T72" fmla="*/ 624 w 787"/>
                <a:gd name="T73" fmla="*/ 813 h 813"/>
                <a:gd name="T74" fmla="*/ 624 w 787"/>
                <a:gd name="T75" fmla="*/ 813 h 813"/>
                <a:gd name="T76" fmla="*/ 617 w 787"/>
                <a:gd name="T77" fmla="*/ 813 h 813"/>
                <a:gd name="T78" fmla="*/ 605 w 787"/>
                <a:gd name="T79" fmla="*/ 813 h 813"/>
                <a:gd name="T80" fmla="*/ 592 w 787"/>
                <a:gd name="T81" fmla="*/ 807 h 813"/>
                <a:gd name="T82" fmla="*/ 586 w 787"/>
                <a:gd name="T83" fmla="*/ 800 h 813"/>
                <a:gd name="T84" fmla="*/ 542 w 787"/>
                <a:gd name="T85" fmla="*/ 756 h 813"/>
                <a:gd name="T86" fmla="*/ 397 w 787"/>
                <a:gd name="T87" fmla="*/ 611 h 813"/>
                <a:gd name="T88" fmla="*/ 208 w 787"/>
                <a:gd name="T89" fmla="*/ 794 h 813"/>
                <a:gd name="T90" fmla="*/ 195 w 787"/>
                <a:gd name="T91" fmla="*/ 794 h 813"/>
                <a:gd name="T92" fmla="*/ 177 w 787"/>
                <a:gd name="T93" fmla="*/ 794 h 813"/>
                <a:gd name="T94" fmla="*/ 170 w 787"/>
                <a:gd name="T95" fmla="*/ 794 h 813"/>
                <a:gd name="T96" fmla="*/ 13 w 787"/>
                <a:gd name="T97" fmla="*/ 637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87" h="813">
                  <a:moveTo>
                    <a:pt x="13" y="637"/>
                  </a:moveTo>
                  <a:lnTo>
                    <a:pt x="13" y="637"/>
                  </a:lnTo>
                  <a:lnTo>
                    <a:pt x="13" y="637"/>
                  </a:lnTo>
                  <a:lnTo>
                    <a:pt x="13" y="637"/>
                  </a:lnTo>
                  <a:lnTo>
                    <a:pt x="13" y="637"/>
                  </a:lnTo>
                  <a:lnTo>
                    <a:pt x="7" y="630"/>
                  </a:lnTo>
                  <a:lnTo>
                    <a:pt x="7" y="624"/>
                  </a:lnTo>
                  <a:lnTo>
                    <a:pt x="7" y="624"/>
                  </a:lnTo>
                  <a:lnTo>
                    <a:pt x="7" y="618"/>
                  </a:lnTo>
                  <a:lnTo>
                    <a:pt x="0" y="611"/>
                  </a:lnTo>
                  <a:lnTo>
                    <a:pt x="7" y="611"/>
                  </a:lnTo>
                  <a:lnTo>
                    <a:pt x="7" y="605"/>
                  </a:lnTo>
                  <a:lnTo>
                    <a:pt x="7" y="599"/>
                  </a:lnTo>
                  <a:lnTo>
                    <a:pt x="13" y="592"/>
                  </a:lnTo>
                  <a:lnTo>
                    <a:pt x="19" y="592"/>
                  </a:lnTo>
                  <a:lnTo>
                    <a:pt x="202" y="410"/>
                  </a:lnTo>
                  <a:lnTo>
                    <a:pt x="7" y="208"/>
                  </a:lnTo>
                  <a:lnTo>
                    <a:pt x="7" y="208"/>
                  </a:lnTo>
                  <a:lnTo>
                    <a:pt x="7" y="196"/>
                  </a:lnTo>
                  <a:lnTo>
                    <a:pt x="7" y="189"/>
                  </a:lnTo>
                  <a:lnTo>
                    <a:pt x="7" y="183"/>
                  </a:lnTo>
                  <a:lnTo>
                    <a:pt x="7" y="177"/>
                  </a:lnTo>
                  <a:lnTo>
                    <a:pt x="7" y="177"/>
                  </a:lnTo>
                  <a:lnTo>
                    <a:pt x="7" y="170"/>
                  </a:lnTo>
                  <a:lnTo>
                    <a:pt x="170" y="0"/>
                  </a:lnTo>
                  <a:lnTo>
                    <a:pt x="170" y="0"/>
                  </a:lnTo>
                  <a:lnTo>
                    <a:pt x="170" y="0"/>
                  </a:lnTo>
                  <a:lnTo>
                    <a:pt x="170" y="0"/>
                  </a:lnTo>
                  <a:lnTo>
                    <a:pt x="177" y="0"/>
                  </a:lnTo>
                  <a:lnTo>
                    <a:pt x="183" y="0"/>
                  </a:lnTo>
                  <a:lnTo>
                    <a:pt x="189" y="0"/>
                  </a:lnTo>
                  <a:lnTo>
                    <a:pt x="195" y="0"/>
                  </a:lnTo>
                  <a:lnTo>
                    <a:pt x="202" y="0"/>
                  </a:lnTo>
                  <a:lnTo>
                    <a:pt x="208" y="7"/>
                  </a:lnTo>
                  <a:lnTo>
                    <a:pt x="208" y="7"/>
                  </a:lnTo>
                  <a:lnTo>
                    <a:pt x="214" y="13"/>
                  </a:lnTo>
                  <a:lnTo>
                    <a:pt x="214" y="13"/>
                  </a:lnTo>
                  <a:lnTo>
                    <a:pt x="258" y="57"/>
                  </a:lnTo>
                  <a:lnTo>
                    <a:pt x="315" y="120"/>
                  </a:lnTo>
                  <a:lnTo>
                    <a:pt x="397" y="202"/>
                  </a:lnTo>
                  <a:lnTo>
                    <a:pt x="598" y="7"/>
                  </a:lnTo>
                  <a:lnTo>
                    <a:pt x="598" y="7"/>
                  </a:lnTo>
                  <a:lnTo>
                    <a:pt x="611" y="0"/>
                  </a:lnTo>
                  <a:lnTo>
                    <a:pt x="617" y="0"/>
                  </a:lnTo>
                  <a:lnTo>
                    <a:pt x="624" y="0"/>
                  </a:lnTo>
                  <a:lnTo>
                    <a:pt x="630" y="0"/>
                  </a:lnTo>
                  <a:lnTo>
                    <a:pt x="630" y="7"/>
                  </a:lnTo>
                  <a:lnTo>
                    <a:pt x="636" y="7"/>
                  </a:lnTo>
                  <a:lnTo>
                    <a:pt x="787" y="183"/>
                  </a:lnTo>
                  <a:lnTo>
                    <a:pt x="787" y="183"/>
                  </a:lnTo>
                  <a:lnTo>
                    <a:pt x="787" y="183"/>
                  </a:lnTo>
                  <a:lnTo>
                    <a:pt x="787" y="183"/>
                  </a:lnTo>
                  <a:lnTo>
                    <a:pt x="787" y="183"/>
                  </a:lnTo>
                  <a:lnTo>
                    <a:pt x="787" y="189"/>
                  </a:lnTo>
                  <a:lnTo>
                    <a:pt x="787" y="196"/>
                  </a:lnTo>
                  <a:lnTo>
                    <a:pt x="787" y="202"/>
                  </a:lnTo>
                  <a:lnTo>
                    <a:pt x="787" y="215"/>
                  </a:lnTo>
                  <a:lnTo>
                    <a:pt x="787" y="215"/>
                  </a:lnTo>
                  <a:lnTo>
                    <a:pt x="781" y="221"/>
                  </a:lnTo>
                  <a:lnTo>
                    <a:pt x="781" y="221"/>
                  </a:lnTo>
                  <a:lnTo>
                    <a:pt x="775" y="227"/>
                  </a:lnTo>
                  <a:lnTo>
                    <a:pt x="731" y="265"/>
                  </a:lnTo>
                  <a:lnTo>
                    <a:pt x="668" y="328"/>
                  </a:lnTo>
                  <a:lnTo>
                    <a:pt x="592" y="410"/>
                  </a:lnTo>
                  <a:lnTo>
                    <a:pt x="781" y="605"/>
                  </a:lnTo>
                  <a:lnTo>
                    <a:pt x="787" y="611"/>
                  </a:lnTo>
                  <a:lnTo>
                    <a:pt x="787" y="624"/>
                  </a:lnTo>
                  <a:lnTo>
                    <a:pt x="787" y="630"/>
                  </a:lnTo>
                  <a:lnTo>
                    <a:pt x="787" y="637"/>
                  </a:lnTo>
                  <a:lnTo>
                    <a:pt x="787" y="637"/>
                  </a:lnTo>
                  <a:lnTo>
                    <a:pt x="787" y="643"/>
                  </a:lnTo>
                  <a:lnTo>
                    <a:pt x="787" y="643"/>
                  </a:lnTo>
                  <a:lnTo>
                    <a:pt x="624" y="813"/>
                  </a:lnTo>
                  <a:lnTo>
                    <a:pt x="624" y="813"/>
                  </a:lnTo>
                  <a:lnTo>
                    <a:pt x="624" y="813"/>
                  </a:lnTo>
                  <a:lnTo>
                    <a:pt x="624" y="813"/>
                  </a:lnTo>
                  <a:lnTo>
                    <a:pt x="624" y="813"/>
                  </a:lnTo>
                  <a:lnTo>
                    <a:pt x="617" y="813"/>
                  </a:lnTo>
                  <a:lnTo>
                    <a:pt x="611" y="813"/>
                  </a:lnTo>
                  <a:lnTo>
                    <a:pt x="605" y="813"/>
                  </a:lnTo>
                  <a:lnTo>
                    <a:pt x="592" y="813"/>
                  </a:lnTo>
                  <a:lnTo>
                    <a:pt x="592" y="807"/>
                  </a:lnTo>
                  <a:lnTo>
                    <a:pt x="586" y="807"/>
                  </a:lnTo>
                  <a:lnTo>
                    <a:pt x="586" y="800"/>
                  </a:lnTo>
                  <a:lnTo>
                    <a:pt x="580" y="800"/>
                  </a:lnTo>
                  <a:lnTo>
                    <a:pt x="542" y="756"/>
                  </a:lnTo>
                  <a:lnTo>
                    <a:pt x="479" y="693"/>
                  </a:lnTo>
                  <a:lnTo>
                    <a:pt x="397" y="611"/>
                  </a:lnTo>
                  <a:lnTo>
                    <a:pt x="214" y="788"/>
                  </a:lnTo>
                  <a:lnTo>
                    <a:pt x="208" y="794"/>
                  </a:lnTo>
                  <a:lnTo>
                    <a:pt x="202" y="794"/>
                  </a:lnTo>
                  <a:lnTo>
                    <a:pt x="195" y="794"/>
                  </a:lnTo>
                  <a:lnTo>
                    <a:pt x="189" y="794"/>
                  </a:lnTo>
                  <a:lnTo>
                    <a:pt x="177" y="794"/>
                  </a:lnTo>
                  <a:lnTo>
                    <a:pt x="177" y="794"/>
                  </a:lnTo>
                  <a:lnTo>
                    <a:pt x="170" y="794"/>
                  </a:lnTo>
                  <a:lnTo>
                    <a:pt x="13" y="637"/>
                  </a:lnTo>
                  <a:lnTo>
                    <a:pt x="13" y="637"/>
                  </a:lnTo>
                  <a:lnTo>
                    <a:pt x="13" y="637"/>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48" name="Freeform 1080">
              <a:extLst>
                <a:ext uri="{FF2B5EF4-FFF2-40B4-BE49-F238E27FC236}">
                  <a16:creationId xmlns:a16="http://schemas.microsoft.com/office/drawing/2014/main" id="{C0BB50CE-3C30-41A7-8CC6-8380E53EB8BF}"/>
                </a:ext>
              </a:extLst>
            </p:cNvPr>
            <p:cNvSpPr>
              <a:spLocks/>
            </p:cNvSpPr>
            <p:nvPr/>
          </p:nvSpPr>
          <p:spPr bwMode="auto">
            <a:xfrm rot="-5400000">
              <a:off x="2260" y="2045"/>
              <a:ext cx="239" cy="240"/>
            </a:xfrm>
            <a:custGeom>
              <a:avLst/>
              <a:gdLst>
                <a:gd name="T0" fmla="*/ 239 w 239"/>
                <a:gd name="T1" fmla="*/ 120 h 240"/>
                <a:gd name="T2" fmla="*/ 233 w 239"/>
                <a:gd name="T3" fmla="*/ 164 h 240"/>
                <a:gd name="T4" fmla="*/ 208 w 239"/>
                <a:gd name="T5" fmla="*/ 202 h 240"/>
                <a:gd name="T6" fmla="*/ 170 w 239"/>
                <a:gd name="T7" fmla="*/ 227 h 240"/>
                <a:gd name="T8" fmla="*/ 119 w 239"/>
                <a:gd name="T9" fmla="*/ 240 h 240"/>
                <a:gd name="T10" fmla="*/ 69 w 239"/>
                <a:gd name="T11" fmla="*/ 227 h 240"/>
                <a:gd name="T12" fmla="*/ 31 w 239"/>
                <a:gd name="T13" fmla="*/ 202 h 240"/>
                <a:gd name="T14" fmla="*/ 6 w 239"/>
                <a:gd name="T15" fmla="*/ 164 h 240"/>
                <a:gd name="T16" fmla="*/ 0 w 239"/>
                <a:gd name="T17" fmla="*/ 120 h 240"/>
                <a:gd name="T18" fmla="*/ 6 w 239"/>
                <a:gd name="T19" fmla="*/ 70 h 240"/>
                <a:gd name="T20" fmla="*/ 31 w 239"/>
                <a:gd name="T21" fmla="*/ 32 h 240"/>
                <a:gd name="T22" fmla="*/ 69 w 239"/>
                <a:gd name="T23" fmla="*/ 7 h 240"/>
                <a:gd name="T24" fmla="*/ 119 w 239"/>
                <a:gd name="T25" fmla="*/ 0 h 240"/>
                <a:gd name="T26" fmla="*/ 170 w 239"/>
                <a:gd name="T27" fmla="*/ 7 h 240"/>
                <a:gd name="T28" fmla="*/ 208 w 239"/>
                <a:gd name="T29" fmla="*/ 32 h 240"/>
                <a:gd name="T30" fmla="*/ 233 w 239"/>
                <a:gd name="T31" fmla="*/ 70 h 240"/>
                <a:gd name="T32" fmla="*/ 239 w 239"/>
                <a:gd name="T33" fmla="*/ 120 h 240"/>
                <a:gd name="T34" fmla="*/ 239 w 239"/>
                <a:gd name="T35" fmla="*/ 12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240">
                  <a:moveTo>
                    <a:pt x="239" y="120"/>
                  </a:moveTo>
                  <a:lnTo>
                    <a:pt x="233" y="164"/>
                  </a:lnTo>
                  <a:lnTo>
                    <a:pt x="208" y="202"/>
                  </a:lnTo>
                  <a:lnTo>
                    <a:pt x="170" y="227"/>
                  </a:lnTo>
                  <a:lnTo>
                    <a:pt x="119" y="240"/>
                  </a:lnTo>
                  <a:lnTo>
                    <a:pt x="69" y="227"/>
                  </a:lnTo>
                  <a:lnTo>
                    <a:pt x="31" y="202"/>
                  </a:lnTo>
                  <a:lnTo>
                    <a:pt x="6" y="164"/>
                  </a:lnTo>
                  <a:lnTo>
                    <a:pt x="0" y="120"/>
                  </a:lnTo>
                  <a:lnTo>
                    <a:pt x="6" y="70"/>
                  </a:lnTo>
                  <a:lnTo>
                    <a:pt x="31" y="32"/>
                  </a:lnTo>
                  <a:lnTo>
                    <a:pt x="69" y="7"/>
                  </a:lnTo>
                  <a:lnTo>
                    <a:pt x="119" y="0"/>
                  </a:lnTo>
                  <a:lnTo>
                    <a:pt x="170" y="7"/>
                  </a:lnTo>
                  <a:lnTo>
                    <a:pt x="208" y="32"/>
                  </a:lnTo>
                  <a:lnTo>
                    <a:pt x="233" y="70"/>
                  </a:lnTo>
                  <a:lnTo>
                    <a:pt x="239" y="120"/>
                  </a:lnTo>
                  <a:lnTo>
                    <a:pt x="239" y="12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49" name="Freeform 1081">
              <a:extLst>
                <a:ext uri="{FF2B5EF4-FFF2-40B4-BE49-F238E27FC236}">
                  <a16:creationId xmlns:a16="http://schemas.microsoft.com/office/drawing/2014/main" id="{D1AE18E9-3CAD-4297-A5B9-BA0C6F00574D}"/>
                </a:ext>
              </a:extLst>
            </p:cNvPr>
            <p:cNvSpPr>
              <a:spLocks/>
            </p:cNvSpPr>
            <p:nvPr/>
          </p:nvSpPr>
          <p:spPr bwMode="auto">
            <a:xfrm rot="-5400000">
              <a:off x="2260" y="2045"/>
              <a:ext cx="239" cy="240"/>
            </a:xfrm>
            <a:custGeom>
              <a:avLst/>
              <a:gdLst>
                <a:gd name="T0" fmla="*/ 239 w 239"/>
                <a:gd name="T1" fmla="*/ 133 h 240"/>
                <a:gd name="T2" fmla="*/ 233 w 239"/>
                <a:gd name="T3" fmla="*/ 158 h 240"/>
                <a:gd name="T4" fmla="*/ 227 w 239"/>
                <a:gd name="T5" fmla="*/ 177 h 240"/>
                <a:gd name="T6" fmla="*/ 214 w 239"/>
                <a:gd name="T7" fmla="*/ 196 h 240"/>
                <a:gd name="T8" fmla="*/ 195 w 239"/>
                <a:gd name="T9" fmla="*/ 214 h 240"/>
                <a:gd name="T10" fmla="*/ 176 w 239"/>
                <a:gd name="T11" fmla="*/ 227 h 240"/>
                <a:gd name="T12" fmla="*/ 157 w 239"/>
                <a:gd name="T13" fmla="*/ 233 h 240"/>
                <a:gd name="T14" fmla="*/ 132 w 239"/>
                <a:gd name="T15" fmla="*/ 240 h 240"/>
                <a:gd name="T16" fmla="*/ 107 w 239"/>
                <a:gd name="T17" fmla="*/ 240 h 240"/>
                <a:gd name="T18" fmla="*/ 82 w 239"/>
                <a:gd name="T19" fmla="*/ 233 h 240"/>
                <a:gd name="T20" fmla="*/ 63 w 239"/>
                <a:gd name="T21" fmla="*/ 227 h 240"/>
                <a:gd name="T22" fmla="*/ 44 w 239"/>
                <a:gd name="T23" fmla="*/ 214 h 240"/>
                <a:gd name="T24" fmla="*/ 25 w 239"/>
                <a:gd name="T25" fmla="*/ 196 h 240"/>
                <a:gd name="T26" fmla="*/ 12 w 239"/>
                <a:gd name="T27" fmla="*/ 177 h 240"/>
                <a:gd name="T28" fmla="*/ 6 w 239"/>
                <a:gd name="T29" fmla="*/ 158 h 240"/>
                <a:gd name="T30" fmla="*/ 0 w 239"/>
                <a:gd name="T31" fmla="*/ 133 h 240"/>
                <a:gd name="T32" fmla="*/ 0 w 239"/>
                <a:gd name="T33" fmla="*/ 107 h 240"/>
                <a:gd name="T34" fmla="*/ 6 w 239"/>
                <a:gd name="T35" fmla="*/ 82 h 240"/>
                <a:gd name="T36" fmla="*/ 12 w 239"/>
                <a:gd name="T37" fmla="*/ 63 h 240"/>
                <a:gd name="T38" fmla="*/ 25 w 239"/>
                <a:gd name="T39" fmla="*/ 44 h 240"/>
                <a:gd name="T40" fmla="*/ 44 w 239"/>
                <a:gd name="T41" fmla="*/ 26 h 240"/>
                <a:gd name="T42" fmla="*/ 63 w 239"/>
                <a:gd name="T43" fmla="*/ 13 h 240"/>
                <a:gd name="T44" fmla="*/ 82 w 239"/>
                <a:gd name="T45" fmla="*/ 0 h 240"/>
                <a:gd name="T46" fmla="*/ 107 w 239"/>
                <a:gd name="T47" fmla="*/ 0 h 240"/>
                <a:gd name="T48" fmla="*/ 132 w 239"/>
                <a:gd name="T49" fmla="*/ 0 h 240"/>
                <a:gd name="T50" fmla="*/ 157 w 239"/>
                <a:gd name="T51" fmla="*/ 0 h 240"/>
                <a:gd name="T52" fmla="*/ 176 w 239"/>
                <a:gd name="T53" fmla="*/ 13 h 240"/>
                <a:gd name="T54" fmla="*/ 195 w 239"/>
                <a:gd name="T55" fmla="*/ 26 h 240"/>
                <a:gd name="T56" fmla="*/ 214 w 239"/>
                <a:gd name="T57" fmla="*/ 44 h 240"/>
                <a:gd name="T58" fmla="*/ 227 w 239"/>
                <a:gd name="T59" fmla="*/ 63 h 240"/>
                <a:gd name="T60" fmla="*/ 233 w 239"/>
                <a:gd name="T61" fmla="*/ 82 h 240"/>
                <a:gd name="T62" fmla="*/ 239 w 239"/>
                <a:gd name="T63" fmla="*/ 107 h 240"/>
                <a:gd name="T64" fmla="*/ 239 w 239"/>
                <a:gd name="T65" fmla="*/ 12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240">
                  <a:moveTo>
                    <a:pt x="239" y="120"/>
                  </a:moveTo>
                  <a:lnTo>
                    <a:pt x="239" y="133"/>
                  </a:lnTo>
                  <a:lnTo>
                    <a:pt x="239" y="145"/>
                  </a:lnTo>
                  <a:lnTo>
                    <a:pt x="233" y="158"/>
                  </a:lnTo>
                  <a:lnTo>
                    <a:pt x="233" y="164"/>
                  </a:lnTo>
                  <a:lnTo>
                    <a:pt x="227" y="177"/>
                  </a:lnTo>
                  <a:lnTo>
                    <a:pt x="220" y="189"/>
                  </a:lnTo>
                  <a:lnTo>
                    <a:pt x="214" y="196"/>
                  </a:lnTo>
                  <a:lnTo>
                    <a:pt x="208" y="202"/>
                  </a:lnTo>
                  <a:lnTo>
                    <a:pt x="195" y="214"/>
                  </a:lnTo>
                  <a:lnTo>
                    <a:pt x="189" y="221"/>
                  </a:lnTo>
                  <a:lnTo>
                    <a:pt x="176" y="227"/>
                  </a:lnTo>
                  <a:lnTo>
                    <a:pt x="164" y="233"/>
                  </a:lnTo>
                  <a:lnTo>
                    <a:pt x="157" y="233"/>
                  </a:lnTo>
                  <a:lnTo>
                    <a:pt x="145" y="240"/>
                  </a:lnTo>
                  <a:lnTo>
                    <a:pt x="132" y="240"/>
                  </a:lnTo>
                  <a:lnTo>
                    <a:pt x="119" y="240"/>
                  </a:lnTo>
                  <a:lnTo>
                    <a:pt x="107" y="240"/>
                  </a:lnTo>
                  <a:lnTo>
                    <a:pt x="94" y="240"/>
                  </a:lnTo>
                  <a:lnTo>
                    <a:pt x="82" y="233"/>
                  </a:lnTo>
                  <a:lnTo>
                    <a:pt x="75" y="233"/>
                  </a:lnTo>
                  <a:lnTo>
                    <a:pt x="63" y="227"/>
                  </a:lnTo>
                  <a:lnTo>
                    <a:pt x="50" y="221"/>
                  </a:lnTo>
                  <a:lnTo>
                    <a:pt x="44" y="214"/>
                  </a:lnTo>
                  <a:lnTo>
                    <a:pt x="31" y="202"/>
                  </a:lnTo>
                  <a:lnTo>
                    <a:pt x="25" y="196"/>
                  </a:lnTo>
                  <a:lnTo>
                    <a:pt x="19" y="189"/>
                  </a:lnTo>
                  <a:lnTo>
                    <a:pt x="12" y="177"/>
                  </a:lnTo>
                  <a:lnTo>
                    <a:pt x="6" y="164"/>
                  </a:lnTo>
                  <a:lnTo>
                    <a:pt x="6" y="158"/>
                  </a:lnTo>
                  <a:lnTo>
                    <a:pt x="0" y="145"/>
                  </a:lnTo>
                  <a:lnTo>
                    <a:pt x="0" y="133"/>
                  </a:lnTo>
                  <a:lnTo>
                    <a:pt x="0" y="120"/>
                  </a:lnTo>
                  <a:lnTo>
                    <a:pt x="0" y="107"/>
                  </a:lnTo>
                  <a:lnTo>
                    <a:pt x="0" y="95"/>
                  </a:lnTo>
                  <a:lnTo>
                    <a:pt x="6" y="82"/>
                  </a:lnTo>
                  <a:lnTo>
                    <a:pt x="6" y="70"/>
                  </a:lnTo>
                  <a:lnTo>
                    <a:pt x="12" y="63"/>
                  </a:lnTo>
                  <a:lnTo>
                    <a:pt x="19" y="51"/>
                  </a:lnTo>
                  <a:lnTo>
                    <a:pt x="25" y="44"/>
                  </a:lnTo>
                  <a:lnTo>
                    <a:pt x="31" y="32"/>
                  </a:lnTo>
                  <a:lnTo>
                    <a:pt x="44" y="26"/>
                  </a:lnTo>
                  <a:lnTo>
                    <a:pt x="50" y="19"/>
                  </a:lnTo>
                  <a:lnTo>
                    <a:pt x="63" y="13"/>
                  </a:lnTo>
                  <a:lnTo>
                    <a:pt x="75" y="7"/>
                  </a:lnTo>
                  <a:lnTo>
                    <a:pt x="82" y="0"/>
                  </a:lnTo>
                  <a:lnTo>
                    <a:pt x="94" y="0"/>
                  </a:lnTo>
                  <a:lnTo>
                    <a:pt x="107" y="0"/>
                  </a:lnTo>
                  <a:lnTo>
                    <a:pt x="119" y="0"/>
                  </a:lnTo>
                  <a:lnTo>
                    <a:pt x="132" y="0"/>
                  </a:lnTo>
                  <a:lnTo>
                    <a:pt x="145" y="0"/>
                  </a:lnTo>
                  <a:lnTo>
                    <a:pt x="157" y="0"/>
                  </a:lnTo>
                  <a:lnTo>
                    <a:pt x="164" y="7"/>
                  </a:lnTo>
                  <a:lnTo>
                    <a:pt x="176" y="13"/>
                  </a:lnTo>
                  <a:lnTo>
                    <a:pt x="189" y="19"/>
                  </a:lnTo>
                  <a:lnTo>
                    <a:pt x="195" y="26"/>
                  </a:lnTo>
                  <a:lnTo>
                    <a:pt x="208" y="32"/>
                  </a:lnTo>
                  <a:lnTo>
                    <a:pt x="214" y="44"/>
                  </a:lnTo>
                  <a:lnTo>
                    <a:pt x="220" y="51"/>
                  </a:lnTo>
                  <a:lnTo>
                    <a:pt x="227" y="63"/>
                  </a:lnTo>
                  <a:lnTo>
                    <a:pt x="233" y="70"/>
                  </a:lnTo>
                  <a:lnTo>
                    <a:pt x="233" y="82"/>
                  </a:lnTo>
                  <a:lnTo>
                    <a:pt x="239" y="95"/>
                  </a:lnTo>
                  <a:lnTo>
                    <a:pt x="239" y="107"/>
                  </a:lnTo>
                  <a:lnTo>
                    <a:pt x="239" y="120"/>
                  </a:lnTo>
                  <a:lnTo>
                    <a:pt x="239" y="120"/>
                  </a:lnTo>
                  <a:lnTo>
                    <a:pt x="239" y="12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50" name="Freeform 1082">
              <a:extLst>
                <a:ext uri="{FF2B5EF4-FFF2-40B4-BE49-F238E27FC236}">
                  <a16:creationId xmlns:a16="http://schemas.microsoft.com/office/drawing/2014/main" id="{018356B9-9607-4A63-9D64-E81FB06CD33A}"/>
                </a:ext>
              </a:extLst>
            </p:cNvPr>
            <p:cNvSpPr>
              <a:spLocks/>
            </p:cNvSpPr>
            <p:nvPr/>
          </p:nvSpPr>
          <p:spPr bwMode="auto">
            <a:xfrm rot="-5400000">
              <a:off x="2269" y="2055"/>
              <a:ext cx="215" cy="220"/>
            </a:xfrm>
            <a:custGeom>
              <a:avLst/>
              <a:gdLst>
                <a:gd name="T0" fmla="*/ 215 w 215"/>
                <a:gd name="T1" fmla="*/ 113 h 220"/>
                <a:gd name="T2" fmla="*/ 208 w 215"/>
                <a:gd name="T3" fmla="*/ 151 h 220"/>
                <a:gd name="T4" fmla="*/ 183 w 215"/>
                <a:gd name="T5" fmla="*/ 189 h 220"/>
                <a:gd name="T6" fmla="*/ 152 w 215"/>
                <a:gd name="T7" fmla="*/ 214 h 220"/>
                <a:gd name="T8" fmla="*/ 107 w 215"/>
                <a:gd name="T9" fmla="*/ 220 h 220"/>
                <a:gd name="T10" fmla="*/ 63 w 215"/>
                <a:gd name="T11" fmla="*/ 214 h 220"/>
                <a:gd name="T12" fmla="*/ 32 w 215"/>
                <a:gd name="T13" fmla="*/ 189 h 220"/>
                <a:gd name="T14" fmla="*/ 7 w 215"/>
                <a:gd name="T15" fmla="*/ 151 h 220"/>
                <a:gd name="T16" fmla="*/ 0 w 215"/>
                <a:gd name="T17" fmla="*/ 113 h 220"/>
                <a:gd name="T18" fmla="*/ 7 w 215"/>
                <a:gd name="T19" fmla="*/ 69 h 220"/>
                <a:gd name="T20" fmla="*/ 32 w 215"/>
                <a:gd name="T21" fmla="*/ 31 h 220"/>
                <a:gd name="T22" fmla="*/ 63 w 215"/>
                <a:gd name="T23" fmla="*/ 6 h 220"/>
                <a:gd name="T24" fmla="*/ 107 w 215"/>
                <a:gd name="T25" fmla="*/ 0 h 220"/>
                <a:gd name="T26" fmla="*/ 152 w 215"/>
                <a:gd name="T27" fmla="*/ 6 h 220"/>
                <a:gd name="T28" fmla="*/ 183 w 215"/>
                <a:gd name="T29" fmla="*/ 31 h 220"/>
                <a:gd name="T30" fmla="*/ 208 w 215"/>
                <a:gd name="T31" fmla="*/ 69 h 220"/>
                <a:gd name="T32" fmla="*/ 215 w 215"/>
                <a:gd name="T33" fmla="*/ 113 h 220"/>
                <a:gd name="T34" fmla="*/ 215 w 215"/>
                <a:gd name="T35" fmla="*/ 11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5" h="220">
                  <a:moveTo>
                    <a:pt x="215" y="113"/>
                  </a:moveTo>
                  <a:lnTo>
                    <a:pt x="208" y="151"/>
                  </a:lnTo>
                  <a:lnTo>
                    <a:pt x="183" y="189"/>
                  </a:lnTo>
                  <a:lnTo>
                    <a:pt x="152" y="214"/>
                  </a:lnTo>
                  <a:lnTo>
                    <a:pt x="107" y="220"/>
                  </a:lnTo>
                  <a:lnTo>
                    <a:pt x="63" y="214"/>
                  </a:lnTo>
                  <a:lnTo>
                    <a:pt x="32" y="189"/>
                  </a:lnTo>
                  <a:lnTo>
                    <a:pt x="7" y="151"/>
                  </a:lnTo>
                  <a:lnTo>
                    <a:pt x="0" y="113"/>
                  </a:lnTo>
                  <a:lnTo>
                    <a:pt x="7" y="69"/>
                  </a:lnTo>
                  <a:lnTo>
                    <a:pt x="32" y="31"/>
                  </a:lnTo>
                  <a:lnTo>
                    <a:pt x="63" y="6"/>
                  </a:lnTo>
                  <a:lnTo>
                    <a:pt x="107" y="0"/>
                  </a:lnTo>
                  <a:lnTo>
                    <a:pt x="152" y="6"/>
                  </a:lnTo>
                  <a:lnTo>
                    <a:pt x="183" y="31"/>
                  </a:lnTo>
                  <a:lnTo>
                    <a:pt x="208" y="69"/>
                  </a:lnTo>
                  <a:lnTo>
                    <a:pt x="215" y="113"/>
                  </a:lnTo>
                  <a:lnTo>
                    <a:pt x="215" y="113"/>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51" name="Freeform 1083">
              <a:extLst>
                <a:ext uri="{FF2B5EF4-FFF2-40B4-BE49-F238E27FC236}">
                  <a16:creationId xmlns:a16="http://schemas.microsoft.com/office/drawing/2014/main" id="{27936E99-570F-4C7F-A011-CBDE3BF7A6D3}"/>
                </a:ext>
              </a:extLst>
            </p:cNvPr>
            <p:cNvSpPr>
              <a:spLocks/>
            </p:cNvSpPr>
            <p:nvPr/>
          </p:nvSpPr>
          <p:spPr bwMode="auto">
            <a:xfrm rot="-5400000">
              <a:off x="2269" y="2055"/>
              <a:ext cx="215" cy="220"/>
            </a:xfrm>
            <a:custGeom>
              <a:avLst/>
              <a:gdLst>
                <a:gd name="T0" fmla="*/ 215 w 215"/>
                <a:gd name="T1" fmla="*/ 126 h 220"/>
                <a:gd name="T2" fmla="*/ 215 w 215"/>
                <a:gd name="T3" fmla="*/ 144 h 220"/>
                <a:gd name="T4" fmla="*/ 202 w 215"/>
                <a:gd name="T5" fmla="*/ 163 h 220"/>
                <a:gd name="T6" fmla="*/ 189 w 215"/>
                <a:gd name="T7" fmla="*/ 182 h 220"/>
                <a:gd name="T8" fmla="*/ 177 w 215"/>
                <a:gd name="T9" fmla="*/ 195 h 220"/>
                <a:gd name="T10" fmla="*/ 158 w 215"/>
                <a:gd name="T11" fmla="*/ 207 h 220"/>
                <a:gd name="T12" fmla="*/ 139 w 215"/>
                <a:gd name="T13" fmla="*/ 214 h 220"/>
                <a:gd name="T14" fmla="*/ 120 w 215"/>
                <a:gd name="T15" fmla="*/ 220 h 220"/>
                <a:gd name="T16" fmla="*/ 95 w 215"/>
                <a:gd name="T17" fmla="*/ 220 h 220"/>
                <a:gd name="T18" fmla="*/ 76 w 215"/>
                <a:gd name="T19" fmla="*/ 214 h 220"/>
                <a:gd name="T20" fmla="*/ 57 w 215"/>
                <a:gd name="T21" fmla="*/ 207 h 220"/>
                <a:gd name="T22" fmla="*/ 38 w 215"/>
                <a:gd name="T23" fmla="*/ 195 h 220"/>
                <a:gd name="T24" fmla="*/ 26 w 215"/>
                <a:gd name="T25" fmla="*/ 182 h 220"/>
                <a:gd name="T26" fmla="*/ 13 w 215"/>
                <a:gd name="T27" fmla="*/ 163 h 220"/>
                <a:gd name="T28" fmla="*/ 0 w 215"/>
                <a:gd name="T29" fmla="*/ 144 h 220"/>
                <a:gd name="T30" fmla="*/ 0 w 215"/>
                <a:gd name="T31" fmla="*/ 126 h 220"/>
                <a:gd name="T32" fmla="*/ 0 w 215"/>
                <a:gd name="T33" fmla="*/ 100 h 220"/>
                <a:gd name="T34" fmla="*/ 0 w 215"/>
                <a:gd name="T35" fmla="*/ 81 h 220"/>
                <a:gd name="T36" fmla="*/ 13 w 215"/>
                <a:gd name="T37" fmla="*/ 63 h 220"/>
                <a:gd name="T38" fmla="*/ 26 w 215"/>
                <a:gd name="T39" fmla="*/ 44 h 220"/>
                <a:gd name="T40" fmla="*/ 38 w 215"/>
                <a:gd name="T41" fmla="*/ 25 h 220"/>
                <a:gd name="T42" fmla="*/ 57 w 215"/>
                <a:gd name="T43" fmla="*/ 19 h 220"/>
                <a:gd name="T44" fmla="*/ 76 w 215"/>
                <a:gd name="T45" fmla="*/ 6 h 220"/>
                <a:gd name="T46" fmla="*/ 95 w 215"/>
                <a:gd name="T47" fmla="*/ 6 h 220"/>
                <a:gd name="T48" fmla="*/ 120 w 215"/>
                <a:gd name="T49" fmla="*/ 6 h 220"/>
                <a:gd name="T50" fmla="*/ 139 w 215"/>
                <a:gd name="T51" fmla="*/ 6 h 220"/>
                <a:gd name="T52" fmla="*/ 158 w 215"/>
                <a:gd name="T53" fmla="*/ 19 h 220"/>
                <a:gd name="T54" fmla="*/ 177 w 215"/>
                <a:gd name="T55" fmla="*/ 25 h 220"/>
                <a:gd name="T56" fmla="*/ 189 w 215"/>
                <a:gd name="T57" fmla="*/ 44 h 220"/>
                <a:gd name="T58" fmla="*/ 202 w 215"/>
                <a:gd name="T59" fmla="*/ 63 h 220"/>
                <a:gd name="T60" fmla="*/ 215 w 215"/>
                <a:gd name="T61" fmla="*/ 81 h 220"/>
                <a:gd name="T62" fmla="*/ 215 w 215"/>
                <a:gd name="T63" fmla="*/ 100 h 220"/>
                <a:gd name="T64" fmla="*/ 215 w 215"/>
                <a:gd name="T65" fmla="*/ 11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5" h="220">
                  <a:moveTo>
                    <a:pt x="215" y="113"/>
                  </a:moveTo>
                  <a:lnTo>
                    <a:pt x="215" y="126"/>
                  </a:lnTo>
                  <a:lnTo>
                    <a:pt x="215" y="132"/>
                  </a:lnTo>
                  <a:lnTo>
                    <a:pt x="215" y="144"/>
                  </a:lnTo>
                  <a:lnTo>
                    <a:pt x="208" y="157"/>
                  </a:lnTo>
                  <a:lnTo>
                    <a:pt x="202" y="163"/>
                  </a:lnTo>
                  <a:lnTo>
                    <a:pt x="196" y="170"/>
                  </a:lnTo>
                  <a:lnTo>
                    <a:pt x="189" y="182"/>
                  </a:lnTo>
                  <a:lnTo>
                    <a:pt x="183" y="189"/>
                  </a:lnTo>
                  <a:lnTo>
                    <a:pt x="177" y="195"/>
                  </a:lnTo>
                  <a:lnTo>
                    <a:pt x="170" y="201"/>
                  </a:lnTo>
                  <a:lnTo>
                    <a:pt x="158" y="207"/>
                  </a:lnTo>
                  <a:lnTo>
                    <a:pt x="152" y="214"/>
                  </a:lnTo>
                  <a:lnTo>
                    <a:pt x="139" y="214"/>
                  </a:lnTo>
                  <a:lnTo>
                    <a:pt x="126" y="220"/>
                  </a:lnTo>
                  <a:lnTo>
                    <a:pt x="120" y="220"/>
                  </a:lnTo>
                  <a:lnTo>
                    <a:pt x="107" y="220"/>
                  </a:lnTo>
                  <a:lnTo>
                    <a:pt x="95" y="220"/>
                  </a:lnTo>
                  <a:lnTo>
                    <a:pt x="89" y="220"/>
                  </a:lnTo>
                  <a:lnTo>
                    <a:pt x="76" y="214"/>
                  </a:lnTo>
                  <a:lnTo>
                    <a:pt x="63" y="214"/>
                  </a:lnTo>
                  <a:lnTo>
                    <a:pt x="57" y="207"/>
                  </a:lnTo>
                  <a:lnTo>
                    <a:pt x="45" y="201"/>
                  </a:lnTo>
                  <a:lnTo>
                    <a:pt x="38" y="195"/>
                  </a:lnTo>
                  <a:lnTo>
                    <a:pt x="32" y="189"/>
                  </a:lnTo>
                  <a:lnTo>
                    <a:pt x="26" y="182"/>
                  </a:lnTo>
                  <a:lnTo>
                    <a:pt x="19" y="170"/>
                  </a:lnTo>
                  <a:lnTo>
                    <a:pt x="13" y="163"/>
                  </a:lnTo>
                  <a:lnTo>
                    <a:pt x="7" y="157"/>
                  </a:lnTo>
                  <a:lnTo>
                    <a:pt x="0" y="144"/>
                  </a:lnTo>
                  <a:lnTo>
                    <a:pt x="0" y="132"/>
                  </a:lnTo>
                  <a:lnTo>
                    <a:pt x="0" y="126"/>
                  </a:lnTo>
                  <a:lnTo>
                    <a:pt x="0" y="113"/>
                  </a:lnTo>
                  <a:lnTo>
                    <a:pt x="0" y="100"/>
                  </a:lnTo>
                  <a:lnTo>
                    <a:pt x="0" y="88"/>
                  </a:lnTo>
                  <a:lnTo>
                    <a:pt x="0" y="81"/>
                  </a:lnTo>
                  <a:lnTo>
                    <a:pt x="7" y="69"/>
                  </a:lnTo>
                  <a:lnTo>
                    <a:pt x="13" y="63"/>
                  </a:lnTo>
                  <a:lnTo>
                    <a:pt x="19" y="50"/>
                  </a:lnTo>
                  <a:lnTo>
                    <a:pt x="26" y="44"/>
                  </a:lnTo>
                  <a:lnTo>
                    <a:pt x="32" y="37"/>
                  </a:lnTo>
                  <a:lnTo>
                    <a:pt x="38" y="25"/>
                  </a:lnTo>
                  <a:lnTo>
                    <a:pt x="45" y="19"/>
                  </a:lnTo>
                  <a:lnTo>
                    <a:pt x="57" y="19"/>
                  </a:lnTo>
                  <a:lnTo>
                    <a:pt x="63" y="12"/>
                  </a:lnTo>
                  <a:lnTo>
                    <a:pt x="76" y="6"/>
                  </a:lnTo>
                  <a:lnTo>
                    <a:pt x="89" y="6"/>
                  </a:lnTo>
                  <a:lnTo>
                    <a:pt x="95" y="6"/>
                  </a:lnTo>
                  <a:lnTo>
                    <a:pt x="107" y="0"/>
                  </a:lnTo>
                  <a:lnTo>
                    <a:pt x="120" y="6"/>
                  </a:lnTo>
                  <a:lnTo>
                    <a:pt x="126" y="6"/>
                  </a:lnTo>
                  <a:lnTo>
                    <a:pt x="139" y="6"/>
                  </a:lnTo>
                  <a:lnTo>
                    <a:pt x="152" y="12"/>
                  </a:lnTo>
                  <a:lnTo>
                    <a:pt x="158" y="19"/>
                  </a:lnTo>
                  <a:lnTo>
                    <a:pt x="170" y="19"/>
                  </a:lnTo>
                  <a:lnTo>
                    <a:pt x="177" y="25"/>
                  </a:lnTo>
                  <a:lnTo>
                    <a:pt x="183" y="37"/>
                  </a:lnTo>
                  <a:lnTo>
                    <a:pt x="189" y="44"/>
                  </a:lnTo>
                  <a:lnTo>
                    <a:pt x="196" y="50"/>
                  </a:lnTo>
                  <a:lnTo>
                    <a:pt x="202" y="63"/>
                  </a:lnTo>
                  <a:lnTo>
                    <a:pt x="208" y="69"/>
                  </a:lnTo>
                  <a:lnTo>
                    <a:pt x="215" y="81"/>
                  </a:lnTo>
                  <a:lnTo>
                    <a:pt x="215" y="88"/>
                  </a:lnTo>
                  <a:lnTo>
                    <a:pt x="215" y="100"/>
                  </a:lnTo>
                  <a:lnTo>
                    <a:pt x="215" y="113"/>
                  </a:lnTo>
                  <a:lnTo>
                    <a:pt x="215" y="113"/>
                  </a:lnTo>
                  <a:lnTo>
                    <a:pt x="215" y="11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52" name="Freeform 1084">
              <a:extLst>
                <a:ext uri="{FF2B5EF4-FFF2-40B4-BE49-F238E27FC236}">
                  <a16:creationId xmlns:a16="http://schemas.microsoft.com/office/drawing/2014/main" id="{0AAE9D8D-8630-44F8-9EDB-063E87C4437D}"/>
                </a:ext>
              </a:extLst>
            </p:cNvPr>
            <p:cNvSpPr>
              <a:spLocks/>
            </p:cNvSpPr>
            <p:nvPr/>
          </p:nvSpPr>
          <p:spPr bwMode="auto">
            <a:xfrm rot="-5400000">
              <a:off x="2257" y="1381"/>
              <a:ext cx="246" cy="240"/>
            </a:xfrm>
            <a:custGeom>
              <a:avLst/>
              <a:gdLst>
                <a:gd name="T0" fmla="*/ 246 w 246"/>
                <a:gd name="T1" fmla="*/ 120 h 240"/>
                <a:gd name="T2" fmla="*/ 233 w 246"/>
                <a:gd name="T3" fmla="*/ 164 h 240"/>
                <a:gd name="T4" fmla="*/ 208 w 246"/>
                <a:gd name="T5" fmla="*/ 202 h 240"/>
                <a:gd name="T6" fmla="*/ 170 w 246"/>
                <a:gd name="T7" fmla="*/ 227 h 240"/>
                <a:gd name="T8" fmla="*/ 120 w 246"/>
                <a:gd name="T9" fmla="*/ 240 h 240"/>
                <a:gd name="T10" fmla="*/ 76 w 246"/>
                <a:gd name="T11" fmla="*/ 227 h 240"/>
                <a:gd name="T12" fmla="*/ 38 w 246"/>
                <a:gd name="T13" fmla="*/ 202 h 240"/>
                <a:gd name="T14" fmla="*/ 13 w 246"/>
                <a:gd name="T15" fmla="*/ 164 h 240"/>
                <a:gd name="T16" fmla="*/ 0 w 246"/>
                <a:gd name="T17" fmla="*/ 120 h 240"/>
                <a:gd name="T18" fmla="*/ 13 w 246"/>
                <a:gd name="T19" fmla="*/ 70 h 240"/>
                <a:gd name="T20" fmla="*/ 38 w 246"/>
                <a:gd name="T21" fmla="*/ 32 h 240"/>
                <a:gd name="T22" fmla="*/ 76 w 246"/>
                <a:gd name="T23" fmla="*/ 7 h 240"/>
                <a:gd name="T24" fmla="*/ 120 w 246"/>
                <a:gd name="T25" fmla="*/ 0 h 240"/>
                <a:gd name="T26" fmla="*/ 170 w 246"/>
                <a:gd name="T27" fmla="*/ 7 h 240"/>
                <a:gd name="T28" fmla="*/ 208 w 246"/>
                <a:gd name="T29" fmla="*/ 32 h 240"/>
                <a:gd name="T30" fmla="*/ 233 w 246"/>
                <a:gd name="T31" fmla="*/ 70 h 240"/>
                <a:gd name="T32" fmla="*/ 246 w 246"/>
                <a:gd name="T33" fmla="*/ 120 h 240"/>
                <a:gd name="T34" fmla="*/ 246 w 246"/>
                <a:gd name="T35" fmla="*/ 12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240">
                  <a:moveTo>
                    <a:pt x="246" y="120"/>
                  </a:moveTo>
                  <a:lnTo>
                    <a:pt x="233" y="164"/>
                  </a:lnTo>
                  <a:lnTo>
                    <a:pt x="208" y="202"/>
                  </a:lnTo>
                  <a:lnTo>
                    <a:pt x="170" y="227"/>
                  </a:lnTo>
                  <a:lnTo>
                    <a:pt x="120" y="240"/>
                  </a:lnTo>
                  <a:lnTo>
                    <a:pt x="76" y="227"/>
                  </a:lnTo>
                  <a:lnTo>
                    <a:pt x="38" y="202"/>
                  </a:lnTo>
                  <a:lnTo>
                    <a:pt x="13" y="164"/>
                  </a:lnTo>
                  <a:lnTo>
                    <a:pt x="0" y="120"/>
                  </a:lnTo>
                  <a:lnTo>
                    <a:pt x="13" y="70"/>
                  </a:lnTo>
                  <a:lnTo>
                    <a:pt x="38" y="32"/>
                  </a:lnTo>
                  <a:lnTo>
                    <a:pt x="76" y="7"/>
                  </a:lnTo>
                  <a:lnTo>
                    <a:pt x="120" y="0"/>
                  </a:lnTo>
                  <a:lnTo>
                    <a:pt x="170" y="7"/>
                  </a:lnTo>
                  <a:lnTo>
                    <a:pt x="208" y="32"/>
                  </a:lnTo>
                  <a:lnTo>
                    <a:pt x="233" y="70"/>
                  </a:lnTo>
                  <a:lnTo>
                    <a:pt x="246" y="120"/>
                  </a:lnTo>
                  <a:lnTo>
                    <a:pt x="246" y="12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53" name="Freeform 1085">
              <a:extLst>
                <a:ext uri="{FF2B5EF4-FFF2-40B4-BE49-F238E27FC236}">
                  <a16:creationId xmlns:a16="http://schemas.microsoft.com/office/drawing/2014/main" id="{F489933C-B3FC-4A53-879B-8CBBF3BA60C7}"/>
                </a:ext>
              </a:extLst>
            </p:cNvPr>
            <p:cNvSpPr>
              <a:spLocks/>
            </p:cNvSpPr>
            <p:nvPr/>
          </p:nvSpPr>
          <p:spPr bwMode="auto">
            <a:xfrm rot="-5400000">
              <a:off x="2257" y="1381"/>
              <a:ext cx="246" cy="240"/>
            </a:xfrm>
            <a:custGeom>
              <a:avLst/>
              <a:gdLst>
                <a:gd name="T0" fmla="*/ 246 w 246"/>
                <a:gd name="T1" fmla="*/ 133 h 240"/>
                <a:gd name="T2" fmla="*/ 239 w 246"/>
                <a:gd name="T3" fmla="*/ 158 h 240"/>
                <a:gd name="T4" fmla="*/ 227 w 246"/>
                <a:gd name="T5" fmla="*/ 177 h 240"/>
                <a:gd name="T6" fmla="*/ 214 w 246"/>
                <a:gd name="T7" fmla="*/ 196 h 240"/>
                <a:gd name="T8" fmla="*/ 202 w 246"/>
                <a:gd name="T9" fmla="*/ 214 h 240"/>
                <a:gd name="T10" fmla="*/ 183 w 246"/>
                <a:gd name="T11" fmla="*/ 227 h 240"/>
                <a:gd name="T12" fmla="*/ 158 w 246"/>
                <a:gd name="T13" fmla="*/ 233 h 240"/>
                <a:gd name="T14" fmla="*/ 132 w 246"/>
                <a:gd name="T15" fmla="*/ 240 h 240"/>
                <a:gd name="T16" fmla="*/ 107 w 246"/>
                <a:gd name="T17" fmla="*/ 240 h 240"/>
                <a:gd name="T18" fmla="*/ 88 w 246"/>
                <a:gd name="T19" fmla="*/ 233 h 240"/>
                <a:gd name="T20" fmla="*/ 63 w 246"/>
                <a:gd name="T21" fmla="*/ 227 h 240"/>
                <a:gd name="T22" fmla="*/ 44 w 246"/>
                <a:gd name="T23" fmla="*/ 214 h 240"/>
                <a:gd name="T24" fmla="*/ 32 w 246"/>
                <a:gd name="T25" fmla="*/ 196 h 240"/>
                <a:gd name="T26" fmla="*/ 13 w 246"/>
                <a:gd name="T27" fmla="*/ 177 h 240"/>
                <a:gd name="T28" fmla="*/ 6 w 246"/>
                <a:gd name="T29" fmla="*/ 158 h 240"/>
                <a:gd name="T30" fmla="*/ 0 w 246"/>
                <a:gd name="T31" fmla="*/ 133 h 240"/>
                <a:gd name="T32" fmla="*/ 0 w 246"/>
                <a:gd name="T33" fmla="*/ 107 h 240"/>
                <a:gd name="T34" fmla="*/ 6 w 246"/>
                <a:gd name="T35" fmla="*/ 82 h 240"/>
                <a:gd name="T36" fmla="*/ 13 w 246"/>
                <a:gd name="T37" fmla="*/ 63 h 240"/>
                <a:gd name="T38" fmla="*/ 32 w 246"/>
                <a:gd name="T39" fmla="*/ 44 h 240"/>
                <a:gd name="T40" fmla="*/ 44 w 246"/>
                <a:gd name="T41" fmla="*/ 26 h 240"/>
                <a:gd name="T42" fmla="*/ 63 w 246"/>
                <a:gd name="T43" fmla="*/ 13 h 240"/>
                <a:gd name="T44" fmla="*/ 88 w 246"/>
                <a:gd name="T45" fmla="*/ 0 h 240"/>
                <a:gd name="T46" fmla="*/ 107 w 246"/>
                <a:gd name="T47" fmla="*/ 0 h 240"/>
                <a:gd name="T48" fmla="*/ 132 w 246"/>
                <a:gd name="T49" fmla="*/ 0 h 240"/>
                <a:gd name="T50" fmla="*/ 158 w 246"/>
                <a:gd name="T51" fmla="*/ 0 h 240"/>
                <a:gd name="T52" fmla="*/ 183 w 246"/>
                <a:gd name="T53" fmla="*/ 13 h 240"/>
                <a:gd name="T54" fmla="*/ 202 w 246"/>
                <a:gd name="T55" fmla="*/ 26 h 240"/>
                <a:gd name="T56" fmla="*/ 214 w 246"/>
                <a:gd name="T57" fmla="*/ 44 h 240"/>
                <a:gd name="T58" fmla="*/ 227 w 246"/>
                <a:gd name="T59" fmla="*/ 63 h 240"/>
                <a:gd name="T60" fmla="*/ 239 w 246"/>
                <a:gd name="T61" fmla="*/ 82 h 240"/>
                <a:gd name="T62" fmla="*/ 246 w 246"/>
                <a:gd name="T63" fmla="*/ 107 h 240"/>
                <a:gd name="T64" fmla="*/ 246 w 246"/>
                <a:gd name="T65" fmla="*/ 12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40">
                  <a:moveTo>
                    <a:pt x="246" y="120"/>
                  </a:moveTo>
                  <a:lnTo>
                    <a:pt x="246" y="133"/>
                  </a:lnTo>
                  <a:lnTo>
                    <a:pt x="239" y="145"/>
                  </a:lnTo>
                  <a:lnTo>
                    <a:pt x="239" y="158"/>
                  </a:lnTo>
                  <a:lnTo>
                    <a:pt x="233" y="164"/>
                  </a:lnTo>
                  <a:lnTo>
                    <a:pt x="227" y="177"/>
                  </a:lnTo>
                  <a:lnTo>
                    <a:pt x="220" y="189"/>
                  </a:lnTo>
                  <a:lnTo>
                    <a:pt x="214" y="196"/>
                  </a:lnTo>
                  <a:lnTo>
                    <a:pt x="208" y="202"/>
                  </a:lnTo>
                  <a:lnTo>
                    <a:pt x="202" y="214"/>
                  </a:lnTo>
                  <a:lnTo>
                    <a:pt x="189" y="221"/>
                  </a:lnTo>
                  <a:lnTo>
                    <a:pt x="183" y="227"/>
                  </a:lnTo>
                  <a:lnTo>
                    <a:pt x="170" y="233"/>
                  </a:lnTo>
                  <a:lnTo>
                    <a:pt x="158" y="233"/>
                  </a:lnTo>
                  <a:lnTo>
                    <a:pt x="145" y="240"/>
                  </a:lnTo>
                  <a:lnTo>
                    <a:pt x="132" y="240"/>
                  </a:lnTo>
                  <a:lnTo>
                    <a:pt x="120" y="240"/>
                  </a:lnTo>
                  <a:lnTo>
                    <a:pt x="107" y="240"/>
                  </a:lnTo>
                  <a:lnTo>
                    <a:pt x="101" y="240"/>
                  </a:lnTo>
                  <a:lnTo>
                    <a:pt x="88" y="233"/>
                  </a:lnTo>
                  <a:lnTo>
                    <a:pt x="76" y="233"/>
                  </a:lnTo>
                  <a:lnTo>
                    <a:pt x="63" y="227"/>
                  </a:lnTo>
                  <a:lnTo>
                    <a:pt x="57" y="221"/>
                  </a:lnTo>
                  <a:lnTo>
                    <a:pt x="44" y="214"/>
                  </a:lnTo>
                  <a:lnTo>
                    <a:pt x="38" y="202"/>
                  </a:lnTo>
                  <a:lnTo>
                    <a:pt x="32" y="196"/>
                  </a:lnTo>
                  <a:lnTo>
                    <a:pt x="19" y="189"/>
                  </a:lnTo>
                  <a:lnTo>
                    <a:pt x="13" y="177"/>
                  </a:lnTo>
                  <a:lnTo>
                    <a:pt x="13" y="164"/>
                  </a:lnTo>
                  <a:lnTo>
                    <a:pt x="6" y="158"/>
                  </a:lnTo>
                  <a:lnTo>
                    <a:pt x="6" y="145"/>
                  </a:lnTo>
                  <a:lnTo>
                    <a:pt x="0" y="133"/>
                  </a:lnTo>
                  <a:lnTo>
                    <a:pt x="0" y="120"/>
                  </a:lnTo>
                  <a:lnTo>
                    <a:pt x="0" y="107"/>
                  </a:lnTo>
                  <a:lnTo>
                    <a:pt x="6" y="95"/>
                  </a:lnTo>
                  <a:lnTo>
                    <a:pt x="6" y="82"/>
                  </a:lnTo>
                  <a:lnTo>
                    <a:pt x="13" y="70"/>
                  </a:lnTo>
                  <a:lnTo>
                    <a:pt x="13" y="63"/>
                  </a:lnTo>
                  <a:lnTo>
                    <a:pt x="19" y="51"/>
                  </a:lnTo>
                  <a:lnTo>
                    <a:pt x="32" y="44"/>
                  </a:lnTo>
                  <a:lnTo>
                    <a:pt x="38" y="32"/>
                  </a:lnTo>
                  <a:lnTo>
                    <a:pt x="44" y="26"/>
                  </a:lnTo>
                  <a:lnTo>
                    <a:pt x="57" y="19"/>
                  </a:lnTo>
                  <a:lnTo>
                    <a:pt x="63" y="13"/>
                  </a:lnTo>
                  <a:lnTo>
                    <a:pt x="76" y="7"/>
                  </a:lnTo>
                  <a:lnTo>
                    <a:pt x="88" y="0"/>
                  </a:lnTo>
                  <a:lnTo>
                    <a:pt x="101" y="0"/>
                  </a:lnTo>
                  <a:lnTo>
                    <a:pt x="107" y="0"/>
                  </a:lnTo>
                  <a:lnTo>
                    <a:pt x="120" y="0"/>
                  </a:lnTo>
                  <a:lnTo>
                    <a:pt x="132" y="0"/>
                  </a:lnTo>
                  <a:lnTo>
                    <a:pt x="145" y="0"/>
                  </a:lnTo>
                  <a:lnTo>
                    <a:pt x="158" y="0"/>
                  </a:lnTo>
                  <a:lnTo>
                    <a:pt x="170" y="7"/>
                  </a:lnTo>
                  <a:lnTo>
                    <a:pt x="183" y="13"/>
                  </a:lnTo>
                  <a:lnTo>
                    <a:pt x="189" y="19"/>
                  </a:lnTo>
                  <a:lnTo>
                    <a:pt x="202" y="26"/>
                  </a:lnTo>
                  <a:lnTo>
                    <a:pt x="208" y="32"/>
                  </a:lnTo>
                  <a:lnTo>
                    <a:pt x="214" y="44"/>
                  </a:lnTo>
                  <a:lnTo>
                    <a:pt x="220" y="51"/>
                  </a:lnTo>
                  <a:lnTo>
                    <a:pt x="227" y="63"/>
                  </a:lnTo>
                  <a:lnTo>
                    <a:pt x="233" y="70"/>
                  </a:lnTo>
                  <a:lnTo>
                    <a:pt x="239" y="82"/>
                  </a:lnTo>
                  <a:lnTo>
                    <a:pt x="239" y="95"/>
                  </a:lnTo>
                  <a:lnTo>
                    <a:pt x="246" y="107"/>
                  </a:lnTo>
                  <a:lnTo>
                    <a:pt x="246" y="120"/>
                  </a:lnTo>
                  <a:lnTo>
                    <a:pt x="246" y="120"/>
                  </a:lnTo>
                  <a:lnTo>
                    <a:pt x="246" y="12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54" name="Freeform 1086">
              <a:extLst>
                <a:ext uri="{FF2B5EF4-FFF2-40B4-BE49-F238E27FC236}">
                  <a16:creationId xmlns:a16="http://schemas.microsoft.com/office/drawing/2014/main" id="{BF834F04-0EFB-4A79-8041-F2B964298C05}"/>
                </a:ext>
              </a:extLst>
            </p:cNvPr>
            <p:cNvSpPr>
              <a:spLocks/>
            </p:cNvSpPr>
            <p:nvPr/>
          </p:nvSpPr>
          <p:spPr bwMode="auto">
            <a:xfrm rot="-5400000">
              <a:off x="2267" y="1391"/>
              <a:ext cx="220" cy="220"/>
            </a:xfrm>
            <a:custGeom>
              <a:avLst/>
              <a:gdLst>
                <a:gd name="T0" fmla="*/ 220 w 220"/>
                <a:gd name="T1" fmla="*/ 113 h 220"/>
                <a:gd name="T2" fmla="*/ 214 w 220"/>
                <a:gd name="T3" fmla="*/ 151 h 220"/>
                <a:gd name="T4" fmla="*/ 189 w 220"/>
                <a:gd name="T5" fmla="*/ 189 h 220"/>
                <a:gd name="T6" fmla="*/ 151 w 220"/>
                <a:gd name="T7" fmla="*/ 214 h 220"/>
                <a:gd name="T8" fmla="*/ 107 w 220"/>
                <a:gd name="T9" fmla="*/ 220 h 220"/>
                <a:gd name="T10" fmla="*/ 69 w 220"/>
                <a:gd name="T11" fmla="*/ 214 h 220"/>
                <a:gd name="T12" fmla="*/ 31 w 220"/>
                <a:gd name="T13" fmla="*/ 189 h 220"/>
                <a:gd name="T14" fmla="*/ 6 w 220"/>
                <a:gd name="T15" fmla="*/ 151 h 220"/>
                <a:gd name="T16" fmla="*/ 0 w 220"/>
                <a:gd name="T17" fmla="*/ 113 h 220"/>
                <a:gd name="T18" fmla="*/ 6 w 220"/>
                <a:gd name="T19" fmla="*/ 69 h 220"/>
                <a:gd name="T20" fmla="*/ 31 w 220"/>
                <a:gd name="T21" fmla="*/ 31 h 220"/>
                <a:gd name="T22" fmla="*/ 69 w 220"/>
                <a:gd name="T23" fmla="*/ 6 h 220"/>
                <a:gd name="T24" fmla="*/ 107 w 220"/>
                <a:gd name="T25" fmla="*/ 0 h 220"/>
                <a:gd name="T26" fmla="*/ 151 w 220"/>
                <a:gd name="T27" fmla="*/ 6 h 220"/>
                <a:gd name="T28" fmla="*/ 189 w 220"/>
                <a:gd name="T29" fmla="*/ 31 h 220"/>
                <a:gd name="T30" fmla="*/ 214 w 220"/>
                <a:gd name="T31" fmla="*/ 69 h 220"/>
                <a:gd name="T32" fmla="*/ 220 w 220"/>
                <a:gd name="T33" fmla="*/ 113 h 220"/>
                <a:gd name="T34" fmla="*/ 220 w 220"/>
                <a:gd name="T35" fmla="*/ 11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20">
                  <a:moveTo>
                    <a:pt x="220" y="113"/>
                  </a:moveTo>
                  <a:lnTo>
                    <a:pt x="214" y="151"/>
                  </a:lnTo>
                  <a:lnTo>
                    <a:pt x="189" y="189"/>
                  </a:lnTo>
                  <a:lnTo>
                    <a:pt x="151" y="214"/>
                  </a:lnTo>
                  <a:lnTo>
                    <a:pt x="107" y="220"/>
                  </a:lnTo>
                  <a:lnTo>
                    <a:pt x="69" y="214"/>
                  </a:lnTo>
                  <a:lnTo>
                    <a:pt x="31" y="189"/>
                  </a:lnTo>
                  <a:lnTo>
                    <a:pt x="6" y="151"/>
                  </a:lnTo>
                  <a:lnTo>
                    <a:pt x="0" y="113"/>
                  </a:lnTo>
                  <a:lnTo>
                    <a:pt x="6" y="69"/>
                  </a:lnTo>
                  <a:lnTo>
                    <a:pt x="31" y="31"/>
                  </a:lnTo>
                  <a:lnTo>
                    <a:pt x="69" y="6"/>
                  </a:lnTo>
                  <a:lnTo>
                    <a:pt x="107" y="0"/>
                  </a:lnTo>
                  <a:lnTo>
                    <a:pt x="151" y="6"/>
                  </a:lnTo>
                  <a:lnTo>
                    <a:pt x="189" y="31"/>
                  </a:lnTo>
                  <a:lnTo>
                    <a:pt x="214" y="69"/>
                  </a:lnTo>
                  <a:lnTo>
                    <a:pt x="220" y="113"/>
                  </a:lnTo>
                  <a:lnTo>
                    <a:pt x="220" y="113"/>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55" name="Freeform 1087">
              <a:extLst>
                <a:ext uri="{FF2B5EF4-FFF2-40B4-BE49-F238E27FC236}">
                  <a16:creationId xmlns:a16="http://schemas.microsoft.com/office/drawing/2014/main" id="{A81C6BE8-6F54-4A30-90FF-A42C15D0A23E}"/>
                </a:ext>
              </a:extLst>
            </p:cNvPr>
            <p:cNvSpPr>
              <a:spLocks/>
            </p:cNvSpPr>
            <p:nvPr/>
          </p:nvSpPr>
          <p:spPr bwMode="auto">
            <a:xfrm rot="-5400000">
              <a:off x="2267" y="1391"/>
              <a:ext cx="220" cy="220"/>
            </a:xfrm>
            <a:custGeom>
              <a:avLst/>
              <a:gdLst>
                <a:gd name="T0" fmla="*/ 220 w 220"/>
                <a:gd name="T1" fmla="*/ 126 h 220"/>
                <a:gd name="T2" fmla="*/ 214 w 220"/>
                <a:gd name="T3" fmla="*/ 144 h 220"/>
                <a:gd name="T4" fmla="*/ 207 w 220"/>
                <a:gd name="T5" fmla="*/ 163 h 220"/>
                <a:gd name="T6" fmla="*/ 195 w 220"/>
                <a:gd name="T7" fmla="*/ 182 h 220"/>
                <a:gd name="T8" fmla="*/ 176 w 220"/>
                <a:gd name="T9" fmla="*/ 195 h 220"/>
                <a:gd name="T10" fmla="*/ 163 w 220"/>
                <a:gd name="T11" fmla="*/ 207 h 220"/>
                <a:gd name="T12" fmla="*/ 145 w 220"/>
                <a:gd name="T13" fmla="*/ 214 h 220"/>
                <a:gd name="T14" fmla="*/ 119 w 220"/>
                <a:gd name="T15" fmla="*/ 220 h 220"/>
                <a:gd name="T16" fmla="*/ 100 w 220"/>
                <a:gd name="T17" fmla="*/ 220 h 220"/>
                <a:gd name="T18" fmla="*/ 75 w 220"/>
                <a:gd name="T19" fmla="*/ 214 h 220"/>
                <a:gd name="T20" fmla="*/ 56 w 220"/>
                <a:gd name="T21" fmla="*/ 207 h 220"/>
                <a:gd name="T22" fmla="*/ 37 w 220"/>
                <a:gd name="T23" fmla="*/ 195 h 220"/>
                <a:gd name="T24" fmla="*/ 25 w 220"/>
                <a:gd name="T25" fmla="*/ 182 h 220"/>
                <a:gd name="T26" fmla="*/ 12 w 220"/>
                <a:gd name="T27" fmla="*/ 163 h 220"/>
                <a:gd name="T28" fmla="*/ 6 w 220"/>
                <a:gd name="T29" fmla="*/ 144 h 220"/>
                <a:gd name="T30" fmla="*/ 0 w 220"/>
                <a:gd name="T31" fmla="*/ 126 h 220"/>
                <a:gd name="T32" fmla="*/ 0 w 220"/>
                <a:gd name="T33" fmla="*/ 100 h 220"/>
                <a:gd name="T34" fmla="*/ 6 w 220"/>
                <a:gd name="T35" fmla="*/ 81 h 220"/>
                <a:gd name="T36" fmla="*/ 12 w 220"/>
                <a:gd name="T37" fmla="*/ 63 h 220"/>
                <a:gd name="T38" fmla="*/ 25 w 220"/>
                <a:gd name="T39" fmla="*/ 44 h 220"/>
                <a:gd name="T40" fmla="*/ 37 w 220"/>
                <a:gd name="T41" fmla="*/ 25 h 220"/>
                <a:gd name="T42" fmla="*/ 56 w 220"/>
                <a:gd name="T43" fmla="*/ 19 h 220"/>
                <a:gd name="T44" fmla="*/ 75 w 220"/>
                <a:gd name="T45" fmla="*/ 6 h 220"/>
                <a:gd name="T46" fmla="*/ 100 w 220"/>
                <a:gd name="T47" fmla="*/ 6 h 220"/>
                <a:gd name="T48" fmla="*/ 119 w 220"/>
                <a:gd name="T49" fmla="*/ 6 h 220"/>
                <a:gd name="T50" fmla="*/ 145 w 220"/>
                <a:gd name="T51" fmla="*/ 6 h 220"/>
                <a:gd name="T52" fmla="*/ 163 w 220"/>
                <a:gd name="T53" fmla="*/ 19 h 220"/>
                <a:gd name="T54" fmla="*/ 176 w 220"/>
                <a:gd name="T55" fmla="*/ 25 h 220"/>
                <a:gd name="T56" fmla="*/ 195 w 220"/>
                <a:gd name="T57" fmla="*/ 44 h 220"/>
                <a:gd name="T58" fmla="*/ 207 w 220"/>
                <a:gd name="T59" fmla="*/ 63 h 220"/>
                <a:gd name="T60" fmla="*/ 214 w 220"/>
                <a:gd name="T61" fmla="*/ 81 h 220"/>
                <a:gd name="T62" fmla="*/ 220 w 220"/>
                <a:gd name="T63" fmla="*/ 100 h 220"/>
                <a:gd name="T64" fmla="*/ 220 w 220"/>
                <a:gd name="T65" fmla="*/ 11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0" h="220">
                  <a:moveTo>
                    <a:pt x="220" y="113"/>
                  </a:moveTo>
                  <a:lnTo>
                    <a:pt x="220" y="126"/>
                  </a:lnTo>
                  <a:lnTo>
                    <a:pt x="214" y="132"/>
                  </a:lnTo>
                  <a:lnTo>
                    <a:pt x="214" y="144"/>
                  </a:lnTo>
                  <a:lnTo>
                    <a:pt x="207" y="157"/>
                  </a:lnTo>
                  <a:lnTo>
                    <a:pt x="207" y="163"/>
                  </a:lnTo>
                  <a:lnTo>
                    <a:pt x="201" y="170"/>
                  </a:lnTo>
                  <a:lnTo>
                    <a:pt x="195" y="182"/>
                  </a:lnTo>
                  <a:lnTo>
                    <a:pt x="189" y="189"/>
                  </a:lnTo>
                  <a:lnTo>
                    <a:pt x="176" y="195"/>
                  </a:lnTo>
                  <a:lnTo>
                    <a:pt x="170" y="201"/>
                  </a:lnTo>
                  <a:lnTo>
                    <a:pt x="163" y="207"/>
                  </a:lnTo>
                  <a:lnTo>
                    <a:pt x="151" y="214"/>
                  </a:lnTo>
                  <a:lnTo>
                    <a:pt x="145" y="214"/>
                  </a:lnTo>
                  <a:lnTo>
                    <a:pt x="132" y="220"/>
                  </a:lnTo>
                  <a:lnTo>
                    <a:pt x="119" y="220"/>
                  </a:lnTo>
                  <a:lnTo>
                    <a:pt x="107" y="220"/>
                  </a:lnTo>
                  <a:lnTo>
                    <a:pt x="100" y="220"/>
                  </a:lnTo>
                  <a:lnTo>
                    <a:pt x="88" y="220"/>
                  </a:lnTo>
                  <a:lnTo>
                    <a:pt x="75" y="214"/>
                  </a:lnTo>
                  <a:lnTo>
                    <a:pt x="69" y="214"/>
                  </a:lnTo>
                  <a:lnTo>
                    <a:pt x="56" y="207"/>
                  </a:lnTo>
                  <a:lnTo>
                    <a:pt x="50" y="201"/>
                  </a:lnTo>
                  <a:lnTo>
                    <a:pt x="37" y="195"/>
                  </a:lnTo>
                  <a:lnTo>
                    <a:pt x="31" y="189"/>
                  </a:lnTo>
                  <a:lnTo>
                    <a:pt x="25" y="182"/>
                  </a:lnTo>
                  <a:lnTo>
                    <a:pt x="19" y="170"/>
                  </a:lnTo>
                  <a:lnTo>
                    <a:pt x="12" y="163"/>
                  </a:lnTo>
                  <a:lnTo>
                    <a:pt x="6" y="157"/>
                  </a:lnTo>
                  <a:lnTo>
                    <a:pt x="6" y="144"/>
                  </a:lnTo>
                  <a:lnTo>
                    <a:pt x="0" y="132"/>
                  </a:lnTo>
                  <a:lnTo>
                    <a:pt x="0" y="126"/>
                  </a:lnTo>
                  <a:lnTo>
                    <a:pt x="0" y="113"/>
                  </a:lnTo>
                  <a:lnTo>
                    <a:pt x="0" y="100"/>
                  </a:lnTo>
                  <a:lnTo>
                    <a:pt x="0" y="88"/>
                  </a:lnTo>
                  <a:lnTo>
                    <a:pt x="6" y="81"/>
                  </a:lnTo>
                  <a:lnTo>
                    <a:pt x="6" y="69"/>
                  </a:lnTo>
                  <a:lnTo>
                    <a:pt x="12" y="63"/>
                  </a:lnTo>
                  <a:lnTo>
                    <a:pt x="19" y="50"/>
                  </a:lnTo>
                  <a:lnTo>
                    <a:pt x="25" y="44"/>
                  </a:lnTo>
                  <a:lnTo>
                    <a:pt x="31" y="37"/>
                  </a:lnTo>
                  <a:lnTo>
                    <a:pt x="37" y="25"/>
                  </a:lnTo>
                  <a:lnTo>
                    <a:pt x="50" y="19"/>
                  </a:lnTo>
                  <a:lnTo>
                    <a:pt x="56" y="19"/>
                  </a:lnTo>
                  <a:lnTo>
                    <a:pt x="69" y="12"/>
                  </a:lnTo>
                  <a:lnTo>
                    <a:pt x="75" y="6"/>
                  </a:lnTo>
                  <a:lnTo>
                    <a:pt x="88" y="6"/>
                  </a:lnTo>
                  <a:lnTo>
                    <a:pt x="100" y="6"/>
                  </a:lnTo>
                  <a:lnTo>
                    <a:pt x="107" y="0"/>
                  </a:lnTo>
                  <a:lnTo>
                    <a:pt x="119" y="6"/>
                  </a:lnTo>
                  <a:lnTo>
                    <a:pt x="132" y="6"/>
                  </a:lnTo>
                  <a:lnTo>
                    <a:pt x="145" y="6"/>
                  </a:lnTo>
                  <a:lnTo>
                    <a:pt x="151" y="12"/>
                  </a:lnTo>
                  <a:lnTo>
                    <a:pt x="163" y="19"/>
                  </a:lnTo>
                  <a:lnTo>
                    <a:pt x="170" y="19"/>
                  </a:lnTo>
                  <a:lnTo>
                    <a:pt x="176" y="25"/>
                  </a:lnTo>
                  <a:lnTo>
                    <a:pt x="189" y="37"/>
                  </a:lnTo>
                  <a:lnTo>
                    <a:pt x="195" y="44"/>
                  </a:lnTo>
                  <a:lnTo>
                    <a:pt x="201" y="50"/>
                  </a:lnTo>
                  <a:lnTo>
                    <a:pt x="207" y="63"/>
                  </a:lnTo>
                  <a:lnTo>
                    <a:pt x="207" y="69"/>
                  </a:lnTo>
                  <a:lnTo>
                    <a:pt x="214" y="81"/>
                  </a:lnTo>
                  <a:lnTo>
                    <a:pt x="214" y="88"/>
                  </a:lnTo>
                  <a:lnTo>
                    <a:pt x="220" y="100"/>
                  </a:lnTo>
                  <a:lnTo>
                    <a:pt x="220" y="113"/>
                  </a:lnTo>
                  <a:lnTo>
                    <a:pt x="220" y="113"/>
                  </a:lnTo>
                  <a:lnTo>
                    <a:pt x="220" y="11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56" name="Freeform 1088">
              <a:extLst>
                <a:ext uri="{FF2B5EF4-FFF2-40B4-BE49-F238E27FC236}">
                  <a16:creationId xmlns:a16="http://schemas.microsoft.com/office/drawing/2014/main" id="{1D0D6585-4A45-4F5E-ABE0-648C0BD62375}"/>
                </a:ext>
              </a:extLst>
            </p:cNvPr>
            <p:cNvSpPr>
              <a:spLocks/>
            </p:cNvSpPr>
            <p:nvPr/>
          </p:nvSpPr>
          <p:spPr bwMode="auto">
            <a:xfrm rot="-5400000">
              <a:off x="1911" y="1992"/>
              <a:ext cx="378" cy="246"/>
            </a:xfrm>
            <a:custGeom>
              <a:avLst/>
              <a:gdLst>
                <a:gd name="T0" fmla="*/ 371 w 378"/>
                <a:gd name="T1" fmla="*/ 25 h 246"/>
                <a:gd name="T2" fmla="*/ 378 w 378"/>
                <a:gd name="T3" fmla="*/ 38 h 246"/>
                <a:gd name="T4" fmla="*/ 378 w 378"/>
                <a:gd name="T5" fmla="*/ 57 h 246"/>
                <a:gd name="T6" fmla="*/ 371 w 378"/>
                <a:gd name="T7" fmla="*/ 69 h 246"/>
                <a:gd name="T8" fmla="*/ 359 w 378"/>
                <a:gd name="T9" fmla="*/ 82 h 246"/>
                <a:gd name="T10" fmla="*/ 353 w 378"/>
                <a:gd name="T11" fmla="*/ 82 h 246"/>
                <a:gd name="T12" fmla="*/ 340 w 378"/>
                <a:gd name="T13" fmla="*/ 88 h 246"/>
                <a:gd name="T14" fmla="*/ 296 w 378"/>
                <a:gd name="T15" fmla="*/ 113 h 246"/>
                <a:gd name="T16" fmla="*/ 246 w 378"/>
                <a:gd name="T17" fmla="*/ 138 h 246"/>
                <a:gd name="T18" fmla="*/ 183 w 378"/>
                <a:gd name="T19" fmla="*/ 164 h 246"/>
                <a:gd name="T20" fmla="*/ 126 w 378"/>
                <a:gd name="T21" fmla="*/ 195 h 246"/>
                <a:gd name="T22" fmla="*/ 76 w 378"/>
                <a:gd name="T23" fmla="*/ 220 h 246"/>
                <a:gd name="T24" fmla="*/ 38 w 378"/>
                <a:gd name="T25" fmla="*/ 239 h 246"/>
                <a:gd name="T26" fmla="*/ 31 w 378"/>
                <a:gd name="T27" fmla="*/ 246 h 246"/>
                <a:gd name="T28" fmla="*/ 25 w 378"/>
                <a:gd name="T29" fmla="*/ 246 h 246"/>
                <a:gd name="T30" fmla="*/ 19 w 378"/>
                <a:gd name="T31" fmla="*/ 246 h 246"/>
                <a:gd name="T32" fmla="*/ 13 w 378"/>
                <a:gd name="T33" fmla="*/ 246 h 246"/>
                <a:gd name="T34" fmla="*/ 0 w 378"/>
                <a:gd name="T35" fmla="*/ 239 h 246"/>
                <a:gd name="T36" fmla="*/ 0 w 378"/>
                <a:gd name="T37" fmla="*/ 239 h 246"/>
                <a:gd name="T38" fmla="*/ 0 w 378"/>
                <a:gd name="T39" fmla="*/ 233 h 246"/>
                <a:gd name="T40" fmla="*/ 0 w 378"/>
                <a:gd name="T41" fmla="*/ 220 h 246"/>
                <a:gd name="T42" fmla="*/ 6 w 378"/>
                <a:gd name="T43" fmla="*/ 214 h 246"/>
                <a:gd name="T44" fmla="*/ 13 w 378"/>
                <a:gd name="T45" fmla="*/ 214 h 246"/>
                <a:gd name="T46" fmla="*/ 19 w 378"/>
                <a:gd name="T47" fmla="*/ 208 h 246"/>
                <a:gd name="T48" fmla="*/ 50 w 378"/>
                <a:gd name="T49" fmla="*/ 183 h 246"/>
                <a:gd name="T50" fmla="*/ 101 w 378"/>
                <a:gd name="T51" fmla="*/ 151 h 246"/>
                <a:gd name="T52" fmla="*/ 157 w 378"/>
                <a:gd name="T53" fmla="*/ 113 h 246"/>
                <a:gd name="T54" fmla="*/ 214 w 378"/>
                <a:gd name="T55" fmla="*/ 75 h 246"/>
                <a:gd name="T56" fmla="*/ 264 w 378"/>
                <a:gd name="T57" fmla="*/ 44 h 246"/>
                <a:gd name="T58" fmla="*/ 302 w 378"/>
                <a:gd name="T59" fmla="*/ 19 h 246"/>
                <a:gd name="T60" fmla="*/ 315 w 378"/>
                <a:gd name="T61" fmla="*/ 12 h 246"/>
                <a:gd name="T62" fmla="*/ 321 w 378"/>
                <a:gd name="T63" fmla="*/ 6 h 246"/>
                <a:gd name="T64" fmla="*/ 334 w 378"/>
                <a:gd name="T65" fmla="*/ 0 h 246"/>
                <a:gd name="T66" fmla="*/ 353 w 378"/>
                <a:gd name="T67" fmla="*/ 6 h 246"/>
                <a:gd name="T68" fmla="*/ 365 w 378"/>
                <a:gd name="T69" fmla="*/ 12 h 246"/>
                <a:gd name="T70" fmla="*/ 371 w 378"/>
                <a:gd name="T71" fmla="*/ 25 h 246"/>
                <a:gd name="T72" fmla="*/ 371 w 378"/>
                <a:gd name="T73" fmla="*/ 25 h 246"/>
                <a:gd name="T74" fmla="*/ 371 w 378"/>
                <a:gd name="T75" fmla="*/ 2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8" h="246">
                  <a:moveTo>
                    <a:pt x="371" y="25"/>
                  </a:moveTo>
                  <a:lnTo>
                    <a:pt x="378" y="38"/>
                  </a:lnTo>
                  <a:lnTo>
                    <a:pt x="378" y="57"/>
                  </a:lnTo>
                  <a:lnTo>
                    <a:pt x="371" y="69"/>
                  </a:lnTo>
                  <a:lnTo>
                    <a:pt x="359" y="82"/>
                  </a:lnTo>
                  <a:lnTo>
                    <a:pt x="353" y="82"/>
                  </a:lnTo>
                  <a:lnTo>
                    <a:pt x="340" y="88"/>
                  </a:lnTo>
                  <a:lnTo>
                    <a:pt x="296" y="113"/>
                  </a:lnTo>
                  <a:lnTo>
                    <a:pt x="246" y="138"/>
                  </a:lnTo>
                  <a:lnTo>
                    <a:pt x="183" y="164"/>
                  </a:lnTo>
                  <a:lnTo>
                    <a:pt x="126" y="195"/>
                  </a:lnTo>
                  <a:lnTo>
                    <a:pt x="76" y="220"/>
                  </a:lnTo>
                  <a:lnTo>
                    <a:pt x="38" y="239"/>
                  </a:lnTo>
                  <a:lnTo>
                    <a:pt x="31" y="246"/>
                  </a:lnTo>
                  <a:lnTo>
                    <a:pt x="25" y="246"/>
                  </a:lnTo>
                  <a:lnTo>
                    <a:pt x="19" y="246"/>
                  </a:lnTo>
                  <a:lnTo>
                    <a:pt x="13" y="246"/>
                  </a:lnTo>
                  <a:lnTo>
                    <a:pt x="0" y="239"/>
                  </a:lnTo>
                  <a:lnTo>
                    <a:pt x="0" y="239"/>
                  </a:lnTo>
                  <a:lnTo>
                    <a:pt x="0" y="233"/>
                  </a:lnTo>
                  <a:lnTo>
                    <a:pt x="0" y="220"/>
                  </a:lnTo>
                  <a:lnTo>
                    <a:pt x="6" y="214"/>
                  </a:lnTo>
                  <a:lnTo>
                    <a:pt x="13" y="214"/>
                  </a:lnTo>
                  <a:lnTo>
                    <a:pt x="19" y="208"/>
                  </a:lnTo>
                  <a:lnTo>
                    <a:pt x="50" y="183"/>
                  </a:lnTo>
                  <a:lnTo>
                    <a:pt x="101" y="151"/>
                  </a:lnTo>
                  <a:lnTo>
                    <a:pt x="157" y="113"/>
                  </a:lnTo>
                  <a:lnTo>
                    <a:pt x="214" y="75"/>
                  </a:lnTo>
                  <a:lnTo>
                    <a:pt x="264" y="44"/>
                  </a:lnTo>
                  <a:lnTo>
                    <a:pt x="302" y="19"/>
                  </a:lnTo>
                  <a:lnTo>
                    <a:pt x="315" y="12"/>
                  </a:lnTo>
                  <a:lnTo>
                    <a:pt x="321" y="6"/>
                  </a:lnTo>
                  <a:lnTo>
                    <a:pt x="334" y="0"/>
                  </a:lnTo>
                  <a:lnTo>
                    <a:pt x="353" y="6"/>
                  </a:lnTo>
                  <a:lnTo>
                    <a:pt x="365" y="12"/>
                  </a:lnTo>
                  <a:lnTo>
                    <a:pt x="371" y="25"/>
                  </a:lnTo>
                  <a:lnTo>
                    <a:pt x="371" y="25"/>
                  </a:lnTo>
                  <a:lnTo>
                    <a:pt x="371" y="25"/>
                  </a:lnTo>
                  <a:close/>
                </a:path>
              </a:pathLst>
            </a:custGeom>
            <a:solidFill>
              <a:srgbClr val="B2864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57" name="Freeform 1089">
              <a:extLst>
                <a:ext uri="{FF2B5EF4-FFF2-40B4-BE49-F238E27FC236}">
                  <a16:creationId xmlns:a16="http://schemas.microsoft.com/office/drawing/2014/main" id="{232A9718-6CE1-4AE7-9BD9-96A198ABB8EA}"/>
                </a:ext>
              </a:extLst>
            </p:cNvPr>
            <p:cNvSpPr>
              <a:spLocks/>
            </p:cNvSpPr>
            <p:nvPr/>
          </p:nvSpPr>
          <p:spPr bwMode="auto">
            <a:xfrm rot="-5400000">
              <a:off x="1914" y="1995"/>
              <a:ext cx="378" cy="240"/>
            </a:xfrm>
            <a:custGeom>
              <a:avLst/>
              <a:gdLst>
                <a:gd name="T0" fmla="*/ 371 w 378"/>
                <a:gd name="T1" fmla="*/ 19 h 240"/>
                <a:gd name="T2" fmla="*/ 378 w 378"/>
                <a:gd name="T3" fmla="*/ 25 h 240"/>
                <a:gd name="T4" fmla="*/ 378 w 378"/>
                <a:gd name="T5" fmla="*/ 32 h 240"/>
                <a:gd name="T6" fmla="*/ 378 w 378"/>
                <a:gd name="T7" fmla="*/ 38 h 240"/>
                <a:gd name="T8" fmla="*/ 378 w 378"/>
                <a:gd name="T9" fmla="*/ 51 h 240"/>
                <a:gd name="T10" fmla="*/ 378 w 378"/>
                <a:gd name="T11" fmla="*/ 57 h 240"/>
                <a:gd name="T12" fmla="*/ 371 w 378"/>
                <a:gd name="T13" fmla="*/ 57 h 240"/>
                <a:gd name="T14" fmla="*/ 371 w 378"/>
                <a:gd name="T15" fmla="*/ 63 h 240"/>
                <a:gd name="T16" fmla="*/ 371 w 378"/>
                <a:gd name="T17" fmla="*/ 63 h 240"/>
                <a:gd name="T18" fmla="*/ 365 w 378"/>
                <a:gd name="T19" fmla="*/ 69 h 240"/>
                <a:gd name="T20" fmla="*/ 365 w 378"/>
                <a:gd name="T21" fmla="*/ 69 h 240"/>
                <a:gd name="T22" fmla="*/ 359 w 378"/>
                <a:gd name="T23" fmla="*/ 76 h 240"/>
                <a:gd name="T24" fmla="*/ 25 w 378"/>
                <a:gd name="T25" fmla="*/ 240 h 240"/>
                <a:gd name="T26" fmla="*/ 25 w 378"/>
                <a:gd name="T27" fmla="*/ 240 h 240"/>
                <a:gd name="T28" fmla="*/ 19 w 378"/>
                <a:gd name="T29" fmla="*/ 240 h 240"/>
                <a:gd name="T30" fmla="*/ 19 w 378"/>
                <a:gd name="T31" fmla="*/ 240 h 240"/>
                <a:gd name="T32" fmla="*/ 13 w 378"/>
                <a:gd name="T33" fmla="*/ 240 h 240"/>
                <a:gd name="T34" fmla="*/ 6 w 378"/>
                <a:gd name="T35" fmla="*/ 240 h 240"/>
                <a:gd name="T36" fmla="*/ 6 w 378"/>
                <a:gd name="T37" fmla="*/ 240 h 240"/>
                <a:gd name="T38" fmla="*/ 0 w 378"/>
                <a:gd name="T39" fmla="*/ 233 h 240"/>
                <a:gd name="T40" fmla="*/ 0 w 378"/>
                <a:gd name="T41" fmla="*/ 233 h 240"/>
                <a:gd name="T42" fmla="*/ 0 w 378"/>
                <a:gd name="T43" fmla="*/ 227 h 240"/>
                <a:gd name="T44" fmla="*/ 0 w 378"/>
                <a:gd name="T45" fmla="*/ 221 h 240"/>
                <a:gd name="T46" fmla="*/ 0 w 378"/>
                <a:gd name="T47" fmla="*/ 221 h 240"/>
                <a:gd name="T48" fmla="*/ 0 w 378"/>
                <a:gd name="T49" fmla="*/ 214 h 240"/>
                <a:gd name="T50" fmla="*/ 6 w 378"/>
                <a:gd name="T51" fmla="*/ 214 h 240"/>
                <a:gd name="T52" fmla="*/ 6 w 378"/>
                <a:gd name="T53" fmla="*/ 208 h 240"/>
                <a:gd name="T54" fmla="*/ 6 w 378"/>
                <a:gd name="T55" fmla="*/ 208 h 240"/>
                <a:gd name="T56" fmla="*/ 321 w 378"/>
                <a:gd name="T57" fmla="*/ 0 h 240"/>
                <a:gd name="T58" fmla="*/ 321 w 378"/>
                <a:gd name="T59" fmla="*/ 0 h 240"/>
                <a:gd name="T60" fmla="*/ 327 w 378"/>
                <a:gd name="T61" fmla="*/ 0 h 240"/>
                <a:gd name="T62" fmla="*/ 334 w 378"/>
                <a:gd name="T63" fmla="*/ 0 h 240"/>
                <a:gd name="T64" fmla="*/ 334 w 378"/>
                <a:gd name="T65" fmla="*/ 0 h 240"/>
                <a:gd name="T66" fmla="*/ 340 w 378"/>
                <a:gd name="T67" fmla="*/ 0 h 240"/>
                <a:gd name="T68" fmla="*/ 340 w 378"/>
                <a:gd name="T69" fmla="*/ 0 h 240"/>
                <a:gd name="T70" fmla="*/ 353 w 378"/>
                <a:gd name="T71" fmla="*/ 0 h 240"/>
                <a:gd name="T72" fmla="*/ 359 w 378"/>
                <a:gd name="T73" fmla="*/ 6 h 240"/>
                <a:gd name="T74" fmla="*/ 365 w 378"/>
                <a:gd name="T75" fmla="*/ 6 h 240"/>
                <a:gd name="T76" fmla="*/ 365 w 378"/>
                <a:gd name="T77" fmla="*/ 13 h 240"/>
                <a:gd name="T78" fmla="*/ 371 w 378"/>
                <a:gd name="T79" fmla="*/ 19 h 240"/>
                <a:gd name="T80" fmla="*/ 371 w 378"/>
                <a:gd name="T81" fmla="*/ 19 h 240"/>
                <a:gd name="T82" fmla="*/ 371 w 378"/>
                <a:gd name="T83" fmla="*/ 19 h 240"/>
                <a:gd name="T84" fmla="*/ 371 w 378"/>
                <a:gd name="T85" fmla="*/ 1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8" h="240">
                  <a:moveTo>
                    <a:pt x="371" y="19"/>
                  </a:moveTo>
                  <a:lnTo>
                    <a:pt x="378" y="25"/>
                  </a:lnTo>
                  <a:lnTo>
                    <a:pt x="378" y="32"/>
                  </a:lnTo>
                  <a:lnTo>
                    <a:pt x="378" y="38"/>
                  </a:lnTo>
                  <a:lnTo>
                    <a:pt x="378" y="51"/>
                  </a:lnTo>
                  <a:lnTo>
                    <a:pt x="378" y="57"/>
                  </a:lnTo>
                  <a:lnTo>
                    <a:pt x="371" y="57"/>
                  </a:lnTo>
                  <a:lnTo>
                    <a:pt x="371" y="63"/>
                  </a:lnTo>
                  <a:lnTo>
                    <a:pt x="371" y="63"/>
                  </a:lnTo>
                  <a:lnTo>
                    <a:pt x="365" y="69"/>
                  </a:lnTo>
                  <a:lnTo>
                    <a:pt x="365" y="69"/>
                  </a:lnTo>
                  <a:lnTo>
                    <a:pt x="359" y="76"/>
                  </a:lnTo>
                  <a:lnTo>
                    <a:pt x="25" y="240"/>
                  </a:lnTo>
                  <a:lnTo>
                    <a:pt x="25" y="240"/>
                  </a:lnTo>
                  <a:lnTo>
                    <a:pt x="19" y="240"/>
                  </a:lnTo>
                  <a:lnTo>
                    <a:pt x="19" y="240"/>
                  </a:lnTo>
                  <a:lnTo>
                    <a:pt x="13" y="240"/>
                  </a:lnTo>
                  <a:lnTo>
                    <a:pt x="6" y="240"/>
                  </a:lnTo>
                  <a:lnTo>
                    <a:pt x="6" y="240"/>
                  </a:lnTo>
                  <a:lnTo>
                    <a:pt x="0" y="233"/>
                  </a:lnTo>
                  <a:lnTo>
                    <a:pt x="0" y="233"/>
                  </a:lnTo>
                  <a:lnTo>
                    <a:pt x="0" y="227"/>
                  </a:lnTo>
                  <a:lnTo>
                    <a:pt x="0" y="221"/>
                  </a:lnTo>
                  <a:lnTo>
                    <a:pt x="0" y="221"/>
                  </a:lnTo>
                  <a:lnTo>
                    <a:pt x="0" y="214"/>
                  </a:lnTo>
                  <a:lnTo>
                    <a:pt x="6" y="214"/>
                  </a:lnTo>
                  <a:lnTo>
                    <a:pt x="6" y="208"/>
                  </a:lnTo>
                  <a:lnTo>
                    <a:pt x="6" y="208"/>
                  </a:lnTo>
                  <a:lnTo>
                    <a:pt x="321" y="0"/>
                  </a:lnTo>
                  <a:lnTo>
                    <a:pt x="321" y="0"/>
                  </a:lnTo>
                  <a:lnTo>
                    <a:pt x="327" y="0"/>
                  </a:lnTo>
                  <a:lnTo>
                    <a:pt x="334" y="0"/>
                  </a:lnTo>
                  <a:lnTo>
                    <a:pt x="334" y="0"/>
                  </a:lnTo>
                  <a:lnTo>
                    <a:pt x="340" y="0"/>
                  </a:lnTo>
                  <a:lnTo>
                    <a:pt x="340" y="0"/>
                  </a:lnTo>
                  <a:lnTo>
                    <a:pt x="353" y="0"/>
                  </a:lnTo>
                  <a:lnTo>
                    <a:pt x="359" y="6"/>
                  </a:lnTo>
                  <a:lnTo>
                    <a:pt x="365" y="6"/>
                  </a:lnTo>
                  <a:lnTo>
                    <a:pt x="365" y="13"/>
                  </a:lnTo>
                  <a:lnTo>
                    <a:pt x="371" y="19"/>
                  </a:lnTo>
                  <a:lnTo>
                    <a:pt x="371" y="19"/>
                  </a:lnTo>
                  <a:lnTo>
                    <a:pt x="371" y="19"/>
                  </a:lnTo>
                  <a:lnTo>
                    <a:pt x="371" y="19"/>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58" name="Freeform 1090">
              <a:extLst>
                <a:ext uri="{FF2B5EF4-FFF2-40B4-BE49-F238E27FC236}">
                  <a16:creationId xmlns:a16="http://schemas.microsoft.com/office/drawing/2014/main" id="{EB4675E5-FF9C-426F-B8F0-5F2E3CDD679D}"/>
                </a:ext>
              </a:extLst>
            </p:cNvPr>
            <p:cNvSpPr>
              <a:spLocks/>
            </p:cNvSpPr>
            <p:nvPr/>
          </p:nvSpPr>
          <p:spPr bwMode="auto">
            <a:xfrm rot="-5400000">
              <a:off x="2238" y="1041"/>
              <a:ext cx="289" cy="346"/>
            </a:xfrm>
            <a:custGeom>
              <a:avLst/>
              <a:gdLst>
                <a:gd name="T0" fmla="*/ 277 w 289"/>
                <a:gd name="T1" fmla="*/ 334 h 346"/>
                <a:gd name="T2" fmla="*/ 264 w 289"/>
                <a:gd name="T3" fmla="*/ 340 h 346"/>
                <a:gd name="T4" fmla="*/ 251 w 289"/>
                <a:gd name="T5" fmla="*/ 346 h 346"/>
                <a:gd name="T6" fmla="*/ 233 w 289"/>
                <a:gd name="T7" fmla="*/ 346 h 346"/>
                <a:gd name="T8" fmla="*/ 220 w 289"/>
                <a:gd name="T9" fmla="*/ 334 h 346"/>
                <a:gd name="T10" fmla="*/ 207 w 289"/>
                <a:gd name="T11" fmla="*/ 315 h 346"/>
                <a:gd name="T12" fmla="*/ 182 w 289"/>
                <a:gd name="T13" fmla="*/ 277 h 346"/>
                <a:gd name="T14" fmla="*/ 144 w 289"/>
                <a:gd name="T15" fmla="*/ 233 h 346"/>
                <a:gd name="T16" fmla="*/ 107 w 289"/>
                <a:gd name="T17" fmla="*/ 176 h 346"/>
                <a:gd name="T18" fmla="*/ 69 w 289"/>
                <a:gd name="T19" fmla="*/ 120 h 346"/>
                <a:gd name="T20" fmla="*/ 31 w 289"/>
                <a:gd name="T21" fmla="*/ 76 h 346"/>
                <a:gd name="T22" fmla="*/ 6 w 289"/>
                <a:gd name="T23" fmla="*/ 44 h 346"/>
                <a:gd name="T24" fmla="*/ 0 w 289"/>
                <a:gd name="T25" fmla="*/ 38 h 346"/>
                <a:gd name="T26" fmla="*/ 0 w 289"/>
                <a:gd name="T27" fmla="*/ 31 h 346"/>
                <a:gd name="T28" fmla="*/ 0 w 289"/>
                <a:gd name="T29" fmla="*/ 25 h 346"/>
                <a:gd name="T30" fmla="*/ 0 w 289"/>
                <a:gd name="T31" fmla="*/ 6 h 346"/>
                <a:gd name="T32" fmla="*/ 0 w 289"/>
                <a:gd name="T33" fmla="*/ 6 h 346"/>
                <a:gd name="T34" fmla="*/ 12 w 289"/>
                <a:gd name="T35" fmla="*/ 0 h 346"/>
                <a:gd name="T36" fmla="*/ 18 w 289"/>
                <a:gd name="T37" fmla="*/ 0 h 346"/>
                <a:gd name="T38" fmla="*/ 25 w 289"/>
                <a:gd name="T39" fmla="*/ 6 h 346"/>
                <a:gd name="T40" fmla="*/ 37 w 289"/>
                <a:gd name="T41" fmla="*/ 19 h 346"/>
                <a:gd name="T42" fmla="*/ 63 w 289"/>
                <a:gd name="T43" fmla="*/ 44 h 346"/>
                <a:gd name="T44" fmla="*/ 100 w 289"/>
                <a:gd name="T45" fmla="*/ 88 h 346"/>
                <a:gd name="T46" fmla="*/ 151 w 289"/>
                <a:gd name="T47" fmla="*/ 138 h 346"/>
                <a:gd name="T48" fmla="*/ 195 w 289"/>
                <a:gd name="T49" fmla="*/ 189 h 346"/>
                <a:gd name="T50" fmla="*/ 239 w 289"/>
                <a:gd name="T51" fmla="*/ 227 h 346"/>
                <a:gd name="T52" fmla="*/ 270 w 289"/>
                <a:gd name="T53" fmla="*/ 264 h 346"/>
                <a:gd name="T54" fmla="*/ 283 w 289"/>
                <a:gd name="T55" fmla="*/ 277 h 346"/>
                <a:gd name="T56" fmla="*/ 289 w 289"/>
                <a:gd name="T57" fmla="*/ 290 h 346"/>
                <a:gd name="T58" fmla="*/ 289 w 289"/>
                <a:gd name="T59" fmla="*/ 309 h 346"/>
                <a:gd name="T60" fmla="*/ 277 w 289"/>
                <a:gd name="T61" fmla="*/ 334 h 346"/>
                <a:gd name="T62" fmla="*/ 277 w 289"/>
                <a:gd name="T63" fmla="*/ 334 h 346"/>
                <a:gd name="T64" fmla="*/ 277 w 289"/>
                <a:gd name="T65" fmla="*/ 33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346">
                  <a:moveTo>
                    <a:pt x="277" y="334"/>
                  </a:moveTo>
                  <a:lnTo>
                    <a:pt x="264" y="340"/>
                  </a:lnTo>
                  <a:lnTo>
                    <a:pt x="251" y="346"/>
                  </a:lnTo>
                  <a:lnTo>
                    <a:pt x="233" y="346"/>
                  </a:lnTo>
                  <a:lnTo>
                    <a:pt x="220" y="334"/>
                  </a:lnTo>
                  <a:lnTo>
                    <a:pt x="207" y="315"/>
                  </a:lnTo>
                  <a:lnTo>
                    <a:pt x="182" y="277"/>
                  </a:lnTo>
                  <a:lnTo>
                    <a:pt x="144" y="233"/>
                  </a:lnTo>
                  <a:lnTo>
                    <a:pt x="107" y="176"/>
                  </a:lnTo>
                  <a:lnTo>
                    <a:pt x="69" y="120"/>
                  </a:lnTo>
                  <a:lnTo>
                    <a:pt x="31" y="76"/>
                  </a:lnTo>
                  <a:lnTo>
                    <a:pt x="6" y="44"/>
                  </a:lnTo>
                  <a:lnTo>
                    <a:pt x="0" y="38"/>
                  </a:lnTo>
                  <a:lnTo>
                    <a:pt x="0" y="31"/>
                  </a:lnTo>
                  <a:lnTo>
                    <a:pt x="0" y="25"/>
                  </a:lnTo>
                  <a:lnTo>
                    <a:pt x="0" y="6"/>
                  </a:lnTo>
                  <a:lnTo>
                    <a:pt x="0" y="6"/>
                  </a:lnTo>
                  <a:lnTo>
                    <a:pt x="12" y="0"/>
                  </a:lnTo>
                  <a:lnTo>
                    <a:pt x="18" y="0"/>
                  </a:lnTo>
                  <a:lnTo>
                    <a:pt x="25" y="6"/>
                  </a:lnTo>
                  <a:lnTo>
                    <a:pt x="37" y="19"/>
                  </a:lnTo>
                  <a:lnTo>
                    <a:pt x="63" y="44"/>
                  </a:lnTo>
                  <a:lnTo>
                    <a:pt x="100" y="88"/>
                  </a:lnTo>
                  <a:lnTo>
                    <a:pt x="151" y="138"/>
                  </a:lnTo>
                  <a:lnTo>
                    <a:pt x="195" y="189"/>
                  </a:lnTo>
                  <a:lnTo>
                    <a:pt x="239" y="227"/>
                  </a:lnTo>
                  <a:lnTo>
                    <a:pt x="270" y="264"/>
                  </a:lnTo>
                  <a:lnTo>
                    <a:pt x="283" y="277"/>
                  </a:lnTo>
                  <a:lnTo>
                    <a:pt x="289" y="290"/>
                  </a:lnTo>
                  <a:lnTo>
                    <a:pt x="289" y="309"/>
                  </a:lnTo>
                  <a:lnTo>
                    <a:pt x="277" y="334"/>
                  </a:lnTo>
                  <a:lnTo>
                    <a:pt x="277" y="334"/>
                  </a:lnTo>
                  <a:lnTo>
                    <a:pt x="277" y="334"/>
                  </a:lnTo>
                  <a:close/>
                </a:path>
              </a:pathLst>
            </a:custGeom>
            <a:solidFill>
              <a:srgbClr val="B2864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59" name="Freeform 1091">
              <a:extLst>
                <a:ext uri="{FF2B5EF4-FFF2-40B4-BE49-F238E27FC236}">
                  <a16:creationId xmlns:a16="http://schemas.microsoft.com/office/drawing/2014/main" id="{0A8BDC2D-01CA-4C7E-A95C-965FB6E15C3A}"/>
                </a:ext>
              </a:extLst>
            </p:cNvPr>
            <p:cNvSpPr>
              <a:spLocks/>
            </p:cNvSpPr>
            <p:nvPr/>
          </p:nvSpPr>
          <p:spPr bwMode="auto">
            <a:xfrm rot="-5400000">
              <a:off x="2235" y="1045"/>
              <a:ext cx="296" cy="346"/>
            </a:xfrm>
            <a:custGeom>
              <a:avLst/>
              <a:gdLst>
                <a:gd name="T0" fmla="*/ 284 w 296"/>
                <a:gd name="T1" fmla="*/ 334 h 346"/>
                <a:gd name="T2" fmla="*/ 277 w 296"/>
                <a:gd name="T3" fmla="*/ 340 h 346"/>
                <a:gd name="T4" fmla="*/ 271 w 296"/>
                <a:gd name="T5" fmla="*/ 340 h 346"/>
                <a:gd name="T6" fmla="*/ 265 w 296"/>
                <a:gd name="T7" fmla="*/ 340 h 346"/>
                <a:gd name="T8" fmla="*/ 258 w 296"/>
                <a:gd name="T9" fmla="*/ 346 h 346"/>
                <a:gd name="T10" fmla="*/ 246 w 296"/>
                <a:gd name="T11" fmla="*/ 346 h 346"/>
                <a:gd name="T12" fmla="*/ 246 w 296"/>
                <a:gd name="T13" fmla="*/ 340 h 346"/>
                <a:gd name="T14" fmla="*/ 240 w 296"/>
                <a:gd name="T15" fmla="*/ 340 h 346"/>
                <a:gd name="T16" fmla="*/ 240 w 296"/>
                <a:gd name="T17" fmla="*/ 340 h 346"/>
                <a:gd name="T18" fmla="*/ 233 w 296"/>
                <a:gd name="T19" fmla="*/ 340 h 346"/>
                <a:gd name="T20" fmla="*/ 233 w 296"/>
                <a:gd name="T21" fmla="*/ 334 h 346"/>
                <a:gd name="T22" fmla="*/ 227 w 296"/>
                <a:gd name="T23" fmla="*/ 334 h 346"/>
                <a:gd name="T24" fmla="*/ 7 w 296"/>
                <a:gd name="T25" fmla="*/ 31 h 346"/>
                <a:gd name="T26" fmla="*/ 7 w 296"/>
                <a:gd name="T27" fmla="*/ 25 h 346"/>
                <a:gd name="T28" fmla="*/ 7 w 296"/>
                <a:gd name="T29" fmla="*/ 25 h 346"/>
                <a:gd name="T30" fmla="*/ 7 w 296"/>
                <a:gd name="T31" fmla="*/ 19 h 346"/>
                <a:gd name="T32" fmla="*/ 0 w 296"/>
                <a:gd name="T33" fmla="*/ 19 h 346"/>
                <a:gd name="T34" fmla="*/ 7 w 296"/>
                <a:gd name="T35" fmla="*/ 13 h 346"/>
                <a:gd name="T36" fmla="*/ 7 w 296"/>
                <a:gd name="T37" fmla="*/ 6 h 346"/>
                <a:gd name="T38" fmla="*/ 7 w 296"/>
                <a:gd name="T39" fmla="*/ 6 h 346"/>
                <a:gd name="T40" fmla="*/ 7 w 296"/>
                <a:gd name="T41" fmla="*/ 6 h 346"/>
                <a:gd name="T42" fmla="*/ 13 w 296"/>
                <a:gd name="T43" fmla="*/ 0 h 346"/>
                <a:gd name="T44" fmla="*/ 19 w 296"/>
                <a:gd name="T45" fmla="*/ 0 h 346"/>
                <a:gd name="T46" fmla="*/ 25 w 296"/>
                <a:gd name="T47" fmla="*/ 0 h 346"/>
                <a:gd name="T48" fmla="*/ 25 w 296"/>
                <a:gd name="T49" fmla="*/ 0 h 346"/>
                <a:gd name="T50" fmla="*/ 32 w 296"/>
                <a:gd name="T51" fmla="*/ 6 h 346"/>
                <a:gd name="T52" fmla="*/ 32 w 296"/>
                <a:gd name="T53" fmla="*/ 6 h 346"/>
                <a:gd name="T54" fmla="*/ 32 w 296"/>
                <a:gd name="T55" fmla="*/ 6 h 346"/>
                <a:gd name="T56" fmla="*/ 290 w 296"/>
                <a:gd name="T57" fmla="*/ 277 h 346"/>
                <a:gd name="T58" fmla="*/ 296 w 296"/>
                <a:gd name="T59" fmla="*/ 283 h 346"/>
                <a:gd name="T60" fmla="*/ 296 w 296"/>
                <a:gd name="T61" fmla="*/ 283 h 346"/>
                <a:gd name="T62" fmla="*/ 296 w 296"/>
                <a:gd name="T63" fmla="*/ 290 h 346"/>
                <a:gd name="T64" fmla="*/ 296 w 296"/>
                <a:gd name="T65" fmla="*/ 296 h 346"/>
                <a:gd name="T66" fmla="*/ 296 w 296"/>
                <a:gd name="T67" fmla="*/ 296 h 346"/>
                <a:gd name="T68" fmla="*/ 296 w 296"/>
                <a:gd name="T69" fmla="*/ 302 h 346"/>
                <a:gd name="T70" fmla="*/ 296 w 296"/>
                <a:gd name="T71" fmla="*/ 309 h 346"/>
                <a:gd name="T72" fmla="*/ 296 w 296"/>
                <a:gd name="T73" fmla="*/ 315 h 346"/>
                <a:gd name="T74" fmla="*/ 290 w 296"/>
                <a:gd name="T75" fmla="*/ 321 h 346"/>
                <a:gd name="T76" fmla="*/ 290 w 296"/>
                <a:gd name="T77" fmla="*/ 327 h 346"/>
                <a:gd name="T78" fmla="*/ 284 w 296"/>
                <a:gd name="T79" fmla="*/ 334 h 346"/>
                <a:gd name="T80" fmla="*/ 284 w 296"/>
                <a:gd name="T81" fmla="*/ 334 h 346"/>
                <a:gd name="T82" fmla="*/ 284 w 296"/>
                <a:gd name="T83" fmla="*/ 334 h 346"/>
                <a:gd name="T84" fmla="*/ 284 w 296"/>
                <a:gd name="T85" fmla="*/ 33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6" h="346">
                  <a:moveTo>
                    <a:pt x="284" y="334"/>
                  </a:moveTo>
                  <a:lnTo>
                    <a:pt x="277" y="340"/>
                  </a:lnTo>
                  <a:lnTo>
                    <a:pt x="271" y="340"/>
                  </a:lnTo>
                  <a:lnTo>
                    <a:pt x="265" y="340"/>
                  </a:lnTo>
                  <a:lnTo>
                    <a:pt x="258" y="346"/>
                  </a:lnTo>
                  <a:lnTo>
                    <a:pt x="246" y="346"/>
                  </a:lnTo>
                  <a:lnTo>
                    <a:pt x="246" y="340"/>
                  </a:lnTo>
                  <a:lnTo>
                    <a:pt x="240" y="340"/>
                  </a:lnTo>
                  <a:lnTo>
                    <a:pt x="240" y="340"/>
                  </a:lnTo>
                  <a:lnTo>
                    <a:pt x="233" y="340"/>
                  </a:lnTo>
                  <a:lnTo>
                    <a:pt x="233" y="334"/>
                  </a:lnTo>
                  <a:lnTo>
                    <a:pt x="227" y="334"/>
                  </a:lnTo>
                  <a:lnTo>
                    <a:pt x="7" y="31"/>
                  </a:lnTo>
                  <a:lnTo>
                    <a:pt x="7" y="25"/>
                  </a:lnTo>
                  <a:lnTo>
                    <a:pt x="7" y="25"/>
                  </a:lnTo>
                  <a:lnTo>
                    <a:pt x="7" y="19"/>
                  </a:lnTo>
                  <a:lnTo>
                    <a:pt x="0" y="19"/>
                  </a:lnTo>
                  <a:lnTo>
                    <a:pt x="7" y="13"/>
                  </a:lnTo>
                  <a:lnTo>
                    <a:pt x="7" y="6"/>
                  </a:lnTo>
                  <a:lnTo>
                    <a:pt x="7" y="6"/>
                  </a:lnTo>
                  <a:lnTo>
                    <a:pt x="7" y="6"/>
                  </a:lnTo>
                  <a:lnTo>
                    <a:pt x="13" y="0"/>
                  </a:lnTo>
                  <a:lnTo>
                    <a:pt x="19" y="0"/>
                  </a:lnTo>
                  <a:lnTo>
                    <a:pt x="25" y="0"/>
                  </a:lnTo>
                  <a:lnTo>
                    <a:pt x="25" y="0"/>
                  </a:lnTo>
                  <a:lnTo>
                    <a:pt x="32" y="6"/>
                  </a:lnTo>
                  <a:lnTo>
                    <a:pt x="32" y="6"/>
                  </a:lnTo>
                  <a:lnTo>
                    <a:pt x="32" y="6"/>
                  </a:lnTo>
                  <a:lnTo>
                    <a:pt x="290" y="277"/>
                  </a:lnTo>
                  <a:lnTo>
                    <a:pt x="296" y="283"/>
                  </a:lnTo>
                  <a:lnTo>
                    <a:pt x="296" y="283"/>
                  </a:lnTo>
                  <a:lnTo>
                    <a:pt x="296" y="290"/>
                  </a:lnTo>
                  <a:lnTo>
                    <a:pt x="296" y="296"/>
                  </a:lnTo>
                  <a:lnTo>
                    <a:pt x="296" y="296"/>
                  </a:lnTo>
                  <a:lnTo>
                    <a:pt x="296" y="302"/>
                  </a:lnTo>
                  <a:lnTo>
                    <a:pt x="296" y="309"/>
                  </a:lnTo>
                  <a:lnTo>
                    <a:pt x="296" y="315"/>
                  </a:lnTo>
                  <a:lnTo>
                    <a:pt x="290" y="321"/>
                  </a:lnTo>
                  <a:lnTo>
                    <a:pt x="290" y="327"/>
                  </a:lnTo>
                  <a:lnTo>
                    <a:pt x="284" y="334"/>
                  </a:lnTo>
                  <a:lnTo>
                    <a:pt x="284" y="334"/>
                  </a:lnTo>
                  <a:lnTo>
                    <a:pt x="284" y="334"/>
                  </a:lnTo>
                  <a:lnTo>
                    <a:pt x="284" y="334"/>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61" name="Freeform 1092">
              <a:extLst>
                <a:ext uri="{FF2B5EF4-FFF2-40B4-BE49-F238E27FC236}">
                  <a16:creationId xmlns:a16="http://schemas.microsoft.com/office/drawing/2014/main" id="{FE5427F4-E520-4188-A252-6A4D4303213B}"/>
                </a:ext>
              </a:extLst>
            </p:cNvPr>
            <p:cNvSpPr>
              <a:spLocks/>
            </p:cNvSpPr>
            <p:nvPr/>
          </p:nvSpPr>
          <p:spPr bwMode="auto">
            <a:xfrm rot="-5400000">
              <a:off x="3129" y="1453"/>
              <a:ext cx="371" cy="246"/>
            </a:xfrm>
            <a:custGeom>
              <a:avLst/>
              <a:gdLst>
                <a:gd name="T0" fmla="*/ 0 w 371"/>
                <a:gd name="T1" fmla="*/ 221 h 246"/>
                <a:gd name="T2" fmla="*/ 0 w 371"/>
                <a:gd name="T3" fmla="*/ 208 h 246"/>
                <a:gd name="T4" fmla="*/ 0 w 371"/>
                <a:gd name="T5" fmla="*/ 196 h 246"/>
                <a:gd name="T6" fmla="*/ 0 w 371"/>
                <a:gd name="T7" fmla="*/ 177 h 246"/>
                <a:gd name="T8" fmla="*/ 12 w 371"/>
                <a:gd name="T9" fmla="*/ 171 h 246"/>
                <a:gd name="T10" fmla="*/ 18 w 371"/>
                <a:gd name="T11" fmla="*/ 164 h 246"/>
                <a:gd name="T12" fmla="*/ 31 w 371"/>
                <a:gd name="T13" fmla="*/ 158 h 246"/>
                <a:gd name="T14" fmla="*/ 75 w 371"/>
                <a:gd name="T15" fmla="*/ 139 h 246"/>
                <a:gd name="T16" fmla="*/ 125 w 371"/>
                <a:gd name="T17" fmla="*/ 114 h 246"/>
                <a:gd name="T18" fmla="*/ 188 w 371"/>
                <a:gd name="T19" fmla="*/ 82 h 246"/>
                <a:gd name="T20" fmla="*/ 245 w 371"/>
                <a:gd name="T21" fmla="*/ 51 h 246"/>
                <a:gd name="T22" fmla="*/ 296 w 371"/>
                <a:gd name="T23" fmla="*/ 26 h 246"/>
                <a:gd name="T24" fmla="*/ 333 w 371"/>
                <a:gd name="T25" fmla="*/ 7 h 246"/>
                <a:gd name="T26" fmla="*/ 340 w 371"/>
                <a:gd name="T27" fmla="*/ 0 h 246"/>
                <a:gd name="T28" fmla="*/ 346 w 371"/>
                <a:gd name="T29" fmla="*/ 0 h 246"/>
                <a:gd name="T30" fmla="*/ 352 w 371"/>
                <a:gd name="T31" fmla="*/ 0 h 246"/>
                <a:gd name="T32" fmla="*/ 358 w 371"/>
                <a:gd name="T33" fmla="*/ 0 h 246"/>
                <a:gd name="T34" fmla="*/ 365 w 371"/>
                <a:gd name="T35" fmla="*/ 0 h 246"/>
                <a:gd name="T36" fmla="*/ 371 w 371"/>
                <a:gd name="T37" fmla="*/ 7 h 246"/>
                <a:gd name="T38" fmla="*/ 371 w 371"/>
                <a:gd name="T39" fmla="*/ 7 h 246"/>
                <a:gd name="T40" fmla="*/ 371 w 371"/>
                <a:gd name="T41" fmla="*/ 19 h 246"/>
                <a:gd name="T42" fmla="*/ 371 w 371"/>
                <a:gd name="T43" fmla="*/ 26 h 246"/>
                <a:gd name="T44" fmla="*/ 365 w 371"/>
                <a:gd name="T45" fmla="*/ 32 h 246"/>
                <a:gd name="T46" fmla="*/ 365 w 371"/>
                <a:gd name="T47" fmla="*/ 32 h 246"/>
                <a:gd name="T48" fmla="*/ 352 w 371"/>
                <a:gd name="T49" fmla="*/ 38 h 246"/>
                <a:gd name="T50" fmla="*/ 321 w 371"/>
                <a:gd name="T51" fmla="*/ 63 h 246"/>
                <a:gd name="T52" fmla="*/ 270 w 371"/>
                <a:gd name="T53" fmla="*/ 95 h 246"/>
                <a:gd name="T54" fmla="*/ 220 w 371"/>
                <a:gd name="T55" fmla="*/ 133 h 246"/>
                <a:gd name="T56" fmla="*/ 163 w 371"/>
                <a:gd name="T57" fmla="*/ 171 h 246"/>
                <a:gd name="T58" fmla="*/ 113 w 371"/>
                <a:gd name="T59" fmla="*/ 202 h 246"/>
                <a:gd name="T60" fmla="*/ 75 w 371"/>
                <a:gd name="T61" fmla="*/ 227 h 246"/>
                <a:gd name="T62" fmla="*/ 63 w 371"/>
                <a:gd name="T63" fmla="*/ 234 h 246"/>
                <a:gd name="T64" fmla="*/ 56 w 371"/>
                <a:gd name="T65" fmla="*/ 240 h 246"/>
                <a:gd name="T66" fmla="*/ 37 w 371"/>
                <a:gd name="T67" fmla="*/ 246 h 246"/>
                <a:gd name="T68" fmla="*/ 18 w 371"/>
                <a:gd name="T69" fmla="*/ 240 h 246"/>
                <a:gd name="T70" fmla="*/ 6 w 371"/>
                <a:gd name="T71" fmla="*/ 234 h 246"/>
                <a:gd name="T72" fmla="*/ 0 w 371"/>
                <a:gd name="T73" fmla="*/ 221 h 246"/>
                <a:gd name="T74" fmla="*/ 0 w 371"/>
                <a:gd name="T75" fmla="*/ 221 h 246"/>
                <a:gd name="T76" fmla="*/ 0 w 371"/>
                <a:gd name="T77" fmla="*/ 22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71" h="246">
                  <a:moveTo>
                    <a:pt x="0" y="221"/>
                  </a:moveTo>
                  <a:lnTo>
                    <a:pt x="0" y="208"/>
                  </a:lnTo>
                  <a:lnTo>
                    <a:pt x="0" y="196"/>
                  </a:lnTo>
                  <a:lnTo>
                    <a:pt x="0" y="177"/>
                  </a:lnTo>
                  <a:lnTo>
                    <a:pt x="12" y="171"/>
                  </a:lnTo>
                  <a:lnTo>
                    <a:pt x="18" y="164"/>
                  </a:lnTo>
                  <a:lnTo>
                    <a:pt x="31" y="158"/>
                  </a:lnTo>
                  <a:lnTo>
                    <a:pt x="75" y="139"/>
                  </a:lnTo>
                  <a:lnTo>
                    <a:pt x="125" y="114"/>
                  </a:lnTo>
                  <a:lnTo>
                    <a:pt x="188" y="82"/>
                  </a:lnTo>
                  <a:lnTo>
                    <a:pt x="245" y="51"/>
                  </a:lnTo>
                  <a:lnTo>
                    <a:pt x="296" y="26"/>
                  </a:lnTo>
                  <a:lnTo>
                    <a:pt x="333" y="7"/>
                  </a:lnTo>
                  <a:lnTo>
                    <a:pt x="340" y="0"/>
                  </a:lnTo>
                  <a:lnTo>
                    <a:pt x="346" y="0"/>
                  </a:lnTo>
                  <a:lnTo>
                    <a:pt x="352" y="0"/>
                  </a:lnTo>
                  <a:lnTo>
                    <a:pt x="358" y="0"/>
                  </a:lnTo>
                  <a:lnTo>
                    <a:pt x="365" y="0"/>
                  </a:lnTo>
                  <a:lnTo>
                    <a:pt x="371" y="7"/>
                  </a:lnTo>
                  <a:lnTo>
                    <a:pt x="371" y="7"/>
                  </a:lnTo>
                  <a:lnTo>
                    <a:pt x="371" y="19"/>
                  </a:lnTo>
                  <a:lnTo>
                    <a:pt x="371" y="26"/>
                  </a:lnTo>
                  <a:lnTo>
                    <a:pt x="365" y="32"/>
                  </a:lnTo>
                  <a:lnTo>
                    <a:pt x="365" y="32"/>
                  </a:lnTo>
                  <a:lnTo>
                    <a:pt x="352" y="38"/>
                  </a:lnTo>
                  <a:lnTo>
                    <a:pt x="321" y="63"/>
                  </a:lnTo>
                  <a:lnTo>
                    <a:pt x="270" y="95"/>
                  </a:lnTo>
                  <a:lnTo>
                    <a:pt x="220" y="133"/>
                  </a:lnTo>
                  <a:lnTo>
                    <a:pt x="163" y="171"/>
                  </a:lnTo>
                  <a:lnTo>
                    <a:pt x="113" y="202"/>
                  </a:lnTo>
                  <a:lnTo>
                    <a:pt x="75" y="227"/>
                  </a:lnTo>
                  <a:lnTo>
                    <a:pt x="63" y="234"/>
                  </a:lnTo>
                  <a:lnTo>
                    <a:pt x="56" y="240"/>
                  </a:lnTo>
                  <a:lnTo>
                    <a:pt x="37" y="246"/>
                  </a:lnTo>
                  <a:lnTo>
                    <a:pt x="18" y="240"/>
                  </a:lnTo>
                  <a:lnTo>
                    <a:pt x="6" y="234"/>
                  </a:lnTo>
                  <a:lnTo>
                    <a:pt x="0" y="221"/>
                  </a:lnTo>
                  <a:lnTo>
                    <a:pt x="0" y="221"/>
                  </a:lnTo>
                  <a:lnTo>
                    <a:pt x="0" y="221"/>
                  </a:lnTo>
                  <a:close/>
                </a:path>
              </a:pathLst>
            </a:custGeom>
            <a:solidFill>
              <a:srgbClr val="B2864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62" name="Freeform 1093">
              <a:extLst>
                <a:ext uri="{FF2B5EF4-FFF2-40B4-BE49-F238E27FC236}">
                  <a16:creationId xmlns:a16="http://schemas.microsoft.com/office/drawing/2014/main" id="{19806ECD-10B0-4E61-840D-197ED9811932}"/>
                </a:ext>
              </a:extLst>
            </p:cNvPr>
            <p:cNvSpPr>
              <a:spLocks/>
            </p:cNvSpPr>
            <p:nvPr/>
          </p:nvSpPr>
          <p:spPr bwMode="auto">
            <a:xfrm rot="-5400000">
              <a:off x="3126" y="1457"/>
              <a:ext cx="378" cy="246"/>
            </a:xfrm>
            <a:custGeom>
              <a:avLst/>
              <a:gdLst>
                <a:gd name="T0" fmla="*/ 7 w 378"/>
                <a:gd name="T1" fmla="*/ 221 h 246"/>
                <a:gd name="T2" fmla="*/ 7 w 378"/>
                <a:gd name="T3" fmla="*/ 215 h 246"/>
                <a:gd name="T4" fmla="*/ 0 w 378"/>
                <a:gd name="T5" fmla="*/ 208 h 246"/>
                <a:gd name="T6" fmla="*/ 0 w 378"/>
                <a:gd name="T7" fmla="*/ 202 h 246"/>
                <a:gd name="T8" fmla="*/ 0 w 378"/>
                <a:gd name="T9" fmla="*/ 196 h 246"/>
                <a:gd name="T10" fmla="*/ 7 w 378"/>
                <a:gd name="T11" fmla="*/ 189 h 246"/>
                <a:gd name="T12" fmla="*/ 7 w 378"/>
                <a:gd name="T13" fmla="*/ 183 h 246"/>
                <a:gd name="T14" fmla="*/ 7 w 378"/>
                <a:gd name="T15" fmla="*/ 177 h 246"/>
                <a:gd name="T16" fmla="*/ 7 w 378"/>
                <a:gd name="T17" fmla="*/ 177 h 246"/>
                <a:gd name="T18" fmla="*/ 13 w 378"/>
                <a:gd name="T19" fmla="*/ 177 h 246"/>
                <a:gd name="T20" fmla="*/ 13 w 378"/>
                <a:gd name="T21" fmla="*/ 171 h 246"/>
                <a:gd name="T22" fmla="*/ 19 w 378"/>
                <a:gd name="T23" fmla="*/ 171 h 246"/>
                <a:gd name="T24" fmla="*/ 353 w 378"/>
                <a:gd name="T25" fmla="*/ 0 h 246"/>
                <a:gd name="T26" fmla="*/ 359 w 378"/>
                <a:gd name="T27" fmla="*/ 0 h 246"/>
                <a:gd name="T28" fmla="*/ 359 w 378"/>
                <a:gd name="T29" fmla="*/ 0 h 246"/>
                <a:gd name="T30" fmla="*/ 365 w 378"/>
                <a:gd name="T31" fmla="*/ 0 h 246"/>
                <a:gd name="T32" fmla="*/ 365 w 378"/>
                <a:gd name="T33" fmla="*/ 0 h 246"/>
                <a:gd name="T34" fmla="*/ 372 w 378"/>
                <a:gd name="T35" fmla="*/ 0 h 246"/>
                <a:gd name="T36" fmla="*/ 378 w 378"/>
                <a:gd name="T37" fmla="*/ 7 h 246"/>
                <a:gd name="T38" fmla="*/ 378 w 378"/>
                <a:gd name="T39" fmla="*/ 7 h 246"/>
                <a:gd name="T40" fmla="*/ 378 w 378"/>
                <a:gd name="T41" fmla="*/ 7 h 246"/>
                <a:gd name="T42" fmla="*/ 378 w 378"/>
                <a:gd name="T43" fmla="*/ 13 h 246"/>
                <a:gd name="T44" fmla="*/ 378 w 378"/>
                <a:gd name="T45" fmla="*/ 19 h 246"/>
                <a:gd name="T46" fmla="*/ 378 w 378"/>
                <a:gd name="T47" fmla="*/ 26 h 246"/>
                <a:gd name="T48" fmla="*/ 378 w 378"/>
                <a:gd name="T49" fmla="*/ 26 h 246"/>
                <a:gd name="T50" fmla="*/ 378 w 378"/>
                <a:gd name="T51" fmla="*/ 32 h 246"/>
                <a:gd name="T52" fmla="*/ 372 w 378"/>
                <a:gd name="T53" fmla="*/ 32 h 246"/>
                <a:gd name="T54" fmla="*/ 372 w 378"/>
                <a:gd name="T55" fmla="*/ 32 h 246"/>
                <a:gd name="T56" fmla="*/ 63 w 378"/>
                <a:gd name="T57" fmla="*/ 240 h 246"/>
                <a:gd name="T58" fmla="*/ 57 w 378"/>
                <a:gd name="T59" fmla="*/ 240 h 246"/>
                <a:gd name="T60" fmla="*/ 51 w 378"/>
                <a:gd name="T61" fmla="*/ 246 h 246"/>
                <a:gd name="T62" fmla="*/ 51 w 378"/>
                <a:gd name="T63" fmla="*/ 246 h 246"/>
                <a:gd name="T64" fmla="*/ 44 w 378"/>
                <a:gd name="T65" fmla="*/ 246 h 246"/>
                <a:gd name="T66" fmla="*/ 38 w 378"/>
                <a:gd name="T67" fmla="*/ 246 h 246"/>
                <a:gd name="T68" fmla="*/ 38 w 378"/>
                <a:gd name="T69" fmla="*/ 246 h 246"/>
                <a:gd name="T70" fmla="*/ 32 w 378"/>
                <a:gd name="T71" fmla="*/ 240 h 246"/>
                <a:gd name="T72" fmla="*/ 25 w 378"/>
                <a:gd name="T73" fmla="*/ 240 h 246"/>
                <a:gd name="T74" fmla="*/ 19 w 378"/>
                <a:gd name="T75" fmla="*/ 234 h 246"/>
                <a:gd name="T76" fmla="*/ 13 w 378"/>
                <a:gd name="T77" fmla="*/ 227 h 246"/>
                <a:gd name="T78" fmla="*/ 7 w 378"/>
                <a:gd name="T79" fmla="*/ 221 h 246"/>
                <a:gd name="T80" fmla="*/ 7 w 378"/>
                <a:gd name="T81" fmla="*/ 221 h 246"/>
                <a:gd name="T82" fmla="*/ 7 w 378"/>
                <a:gd name="T83" fmla="*/ 221 h 246"/>
                <a:gd name="T84" fmla="*/ 7 w 378"/>
                <a:gd name="T85" fmla="*/ 22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8" h="246">
                  <a:moveTo>
                    <a:pt x="7" y="221"/>
                  </a:moveTo>
                  <a:lnTo>
                    <a:pt x="7" y="215"/>
                  </a:lnTo>
                  <a:lnTo>
                    <a:pt x="0" y="208"/>
                  </a:lnTo>
                  <a:lnTo>
                    <a:pt x="0" y="202"/>
                  </a:lnTo>
                  <a:lnTo>
                    <a:pt x="0" y="196"/>
                  </a:lnTo>
                  <a:lnTo>
                    <a:pt x="7" y="189"/>
                  </a:lnTo>
                  <a:lnTo>
                    <a:pt x="7" y="183"/>
                  </a:lnTo>
                  <a:lnTo>
                    <a:pt x="7" y="177"/>
                  </a:lnTo>
                  <a:lnTo>
                    <a:pt x="7" y="177"/>
                  </a:lnTo>
                  <a:lnTo>
                    <a:pt x="13" y="177"/>
                  </a:lnTo>
                  <a:lnTo>
                    <a:pt x="13" y="171"/>
                  </a:lnTo>
                  <a:lnTo>
                    <a:pt x="19" y="171"/>
                  </a:lnTo>
                  <a:lnTo>
                    <a:pt x="353" y="0"/>
                  </a:lnTo>
                  <a:lnTo>
                    <a:pt x="359" y="0"/>
                  </a:lnTo>
                  <a:lnTo>
                    <a:pt x="359" y="0"/>
                  </a:lnTo>
                  <a:lnTo>
                    <a:pt x="365" y="0"/>
                  </a:lnTo>
                  <a:lnTo>
                    <a:pt x="365" y="0"/>
                  </a:lnTo>
                  <a:lnTo>
                    <a:pt x="372" y="0"/>
                  </a:lnTo>
                  <a:lnTo>
                    <a:pt x="378" y="7"/>
                  </a:lnTo>
                  <a:lnTo>
                    <a:pt x="378" y="7"/>
                  </a:lnTo>
                  <a:lnTo>
                    <a:pt x="378" y="7"/>
                  </a:lnTo>
                  <a:lnTo>
                    <a:pt x="378" y="13"/>
                  </a:lnTo>
                  <a:lnTo>
                    <a:pt x="378" y="19"/>
                  </a:lnTo>
                  <a:lnTo>
                    <a:pt x="378" y="26"/>
                  </a:lnTo>
                  <a:lnTo>
                    <a:pt x="378" y="26"/>
                  </a:lnTo>
                  <a:lnTo>
                    <a:pt x="378" y="32"/>
                  </a:lnTo>
                  <a:lnTo>
                    <a:pt x="372" y="32"/>
                  </a:lnTo>
                  <a:lnTo>
                    <a:pt x="372" y="32"/>
                  </a:lnTo>
                  <a:lnTo>
                    <a:pt x="63" y="240"/>
                  </a:lnTo>
                  <a:lnTo>
                    <a:pt x="57" y="240"/>
                  </a:lnTo>
                  <a:lnTo>
                    <a:pt x="51" y="246"/>
                  </a:lnTo>
                  <a:lnTo>
                    <a:pt x="51" y="246"/>
                  </a:lnTo>
                  <a:lnTo>
                    <a:pt x="44" y="246"/>
                  </a:lnTo>
                  <a:lnTo>
                    <a:pt x="38" y="246"/>
                  </a:lnTo>
                  <a:lnTo>
                    <a:pt x="38" y="246"/>
                  </a:lnTo>
                  <a:lnTo>
                    <a:pt x="32" y="240"/>
                  </a:lnTo>
                  <a:lnTo>
                    <a:pt x="25" y="240"/>
                  </a:lnTo>
                  <a:lnTo>
                    <a:pt x="19" y="234"/>
                  </a:lnTo>
                  <a:lnTo>
                    <a:pt x="13" y="227"/>
                  </a:lnTo>
                  <a:lnTo>
                    <a:pt x="7" y="221"/>
                  </a:lnTo>
                  <a:lnTo>
                    <a:pt x="7" y="221"/>
                  </a:lnTo>
                  <a:lnTo>
                    <a:pt x="7" y="221"/>
                  </a:lnTo>
                  <a:lnTo>
                    <a:pt x="7" y="221"/>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63" name="Freeform 1094">
              <a:extLst>
                <a:ext uri="{FF2B5EF4-FFF2-40B4-BE49-F238E27FC236}">
                  <a16:creationId xmlns:a16="http://schemas.microsoft.com/office/drawing/2014/main" id="{CD3EAC53-A418-4147-A8C6-C95240D25EC5}"/>
                </a:ext>
              </a:extLst>
            </p:cNvPr>
            <p:cNvSpPr>
              <a:spLocks/>
            </p:cNvSpPr>
            <p:nvPr/>
          </p:nvSpPr>
          <p:spPr bwMode="auto">
            <a:xfrm rot="-5400000">
              <a:off x="2125" y="1406"/>
              <a:ext cx="38" cy="107"/>
            </a:xfrm>
            <a:custGeom>
              <a:avLst/>
              <a:gdLst>
                <a:gd name="T0" fmla="*/ 38 w 38"/>
                <a:gd name="T1" fmla="*/ 0 h 107"/>
                <a:gd name="T2" fmla="*/ 38 w 38"/>
                <a:gd name="T3" fmla="*/ 107 h 107"/>
                <a:gd name="T4" fmla="*/ 0 w 38"/>
                <a:gd name="T5" fmla="*/ 107 h 107"/>
                <a:gd name="T6" fmla="*/ 0 w 38"/>
                <a:gd name="T7" fmla="*/ 0 h 107"/>
                <a:gd name="T8" fmla="*/ 38 w 38"/>
                <a:gd name="T9" fmla="*/ 0 h 107"/>
                <a:gd name="T10" fmla="*/ 38 w 38"/>
                <a:gd name="T11" fmla="*/ 0 h 107"/>
              </a:gdLst>
              <a:ahLst/>
              <a:cxnLst>
                <a:cxn ang="0">
                  <a:pos x="T0" y="T1"/>
                </a:cxn>
                <a:cxn ang="0">
                  <a:pos x="T2" y="T3"/>
                </a:cxn>
                <a:cxn ang="0">
                  <a:pos x="T4" y="T5"/>
                </a:cxn>
                <a:cxn ang="0">
                  <a:pos x="T6" y="T7"/>
                </a:cxn>
                <a:cxn ang="0">
                  <a:pos x="T8" y="T9"/>
                </a:cxn>
                <a:cxn ang="0">
                  <a:pos x="T10" y="T11"/>
                </a:cxn>
              </a:cxnLst>
              <a:rect l="0" t="0" r="r" b="b"/>
              <a:pathLst>
                <a:path w="38" h="107">
                  <a:moveTo>
                    <a:pt x="38" y="0"/>
                  </a:moveTo>
                  <a:lnTo>
                    <a:pt x="38" y="107"/>
                  </a:lnTo>
                  <a:lnTo>
                    <a:pt x="0" y="107"/>
                  </a:lnTo>
                  <a:lnTo>
                    <a:pt x="0" y="0"/>
                  </a:lnTo>
                  <a:lnTo>
                    <a:pt x="38" y="0"/>
                  </a:lnTo>
                  <a:lnTo>
                    <a:pt x="38" y="0"/>
                  </a:lnTo>
                  <a:close/>
                </a:path>
              </a:pathLst>
            </a:custGeom>
            <a:solidFill>
              <a:srgbClr val="FC91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64" name="Freeform 1095">
              <a:extLst>
                <a:ext uri="{FF2B5EF4-FFF2-40B4-BE49-F238E27FC236}">
                  <a16:creationId xmlns:a16="http://schemas.microsoft.com/office/drawing/2014/main" id="{22995EBC-BD1B-40DF-8192-75C1C914E12E}"/>
                </a:ext>
              </a:extLst>
            </p:cNvPr>
            <p:cNvSpPr>
              <a:spLocks/>
            </p:cNvSpPr>
            <p:nvPr/>
          </p:nvSpPr>
          <p:spPr bwMode="auto">
            <a:xfrm rot="-5400000">
              <a:off x="2125" y="1406"/>
              <a:ext cx="38" cy="107"/>
            </a:xfrm>
            <a:custGeom>
              <a:avLst/>
              <a:gdLst>
                <a:gd name="T0" fmla="*/ 38 w 38"/>
                <a:gd name="T1" fmla="*/ 0 h 107"/>
                <a:gd name="T2" fmla="*/ 38 w 38"/>
                <a:gd name="T3" fmla="*/ 107 h 107"/>
                <a:gd name="T4" fmla="*/ 0 w 38"/>
                <a:gd name="T5" fmla="*/ 107 h 107"/>
                <a:gd name="T6" fmla="*/ 0 w 38"/>
                <a:gd name="T7" fmla="*/ 0 h 107"/>
                <a:gd name="T8" fmla="*/ 38 w 38"/>
                <a:gd name="T9" fmla="*/ 0 h 107"/>
                <a:gd name="T10" fmla="*/ 38 w 38"/>
                <a:gd name="T11" fmla="*/ 0 h 107"/>
                <a:gd name="T12" fmla="*/ 38 w 38"/>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38" h="107">
                  <a:moveTo>
                    <a:pt x="38" y="0"/>
                  </a:moveTo>
                  <a:lnTo>
                    <a:pt x="38" y="107"/>
                  </a:lnTo>
                  <a:lnTo>
                    <a:pt x="0" y="107"/>
                  </a:lnTo>
                  <a:lnTo>
                    <a:pt x="0" y="0"/>
                  </a:lnTo>
                  <a:lnTo>
                    <a:pt x="38" y="0"/>
                  </a:lnTo>
                  <a:lnTo>
                    <a:pt x="38" y="0"/>
                  </a:lnTo>
                  <a:lnTo>
                    <a:pt x="38"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65" name="Freeform 1096">
              <a:extLst>
                <a:ext uri="{FF2B5EF4-FFF2-40B4-BE49-F238E27FC236}">
                  <a16:creationId xmlns:a16="http://schemas.microsoft.com/office/drawing/2014/main" id="{4A49CDF9-CC7F-4660-A9C1-28048C862FE6}"/>
                </a:ext>
              </a:extLst>
            </p:cNvPr>
            <p:cNvSpPr>
              <a:spLocks/>
            </p:cNvSpPr>
            <p:nvPr/>
          </p:nvSpPr>
          <p:spPr bwMode="auto">
            <a:xfrm rot="-5400000">
              <a:off x="2251" y="2351"/>
              <a:ext cx="107" cy="37"/>
            </a:xfrm>
            <a:custGeom>
              <a:avLst/>
              <a:gdLst>
                <a:gd name="T0" fmla="*/ 0 w 107"/>
                <a:gd name="T1" fmla="*/ 0 h 37"/>
                <a:gd name="T2" fmla="*/ 107 w 107"/>
                <a:gd name="T3" fmla="*/ 0 h 37"/>
                <a:gd name="T4" fmla="*/ 107 w 107"/>
                <a:gd name="T5" fmla="*/ 37 h 37"/>
                <a:gd name="T6" fmla="*/ 0 w 107"/>
                <a:gd name="T7" fmla="*/ 37 h 37"/>
                <a:gd name="T8" fmla="*/ 0 w 107"/>
                <a:gd name="T9" fmla="*/ 0 h 37"/>
                <a:gd name="T10" fmla="*/ 0 w 107"/>
                <a:gd name="T11" fmla="*/ 0 h 37"/>
              </a:gdLst>
              <a:ahLst/>
              <a:cxnLst>
                <a:cxn ang="0">
                  <a:pos x="T0" y="T1"/>
                </a:cxn>
                <a:cxn ang="0">
                  <a:pos x="T2" y="T3"/>
                </a:cxn>
                <a:cxn ang="0">
                  <a:pos x="T4" y="T5"/>
                </a:cxn>
                <a:cxn ang="0">
                  <a:pos x="T6" y="T7"/>
                </a:cxn>
                <a:cxn ang="0">
                  <a:pos x="T8" y="T9"/>
                </a:cxn>
                <a:cxn ang="0">
                  <a:pos x="T10" y="T11"/>
                </a:cxn>
              </a:cxnLst>
              <a:rect l="0" t="0" r="r" b="b"/>
              <a:pathLst>
                <a:path w="107" h="37">
                  <a:moveTo>
                    <a:pt x="0" y="0"/>
                  </a:moveTo>
                  <a:lnTo>
                    <a:pt x="107" y="0"/>
                  </a:lnTo>
                  <a:lnTo>
                    <a:pt x="107" y="37"/>
                  </a:lnTo>
                  <a:lnTo>
                    <a:pt x="0" y="37"/>
                  </a:lnTo>
                  <a:lnTo>
                    <a:pt x="0" y="0"/>
                  </a:lnTo>
                  <a:lnTo>
                    <a:pt x="0" y="0"/>
                  </a:lnTo>
                  <a:close/>
                </a:path>
              </a:pathLst>
            </a:custGeom>
            <a:solidFill>
              <a:srgbClr val="FC91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66" name="Freeform 1097">
              <a:extLst>
                <a:ext uri="{FF2B5EF4-FFF2-40B4-BE49-F238E27FC236}">
                  <a16:creationId xmlns:a16="http://schemas.microsoft.com/office/drawing/2014/main" id="{323B3F19-5B7D-4F54-A24E-3B49D73A6189}"/>
                </a:ext>
              </a:extLst>
            </p:cNvPr>
            <p:cNvSpPr>
              <a:spLocks/>
            </p:cNvSpPr>
            <p:nvPr/>
          </p:nvSpPr>
          <p:spPr bwMode="auto">
            <a:xfrm rot="-5400000">
              <a:off x="2251" y="2351"/>
              <a:ext cx="107" cy="37"/>
            </a:xfrm>
            <a:custGeom>
              <a:avLst/>
              <a:gdLst>
                <a:gd name="T0" fmla="*/ 0 w 107"/>
                <a:gd name="T1" fmla="*/ 0 h 37"/>
                <a:gd name="T2" fmla="*/ 107 w 107"/>
                <a:gd name="T3" fmla="*/ 0 h 37"/>
                <a:gd name="T4" fmla="*/ 107 w 107"/>
                <a:gd name="T5" fmla="*/ 37 h 37"/>
                <a:gd name="T6" fmla="*/ 0 w 107"/>
                <a:gd name="T7" fmla="*/ 37 h 37"/>
                <a:gd name="T8" fmla="*/ 0 w 107"/>
                <a:gd name="T9" fmla="*/ 0 h 37"/>
                <a:gd name="T10" fmla="*/ 0 w 107"/>
                <a:gd name="T11" fmla="*/ 0 h 37"/>
                <a:gd name="T12" fmla="*/ 0 w 107"/>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107" h="37">
                  <a:moveTo>
                    <a:pt x="0" y="0"/>
                  </a:moveTo>
                  <a:lnTo>
                    <a:pt x="107" y="0"/>
                  </a:lnTo>
                  <a:lnTo>
                    <a:pt x="107" y="37"/>
                  </a:lnTo>
                  <a:lnTo>
                    <a:pt x="0" y="37"/>
                  </a:lnTo>
                  <a:lnTo>
                    <a:pt x="0" y="0"/>
                  </a:lnTo>
                  <a:lnTo>
                    <a:pt x="0" y="0"/>
                  </a:lnTo>
                  <a:lnTo>
                    <a:pt x="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67" name="Freeform 1098">
              <a:extLst>
                <a:ext uri="{FF2B5EF4-FFF2-40B4-BE49-F238E27FC236}">
                  <a16:creationId xmlns:a16="http://schemas.microsoft.com/office/drawing/2014/main" id="{109AB857-A701-4628-ADCD-34E4DECB1C8F}"/>
                </a:ext>
              </a:extLst>
            </p:cNvPr>
            <p:cNvSpPr>
              <a:spLocks/>
            </p:cNvSpPr>
            <p:nvPr/>
          </p:nvSpPr>
          <p:spPr bwMode="auto">
            <a:xfrm rot="-5400000">
              <a:off x="3098" y="1252"/>
              <a:ext cx="113" cy="88"/>
            </a:xfrm>
            <a:custGeom>
              <a:avLst/>
              <a:gdLst>
                <a:gd name="T0" fmla="*/ 19 w 113"/>
                <a:gd name="T1" fmla="*/ 0 h 88"/>
                <a:gd name="T2" fmla="*/ 113 w 113"/>
                <a:gd name="T3" fmla="*/ 56 h 88"/>
                <a:gd name="T4" fmla="*/ 94 w 113"/>
                <a:gd name="T5" fmla="*/ 88 h 88"/>
                <a:gd name="T6" fmla="*/ 0 w 113"/>
                <a:gd name="T7" fmla="*/ 37 h 88"/>
                <a:gd name="T8" fmla="*/ 19 w 113"/>
                <a:gd name="T9" fmla="*/ 0 h 88"/>
                <a:gd name="T10" fmla="*/ 19 w 113"/>
                <a:gd name="T11" fmla="*/ 0 h 88"/>
              </a:gdLst>
              <a:ahLst/>
              <a:cxnLst>
                <a:cxn ang="0">
                  <a:pos x="T0" y="T1"/>
                </a:cxn>
                <a:cxn ang="0">
                  <a:pos x="T2" y="T3"/>
                </a:cxn>
                <a:cxn ang="0">
                  <a:pos x="T4" y="T5"/>
                </a:cxn>
                <a:cxn ang="0">
                  <a:pos x="T6" y="T7"/>
                </a:cxn>
                <a:cxn ang="0">
                  <a:pos x="T8" y="T9"/>
                </a:cxn>
                <a:cxn ang="0">
                  <a:pos x="T10" y="T11"/>
                </a:cxn>
              </a:cxnLst>
              <a:rect l="0" t="0" r="r" b="b"/>
              <a:pathLst>
                <a:path w="113" h="88">
                  <a:moveTo>
                    <a:pt x="19" y="0"/>
                  </a:moveTo>
                  <a:lnTo>
                    <a:pt x="113" y="56"/>
                  </a:lnTo>
                  <a:lnTo>
                    <a:pt x="94" y="88"/>
                  </a:lnTo>
                  <a:lnTo>
                    <a:pt x="0" y="37"/>
                  </a:lnTo>
                  <a:lnTo>
                    <a:pt x="19" y="0"/>
                  </a:lnTo>
                  <a:lnTo>
                    <a:pt x="19" y="0"/>
                  </a:lnTo>
                  <a:close/>
                </a:path>
              </a:pathLst>
            </a:custGeom>
            <a:solidFill>
              <a:srgbClr val="FC91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68" name="Freeform 1099">
              <a:extLst>
                <a:ext uri="{FF2B5EF4-FFF2-40B4-BE49-F238E27FC236}">
                  <a16:creationId xmlns:a16="http://schemas.microsoft.com/office/drawing/2014/main" id="{B9499E79-CF6D-42A1-BC3A-8825AA8B7240}"/>
                </a:ext>
              </a:extLst>
            </p:cNvPr>
            <p:cNvSpPr>
              <a:spLocks/>
            </p:cNvSpPr>
            <p:nvPr/>
          </p:nvSpPr>
          <p:spPr bwMode="auto">
            <a:xfrm rot="-5400000">
              <a:off x="3098" y="1252"/>
              <a:ext cx="113" cy="88"/>
            </a:xfrm>
            <a:custGeom>
              <a:avLst/>
              <a:gdLst>
                <a:gd name="T0" fmla="*/ 19 w 113"/>
                <a:gd name="T1" fmla="*/ 0 h 88"/>
                <a:gd name="T2" fmla="*/ 113 w 113"/>
                <a:gd name="T3" fmla="*/ 56 h 88"/>
                <a:gd name="T4" fmla="*/ 94 w 113"/>
                <a:gd name="T5" fmla="*/ 88 h 88"/>
                <a:gd name="T6" fmla="*/ 0 w 113"/>
                <a:gd name="T7" fmla="*/ 37 h 88"/>
                <a:gd name="T8" fmla="*/ 19 w 113"/>
                <a:gd name="T9" fmla="*/ 0 h 88"/>
                <a:gd name="T10" fmla="*/ 19 w 113"/>
                <a:gd name="T11" fmla="*/ 0 h 88"/>
                <a:gd name="T12" fmla="*/ 19 w 113"/>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113" h="88">
                  <a:moveTo>
                    <a:pt x="19" y="0"/>
                  </a:moveTo>
                  <a:lnTo>
                    <a:pt x="113" y="56"/>
                  </a:lnTo>
                  <a:lnTo>
                    <a:pt x="94" y="88"/>
                  </a:lnTo>
                  <a:lnTo>
                    <a:pt x="0" y="37"/>
                  </a:lnTo>
                  <a:lnTo>
                    <a:pt x="19" y="0"/>
                  </a:lnTo>
                  <a:lnTo>
                    <a:pt x="19" y="0"/>
                  </a:lnTo>
                  <a:lnTo>
                    <a:pt x="19"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69" name="Freeform 1100">
              <a:extLst>
                <a:ext uri="{FF2B5EF4-FFF2-40B4-BE49-F238E27FC236}">
                  <a16:creationId xmlns:a16="http://schemas.microsoft.com/office/drawing/2014/main" id="{F63B7651-9D75-4A57-A396-CB050C499F4D}"/>
                </a:ext>
              </a:extLst>
            </p:cNvPr>
            <p:cNvSpPr>
              <a:spLocks/>
            </p:cNvSpPr>
            <p:nvPr/>
          </p:nvSpPr>
          <p:spPr bwMode="auto">
            <a:xfrm rot="-5400000">
              <a:off x="2497" y="2282"/>
              <a:ext cx="434" cy="88"/>
            </a:xfrm>
            <a:custGeom>
              <a:avLst/>
              <a:gdLst>
                <a:gd name="T0" fmla="*/ 434 w 434"/>
                <a:gd name="T1" fmla="*/ 88 h 88"/>
                <a:gd name="T2" fmla="*/ 0 w 434"/>
                <a:gd name="T3" fmla="*/ 88 h 88"/>
                <a:gd name="T4" fmla="*/ 0 w 434"/>
                <a:gd name="T5" fmla="*/ 0 h 88"/>
                <a:gd name="T6" fmla="*/ 434 w 434"/>
                <a:gd name="T7" fmla="*/ 0 h 88"/>
                <a:gd name="T8" fmla="*/ 434 w 434"/>
                <a:gd name="T9" fmla="*/ 88 h 88"/>
                <a:gd name="T10" fmla="*/ 434 w 434"/>
                <a:gd name="T11" fmla="*/ 88 h 88"/>
              </a:gdLst>
              <a:ahLst/>
              <a:cxnLst>
                <a:cxn ang="0">
                  <a:pos x="T0" y="T1"/>
                </a:cxn>
                <a:cxn ang="0">
                  <a:pos x="T2" y="T3"/>
                </a:cxn>
                <a:cxn ang="0">
                  <a:pos x="T4" y="T5"/>
                </a:cxn>
                <a:cxn ang="0">
                  <a:pos x="T6" y="T7"/>
                </a:cxn>
                <a:cxn ang="0">
                  <a:pos x="T8" y="T9"/>
                </a:cxn>
                <a:cxn ang="0">
                  <a:pos x="T10" y="T11"/>
                </a:cxn>
              </a:cxnLst>
              <a:rect l="0" t="0" r="r" b="b"/>
              <a:pathLst>
                <a:path w="434" h="88">
                  <a:moveTo>
                    <a:pt x="434" y="88"/>
                  </a:moveTo>
                  <a:lnTo>
                    <a:pt x="0" y="88"/>
                  </a:lnTo>
                  <a:lnTo>
                    <a:pt x="0" y="0"/>
                  </a:lnTo>
                  <a:lnTo>
                    <a:pt x="434" y="0"/>
                  </a:lnTo>
                  <a:lnTo>
                    <a:pt x="434" y="88"/>
                  </a:lnTo>
                  <a:lnTo>
                    <a:pt x="434"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70" name="Freeform 1101">
              <a:extLst>
                <a:ext uri="{FF2B5EF4-FFF2-40B4-BE49-F238E27FC236}">
                  <a16:creationId xmlns:a16="http://schemas.microsoft.com/office/drawing/2014/main" id="{C724C255-853B-4DF3-B351-03CF3402632E}"/>
                </a:ext>
              </a:extLst>
            </p:cNvPr>
            <p:cNvSpPr>
              <a:spLocks/>
            </p:cNvSpPr>
            <p:nvPr/>
          </p:nvSpPr>
          <p:spPr bwMode="auto">
            <a:xfrm rot="-5400000">
              <a:off x="2497" y="2282"/>
              <a:ext cx="434" cy="88"/>
            </a:xfrm>
            <a:custGeom>
              <a:avLst/>
              <a:gdLst>
                <a:gd name="T0" fmla="*/ 434 w 434"/>
                <a:gd name="T1" fmla="*/ 88 h 88"/>
                <a:gd name="T2" fmla="*/ 0 w 434"/>
                <a:gd name="T3" fmla="*/ 88 h 88"/>
                <a:gd name="T4" fmla="*/ 0 w 434"/>
                <a:gd name="T5" fmla="*/ 0 h 88"/>
                <a:gd name="T6" fmla="*/ 434 w 434"/>
                <a:gd name="T7" fmla="*/ 0 h 88"/>
                <a:gd name="T8" fmla="*/ 434 w 434"/>
                <a:gd name="T9" fmla="*/ 88 h 88"/>
                <a:gd name="T10" fmla="*/ 434 w 434"/>
                <a:gd name="T11" fmla="*/ 88 h 88"/>
                <a:gd name="T12" fmla="*/ 434 w 434"/>
                <a:gd name="T13" fmla="*/ 88 h 88"/>
              </a:gdLst>
              <a:ahLst/>
              <a:cxnLst>
                <a:cxn ang="0">
                  <a:pos x="T0" y="T1"/>
                </a:cxn>
                <a:cxn ang="0">
                  <a:pos x="T2" y="T3"/>
                </a:cxn>
                <a:cxn ang="0">
                  <a:pos x="T4" y="T5"/>
                </a:cxn>
                <a:cxn ang="0">
                  <a:pos x="T6" y="T7"/>
                </a:cxn>
                <a:cxn ang="0">
                  <a:pos x="T8" y="T9"/>
                </a:cxn>
                <a:cxn ang="0">
                  <a:pos x="T10" y="T11"/>
                </a:cxn>
                <a:cxn ang="0">
                  <a:pos x="T12" y="T13"/>
                </a:cxn>
              </a:cxnLst>
              <a:rect l="0" t="0" r="r" b="b"/>
              <a:pathLst>
                <a:path w="434" h="88">
                  <a:moveTo>
                    <a:pt x="434" y="88"/>
                  </a:moveTo>
                  <a:lnTo>
                    <a:pt x="0" y="88"/>
                  </a:lnTo>
                  <a:lnTo>
                    <a:pt x="0" y="0"/>
                  </a:lnTo>
                  <a:lnTo>
                    <a:pt x="434" y="0"/>
                  </a:lnTo>
                  <a:lnTo>
                    <a:pt x="434" y="88"/>
                  </a:lnTo>
                  <a:lnTo>
                    <a:pt x="434" y="88"/>
                  </a:lnTo>
                  <a:lnTo>
                    <a:pt x="434" y="88"/>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71" name="Freeform 1102">
              <a:extLst>
                <a:ext uri="{FF2B5EF4-FFF2-40B4-BE49-F238E27FC236}">
                  <a16:creationId xmlns:a16="http://schemas.microsoft.com/office/drawing/2014/main" id="{9BFD202E-857F-499F-9632-FE5F216AE95B}"/>
                </a:ext>
              </a:extLst>
            </p:cNvPr>
            <p:cNvSpPr>
              <a:spLocks/>
            </p:cNvSpPr>
            <p:nvPr/>
          </p:nvSpPr>
          <p:spPr bwMode="auto">
            <a:xfrm rot="-5400000">
              <a:off x="2185" y="1617"/>
              <a:ext cx="82" cy="435"/>
            </a:xfrm>
            <a:custGeom>
              <a:avLst/>
              <a:gdLst>
                <a:gd name="T0" fmla="*/ 82 w 82"/>
                <a:gd name="T1" fmla="*/ 0 h 435"/>
                <a:gd name="T2" fmla="*/ 82 w 82"/>
                <a:gd name="T3" fmla="*/ 435 h 435"/>
                <a:gd name="T4" fmla="*/ 0 w 82"/>
                <a:gd name="T5" fmla="*/ 435 h 435"/>
                <a:gd name="T6" fmla="*/ 0 w 82"/>
                <a:gd name="T7" fmla="*/ 0 h 435"/>
                <a:gd name="T8" fmla="*/ 82 w 82"/>
                <a:gd name="T9" fmla="*/ 0 h 435"/>
                <a:gd name="T10" fmla="*/ 82 w 82"/>
                <a:gd name="T11" fmla="*/ 0 h 435"/>
              </a:gdLst>
              <a:ahLst/>
              <a:cxnLst>
                <a:cxn ang="0">
                  <a:pos x="T0" y="T1"/>
                </a:cxn>
                <a:cxn ang="0">
                  <a:pos x="T2" y="T3"/>
                </a:cxn>
                <a:cxn ang="0">
                  <a:pos x="T4" y="T5"/>
                </a:cxn>
                <a:cxn ang="0">
                  <a:pos x="T6" y="T7"/>
                </a:cxn>
                <a:cxn ang="0">
                  <a:pos x="T8" y="T9"/>
                </a:cxn>
                <a:cxn ang="0">
                  <a:pos x="T10" y="T11"/>
                </a:cxn>
              </a:cxnLst>
              <a:rect l="0" t="0" r="r" b="b"/>
              <a:pathLst>
                <a:path w="82" h="435">
                  <a:moveTo>
                    <a:pt x="82" y="0"/>
                  </a:moveTo>
                  <a:lnTo>
                    <a:pt x="82" y="435"/>
                  </a:lnTo>
                  <a:lnTo>
                    <a:pt x="0" y="435"/>
                  </a:lnTo>
                  <a:lnTo>
                    <a:pt x="0" y="0"/>
                  </a:lnTo>
                  <a:lnTo>
                    <a:pt x="82" y="0"/>
                  </a:lnTo>
                  <a:lnTo>
                    <a:pt x="8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72" name="Freeform 1103">
              <a:extLst>
                <a:ext uri="{FF2B5EF4-FFF2-40B4-BE49-F238E27FC236}">
                  <a16:creationId xmlns:a16="http://schemas.microsoft.com/office/drawing/2014/main" id="{3B9BD135-4E9D-4A67-B062-A422F4741808}"/>
                </a:ext>
              </a:extLst>
            </p:cNvPr>
            <p:cNvSpPr>
              <a:spLocks/>
            </p:cNvSpPr>
            <p:nvPr/>
          </p:nvSpPr>
          <p:spPr bwMode="auto">
            <a:xfrm rot="-5400000">
              <a:off x="2185" y="1617"/>
              <a:ext cx="82" cy="435"/>
            </a:xfrm>
            <a:custGeom>
              <a:avLst/>
              <a:gdLst>
                <a:gd name="T0" fmla="*/ 82 w 82"/>
                <a:gd name="T1" fmla="*/ 0 h 435"/>
                <a:gd name="T2" fmla="*/ 82 w 82"/>
                <a:gd name="T3" fmla="*/ 435 h 435"/>
                <a:gd name="T4" fmla="*/ 0 w 82"/>
                <a:gd name="T5" fmla="*/ 435 h 435"/>
                <a:gd name="T6" fmla="*/ 0 w 82"/>
                <a:gd name="T7" fmla="*/ 0 h 435"/>
                <a:gd name="T8" fmla="*/ 82 w 82"/>
                <a:gd name="T9" fmla="*/ 0 h 435"/>
                <a:gd name="T10" fmla="*/ 82 w 82"/>
                <a:gd name="T11" fmla="*/ 0 h 435"/>
                <a:gd name="T12" fmla="*/ 82 w 82"/>
                <a:gd name="T13" fmla="*/ 0 h 435"/>
              </a:gdLst>
              <a:ahLst/>
              <a:cxnLst>
                <a:cxn ang="0">
                  <a:pos x="T0" y="T1"/>
                </a:cxn>
                <a:cxn ang="0">
                  <a:pos x="T2" y="T3"/>
                </a:cxn>
                <a:cxn ang="0">
                  <a:pos x="T4" y="T5"/>
                </a:cxn>
                <a:cxn ang="0">
                  <a:pos x="T6" y="T7"/>
                </a:cxn>
                <a:cxn ang="0">
                  <a:pos x="T8" y="T9"/>
                </a:cxn>
                <a:cxn ang="0">
                  <a:pos x="T10" y="T11"/>
                </a:cxn>
                <a:cxn ang="0">
                  <a:pos x="T12" y="T13"/>
                </a:cxn>
              </a:cxnLst>
              <a:rect l="0" t="0" r="r" b="b"/>
              <a:pathLst>
                <a:path w="82" h="435">
                  <a:moveTo>
                    <a:pt x="82" y="0"/>
                  </a:moveTo>
                  <a:lnTo>
                    <a:pt x="82" y="435"/>
                  </a:lnTo>
                  <a:lnTo>
                    <a:pt x="0" y="435"/>
                  </a:lnTo>
                  <a:lnTo>
                    <a:pt x="0" y="0"/>
                  </a:lnTo>
                  <a:lnTo>
                    <a:pt x="82" y="0"/>
                  </a:lnTo>
                  <a:lnTo>
                    <a:pt x="82" y="0"/>
                  </a:lnTo>
                  <a:lnTo>
                    <a:pt x="82"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73" name="Freeform 1104">
              <a:extLst>
                <a:ext uri="{FF2B5EF4-FFF2-40B4-BE49-F238E27FC236}">
                  <a16:creationId xmlns:a16="http://schemas.microsoft.com/office/drawing/2014/main" id="{8DF0AA4B-0F66-4CE4-AA96-EF98BC49E9FE}"/>
                </a:ext>
              </a:extLst>
            </p:cNvPr>
            <p:cNvSpPr>
              <a:spLocks/>
            </p:cNvSpPr>
            <p:nvPr/>
          </p:nvSpPr>
          <p:spPr bwMode="auto">
            <a:xfrm rot="-5400000">
              <a:off x="2496" y="1299"/>
              <a:ext cx="435" cy="88"/>
            </a:xfrm>
            <a:custGeom>
              <a:avLst/>
              <a:gdLst>
                <a:gd name="T0" fmla="*/ 0 w 435"/>
                <a:gd name="T1" fmla="*/ 0 h 88"/>
                <a:gd name="T2" fmla="*/ 435 w 435"/>
                <a:gd name="T3" fmla="*/ 0 h 88"/>
                <a:gd name="T4" fmla="*/ 435 w 435"/>
                <a:gd name="T5" fmla="*/ 88 h 88"/>
                <a:gd name="T6" fmla="*/ 0 w 435"/>
                <a:gd name="T7" fmla="*/ 88 h 88"/>
                <a:gd name="T8" fmla="*/ 0 w 435"/>
                <a:gd name="T9" fmla="*/ 0 h 88"/>
                <a:gd name="T10" fmla="*/ 0 w 435"/>
                <a:gd name="T11" fmla="*/ 0 h 88"/>
              </a:gdLst>
              <a:ahLst/>
              <a:cxnLst>
                <a:cxn ang="0">
                  <a:pos x="T0" y="T1"/>
                </a:cxn>
                <a:cxn ang="0">
                  <a:pos x="T2" y="T3"/>
                </a:cxn>
                <a:cxn ang="0">
                  <a:pos x="T4" y="T5"/>
                </a:cxn>
                <a:cxn ang="0">
                  <a:pos x="T6" y="T7"/>
                </a:cxn>
                <a:cxn ang="0">
                  <a:pos x="T8" y="T9"/>
                </a:cxn>
                <a:cxn ang="0">
                  <a:pos x="T10" y="T11"/>
                </a:cxn>
              </a:cxnLst>
              <a:rect l="0" t="0" r="r" b="b"/>
              <a:pathLst>
                <a:path w="435" h="88">
                  <a:moveTo>
                    <a:pt x="0" y="0"/>
                  </a:moveTo>
                  <a:lnTo>
                    <a:pt x="435" y="0"/>
                  </a:lnTo>
                  <a:lnTo>
                    <a:pt x="435" y="88"/>
                  </a:lnTo>
                  <a:lnTo>
                    <a:pt x="0" y="88"/>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74" name="Freeform 1105">
              <a:extLst>
                <a:ext uri="{FF2B5EF4-FFF2-40B4-BE49-F238E27FC236}">
                  <a16:creationId xmlns:a16="http://schemas.microsoft.com/office/drawing/2014/main" id="{CE8BF4F0-9685-455A-9661-6EA96B1BC58E}"/>
                </a:ext>
              </a:extLst>
            </p:cNvPr>
            <p:cNvSpPr>
              <a:spLocks/>
            </p:cNvSpPr>
            <p:nvPr/>
          </p:nvSpPr>
          <p:spPr bwMode="auto">
            <a:xfrm rot="-5400000">
              <a:off x="2496" y="1299"/>
              <a:ext cx="435" cy="88"/>
            </a:xfrm>
            <a:custGeom>
              <a:avLst/>
              <a:gdLst>
                <a:gd name="T0" fmla="*/ 0 w 435"/>
                <a:gd name="T1" fmla="*/ 0 h 88"/>
                <a:gd name="T2" fmla="*/ 435 w 435"/>
                <a:gd name="T3" fmla="*/ 0 h 88"/>
                <a:gd name="T4" fmla="*/ 435 w 435"/>
                <a:gd name="T5" fmla="*/ 88 h 88"/>
                <a:gd name="T6" fmla="*/ 0 w 435"/>
                <a:gd name="T7" fmla="*/ 88 h 88"/>
                <a:gd name="T8" fmla="*/ 0 w 435"/>
                <a:gd name="T9" fmla="*/ 0 h 88"/>
                <a:gd name="T10" fmla="*/ 0 w 435"/>
                <a:gd name="T11" fmla="*/ 0 h 88"/>
                <a:gd name="T12" fmla="*/ 0 w 435"/>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435" h="88">
                  <a:moveTo>
                    <a:pt x="0" y="0"/>
                  </a:moveTo>
                  <a:lnTo>
                    <a:pt x="435" y="0"/>
                  </a:lnTo>
                  <a:lnTo>
                    <a:pt x="435" y="88"/>
                  </a:lnTo>
                  <a:lnTo>
                    <a:pt x="0" y="88"/>
                  </a:lnTo>
                  <a:lnTo>
                    <a:pt x="0" y="0"/>
                  </a:lnTo>
                  <a:lnTo>
                    <a:pt x="0" y="0"/>
                  </a:lnTo>
                  <a:lnTo>
                    <a:pt x="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75" name="Freeform 1106">
              <a:extLst>
                <a:ext uri="{FF2B5EF4-FFF2-40B4-BE49-F238E27FC236}">
                  <a16:creationId xmlns:a16="http://schemas.microsoft.com/office/drawing/2014/main" id="{F7F593F6-ADCC-4383-AE52-C83EE6D63064}"/>
                </a:ext>
              </a:extLst>
            </p:cNvPr>
            <p:cNvSpPr>
              <a:spLocks/>
            </p:cNvSpPr>
            <p:nvPr/>
          </p:nvSpPr>
          <p:spPr bwMode="auto">
            <a:xfrm rot="-5400000">
              <a:off x="3168" y="1617"/>
              <a:ext cx="82" cy="435"/>
            </a:xfrm>
            <a:custGeom>
              <a:avLst/>
              <a:gdLst>
                <a:gd name="T0" fmla="*/ 0 w 82"/>
                <a:gd name="T1" fmla="*/ 435 h 435"/>
                <a:gd name="T2" fmla="*/ 0 w 82"/>
                <a:gd name="T3" fmla="*/ 0 h 435"/>
                <a:gd name="T4" fmla="*/ 82 w 82"/>
                <a:gd name="T5" fmla="*/ 0 h 435"/>
                <a:gd name="T6" fmla="*/ 82 w 82"/>
                <a:gd name="T7" fmla="*/ 435 h 435"/>
                <a:gd name="T8" fmla="*/ 0 w 82"/>
                <a:gd name="T9" fmla="*/ 435 h 435"/>
                <a:gd name="T10" fmla="*/ 0 w 82"/>
                <a:gd name="T11" fmla="*/ 435 h 435"/>
              </a:gdLst>
              <a:ahLst/>
              <a:cxnLst>
                <a:cxn ang="0">
                  <a:pos x="T0" y="T1"/>
                </a:cxn>
                <a:cxn ang="0">
                  <a:pos x="T2" y="T3"/>
                </a:cxn>
                <a:cxn ang="0">
                  <a:pos x="T4" y="T5"/>
                </a:cxn>
                <a:cxn ang="0">
                  <a:pos x="T6" y="T7"/>
                </a:cxn>
                <a:cxn ang="0">
                  <a:pos x="T8" y="T9"/>
                </a:cxn>
                <a:cxn ang="0">
                  <a:pos x="T10" y="T11"/>
                </a:cxn>
              </a:cxnLst>
              <a:rect l="0" t="0" r="r" b="b"/>
              <a:pathLst>
                <a:path w="82" h="435">
                  <a:moveTo>
                    <a:pt x="0" y="435"/>
                  </a:moveTo>
                  <a:lnTo>
                    <a:pt x="0" y="0"/>
                  </a:lnTo>
                  <a:lnTo>
                    <a:pt x="82" y="0"/>
                  </a:lnTo>
                  <a:lnTo>
                    <a:pt x="82" y="435"/>
                  </a:lnTo>
                  <a:lnTo>
                    <a:pt x="0" y="435"/>
                  </a:lnTo>
                  <a:lnTo>
                    <a:pt x="0" y="4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76" name="Freeform 1107">
              <a:extLst>
                <a:ext uri="{FF2B5EF4-FFF2-40B4-BE49-F238E27FC236}">
                  <a16:creationId xmlns:a16="http://schemas.microsoft.com/office/drawing/2014/main" id="{F2AABFB7-0331-4881-A9DF-90FA11E3DB3D}"/>
                </a:ext>
              </a:extLst>
            </p:cNvPr>
            <p:cNvSpPr>
              <a:spLocks/>
            </p:cNvSpPr>
            <p:nvPr/>
          </p:nvSpPr>
          <p:spPr bwMode="auto">
            <a:xfrm rot="-5400000">
              <a:off x="3168" y="1617"/>
              <a:ext cx="82" cy="435"/>
            </a:xfrm>
            <a:custGeom>
              <a:avLst/>
              <a:gdLst>
                <a:gd name="T0" fmla="*/ 0 w 82"/>
                <a:gd name="T1" fmla="*/ 435 h 435"/>
                <a:gd name="T2" fmla="*/ 0 w 82"/>
                <a:gd name="T3" fmla="*/ 0 h 435"/>
                <a:gd name="T4" fmla="*/ 82 w 82"/>
                <a:gd name="T5" fmla="*/ 0 h 435"/>
                <a:gd name="T6" fmla="*/ 82 w 82"/>
                <a:gd name="T7" fmla="*/ 435 h 435"/>
                <a:gd name="T8" fmla="*/ 0 w 82"/>
                <a:gd name="T9" fmla="*/ 435 h 435"/>
                <a:gd name="T10" fmla="*/ 0 w 82"/>
                <a:gd name="T11" fmla="*/ 435 h 435"/>
                <a:gd name="T12" fmla="*/ 0 w 82"/>
                <a:gd name="T13" fmla="*/ 435 h 435"/>
              </a:gdLst>
              <a:ahLst/>
              <a:cxnLst>
                <a:cxn ang="0">
                  <a:pos x="T0" y="T1"/>
                </a:cxn>
                <a:cxn ang="0">
                  <a:pos x="T2" y="T3"/>
                </a:cxn>
                <a:cxn ang="0">
                  <a:pos x="T4" y="T5"/>
                </a:cxn>
                <a:cxn ang="0">
                  <a:pos x="T6" y="T7"/>
                </a:cxn>
                <a:cxn ang="0">
                  <a:pos x="T8" y="T9"/>
                </a:cxn>
                <a:cxn ang="0">
                  <a:pos x="T10" y="T11"/>
                </a:cxn>
                <a:cxn ang="0">
                  <a:pos x="T12" y="T13"/>
                </a:cxn>
              </a:cxnLst>
              <a:rect l="0" t="0" r="r" b="b"/>
              <a:pathLst>
                <a:path w="82" h="435">
                  <a:moveTo>
                    <a:pt x="0" y="435"/>
                  </a:moveTo>
                  <a:lnTo>
                    <a:pt x="0" y="0"/>
                  </a:lnTo>
                  <a:lnTo>
                    <a:pt x="82" y="0"/>
                  </a:lnTo>
                  <a:lnTo>
                    <a:pt x="82" y="435"/>
                  </a:lnTo>
                  <a:lnTo>
                    <a:pt x="0" y="435"/>
                  </a:lnTo>
                  <a:lnTo>
                    <a:pt x="0" y="435"/>
                  </a:lnTo>
                  <a:lnTo>
                    <a:pt x="0" y="435"/>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77" name="Freeform 1108">
              <a:extLst>
                <a:ext uri="{FF2B5EF4-FFF2-40B4-BE49-F238E27FC236}">
                  <a16:creationId xmlns:a16="http://schemas.microsoft.com/office/drawing/2014/main" id="{DC7CE29D-2AD5-4CC8-98D4-D023894FB57F}"/>
                </a:ext>
              </a:extLst>
            </p:cNvPr>
            <p:cNvSpPr>
              <a:spLocks/>
            </p:cNvSpPr>
            <p:nvPr/>
          </p:nvSpPr>
          <p:spPr bwMode="auto">
            <a:xfrm rot="-5400000">
              <a:off x="2912" y="1400"/>
              <a:ext cx="239" cy="246"/>
            </a:xfrm>
            <a:custGeom>
              <a:avLst/>
              <a:gdLst>
                <a:gd name="T0" fmla="*/ 239 w 239"/>
                <a:gd name="T1" fmla="*/ 126 h 246"/>
                <a:gd name="T2" fmla="*/ 233 w 239"/>
                <a:gd name="T3" fmla="*/ 170 h 246"/>
                <a:gd name="T4" fmla="*/ 208 w 239"/>
                <a:gd name="T5" fmla="*/ 208 h 246"/>
                <a:gd name="T6" fmla="*/ 170 w 239"/>
                <a:gd name="T7" fmla="*/ 233 h 246"/>
                <a:gd name="T8" fmla="*/ 120 w 239"/>
                <a:gd name="T9" fmla="*/ 246 h 246"/>
                <a:gd name="T10" fmla="*/ 76 w 239"/>
                <a:gd name="T11" fmla="*/ 233 h 246"/>
                <a:gd name="T12" fmla="*/ 38 w 239"/>
                <a:gd name="T13" fmla="*/ 208 h 246"/>
                <a:gd name="T14" fmla="*/ 13 w 239"/>
                <a:gd name="T15" fmla="*/ 170 h 246"/>
                <a:gd name="T16" fmla="*/ 0 w 239"/>
                <a:gd name="T17" fmla="*/ 126 h 246"/>
                <a:gd name="T18" fmla="*/ 13 w 239"/>
                <a:gd name="T19" fmla="*/ 76 h 246"/>
                <a:gd name="T20" fmla="*/ 38 w 239"/>
                <a:gd name="T21" fmla="*/ 38 h 246"/>
                <a:gd name="T22" fmla="*/ 76 w 239"/>
                <a:gd name="T23" fmla="*/ 13 h 246"/>
                <a:gd name="T24" fmla="*/ 120 w 239"/>
                <a:gd name="T25" fmla="*/ 0 h 246"/>
                <a:gd name="T26" fmla="*/ 170 w 239"/>
                <a:gd name="T27" fmla="*/ 13 h 246"/>
                <a:gd name="T28" fmla="*/ 208 w 239"/>
                <a:gd name="T29" fmla="*/ 38 h 246"/>
                <a:gd name="T30" fmla="*/ 233 w 239"/>
                <a:gd name="T31" fmla="*/ 76 h 246"/>
                <a:gd name="T32" fmla="*/ 239 w 239"/>
                <a:gd name="T33" fmla="*/ 126 h 246"/>
                <a:gd name="T34" fmla="*/ 239 w 239"/>
                <a:gd name="T35" fmla="*/ 12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246">
                  <a:moveTo>
                    <a:pt x="239" y="126"/>
                  </a:moveTo>
                  <a:lnTo>
                    <a:pt x="233" y="170"/>
                  </a:lnTo>
                  <a:lnTo>
                    <a:pt x="208" y="208"/>
                  </a:lnTo>
                  <a:lnTo>
                    <a:pt x="170" y="233"/>
                  </a:lnTo>
                  <a:lnTo>
                    <a:pt x="120" y="246"/>
                  </a:lnTo>
                  <a:lnTo>
                    <a:pt x="76" y="233"/>
                  </a:lnTo>
                  <a:lnTo>
                    <a:pt x="38" y="208"/>
                  </a:lnTo>
                  <a:lnTo>
                    <a:pt x="13" y="170"/>
                  </a:lnTo>
                  <a:lnTo>
                    <a:pt x="0" y="126"/>
                  </a:lnTo>
                  <a:lnTo>
                    <a:pt x="13" y="76"/>
                  </a:lnTo>
                  <a:lnTo>
                    <a:pt x="38" y="38"/>
                  </a:lnTo>
                  <a:lnTo>
                    <a:pt x="76" y="13"/>
                  </a:lnTo>
                  <a:lnTo>
                    <a:pt x="120" y="0"/>
                  </a:lnTo>
                  <a:lnTo>
                    <a:pt x="170" y="13"/>
                  </a:lnTo>
                  <a:lnTo>
                    <a:pt x="208" y="38"/>
                  </a:lnTo>
                  <a:lnTo>
                    <a:pt x="233" y="76"/>
                  </a:lnTo>
                  <a:lnTo>
                    <a:pt x="239" y="126"/>
                  </a:lnTo>
                  <a:lnTo>
                    <a:pt x="239" y="126"/>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78" name="Freeform 1109">
              <a:extLst>
                <a:ext uri="{FF2B5EF4-FFF2-40B4-BE49-F238E27FC236}">
                  <a16:creationId xmlns:a16="http://schemas.microsoft.com/office/drawing/2014/main" id="{39E4219F-76B2-4CEB-99E1-525BC52214E1}"/>
                </a:ext>
              </a:extLst>
            </p:cNvPr>
            <p:cNvSpPr>
              <a:spLocks/>
            </p:cNvSpPr>
            <p:nvPr/>
          </p:nvSpPr>
          <p:spPr bwMode="auto">
            <a:xfrm rot="-5400000">
              <a:off x="2912" y="1400"/>
              <a:ext cx="239" cy="246"/>
            </a:xfrm>
            <a:custGeom>
              <a:avLst/>
              <a:gdLst>
                <a:gd name="T0" fmla="*/ 239 w 239"/>
                <a:gd name="T1" fmla="*/ 132 h 246"/>
                <a:gd name="T2" fmla="*/ 239 w 239"/>
                <a:gd name="T3" fmla="*/ 158 h 246"/>
                <a:gd name="T4" fmla="*/ 227 w 239"/>
                <a:gd name="T5" fmla="*/ 183 h 246"/>
                <a:gd name="T6" fmla="*/ 214 w 239"/>
                <a:gd name="T7" fmla="*/ 202 h 246"/>
                <a:gd name="T8" fmla="*/ 195 w 239"/>
                <a:gd name="T9" fmla="*/ 214 h 246"/>
                <a:gd name="T10" fmla="*/ 177 w 239"/>
                <a:gd name="T11" fmla="*/ 227 h 246"/>
                <a:gd name="T12" fmla="*/ 158 w 239"/>
                <a:gd name="T13" fmla="*/ 239 h 246"/>
                <a:gd name="T14" fmla="*/ 132 w 239"/>
                <a:gd name="T15" fmla="*/ 246 h 246"/>
                <a:gd name="T16" fmla="*/ 107 w 239"/>
                <a:gd name="T17" fmla="*/ 246 h 246"/>
                <a:gd name="T18" fmla="*/ 82 w 239"/>
                <a:gd name="T19" fmla="*/ 239 h 246"/>
                <a:gd name="T20" fmla="*/ 63 w 239"/>
                <a:gd name="T21" fmla="*/ 227 h 246"/>
                <a:gd name="T22" fmla="*/ 44 w 239"/>
                <a:gd name="T23" fmla="*/ 214 h 246"/>
                <a:gd name="T24" fmla="*/ 25 w 239"/>
                <a:gd name="T25" fmla="*/ 202 h 246"/>
                <a:gd name="T26" fmla="*/ 13 w 239"/>
                <a:gd name="T27" fmla="*/ 183 h 246"/>
                <a:gd name="T28" fmla="*/ 6 w 239"/>
                <a:gd name="T29" fmla="*/ 158 h 246"/>
                <a:gd name="T30" fmla="*/ 0 w 239"/>
                <a:gd name="T31" fmla="*/ 132 h 246"/>
                <a:gd name="T32" fmla="*/ 0 w 239"/>
                <a:gd name="T33" fmla="*/ 113 h 246"/>
                <a:gd name="T34" fmla="*/ 6 w 239"/>
                <a:gd name="T35" fmla="*/ 88 h 246"/>
                <a:gd name="T36" fmla="*/ 13 w 239"/>
                <a:gd name="T37" fmla="*/ 63 h 246"/>
                <a:gd name="T38" fmla="*/ 25 w 239"/>
                <a:gd name="T39" fmla="*/ 44 h 246"/>
                <a:gd name="T40" fmla="*/ 44 w 239"/>
                <a:gd name="T41" fmla="*/ 32 h 246"/>
                <a:gd name="T42" fmla="*/ 63 w 239"/>
                <a:gd name="T43" fmla="*/ 19 h 246"/>
                <a:gd name="T44" fmla="*/ 82 w 239"/>
                <a:gd name="T45" fmla="*/ 6 h 246"/>
                <a:gd name="T46" fmla="*/ 107 w 239"/>
                <a:gd name="T47" fmla="*/ 0 h 246"/>
                <a:gd name="T48" fmla="*/ 132 w 239"/>
                <a:gd name="T49" fmla="*/ 0 h 246"/>
                <a:gd name="T50" fmla="*/ 158 w 239"/>
                <a:gd name="T51" fmla="*/ 6 h 246"/>
                <a:gd name="T52" fmla="*/ 177 w 239"/>
                <a:gd name="T53" fmla="*/ 19 h 246"/>
                <a:gd name="T54" fmla="*/ 195 w 239"/>
                <a:gd name="T55" fmla="*/ 32 h 246"/>
                <a:gd name="T56" fmla="*/ 214 w 239"/>
                <a:gd name="T57" fmla="*/ 44 h 246"/>
                <a:gd name="T58" fmla="*/ 227 w 239"/>
                <a:gd name="T59" fmla="*/ 63 h 246"/>
                <a:gd name="T60" fmla="*/ 239 w 239"/>
                <a:gd name="T61" fmla="*/ 88 h 246"/>
                <a:gd name="T62" fmla="*/ 239 w 239"/>
                <a:gd name="T63" fmla="*/ 113 h 246"/>
                <a:gd name="T64" fmla="*/ 239 w 239"/>
                <a:gd name="T65" fmla="*/ 12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246">
                  <a:moveTo>
                    <a:pt x="239" y="126"/>
                  </a:moveTo>
                  <a:lnTo>
                    <a:pt x="239" y="132"/>
                  </a:lnTo>
                  <a:lnTo>
                    <a:pt x="239" y="145"/>
                  </a:lnTo>
                  <a:lnTo>
                    <a:pt x="239" y="158"/>
                  </a:lnTo>
                  <a:lnTo>
                    <a:pt x="233" y="170"/>
                  </a:lnTo>
                  <a:lnTo>
                    <a:pt x="227" y="183"/>
                  </a:lnTo>
                  <a:lnTo>
                    <a:pt x="221" y="189"/>
                  </a:lnTo>
                  <a:lnTo>
                    <a:pt x="214" y="202"/>
                  </a:lnTo>
                  <a:lnTo>
                    <a:pt x="208" y="208"/>
                  </a:lnTo>
                  <a:lnTo>
                    <a:pt x="195" y="214"/>
                  </a:lnTo>
                  <a:lnTo>
                    <a:pt x="189" y="221"/>
                  </a:lnTo>
                  <a:lnTo>
                    <a:pt x="177" y="227"/>
                  </a:lnTo>
                  <a:lnTo>
                    <a:pt x="170" y="233"/>
                  </a:lnTo>
                  <a:lnTo>
                    <a:pt x="158" y="239"/>
                  </a:lnTo>
                  <a:lnTo>
                    <a:pt x="145" y="239"/>
                  </a:lnTo>
                  <a:lnTo>
                    <a:pt x="132" y="246"/>
                  </a:lnTo>
                  <a:lnTo>
                    <a:pt x="120" y="246"/>
                  </a:lnTo>
                  <a:lnTo>
                    <a:pt x="107" y="246"/>
                  </a:lnTo>
                  <a:lnTo>
                    <a:pt x="95" y="239"/>
                  </a:lnTo>
                  <a:lnTo>
                    <a:pt x="82" y="239"/>
                  </a:lnTo>
                  <a:lnTo>
                    <a:pt x="76" y="233"/>
                  </a:lnTo>
                  <a:lnTo>
                    <a:pt x="63" y="227"/>
                  </a:lnTo>
                  <a:lnTo>
                    <a:pt x="51" y="221"/>
                  </a:lnTo>
                  <a:lnTo>
                    <a:pt x="44" y="214"/>
                  </a:lnTo>
                  <a:lnTo>
                    <a:pt x="38" y="208"/>
                  </a:lnTo>
                  <a:lnTo>
                    <a:pt x="25" y="202"/>
                  </a:lnTo>
                  <a:lnTo>
                    <a:pt x="19" y="189"/>
                  </a:lnTo>
                  <a:lnTo>
                    <a:pt x="13" y="183"/>
                  </a:lnTo>
                  <a:lnTo>
                    <a:pt x="6" y="170"/>
                  </a:lnTo>
                  <a:lnTo>
                    <a:pt x="6" y="158"/>
                  </a:lnTo>
                  <a:lnTo>
                    <a:pt x="0" y="145"/>
                  </a:lnTo>
                  <a:lnTo>
                    <a:pt x="0" y="132"/>
                  </a:lnTo>
                  <a:lnTo>
                    <a:pt x="0" y="126"/>
                  </a:lnTo>
                  <a:lnTo>
                    <a:pt x="0" y="113"/>
                  </a:lnTo>
                  <a:lnTo>
                    <a:pt x="0" y="101"/>
                  </a:lnTo>
                  <a:lnTo>
                    <a:pt x="6" y="88"/>
                  </a:lnTo>
                  <a:lnTo>
                    <a:pt x="6" y="76"/>
                  </a:lnTo>
                  <a:lnTo>
                    <a:pt x="13" y="63"/>
                  </a:lnTo>
                  <a:lnTo>
                    <a:pt x="19" y="57"/>
                  </a:lnTo>
                  <a:lnTo>
                    <a:pt x="25" y="44"/>
                  </a:lnTo>
                  <a:lnTo>
                    <a:pt x="38" y="38"/>
                  </a:lnTo>
                  <a:lnTo>
                    <a:pt x="44" y="32"/>
                  </a:lnTo>
                  <a:lnTo>
                    <a:pt x="51" y="25"/>
                  </a:lnTo>
                  <a:lnTo>
                    <a:pt x="63" y="19"/>
                  </a:lnTo>
                  <a:lnTo>
                    <a:pt x="76" y="13"/>
                  </a:lnTo>
                  <a:lnTo>
                    <a:pt x="82" y="6"/>
                  </a:lnTo>
                  <a:lnTo>
                    <a:pt x="95" y="6"/>
                  </a:lnTo>
                  <a:lnTo>
                    <a:pt x="107" y="0"/>
                  </a:lnTo>
                  <a:lnTo>
                    <a:pt x="120" y="0"/>
                  </a:lnTo>
                  <a:lnTo>
                    <a:pt x="132" y="0"/>
                  </a:lnTo>
                  <a:lnTo>
                    <a:pt x="145" y="6"/>
                  </a:lnTo>
                  <a:lnTo>
                    <a:pt x="158" y="6"/>
                  </a:lnTo>
                  <a:lnTo>
                    <a:pt x="170" y="13"/>
                  </a:lnTo>
                  <a:lnTo>
                    <a:pt x="177" y="19"/>
                  </a:lnTo>
                  <a:lnTo>
                    <a:pt x="189" y="25"/>
                  </a:lnTo>
                  <a:lnTo>
                    <a:pt x="195" y="32"/>
                  </a:lnTo>
                  <a:lnTo>
                    <a:pt x="208" y="38"/>
                  </a:lnTo>
                  <a:lnTo>
                    <a:pt x="214" y="44"/>
                  </a:lnTo>
                  <a:lnTo>
                    <a:pt x="221" y="57"/>
                  </a:lnTo>
                  <a:lnTo>
                    <a:pt x="227" y="63"/>
                  </a:lnTo>
                  <a:lnTo>
                    <a:pt x="233" y="76"/>
                  </a:lnTo>
                  <a:lnTo>
                    <a:pt x="239" y="88"/>
                  </a:lnTo>
                  <a:lnTo>
                    <a:pt x="239" y="101"/>
                  </a:lnTo>
                  <a:lnTo>
                    <a:pt x="239" y="113"/>
                  </a:lnTo>
                  <a:lnTo>
                    <a:pt x="239" y="126"/>
                  </a:lnTo>
                  <a:lnTo>
                    <a:pt x="239" y="126"/>
                  </a:lnTo>
                  <a:lnTo>
                    <a:pt x="239" y="12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79" name="Freeform 1110">
              <a:extLst>
                <a:ext uri="{FF2B5EF4-FFF2-40B4-BE49-F238E27FC236}">
                  <a16:creationId xmlns:a16="http://schemas.microsoft.com/office/drawing/2014/main" id="{AA863EB3-025B-4F29-8A2B-38425BFC5A53}"/>
                </a:ext>
              </a:extLst>
            </p:cNvPr>
            <p:cNvSpPr>
              <a:spLocks/>
            </p:cNvSpPr>
            <p:nvPr/>
          </p:nvSpPr>
          <p:spPr bwMode="auto">
            <a:xfrm rot="-5400000">
              <a:off x="2922" y="1410"/>
              <a:ext cx="220" cy="220"/>
            </a:xfrm>
            <a:custGeom>
              <a:avLst/>
              <a:gdLst>
                <a:gd name="T0" fmla="*/ 220 w 220"/>
                <a:gd name="T1" fmla="*/ 113 h 220"/>
                <a:gd name="T2" fmla="*/ 214 w 220"/>
                <a:gd name="T3" fmla="*/ 151 h 220"/>
                <a:gd name="T4" fmla="*/ 189 w 220"/>
                <a:gd name="T5" fmla="*/ 189 h 220"/>
                <a:gd name="T6" fmla="*/ 151 w 220"/>
                <a:gd name="T7" fmla="*/ 214 h 220"/>
                <a:gd name="T8" fmla="*/ 107 w 220"/>
                <a:gd name="T9" fmla="*/ 220 h 220"/>
                <a:gd name="T10" fmla="*/ 69 w 220"/>
                <a:gd name="T11" fmla="*/ 214 h 220"/>
                <a:gd name="T12" fmla="*/ 31 w 220"/>
                <a:gd name="T13" fmla="*/ 189 h 220"/>
                <a:gd name="T14" fmla="*/ 6 w 220"/>
                <a:gd name="T15" fmla="*/ 151 h 220"/>
                <a:gd name="T16" fmla="*/ 0 w 220"/>
                <a:gd name="T17" fmla="*/ 113 h 220"/>
                <a:gd name="T18" fmla="*/ 6 w 220"/>
                <a:gd name="T19" fmla="*/ 69 h 220"/>
                <a:gd name="T20" fmla="*/ 31 w 220"/>
                <a:gd name="T21" fmla="*/ 31 h 220"/>
                <a:gd name="T22" fmla="*/ 69 w 220"/>
                <a:gd name="T23" fmla="*/ 6 h 220"/>
                <a:gd name="T24" fmla="*/ 107 w 220"/>
                <a:gd name="T25" fmla="*/ 0 h 220"/>
                <a:gd name="T26" fmla="*/ 151 w 220"/>
                <a:gd name="T27" fmla="*/ 6 h 220"/>
                <a:gd name="T28" fmla="*/ 189 w 220"/>
                <a:gd name="T29" fmla="*/ 31 h 220"/>
                <a:gd name="T30" fmla="*/ 214 w 220"/>
                <a:gd name="T31" fmla="*/ 69 h 220"/>
                <a:gd name="T32" fmla="*/ 220 w 220"/>
                <a:gd name="T33" fmla="*/ 113 h 220"/>
                <a:gd name="T34" fmla="*/ 220 w 220"/>
                <a:gd name="T35" fmla="*/ 11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20">
                  <a:moveTo>
                    <a:pt x="220" y="113"/>
                  </a:moveTo>
                  <a:lnTo>
                    <a:pt x="214" y="151"/>
                  </a:lnTo>
                  <a:lnTo>
                    <a:pt x="189" y="189"/>
                  </a:lnTo>
                  <a:lnTo>
                    <a:pt x="151" y="214"/>
                  </a:lnTo>
                  <a:lnTo>
                    <a:pt x="107" y="220"/>
                  </a:lnTo>
                  <a:lnTo>
                    <a:pt x="69" y="214"/>
                  </a:lnTo>
                  <a:lnTo>
                    <a:pt x="31" y="189"/>
                  </a:lnTo>
                  <a:lnTo>
                    <a:pt x="6" y="151"/>
                  </a:lnTo>
                  <a:lnTo>
                    <a:pt x="0" y="113"/>
                  </a:lnTo>
                  <a:lnTo>
                    <a:pt x="6" y="69"/>
                  </a:lnTo>
                  <a:lnTo>
                    <a:pt x="31" y="31"/>
                  </a:lnTo>
                  <a:lnTo>
                    <a:pt x="69" y="6"/>
                  </a:lnTo>
                  <a:lnTo>
                    <a:pt x="107" y="0"/>
                  </a:lnTo>
                  <a:lnTo>
                    <a:pt x="151" y="6"/>
                  </a:lnTo>
                  <a:lnTo>
                    <a:pt x="189" y="31"/>
                  </a:lnTo>
                  <a:lnTo>
                    <a:pt x="214" y="69"/>
                  </a:lnTo>
                  <a:lnTo>
                    <a:pt x="220" y="113"/>
                  </a:lnTo>
                  <a:lnTo>
                    <a:pt x="220" y="113"/>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80" name="Freeform 1111">
              <a:extLst>
                <a:ext uri="{FF2B5EF4-FFF2-40B4-BE49-F238E27FC236}">
                  <a16:creationId xmlns:a16="http://schemas.microsoft.com/office/drawing/2014/main" id="{5AD0F006-9025-4B51-9EBB-62242ACF461D}"/>
                </a:ext>
              </a:extLst>
            </p:cNvPr>
            <p:cNvSpPr>
              <a:spLocks/>
            </p:cNvSpPr>
            <p:nvPr/>
          </p:nvSpPr>
          <p:spPr bwMode="auto">
            <a:xfrm rot="-5400000">
              <a:off x="2922" y="1410"/>
              <a:ext cx="220" cy="220"/>
            </a:xfrm>
            <a:custGeom>
              <a:avLst/>
              <a:gdLst>
                <a:gd name="T0" fmla="*/ 214 w 220"/>
                <a:gd name="T1" fmla="*/ 119 h 220"/>
                <a:gd name="T2" fmla="*/ 214 w 220"/>
                <a:gd name="T3" fmla="*/ 145 h 220"/>
                <a:gd name="T4" fmla="*/ 201 w 220"/>
                <a:gd name="T5" fmla="*/ 163 h 220"/>
                <a:gd name="T6" fmla="*/ 195 w 220"/>
                <a:gd name="T7" fmla="*/ 182 h 220"/>
                <a:gd name="T8" fmla="*/ 176 w 220"/>
                <a:gd name="T9" fmla="*/ 195 h 220"/>
                <a:gd name="T10" fmla="*/ 157 w 220"/>
                <a:gd name="T11" fmla="*/ 208 h 220"/>
                <a:gd name="T12" fmla="*/ 138 w 220"/>
                <a:gd name="T13" fmla="*/ 214 h 220"/>
                <a:gd name="T14" fmla="*/ 119 w 220"/>
                <a:gd name="T15" fmla="*/ 220 h 220"/>
                <a:gd name="T16" fmla="*/ 94 w 220"/>
                <a:gd name="T17" fmla="*/ 220 h 220"/>
                <a:gd name="T18" fmla="*/ 75 w 220"/>
                <a:gd name="T19" fmla="*/ 214 h 220"/>
                <a:gd name="T20" fmla="*/ 56 w 220"/>
                <a:gd name="T21" fmla="*/ 208 h 220"/>
                <a:gd name="T22" fmla="*/ 38 w 220"/>
                <a:gd name="T23" fmla="*/ 195 h 220"/>
                <a:gd name="T24" fmla="*/ 25 w 220"/>
                <a:gd name="T25" fmla="*/ 182 h 220"/>
                <a:gd name="T26" fmla="*/ 12 w 220"/>
                <a:gd name="T27" fmla="*/ 163 h 220"/>
                <a:gd name="T28" fmla="*/ 6 w 220"/>
                <a:gd name="T29" fmla="*/ 145 h 220"/>
                <a:gd name="T30" fmla="*/ 0 w 220"/>
                <a:gd name="T31" fmla="*/ 119 h 220"/>
                <a:gd name="T32" fmla="*/ 0 w 220"/>
                <a:gd name="T33" fmla="*/ 100 h 220"/>
                <a:gd name="T34" fmla="*/ 6 w 220"/>
                <a:gd name="T35" fmla="*/ 75 h 220"/>
                <a:gd name="T36" fmla="*/ 12 w 220"/>
                <a:gd name="T37" fmla="*/ 56 h 220"/>
                <a:gd name="T38" fmla="*/ 25 w 220"/>
                <a:gd name="T39" fmla="*/ 37 h 220"/>
                <a:gd name="T40" fmla="*/ 38 w 220"/>
                <a:gd name="T41" fmla="*/ 25 h 220"/>
                <a:gd name="T42" fmla="*/ 56 w 220"/>
                <a:gd name="T43" fmla="*/ 12 h 220"/>
                <a:gd name="T44" fmla="*/ 75 w 220"/>
                <a:gd name="T45" fmla="*/ 6 h 220"/>
                <a:gd name="T46" fmla="*/ 94 w 220"/>
                <a:gd name="T47" fmla="*/ 0 h 220"/>
                <a:gd name="T48" fmla="*/ 119 w 220"/>
                <a:gd name="T49" fmla="*/ 0 h 220"/>
                <a:gd name="T50" fmla="*/ 138 w 220"/>
                <a:gd name="T51" fmla="*/ 6 h 220"/>
                <a:gd name="T52" fmla="*/ 157 w 220"/>
                <a:gd name="T53" fmla="*/ 12 h 220"/>
                <a:gd name="T54" fmla="*/ 176 w 220"/>
                <a:gd name="T55" fmla="*/ 25 h 220"/>
                <a:gd name="T56" fmla="*/ 195 w 220"/>
                <a:gd name="T57" fmla="*/ 37 h 220"/>
                <a:gd name="T58" fmla="*/ 201 w 220"/>
                <a:gd name="T59" fmla="*/ 56 h 220"/>
                <a:gd name="T60" fmla="*/ 214 w 220"/>
                <a:gd name="T61" fmla="*/ 75 h 220"/>
                <a:gd name="T62" fmla="*/ 214 w 220"/>
                <a:gd name="T63" fmla="*/ 100 h 220"/>
                <a:gd name="T64" fmla="*/ 220 w 220"/>
                <a:gd name="T65" fmla="*/ 11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0" h="220">
                  <a:moveTo>
                    <a:pt x="220" y="113"/>
                  </a:moveTo>
                  <a:lnTo>
                    <a:pt x="214" y="119"/>
                  </a:lnTo>
                  <a:lnTo>
                    <a:pt x="214" y="132"/>
                  </a:lnTo>
                  <a:lnTo>
                    <a:pt x="214" y="145"/>
                  </a:lnTo>
                  <a:lnTo>
                    <a:pt x="208" y="151"/>
                  </a:lnTo>
                  <a:lnTo>
                    <a:pt x="201" y="163"/>
                  </a:lnTo>
                  <a:lnTo>
                    <a:pt x="201" y="170"/>
                  </a:lnTo>
                  <a:lnTo>
                    <a:pt x="195" y="182"/>
                  </a:lnTo>
                  <a:lnTo>
                    <a:pt x="182" y="189"/>
                  </a:lnTo>
                  <a:lnTo>
                    <a:pt x="176" y="195"/>
                  </a:lnTo>
                  <a:lnTo>
                    <a:pt x="170" y="201"/>
                  </a:lnTo>
                  <a:lnTo>
                    <a:pt x="157" y="208"/>
                  </a:lnTo>
                  <a:lnTo>
                    <a:pt x="151" y="208"/>
                  </a:lnTo>
                  <a:lnTo>
                    <a:pt x="138" y="214"/>
                  </a:lnTo>
                  <a:lnTo>
                    <a:pt x="132" y="214"/>
                  </a:lnTo>
                  <a:lnTo>
                    <a:pt x="119" y="220"/>
                  </a:lnTo>
                  <a:lnTo>
                    <a:pt x="107" y="220"/>
                  </a:lnTo>
                  <a:lnTo>
                    <a:pt x="94" y="220"/>
                  </a:lnTo>
                  <a:lnTo>
                    <a:pt x="88" y="214"/>
                  </a:lnTo>
                  <a:lnTo>
                    <a:pt x="75" y="214"/>
                  </a:lnTo>
                  <a:lnTo>
                    <a:pt x="63" y="208"/>
                  </a:lnTo>
                  <a:lnTo>
                    <a:pt x="56" y="208"/>
                  </a:lnTo>
                  <a:lnTo>
                    <a:pt x="50" y="201"/>
                  </a:lnTo>
                  <a:lnTo>
                    <a:pt x="38" y="195"/>
                  </a:lnTo>
                  <a:lnTo>
                    <a:pt x="31" y="189"/>
                  </a:lnTo>
                  <a:lnTo>
                    <a:pt x="25" y="182"/>
                  </a:lnTo>
                  <a:lnTo>
                    <a:pt x="19" y="170"/>
                  </a:lnTo>
                  <a:lnTo>
                    <a:pt x="12" y="163"/>
                  </a:lnTo>
                  <a:lnTo>
                    <a:pt x="6" y="151"/>
                  </a:lnTo>
                  <a:lnTo>
                    <a:pt x="6" y="145"/>
                  </a:lnTo>
                  <a:lnTo>
                    <a:pt x="0" y="132"/>
                  </a:lnTo>
                  <a:lnTo>
                    <a:pt x="0" y="119"/>
                  </a:lnTo>
                  <a:lnTo>
                    <a:pt x="0" y="113"/>
                  </a:lnTo>
                  <a:lnTo>
                    <a:pt x="0" y="100"/>
                  </a:lnTo>
                  <a:lnTo>
                    <a:pt x="0" y="88"/>
                  </a:lnTo>
                  <a:lnTo>
                    <a:pt x="6" y="75"/>
                  </a:lnTo>
                  <a:lnTo>
                    <a:pt x="6" y="69"/>
                  </a:lnTo>
                  <a:lnTo>
                    <a:pt x="12" y="56"/>
                  </a:lnTo>
                  <a:lnTo>
                    <a:pt x="19" y="50"/>
                  </a:lnTo>
                  <a:lnTo>
                    <a:pt x="25" y="37"/>
                  </a:lnTo>
                  <a:lnTo>
                    <a:pt x="31" y="31"/>
                  </a:lnTo>
                  <a:lnTo>
                    <a:pt x="38" y="25"/>
                  </a:lnTo>
                  <a:lnTo>
                    <a:pt x="50" y="19"/>
                  </a:lnTo>
                  <a:lnTo>
                    <a:pt x="56" y="12"/>
                  </a:lnTo>
                  <a:lnTo>
                    <a:pt x="63" y="12"/>
                  </a:lnTo>
                  <a:lnTo>
                    <a:pt x="75" y="6"/>
                  </a:lnTo>
                  <a:lnTo>
                    <a:pt x="88" y="6"/>
                  </a:lnTo>
                  <a:lnTo>
                    <a:pt x="94" y="0"/>
                  </a:lnTo>
                  <a:lnTo>
                    <a:pt x="107" y="0"/>
                  </a:lnTo>
                  <a:lnTo>
                    <a:pt x="119" y="0"/>
                  </a:lnTo>
                  <a:lnTo>
                    <a:pt x="132" y="6"/>
                  </a:lnTo>
                  <a:lnTo>
                    <a:pt x="138" y="6"/>
                  </a:lnTo>
                  <a:lnTo>
                    <a:pt x="151" y="12"/>
                  </a:lnTo>
                  <a:lnTo>
                    <a:pt x="157" y="12"/>
                  </a:lnTo>
                  <a:lnTo>
                    <a:pt x="170" y="19"/>
                  </a:lnTo>
                  <a:lnTo>
                    <a:pt x="176" y="25"/>
                  </a:lnTo>
                  <a:lnTo>
                    <a:pt x="182" y="31"/>
                  </a:lnTo>
                  <a:lnTo>
                    <a:pt x="195" y="37"/>
                  </a:lnTo>
                  <a:lnTo>
                    <a:pt x="201" y="50"/>
                  </a:lnTo>
                  <a:lnTo>
                    <a:pt x="201" y="56"/>
                  </a:lnTo>
                  <a:lnTo>
                    <a:pt x="208" y="69"/>
                  </a:lnTo>
                  <a:lnTo>
                    <a:pt x="214" y="75"/>
                  </a:lnTo>
                  <a:lnTo>
                    <a:pt x="214" y="88"/>
                  </a:lnTo>
                  <a:lnTo>
                    <a:pt x="214" y="100"/>
                  </a:lnTo>
                  <a:lnTo>
                    <a:pt x="220" y="113"/>
                  </a:lnTo>
                  <a:lnTo>
                    <a:pt x="220" y="113"/>
                  </a:lnTo>
                  <a:lnTo>
                    <a:pt x="220" y="11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81" name="Freeform 1112">
              <a:extLst>
                <a:ext uri="{FF2B5EF4-FFF2-40B4-BE49-F238E27FC236}">
                  <a16:creationId xmlns:a16="http://schemas.microsoft.com/office/drawing/2014/main" id="{C5B77FE6-ACB5-4524-8433-19BF9835A86F}"/>
                </a:ext>
              </a:extLst>
            </p:cNvPr>
            <p:cNvSpPr>
              <a:spLocks/>
            </p:cNvSpPr>
            <p:nvPr/>
          </p:nvSpPr>
          <p:spPr bwMode="auto">
            <a:xfrm rot="-5400000">
              <a:off x="2909" y="2052"/>
              <a:ext cx="246" cy="246"/>
            </a:xfrm>
            <a:custGeom>
              <a:avLst/>
              <a:gdLst>
                <a:gd name="T0" fmla="*/ 246 w 246"/>
                <a:gd name="T1" fmla="*/ 126 h 246"/>
                <a:gd name="T2" fmla="*/ 233 w 246"/>
                <a:gd name="T3" fmla="*/ 170 h 246"/>
                <a:gd name="T4" fmla="*/ 208 w 246"/>
                <a:gd name="T5" fmla="*/ 208 h 246"/>
                <a:gd name="T6" fmla="*/ 170 w 246"/>
                <a:gd name="T7" fmla="*/ 233 h 246"/>
                <a:gd name="T8" fmla="*/ 126 w 246"/>
                <a:gd name="T9" fmla="*/ 246 h 246"/>
                <a:gd name="T10" fmla="*/ 76 w 246"/>
                <a:gd name="T11" fmla="*/ 233 h 246"/>
                <a:gd name="T12" fmla="*/ 38 w 246"/>
                <a:gd name="T13" fmla="*/ 208 h 246"/>
                <a:gd name="T14" fmla="*/ 13 w 246"/>
                <a:gd name="T15" fmla="*/ 170 h 246"/>
                <a:gd name="T16" fmla="*/ 0 w 246"/>
                <a:gd name="T17" fmla="*/ 126 h 246"/>
                <a:gd name="T18" fmla="*/ 13 w 246"/>
                <a:gd name="T19" fmla="*/ 76 h 246"/>
                <a:gd name="T20" fmla="*/ 38 w 246"/>
                <a:gd name="T21" fmla="*/ 38 h 246"/>
                <a:gd name="T22" fmla="*/ 76 w 246"/>
                <a:gd name="T23" fmla="*/ 13 h 246"/>
                <a:gd name="T24" fmla="*/ 126 w 246"/>
                <a:gd name="T25" fmla="*/ 0 h 246"/>
                <a:gd name="T26" fmla="*/ 170 w 246"/>
                <a:gd name="T27" fmla="*/ 13 h 246"/>
                <a:gd name="T28" fmla="*/ 208 w 246"/>
                <a:gd name="T29" fmla="*/ 38 h 246"/>
                <a:gd name="T30" fmla="*/ 233 w 246"/>
                <a:gd name="T31" fmla="*/ 76 h 246"/>
                <a:gd name="T32" fmla="*/ 246 w 246"/>
                <a:gd name="T33" fmla="*/ 126 h 246"/>
                <a:gd name="T34" fmla="*/ 246 w 246"/>
                <a:gd name="T35" fmla="*/ 12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246">
                  <a:moveTo>
                    <a:pt x="246" y="126"/>
                  </a:moveTo>
                  <a:lnTo>
                    <a:pt x="233" y="170"/>
                  </a:lnTo>
                  <a:lnTo>
                    <a:pt x="208" y="208"/>
                  </a:lnTo>
                  <a:lnTo>
                    <a:pt x="170" y="233"/>
                  </a:lnTo>
                  <a:lnTo>
                    <a:pt x="126" y="246"/>
                  </a:lnTo>
                  <a:lnTo>
                    <a:pt x="76" y="233"/>
                  </a:lnTo>
                  <a:lnTo>
                    <a:pt x="38" y="208"/>
                  </a:lnTo>
                  <a:lnTo>
                    <a:pt x="13" y="170"/>
                  </a:lnTo>
                  <a:lnTo>
                    <a:pt x="0" y="126"/>
                  </a:lnTo>
                  <a:lnTo>
                    <a:pt x="13" y="76"/>
                  </a:lnTo>
                  <a:lnTo>
                    <a:pt x="38" y="38"/>
                  </a:lnTo>
                  <a:lnTo>
                    <a:pt x="76" y="13"/>
                  </a:lnTo>
                  <a:lnTo>
                    <a:pt x="126" y="0"/>
                  </a:lnTo>
                  <a:lnTo>
                    <a:pt x="170" y="13"/>
                  </a:lnTo>
                  <a:lnTo>
                    <a:pt x="208" y="38"/>
                  </a:lnTo>
                  <a:lnTo>
                    <a:pt x="233" y="76"/>
                  </a:lnTo>
                  <a:lnTo>
                    <a:pt x="246" y="126"/>
                  </a:lnTo>
                  <a:lnTo>
                    <a:pt x="246" y="126"/>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82" name="Freeform 1113">
              <a:extLst>
                <a:ext uri="{FF2B5EF4-FFF2-40B4-BE49-F238E27FC236}">
                  <a16:creationId xmlns:a16="http://schemas.microsoft.com/office/drawing/2014/main" id="{93ED2F60-4F92-4728-ABA6-92659BFA258A}"/>
                </a:ext>
              </a:extLst>
            </p:cNvPr>
            <p:cNvSpPr>
              <a:spLocks/>
            </p:cNvSpPr>
            <p:nvPr/>
          </p:nvSpPr>
          <p:spPr bwMode="auto">
            <a:xfrm rot="-5400000">
              <a:off x="2909" y="2052"/>
              <a:ext cx="246" cy="246"/>
            </a:xfrm>
            <a:custGeom>
              <a:avLst/>
              <a:gdLst>
                <a:gd name="T0" fmla="*/ 246 w 246"/>
                <a:gd name="T1" fmla="*/ 139 h 246"/>
                <a:gd name="T2" fmla="*/ 240 w 246"/>
                <a:gd name="T3" fmla="*/ 158 h 246"/>
                <a:gd name="T4" fmla="*/ 233 w 246"/>
                <a:gd name="T5" fmla="*/ 183 h 246"/>
                <a:gd name="T6" fmla="*/ 214 w 246"/>
                <a:gd name="T7" fmla="*/ 202 h 246"/>
                <a:gd name="T8" fmla="*/ 202 w 246"/>
                <a:gd name="T9" fmla="*/ 214 h 246"/>
                <a:gd name="T10" fmla="*/ 183 w 246"/>
                <a:gd name="T11" fmla="*/ 233 h 246"/>
                <a:gd name="T12" fmla="*/ 158 w 246"/>
                <a:gd name="T13" fmla="*/ 239 h 246"/>
                <a:gd name="T14" fmla="*/ 139 w 246"/>
                <a:gd name="T15" fmla="*/ 246 h 246"/>
                <a:gd name="T16" fmla="*/ 114 w 246"/>
                <a:gd name="T17" fmla="*/ 246 h 246"/>
                <a:gd name="T18" fmla="*/ 88 w 246"/>
                <a:gd name="T19" fmla="*/ 239 h 246"/>
                <a:gd name="T20" fmla="*/ 63 w 246"/>
                <a:gd name="T21" fmla="*/ 233 h 246"/>
                <a:gd name="T22" fmla="*/ 44 w 246"/>
                <a:gd name="T23" fmla="*/ 214 h 246"/>
                <a:gd name="T24" fmla="*/ 32 w 246"/>
                <a:gd name="T25" fmla="*/ 202 h 246"/>
                <a:gd name="T26" fmla="*/ 19 w 246"/>
                <a:gd name="T27" fmla="*/ 183 h 246"/>
                <a:gd name="T28" fmla="*/ 7 w 246"/>
                <a:gd name="T29" fmla="*/ 158 h 246"/>
                <a:gd name="T30" fmla="*/ 0 w 246"/>
                <a:gd name="T31" fmla="*/ 139 h 246"/>
                <a:gd name="T32" fmla="*/ 0 w 246"/>
                <a:gd name="T33" fmla="*/ 113 h 246"/>
                <a:gd name="T34" fmla="*/ 7 w 246"/>
                <a:gd name="T35" fmla="*/ 88 h 246"/>
                <a:gd name="T36" fmla="*/ 19 w 246"/>
                <a:gd name="T37" fmla="*/ 63 h 246"/>
                <a:gd name="T38" fmla="*/ 32 w 246"/>
                <a:gd name="T39" fmla="*/ 44 h 246"/>
                <a:gd name="T40" fmla="*/ 44 w 246"/>
                <a:gd name="T41" fmla="*/ 32 h 246"/>
                <a:gd name="T42" fmla="*/ 63 w 246"/>
                <a:gd name="T43" fmla="*/ 19 h 246"/>
                <a:gd name="T44" fmla="*/ 88 w 246"/>
                <a:gd name="T45" fmla="*/ 6 h 246"/>
                <a:gd name="T46" fmla="*/ 114 w 246"/>
                <a:gd name="T47" fmla="*/ 0 h 246"/>
                <a:gd name="T48" fmla="*/ 139 w 246"/>
                <a:gd name="T49" fmla="*/ 0 h 246"/>
                <a:gd name="T50" fmla="*/ 158 w 246"/>
                <a:gd name="T51" fmla="*/ 6 h 246"/>
                <a:gd name="T52" fmla="*/ 183 w 246"/>
                <a:gd name="T53" fmla="*/ 19 h 246"/>
                <a:gd name="T54" fmla="*/ 202 w 246"/>
                <a:gd name="T55" fmla="*/ 32 h 246"/>
                <a:gd name="T56" fmla="*/ 214 w 246"/>
                <a:gd name="T57" fmla="*/ 44 h 246"/>
                <a:gd name="T58" fmla="*/ 233 w 246"/>
                <a:gd name="T59" fmla="*/ 63 h 246"/>
                <a:gd name="T60" fmla="*/ 240 w 246"/>
                <a:gd name="T61" fmla="*/ 88 h 246"/>
                <a:gd name="T62" fmla="*/ 246 w 246"/>
                <a:gd name="T63" fmla="*/ 113 h 246"/>
                <a:gd name="T64" fmla="*/ 246 w 246"/>
                <a:gd name="T65" fmla="*/ 12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46">
                  <a:moveTo>
                    <a:pt x="246" y="126"/>
                  </a:moveTo>
                  <a:lnTo>
                    <a:pt x="246" y="139"/>
                  </a:lnTo>
                  <a:lnTo>
                    <a:pt x="240" y="151"/>
                  </a:lnTo>
                  <a:lnTo>
                    <a:pt x="240" y="158"/>
                  </a:lnTo>
                  <a:lnTo>
                    <a:pt x="233" y="170"/>
                  </a:lnTo>
                  <a:lnTo>
                    <a:pt x="233" y="183"/>
                  </a:lnTo>
                  <a:lnTo>
                    <a:pt x="227" y="189"/>
                  </a:lnTo>
                  <a:lnTo>
                    <a:pt x="214" y="202"/>
                  </a:lnTo>
                  <a:lnTo>
                    <a:pt x="208" y="208"/>
                  </a:lnTo>
                  <a:lnTo>
                    <a:pt x="202" y="214"/>
                  </a:lnTo>
                  <a:lnTo>
                    <a:pt x="189" y="227"/>
                  </a:lnTo>
                  <a:lnTo>
                    <a:pt x="183" y="233"/>
                  </a:lnTo>
                  <a:lnTo>
                    <a:pt x="170" y="233"/>
                  </a:lnTo>
                  <a:lnTo>
                    <a:pt x="158" y="239"/>
                  </a:lnTo>
                  <a:lnTo>
                    <a:pt x="151" y="239"/>
                  </a:lnTo>
                  <a:lnTo>
                    <a:pt x="139" y="246"/>
                  </a:lnTo>
                  <a:lnTo>
                    <a:pt x="126" y="246"/>
                  </a:lnTo>
                  <a:lnTo>
                    <a:pt x="114" y="246"/>
                  </a:lnTo>
                  <a:lnTo>
                    <a:pt x="101" y="239"/>
                  </a:lnTo>
                  <a:lnTo>
                    <a:pt x="88" y="239"/>
                  </a:lnTo>
                  <a:lnTo>
                    <a:pt x="76" y="233"/>
                  </a:lnTo>
                  <a:lnTo>
                    <a:pt x="63" y="233"/>
                  </a:lnTo>
                  <a:lnTo>
                    <a:pt x="57" y="227"/>
                  </a:lnTo>
                  <a:lnTo>
                    <a:pt x="44" y="214"/>
                  </a:lnTo>
                  <a:lnTo>
                    <a:pt x="38" y="208"/>
                  </a:lnTo>
                  <a:lnTo>
                    <a:pt x="32" y="202"/>
                  </a:lnTo>
                  <a:lnTo>
                    <a:pt x="25" y="189"/>
                  </a:lnTo>
                  <a:lnTo>
                    <a:pt x="19" y="183"/>
                  </a:lnTo>
                  <a:lnTo>
                    <a:pt x="13" y="170"/>
                  </a:lnTo>
                  <a:lnTo>
                    <a:pt x="7" y="158"/>
                  </a:lnTo>
                  <a:lnTo>
                    <a:pt x="7" y="151"/>
                  </a:lnTo>
                  <a:lnTo>
                    <a:pt x="0" y="139"/>
                  </a:lnTo>
                  <a:lnTo>
                    <a:pt x="0" y="126"/>
                  </a:lnTo>
                  <a:lnTo>
                    <a:pt x="0" y="113"/>
                  </a:lnTo>
                  <a:lnTo>
                    <a:pt x="7" y="101"/>
                  </a:lnTo>
                  <a:lnTo>
                    <a:pt x="7" y="88"/>
                  </a:lnTo>
                  <a:lnTo>
                    <a:pt x="13" y="76"/>
                  </a:lnTo>
                  <a:lnTo>
                    <a:pt x="19" y="63"/>
                  </a:lnTo>
                  <a:lnTo>
                    <a:pt x="25" y="57"/>
                  </a:lnTo>
                  <a:lnTo>
                    <a:pt x="32" y="44"/>
                  </a:lnTo>
                  <a:lnTo>
                    <a:pt x="38" y="38"/>
                  </a:lnTo>
                  <a:lnTo>
                    <a:pt x="44" y="32"/>
                  </a:lnTo>
                  <a:lnTo>
                    <a:pt x="57" y="25"/>
                  </a:lnTo>
                  <a:lnTo>
                    <a:pt x="63" y="19"/>
                  </a:lnTo>
                  <a:lnTo>
                    <a:pt x="76" y="13"/>
                  </a:lnTo>
                  <a:lnTo>
                    <a:pt x="88" y="6"/>
                  </a:lnTo>
                  <a:lnTo>
                    <a:pt x="101" y="6"/>
                  </a:lnTo>
                  <a:lnTo>
                    <a:pt x="114" y="0"/>
                  </a:lnTo>
                  <a:lnTo>
                    <a:pt x="126" y="0"/>
                  </a:lnTo>
                  <a:lnTo>
                    <a:pt x="139" y="0"/>
                  </a:lnTo>
                  <a:lnTo>
                    <a:pt x="151" y="6"/>
                  </a:lnTo>
                  <a:lnTo>
                    <a:pt x="158" y="6"/>
                  </a:lnTo>
                  <a:lnTo>
                    <a:pt x="170" y="13"/>
                  </a:lnTo>
                  <a:lnTo>
                    <a:pt x="183" y="19"/>
                  </a:lnTo>
                  <a:lnTo>
                    <a:pt x="189" y="25"/>
                  </a:lnTo>
                  <a:lnTo>
                    <a:pt x="202" y="32"/>
                  </a:lnTo>
                  <a:lnTo>
                    <a:pt x="208" y="38"/>
                  </a:lnTo>
                  <a:lnTo>
                    <a:pt x="214" y="44"/>
                  </a:lnTo>
                  <a:lnTo>
                    <a:pt x="227" y="57"/>
                  </a:lnTo>
                  <a:lnTo>
                    <a:pt x="233" y="63"/>
                  </a:lnTo>
                  <a:lnTo>
                    <a:pt x="233" y="76"/>
                  </a:lnTo>
                  <a:lnTo>
                    <a:pt x="240" y="88"/>
                  </a:lnTo>
                  <a:lnTo>
                    <a:pt x="240" y="101"/>
                  </a:lnTo>
                  <a:lnTo>
                    <a:pt x="246" y="113"/>
                  </a:lnTo>
                  <a:lnTo>
                    <a:pt x="246" y="126"/>
                  </a:lnTo>
                  <a:lnTo>
                    <a:pt x="246" y="126"/>
                  </a:lnTo>
                  <a:lnTo>
                    <a:pt x="246" y="12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83" name="Freeform 1114">
              <a:extLst>
                <a:ext uri="{FF2B5EF4-FFF2-40B4-BE49-F238E27FC236}">
                  <a16:creationId xmlns:a16="http://schemas.microsoft.com/office/drawing/2014/main" id="{FF951ABA-3514-4D79-8BFA-E0476A5FD0F7}"/>
                </a:ext>
              </a:extLst>
            </p:cNvPr>
            <p:cNvSpPr>
              <a:spLocks/>
            </p:cNvSpPr>
            <p:nvPr/>
          </p:nvSpPr>
          <p:spPr bwMode="auto">
            <a:xfrm rot="-5400000">
              <a:off x="2922" y="2065"/>
              <a:ext cx="220" cy="220"/>
            </a:xfrm>
            <a:custGeom>
              <a:avLst/>
              <a:gdLst>
                <a:gd name="T0" fmla="*/ 220 w 220"/>
                <a:gd name="T1" fmla="*/ 113 h 220"/>
                <a:gd name="T2" fmla="*/ 214 w 220"/>
                <a:gd name="T3" fmla="*/ 151 h 220"/>
                <a:gd name="T4" fmla="*/ 189 w 220"/>
                <a:gd name="T5" fmla="*/ 189 h 220"/>
                <a:gd name="T6" fmla="*/ 151 w 220"/>
                <a:gd name="T7" fmla="*/ 214 h 220"/>
                <a:gd name="T8" fmla="*/ 113 w 220"/>
                <a:gd name="T9" fmla="*/ 220 h 220"/>
                <a:gd name="T10" fmla="*/ 69 w 220"/>
                <a:gd name="T11" fmla="*/ 214 h 220"/>
                <a:gd name="T12" fmla="*/ 31 w 220"/>
                <a:gd name="T13" fmla="*/ 189 h 220"/>
                <a:gd name="T14" fmla="*/ 6 w 220"/>
                <a:gd name="T15" fmla="*/ 151 h 220"/>
                <a:gd name="T16" fmla="*/ 0 w 220"/>
                <a:gd name="T17" fmla="*/ 113 h 220"/>
                <a:gd name="T18" fmla="*/ 6 w 220"/>
                <a:gd name="T19" fmla="*/ 69 h 220"/>
                <a:gd name="T20" fmla="*/ 31 w 220"/>
                <a:gd name="T21" fmla="*/ 31 h 220"/>
                <a:gd name="T22" fmla="*/ 69 w 220"/>
                <a:gd name="T23" fmla="*/ 6 h 220"/>
                <a:gd name="T24" fmla="*/ 113 w 220"/>
                <a:gd name="T25" fmla="*/ 0 h 220"/>
                <a:gd name="T26" fmla="*/ 151 w 220"/>
                <a:gd name="T27" fmla="*/ 6 h 220"/>
                <a:gd name="T28" fmla="*/ 189 w 220"/>
                <a:gd name="T29" fmla="*/ 31 h 220"/>
                <a:gd name="T30" fmla="*/ 214 w 220"/>
                <a:gd name="T31" fmla="*/ 69 h 220"/>
                <a:gd name="T32" fmla="*/ 220 w 220"/>
                <a:gd name="T33" fmla="*/ 113 h 220"/>
                <a:gd name="T34" fmla="*/ 220 w 220"/>
                <a:gd name="T35" fmla="*/ 11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20">
                  <a:moveTo>
                    <a:pt x="220" y="113"/>
                  </a:moveTo>
                  <a:lnTo>
                    <a:pt x="214" y="151"/>
                  </a:lnTo>
                  <a:lnTo>
                    <a:pt x="189" y="189"/>
                  </a:lnTo>
                  <a:lnTo>
                    <a:pt x="151" y="214"/>
                  </a:lnTo>
                  <a:lnTo>
                    <a:pt x="113" y="220"/>
                  </a:lnTo>
                  <a:lnTo>
                    <a:pt x="69" y="214"/>
                  </a:lnTo>
                  <a:lnTo>
                    <a:pt x="31" y="189"/>
                  </a:lnTo>
                  <a:lnTo>
                    <a:pt x="6" y="151"/>
                  </a:lnTo>
                  <a:lnTo>
                    <a:pt x="0" y="113"/>
                  </a:lnTo>
                  <a:lnTo>
                    <a:pt x="6" y="69"/>
                  </a:lnTo>
                  <a:lnTo>
                    <a:pt x="31" y="31"/>
                  </a:lnTo>
                  <a:lnTo>
                    <a:pt x="69" y="6"/>
                  </a:lnTo>
                  <a:lnTo>
                    <a:pt x="113" y="0"/>
                  </a:lnTo>
                  <a:lnTo>
                    <a:pt x="151" y="6"/>
                  </a:lnTo>
                  <a:lnTo>
                    <a:pt x="189" y="31"/>
                  </a:lnTo>
                  <a:lnTo>
                    <a:pt x="214" y="69"/>
                  </a:lnTo>
                  <a:lnTo>
                    <a:pt x="220" y="113"/>
                  </a:lnTo>
                  <a:lnTo>
                    <a:pt x="220" y="113"/>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84" name="Freeform 1115">
              <a:extLst>
                <a:ext uri="{FF2B5EF4-FFF2-40B4-BE49-F238E27FC236}">
                  <a16:creationId xmlns:a16="http://schemas.microsoft.com/office/drawing/2014/main" id="{1CE32AFB-86BF-439F-88EC-014E86ABE5CC}"/>
                </a:ext>
              </a:extLst>
            </p:cNvPr>
            <p:cNvSpPr>
              <a:spLocks/>
            </p:cNvSpPr>
            <p:nvPr/>
          </p:nvSpPr>
          <p:spPr bwMode="auto">
            <a:xfrm rot="-5400000">
              <a:off x="2922" y="2065"/>
              <a:ext cx="220" cy="220"/>
            </a:xfrm>
            <a:custGeom>
              <a:avLst/>
              <a:gdLst>
                <a:gd name="T0" fmla="*/ 220 w 220"/>
                <a:gd name="T1" fmla="*/ 119 h 220"/>
                <a:gd name="T2" fmla="*/ 214 w 220"/>
                <a:gd name="T3" fmla="*/ 145 h 220"/>
                <a:gd name="T4" fmla="*/ 208 w 220"/>
                <a:gd name="T5" fmla="*/ 163 h 220"/>
                <a:gd name="T6" fmla="*/ 195 w 220"/>
                <a:gd name="T7" fmla="*/ 182 h 220"/>
                <a:gd name="T8" fmla="*/ 182 w 220"/>
                <a:gd name="T9" fmla="*/ 195 h 220"/>
                <a:gd name="T10" fmla="*/ 164 w 220"/>
                <a:gd name="T11" fmla="*/ 208 h 220"/>
                <a:gd name="T12" fmla="*/ 145 w 220"/>
                <a:gd name="T13" fmla="*/ 214 h 220"/>
                <a:gd name="T14" fmla="*/ 119 w 220"/>
                <a:gd name="T15" fmla="*/ 220 h 220"/>
                <a:gd name="T16" fmla="*/ 101 w 220"/>
                <a:gd name="T17" fmla="*/ 220 h 220"/>
                <a:gd name="T18" fmla="*/ 75 w 220"/>
                <a:gd name="T19" fmla="*/ 214 h 220"/>
                <a:gd name="T20" fmla="*/ 57 w 220"/>
                <a:gd name="T21" fmla="*/ 208 h 220"/>
                <a:gd name="T22" fmla="*/ 44 w 220"/>
                <a:gd name="T23" fmla="*/ 195 h 220"/>
                <a:gd name="T24" fmla="*/ 25 w 220"/>
                <a:gd name="T25" fmla="*/ 182 h 220"/>
                <a:gd name="T26" fmla="*/ 12 w 220"/>
                <a:gd name="T27" fmla="*/ 163 h 220"/>
                <a:gd name="T28" fmla="*/ 6 w 220"/>
                <a:gd name="T29" fmla="*/ 145 h 220"/>
                <a:gd name="T30" fmla="*/ 0 w 220"/>
                <a:gd name="T31" fmla="*/ 119 h 220"/>
                <a:gd name="T32" fmla="*/ 0 w 220"/>
                <a:gd name="T33" fmla="*/ 100 h 220"/>
                <a:gd name="T34" fmla="*/ 6 w 220"/>
                <a:gd name="T35" fmla="*/ 75 h 220"/>
                <a:gd name="T36" fmla="*/ 12 w 220"/>
                <a:gd name="T37" fmla="*/ 56 h 220"/>
                <a:gd name="T38" fmla="*/ 25 w 220"/>
                <a:gd name="T39" fmla="*/ 44 h 220"/>
                <a:gd name="T40" fmla="*/ 44 w 220"/>
                <a:gd name="T41" fmla="*/ 25 h 220"/>
                <a:gd name="T42" fmla="*/ 57 w 220"/>
                <a:gd name="T43" fmla="*/ 12 h 220"/>
                <a:gd name="T44" fmla="*/ 75 w 220"/>
                <a:gd name="T45" fmla="*/ 6 h 220"/>
                <a:gd name="T46" fmla="*/ 101 w 220"/>
                <a:gd name="T47" fmla="*/ 0 h 220"/>
                <a:gd name="T48" fmla="*/ 119 w 220"/>
                <a:gd name="T49" fmla="*/ 0 h 220"/>
                <a:gd name="T50" fmla="*/ 145 w 220"/>
                <a:gd name="T51" fmla="*/ 6 h 220"/>
                <a:gd name="T52" fmla="*/ 164 w 220"/>
                <a:gd name="T53" fmla="*/ 12 h 220"/>
                <a:gd name="T54" fmla="*/ 182 w 220"/>
                <a:gd name="T55" fmla="*/ 25 h 220"/>
                <a:gd name="T56" fmla="*/ 195 w 220"/>
                <a:gd name="T57" fmla="*/ 44 h 220"/>
                <a:gd name="T58" fmla="*/ 208 w 220"/>
                <a:gd name="T59" fmla="*/ 56 h 220"/>
                <a:gd name="T60" fmla="*/ 214 w 220"/>
                <a:gd name="T61" fmla="*/ 75 h 220"/>
                <a:gd name="T62" fmla="*/ 220 w 220"/>
                <a:gd name="T63" fmla="*/ 100 h 220"/>
                <a:gd name="T64" fmla="*/ 220 w 220"/>
                <a:gd name="T65" fmla="*/ 11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0" h="220">
                  <a:moveTo>
                    <a:pt x="220" y="113"/>
                  </a:moveTo>
                  <a:lnTo>
                    <a:pt x="220" y="119"/>
                  </a:lnTo>
                  <a:lnTo>
                    <a:pt x="220" y="132"/>
                  </a:lnTo>
                  <a:lnTo>
                    <a:pt x="214" y="145"/>
                  </a:lnTo>
                  <a:lnTo>
                    <a:pt x="214" y="151"/>
                  </a:lnTo>
                  <a:lnTo>
                    <a:pt x="208" y="163"/>
                  </a:lnTo>
                  <a:lnTo>
                    <a:pt x="201" y="170"/>
                  </a:lnTo>
                  <a:lnTo>
                    <a:pt x="195" y="182"/>
                  </a:lnTo>
                  <a:lnTo>
                    <a:pt x="189" y="189"/>
                  </a:lnTo>
                  <a:lnTo>
                    <a:pt x="182" y="195"/>
                  </a:lnTo>
                  <a:lnTo>
                    <a:pt x="170" y="201"/>
                  </a:lnTo>
                  <a:lnTo>
                    <a:pt x="164" y="208"/>
                  </a:lnTo>
                  <a:lnTo>
                    <a:pt x="151" y="214"/>
                  </a:lnTo>
                  <a:lnTo>
                    <a:pt x="145" y="214"/>
                  </a:lnTo>
                  <a:lnTo>
                    <a:pt x="132" y="220"/>
                  </a:lnTo>
                  <a:lnTo>
                    <a:pt x="119" y="220"/>
                  </a:lnTo>
                  <a:lnTo>
                    <a:pt x="113" y="220"/>
                  </a:lnTo>
                  <a:lnTo>
                    <a:pt x="101" y="220"/>
                  </a:lnTo>
                  <a:lnTo>
                    <a:pt x="88" y="220"/>
                  </a:lnTo>
                  <a:lnTo>
                    <a:pt x="75" y="214"/>
                  </a:lnTo>
                  <a:lnTo>
                    <a:pt x="69" y="214"/>
                  </a:lnTo>
                  <a:lnTo>
                    <a:pt x="57" y="208"/>
                  </a:lnTo>
                  <a:lnTo>
                    <a:pt x="50" y="201"/>
                  </a:lnTo>
                  <a:lnTo>
                    <a:pt x="44" y="195"/>
                  </a:lnTo>
                  <a:lnTo>
                    <a:pt x="31" y="189"/>
                  </a:lnTo>
                  <a:lnTo>
                    <a:pt x="25" y="182"/>
                  </a:lnTo>
                  <a:lnTo>
                    <a:pt x="19" y="170"/>
                  </a:lnTo>
                  <a:lnTo>
                    <a:pt x="12" y="163"/>
                  </a:lnTo>
                  <a:lnTo>
                    <a:pt x="12" y="151"/>
                  </a:lnTo>
                  <a:lnTo>
                    <a:pt x="6" y="145"/>
                  </a:lnTo>
                  <a:lnTo>
                    <a:pt x="6" y="132"/>
                  </a:lnTo>
                  <a:lnTo>
                    <a:pt x="0" y="119"/>
                  </a:lnTo>
                  <a:lnTo>
                    <a:pt x="0" y="113"/>
                  </a:lnTo>
                  <a:lnTo>
                    <a:pt x="0" y="100"/>
                  </a:lnTo>
                  <a:lnTo>
                    <a:pt x="6" y="88"/>
                  </a:lnTo>
                  <a:lnTo>
                    <a:pt x="6" y="75"/>
                  </a:lnTo>
                  <a:lnTo>
                    <a:pt x="12" y="69"/>
                  </a:lnTo>
                  <a:lnTo>
                    <a:pt x="12" y="56"/>
                  </a:lnTo>
                  <a:lnTo>
                    <a:pt x="19" y="50"/>
                  </a:lnTo>
                  <a:lnTo>
                    <a:pt x="25" y="44"/>
                  </a:lnTo>
                  <a:lnTo>
                    <a:pt x="31" y="31"/>
                  </a:lnTo>
                  <a:lnTo>
                    <a:pt x="44" y="25"/>
                  </a:lnTo>
                  <a:lnTo>
                    <a:pt x="50" y="19"/>
                  </a:lnTo>
                  <a:lnTo>
                    <a:pt x="57" y="12"/>
                  </a:lnTo>
                  <a:lnTo>
                    <a:pt x="69" y="12"/>
                  </a:lnTo>
                  <a:lnTo>
                    <a:pt x="75" y="6"/>
                  </a:lnTo>
                  <a:lnTo>
                    <a:pt x="88" y="6"/>
                  </a:lnTo>
                  <a:lnTo>
                    <a:pt x="101" y="0"/>
                  </a:lnTo>
                  <a:lnTo>
                    <a:pt x="113" y="0"/>
                  </a:lnTo>
                  <a:lnTo>
                    <a:pt x="119" y="0"/>
                  </a:lnTo>
                  <a:lnTo>
                    <a:pt x="132" y="6"/>
                  </a:lnTo>
                  <a:lnTo>
                    <a:pt x="145" y="6"/>
                  </a:lnTo>
                  <a:lnTo>
                    <a:pt x="151" y="12"/>
                  </a:lnTo>
                  <a:lnTo>
                    <a:pt x="164" y="12"/>
                  </a:lnTo>
                  <a:lnTo>
                    <a:pt x="170" y="19"/>
                  </a:lnTo>
                  <a:lnTo>
                    <a:pt x="182" y="25"/>
                  </a:lnTo>
                  <a:lnTo>
                    <a:pt x="189" y="31"/>
                  </a:lnTo>
                  <a:lnTo>
                    <a:pt x="195" y="44"/>
                  </a:lnTo>
                  <a:lnTo>
                    <a:pt x="201" y="50"/>
                  </a:lnTo>
                  <a:lnTo>
                    <a:pt x="208" y="56"/>
                  </a:lnTo>
                  <a:lnTo>
                    <a:pt x="214" y="69"/>
                  </a:lnTo>
                  <a:lnTo>
                    <a:pt x="214" y="75"/>
                  </a:lnTo>
                  <a:lnTo>
                    <a:pt x="220" y="88"/>
                  </a:lnTo>
                  <a:lnTo>
                    <a:pt x="220" y="100"/>
                  </a:lnTo>
                  <a:lnTo>
                    <a:pt x="220" y="113"/>
                  </a:lnTo>
                  <a:lnTo>
                    <a:pt x="220" y="113"/>
                  </a:lnTo>
                  <a:lnTo>
                    <a:pt x="220" y="11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85" name="Freeform 1116">
              <a:extLst>
                <a:ext uri="{FF2B5EF4-FFF2-40B4-BE49-F238E27FC236}">
                  <a16:creationId xmlns:a16="http://schemas.microsoft.com/office/drawing/2014/main" id="{CC17064E-6A37-4A7A-A6D6-F4D4510B4B00}"/>
                </a:ext>
              </a:extLst>
            </p:cNvPr>
            <p:cNvSpPr>
              <a:spLocks/>
            </p:cNvSpPr>
            <p:nvPr/>
          </p:nvSpPr>
          <p:spPr bwMode="auto">
            <a:xfrm rot="-5400000">
              <a:off x="1907" y="1605"/>
              <a:ext cx="101" cy="100"/>
            </a:xfrm>
            <a:custGeom>
              <a:avLst/>
              <a:gdLst>
                <a:gd name="T0" fmla="*/ 0 w 101"/>
                <a:gd name="T1" fmla="*/ 50 h 100"/>
                <a:gd name="T2" fmla="*/ 7 w 101"/>
                <a:gd name="T3" fmla="*/ 31 h 100"/>
                <a:gd name="T4" fmla="*/ 13 w 101"/>
                <a:gd name="T5" fmla="*/ 12 h 100"/>
                <a:gd name="T6" fmla="*/ 32 w 101"/>
                <a:gd name="T7" fmla="*/ 6 h 100"/>
                <a:gd name="T8" fmla="*/ 51 w 101"/>
                <a:gd name="T9" fmla="*/ 0 h 100"/>
                <a:gd name="T10" fmla="*/ 69 w 101"/>
                <a:gd name="T11" fmla="*/ 6 h 100"/>
                <a:gd name="T12" fmla="*/ 88 w 101"/>
                <a:gd name="T13" fmla="*/ 12 h 100"/>
                <a:gd name="T14" fmla="*/ 95 w 101"/>
                <a:gd name="T15" fmla="*/ 31 h 100"/>
                <a:gd name="T16" fmla="*/ 101 w 101"/>
                <a:gd name="T17" fmla="*/ 50 h 100"/>
                <a:gd name="T18" fmla="*/ 95 w 101"/>
                <a:gd name="T19" fmla="*/ 69 h 100"/>
                <a:gd name="T20" fmla="*/ 88 w 101"/>
                <a:gd name="T21" fmla="*/ 88 h 100"/>
                <a:gd name="T22" fmla="*/ 69 w 101"/>
                <a:gd name="T23" fmla="*/ 94 h 100"/>
                <a:gd name="T24" fmla="*/ 51 w 101"/>
                <a:gd name="T25" fmla="*/ 100 h 100"/>
                <a:gd name="T26" fmla="*/ 32 w 101"/>
                <a:gd name="T27" fmla="*/ 94 h 100"/>
                <a:gd name="T28" fmla="*/ 13 w 101"/>
                <a:gd name="T29" fmla="*/ 88 h 100"/>
                <a:gd name="T30" fmla="*/ 7 w 101"/>
                <a:gd name="T31" fmla="*/ 69 h 100"/>
                <a:gd name="T32" fmla="*/ 0 w 101"/>
                <a:gd name="T33" fmla="*/ 50 h 100"/>
                <a:gd name="T34" fmla="*/ 0 w 101"/>
                <a:gd name="T35"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0">
                  <a:moveTo>
                    <a:pt x="0" y="50"/>
                  </a:moveTo>
                  <a:lnTo>
                    <a:pt x="7" y="31"/>
                  </a:lnTo>
                  <a:lnTo>
                    <a:pt x="13" y="12"/>
                  </a:lnTo>
                  <a:lnTo>
                    <a:pt x="32" y="6"/>
                  </a:lnTo>
                  <a:lnTo>
                    <a:pt x="51" y="0"/>
                  </a:lnTo>
                  <a:lnTo>
                    <a:pt x="69" y="6"/>
                  </a:lnTo>
                  <a:lnTo>
                    <a:pt x="88" y="12"/>
                  </a:lnTo>
                  <a:lnTo>
                    <a:pt x="95" y="31"/>
                  </a:lnTo>
                  <a:lnTo>
                    <a:pt x="101" y="50"/>
                  </a:lnTo>
                  <a:lnTo>
                    <a:pt x="95" y="69"/>
                  </a:lnTo>
                  <a:lnTo>
                    <a:pt x="88" y="88"/>
                  </a:lnTo>
                  <a:lnTo>
                    <a:pt x="69" y="94"/>
                  </a:lnTo>
                  <a:lnTo>
                    <a:pt x="51" y="100"/>
                  </a:lnTo>
                  <a:lnTo>
                    <a:pt x="32" y="94"/>
                  </a:lnTo>
                  <a:lnTo>
                    <a:pt x="13" y="88"/>
                  </a:lnTo>
                  <a:lnTo>
                    <a:pt x="7" y="69"/>
                  </a:lnTo>
                  <a:lnTo>
                    <a:pt x="0" y="50"/>
                  </a:lnTo>
                  <a:lnTo>
                    <a:pt x="0" y="50"/>
                  </a:lnTo>
                  <a:close/>
                </a:path>
              </a:pathLst>
            </a:custGeom>
            <a:solidFill>
              <a:srgbClr val="A2B3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86" name="Freeform 1117">
              <a:extLst>
                <a:ext uri="{FF2B5EF4-FFF2-40B4-BE49-F238E27FC236}">
                  <a16:creationId xmlns:a16="http://schemas.microsoft.com/office/drawing/2014/main" id="{6ECE0AD6-0044-4ABE-A98B-A05EC77D84B5}"/>
                </a:ext>
              </a:extLst>
            </p:cNvPr>
            <p:cNvSpPr>
              <a:spLocks/>
            </p:cNvSpPr>
            <p:nvPr/>
          </p:nvSpPr>
          <p:spPr bwMode="auto">
            <a:xfrm rot="-5400000">
              <a:off x="1907" y="1605"/>
              <a:ext cx="101" cy="100"/>
            </a:xfrm>
            <a:custGeom>
              <a:avLst/>
              <a:gdLst>
                <a:gd name="T0" fmla="*/ 0 w 101"/>
                <a:gd name="T1" fmla="*/ 50 h 100"/>
                <a:gd name="T2" fmla="*/ 0 w 101"/>
                <a:gd name="T3" fmla="*/ 44 h 100"/>
                <a:gd name="T4" fmla="*/ 0 w 101"/>
                <a:gd name="T5" fmla="*/ 37 h 100"/>
                <a:gd name="T6" fmla="*/ 0 w 101"/>
                <a:gd name="T7" fmla="*/ 31 h 100"/>
                <a:gd name="T8" fmla="*/ 0 w 101"/>
                <a:gd name="T9" fmla="*/ 25 h 100"/>
                <a:gd name="T10" fmla="*/ 7 w 101"/>
                <a:gd name="T11" fmla="*/ 18 h 100"/>
                <a:gd name="T12" fmla="*/ 13 w 101"/>
                <a:gd name="T13" fmla="*/ 12 h 100"/>
                <a:gd name="T14" fmla="*/ 19 w 101"/>
                <a:gd name="T15" fmla="*/ 6 h 100"/>
                <a:gd name="T16" fmla="*/ 25 w 101"/>
                <a:gd name="T17" fmla="*/ 0 h 100"/>
                <a:gd name="T18" fmla="*/ 32 w 101"/>
                <a:gd name="T19" fmla="*/ 0 h 100"/>
                <a:gd name="T20" fmla="*/ 38 w 101"/>
                <a:gd name="T21" fmla="*/ 0 h 100"/>
                <a:gd name="T22" fmla="*/ 44 w 101"/>
                <a:gd name="T23" fmla="*/ 0 h 100"/>
                <a:gd name="T24" fmla="*/ 51 w 101"/>
                <a:gd name="T25" fmla="*/ 0 h 100"/>
                <a:gd name="T26" fmla="*/ 51 w 101"/>
                <a:gd name="T27" fmla="*/ 0 h 100"/>
                <a:gd name="T28" fmla="*/ 57 w 101"/>
                <a:gd name="T29" fmla="*/ 0 h 100"/>
                <a:gd name="T30" fmla="*/ 63 w 101"/>
                <a:gd name="T31" fmla="*/ 0 h 100"/>
                <a:gd name="T32" fmla="*/ 69 w 101"/>
                <a:gd name="T33" fmla="*/ 0 h 100"/>
                <a:gd name="T34" fmla="*/ 76 w 101"/>
                <a:gd name="T35" fmla="*/ 6 h 100"/>
                <a:gd name="T36" fmla="*/ 82 w 101"/>
                <a:gd name="T37" fmla="*/ 12 h 100"/>
                <a:gd name="T38" fmla="*/ 88 w 101"/>
                <a:gd name="T39" fmla="*/ 18 h 100"/>
                <a:gd name="T40" fmla="*/ 95 w 101"/>
                <a:gd name="T41" fmla="*/ 25 h 100"/>
                <a:gd name="T42" fmla="*/ 95 w 101"/>
                <a:gd name="T43" fmla="*/ 31 h 100"/>
                <a:gd name="T44" fmla="*/ 101 w 101"/>
                <a:gd name="T45" fmla="*/ 37 h 100"/>
                <a:gd name="T46" fmla="*/ 101 w 101"/>
                <a:gd name="T47" fmla="*/ 44 h 100"/>
                <a:gd name="T48" fmla="*/ 101 w 101"/>
                <a:gd name="T49" fmla="*/ 50 h 100"/>
                <a:gd name="T50" fmla="*/ 101 w 101"/>
                <a:gd name="T51" fmla="*/ 50 h 100"/>
                <a:gd name="T52" fmla="*/ 101 w 101"/>
                <a:gd name="T53" fmla="*/ 56 h 100"/>
                <a:gd name="T54" fmla="*/ 95 w 101"/>
                <a:gd name="T55" fmla="*/ 63 h 100"/>
                <a:gd name="T56" fmla="*/ 95 w 101"/>
                <a:gd name="T57" fmla="*/ 69 h 100"/>
                <a:gd name="T58" fmla="*/ 88 w 101"/>
                <a:gd name="T59" fmla="*/ 75 h 100"/>
                <a:gd name="T60" fmla="*/ 82 w 101"/>
                <a:gd name="T61" fmla="*/ 81 h 100"/>
                <a:gd name="T62" fmla="*/ 76 w 101"/>
                <a:gd name="T63" fmla="*/ 88 h 100"/>
                <a:gd name="T64" fmla="*/ 69 w 101"/>
                <a:gd name="T65" fmla="*/ 94 h 100"/>
                <a:gd name="T66" fmla="*/ 63 w 101"/>
                <a:gd name="T67" fmla="*/ 94 h 100"/>
                <a:gd name="T68" fmla="*/ 57 w 101"/>
                <a:gd name="T69" fmla="*/ 100 h 100"/>
                <a:gd name="T70" fmla="*/ 51 w 101"/>
                <a:gd name="T71" fmla="*/ 100 h 100"/>
                <a:gd name="T72" fmla="*/ 51 w 101"/>
                <a:gd name="T73" fmla="*/ 100 h 100"/>
                <a:gd name="T74" fmla="*/ 44 w 101"/>
                <a:gd name="T75" fmla="*/ 100 h 100"/>
                <a:gd name="T76" fmla="*/ 38 w 101"/>
                <a:gd name="T77" fmla="*/ 100 h 100"/>
                <a:gd name="T78" fmla="*/ 32 w 101"/>
                <a:gd name="T79" fmla="*/ 94 h 100"/>
                <a:gd name="T80" fmla="*/ 25 w 101"/>
                <a:gd name="T81" fmla="*/ 94 h 100"/>
                <a:gd name="T82" fmla="*/ 19 w 101"/>
                <a:gd name="T83" fmla="*/ 88 h 100"/>
                <a:gd name="T84" fmla="*/ 13 w 101"/>
                <a:gd name="T85" fmla="*/ 81 h 100"/>
                <a:gd name="T86" fmla="*/ 7 w 101"/>
                <a:gd name="T87" fmla="*/ 75 h 100"/>
                <a:gd name="T88" fmla="*/ 0 w 101"/>
                <a:gd name="T89" fmla="*/ 69 h 100"/>
                <a:gd name="T90" fmla="*/ 0 w 101"/>
                <a:gd name="T91" fmla="*/ 63 h 100"/>
                <a:gd name="T92" fmla="*/ 0 w 101"/>
                <a:gd name="T93" fmla="*/ 56 h 100"/>
                <a:gd name="T94" fmla="*/ 0 w 101"/>
                <a:gd name="T95" fmla="*/ 50 h 100"/>
                <a:gd name="T96" fmla="*/ 0 w 101"/>
                <a:gd name="T97" fmla="*/ 50 h 100"/>
                <a:gd name="T98" fmla="*/ 0 w 101"/>
                <a:gd name="T99" fmla="*/ 50 h 100"/>
                <a:gd name="T100" fmla="*/ 0 w 101"/>
                <a:gd name="T101"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1" h="100">
                  <a:moveTo>
                    <a:pt x="0" y="50"/>
                  </a:moveTo>
                  <a:lnTo>
                    <a:pt x="0" y="44"/>
                  </a:lnTo>
                  <a:lnTo>
                    <a:pt x="0" y="37"/>
                  </a:lnTo>
                  <a:lnTo>
                    <a:pt x="0" y="31"/>
                  </a:lnTo>
                  <a:lnTo>
                    <a:pt x="0" y="25"/>
                  </a:lnTo>
                  <a:lnTo>
                    <a:pt x="7" y="18"/>
                  </a:lnTo>
                  <a:lnTo>
                    <a:pt x="13" y="12"/>
                  </a:lnTo>
                  <a:lnTo>
                    <a:pt x="19" y="6"/>
                  </a:lnTo>
                  <a:lnTo>
                    <a:pt x="25" y="0"/>
                  </a:lnTo>
                  <a:lnTo>
                    <a:pt x="32" y="0"/>
                  </a:lnTo>
                  <a:lnTo>
                    <a:pt x="38" y="0"/>
                  </a:lnTo>
                  <a:lnTo>
                    <a:pt x="44" y="0"/>
                  </a:lnTo>
                  <a:lnTo>
                    <a:pt x="51" y="0"/>
                  </a:lnTo>
                  <a:lnTo>
                    <a:pt x="51" y="0"/>
                  </a:lnTo>
                  <a:lnTo>
                    <a:pt x="57" y="0"/>
                  </a:lnTo>
                  <a:lnTo>
                    <a:pt x="63" y="0"/>
                  </a:lnTo>
                  <a:lnTo>
                    <a:pt x="69" y="0"/>
                  </a:lnTo>
                  <a:lnTo>
                    <a:pt x="76" y="6"/>
                  </a:lnTo>
                  <a:lnTo>
                    <a:pt x="82" y="12"/>
                  </a:lnTo>
                  <a:lnTo>
                    <a:pt x="88" y="18"/>
                  </a:lnTo>
                  <a:lnTo>
                    <a:pt x="95" y="25"/>
                  </a:lnTo>
                  <a:lnTo>
                    <a:pt x="95" y="31"/>
                  </a:lnTo>
                  <a:lnTo>
                    <a:pt x="101" y="37"/>
                  </a:lnTo>
                  <a:lnTo>
                    <a:pt x="101" y="44"/>
                  </a:lnTo>
                  <a:lnTo>
                    <a:pt x="101" y="50"/>
                  </a:lnTo>
                  <a:lnTo>
                    <a:pt x="101" y="50"/>
                  </a:lnTo>
                  <a:lnTo>
                    <a:pt x="101" y="56"/>
                  </a:lnTo>
                  <a:lnTo>
                    <a:pt x="95" y="63"/>
                  </a:lnTo>
                  <a:lnTo>
                    <a:pt x="95" y="69"/>
                  </a:lnTo>
                  <a:lnTo>
                    <a:pt x="88" y="75"/>
                  </a:lnTo>
                  <a:lnTo>
                    <a:pt x="82" y="81"/>
                  </a:lnTo>
                  <a:lnTo>
                    <a:pt x="76" y="88"/>
                  </a:lnTo>
                  <a:lnTo>
                    <a:pt x="69" y="94"/>
                  </a:lnTo>
                  <a:lnTo>
                    <a:pt x="63" y="94"/>
                  </a:lnTo>
                  <a:lnTo>
                    <a:pt x="57" y="100"/>
                  </a:lnTo>
                  <a:lnTo>
                    <a:pt x="51" y="100"/>
                  </a:lnTo>
                  <a:lnTo>
                    <a:pt x="51" y="100"/>
                  </a:lnTo>
                  <a:lnTo>
                    <a:pt x="44" y="100"/>
                  </a:lnTo>
                  <a:lnTo>
                    <a:pt x="38" y="100"/>
                  </a:lnTo>
                  <a:lnTo>
                    <a:pt x="32" y="94"/>
                  </a:lnTo>
                  <a:lnTo>
                    <a:pt x="25" y="94"/>
                  </a:lnTo>
                  <a:lnTo>
                    <a:pt x="19" y="88"/>
                  </a:lnTo>
                  <a:lnTo>
                    <a:pt x="13" y="81"/>
                  </a:lnTo>
                  <a:lnTo>
                    <a:pt x="7" y="75"/>
                  </a:lnTo>
                  <a:lnTo>
                    <a:pt x="0" y="69"/>
                  </a:lnTo>
                  <a:lnTo>
                    <a:pt x="0" y="63"/>
                  </a:lnTo>
                  <a:lnTo>
                    <a:pt x="0" y="56"/>
                  </a:lnTo>
                  <a:lnTo>
                    <a:pt x="0" y="50"/>
                  </a:lnTo>
                  <a:lnTo>
                    <a:pt x="0" y="50"/>
                  </a:lnTo>
                  <a:lnTo>
                    <a:pt x="0" y="50"/>
                  </a:lnTo>
                  <a:lnTo>
                    <a:pt x="0" y="5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87" name="Freeform 1118">
              <a:extLst>
                <a:ext uri="{FF2B5EF4-FFF2-40B4-BE49-F238E27FC236}">
                  <a16:creationId xmlns:a16="http://schemas.microsoft.com/office/drawing/2014/main" id="{FCD14F41-20F9-49D7-8285-54753D0E6472}"/>
                </a:ext>
              </a:extLst>
            </p:cNvPr>
            <p:cNvSpPr>
              <a:spLocks/>
            </p:cNvSpPr>
            <p:nvPr/>
          </p:nvSpPr>
          <p:spPr bwMode="auto">
            <a:xfrm rot="-5400000">
              <a:off x="1728" y="1431"/>
              <a:ext cx="454" cy="57"/>
            </a:xfrm>
            <a:custGeom>
              <a:avLst/>
              <a:gdLst>
                <a:gd name="T0" fmla="*/ 422 w 454"/>
                <a:gd name="T1" fmla="*/ 0 h 57"/>
                <a:gd name="T2" fmla="*/ 422 w 454"/>
                <a:gd name="T3" fmla="*/ 0 h 57"/>
                <a:gd name="T4" fmla="*/ 32 w 454"/>
                <a:gd name="T5" fmla="*/ 0 h 57"/>
                <a:gd name="T6" fmla="*/ 32 w 454"/>
                <a:gd name="T7" fmla="*/ 0 h 57"/>
                <a:gd name="T8" fmla="*/ 6 w 454"/>
                <a:gd name="T9" fmla="*/ 7 h 57"/>
                <a:gd name="T10" fmla="*/ 0 w 454"/>
                <a:gd name="T11" fmla="*/ 32 h 57"/>
                <a:gd name="T12" fmla="*/ 6 w 454"/>
                <a:gd name="T13" fmla="*/ 51 h 57"/>
                <a:gd name="T14" fmla="*/ 32 w 454"/>
                <a:gd name="T15" fmla="*/ 57 h 57"/>
                <a:gd name="T16" fmla="*/ 32 w 454"/>
                <a:gd name="T17" fmla="*/ 57 h 57"/>
                <a:gd name="T18" fmla="*/ 32 w 454"/>
                <a:gd name="T19" fmla="*/ 57 h 57"/>
                <a:gd name="T20" fmla="*/ 32 w 454"/>
                <a:gd name="T21" fmla="*/ 57 h 57"/>
                <a:gd name="T22" fmla="*/ 32 w 454"/>
                <a:gd name="T23" fmla="*/ 57 h 57"/>
                <a:gd name="T24" fmla="*/ 422 w 454"/>
                <a:gd name="T25" fmla="*/ 57 h 57"/>
                <a:gd name="T26" fmla="*/ 422 w 454"/>
                <a:gd name="T27" fmla="*/ 57 h 57"/>
                <a:gd name="T28" fmla="*/ 447 w 454"/>
                <a:gd name="T29" fmla="*/ 51 h 57"/>
                <a:gd name="T30" fmla="*/ 454 w 454"/>
                <a:gd name="T31" fmla="*/ 32 h 57"/>
                <a:gd name="T32" fmla="*/ 447 w 454"/>
                <a:gd name="T33" fmla="*/ 7 h 57"/>
                <a:gd name="T34" fmla="*/ 422 w 454"/>
                <a:gd name="T35" fmla="*/ 0 h 57"/>
                <a:gd name="T36" fmla="*/ 422 w 454"/>
                <a:gd name="T3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57">
                  <a:moveTo>
                    <a:pt x="422" y="0"/>
                  </a:moveTo>
                  <a:lnTo>
                    <a:pt x="422" y="0"/>
                  </a:lnTo>
                  <a:lnTo>
                    <a:pt x="32" y="0"/>
                  </a:lnTo>
                  <a:lnTo>
                    <a:pt x="32" y="0"/>
                  </a:lnTo>
                  <a:lnTo>
                    <a:pt x="6" y="7"/>
                  </a:lnTo>
                  <a:lnTo>
                    <a:pt x="0" y="32"/>
                  </a:lnTo>
                  <a:lnTo>
                    <a:pt x="6" y="51"/>
                  </a:lnTo>
                  <a:lnTo>
                    <a:pt x="32" y="57"/>
                  </a:lnTo>
                  <a:lnTo>
                    <a:pt x="32" y="57"/>
                  </a:lnTo>
                  <a:lnTo>
                    <a:pt x="32" y="57"/>
                  </a:lnTo>
                  <a:lnTo>
                    <a:pt x="32" y="57"/>
                  </a:lnTo>
                  <a:lnTo>
                    <a:pt x="32" y="57"/>
                  </a:lnTo>
                  <a:lnTo>
                    <a:pt x="422" y="57"/>
                  </a:lnTo>
                  <a:lnTo>
                    <a:pt x="422" y="57"/>
                  </a:lnTo>
                  <a:lnTo>
                    <a:pt x="447" y="51"/>
                  </a:lnTo>
                  <a:lnTo>
                    <a:pt x="454" y="32"/>
                  </a:lnTo>
                  <a:lnTo>
                    <a:pt x="447" y="7"/>
                  </a:lnTo>
                  <a:lnTo>
                    <a:pt x="422" y="0"/>
                  </a:lnTo>
                  <a:lnTo>
                    <a:pt x="422" y="0"/>
                  </a:lnTo>
                  <a:close/>
                </a:path>
              </a:pathLst>
            </a:custGeom>
            <a:solidFill>
              <a:srgbClr val="A2B3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88" name="Freeform 1119">
              <a:extLst>
                <a:ext uri="{FF2B5EF4-FFF2-40B4-BE49-F238E27FC236}">
                  <a16:creationId xmlns:a16="http://schemas.microsoft.com/office/drawing/2014/main" id="{97479AA3-CB68-496A-8077-F3965D1E5FFC}"/>
                </a:ext>
              </a:extLst>
            </p:cNvPr>
            <p:cNvSpPr>
              <a:spLocks/>
            </p:cNvSpPr>
            <p:nvPr/>
          </p:nvSpPr>
          <p:spPr bwMode="auto">
            <a:xfrm rot="-5400000">
              <a:off x="1728" y="1431"/>
              <a:ext cx="454" cy="57"/>
            </a:xfrm>
            <a:custGeom>
              <a:avLst/>
              <a:gdLst>
                <a:gd name="T0" fmla="*/ 422 w 454"/>
                <a:gd name="T1" fmla="*/ 0 h 57"/>
                <a:gd name="T2" fmla="*/ 422 w 454"/>
                <a:gd name="T3" fmla="*/ 0 h 57"/>
                <a:gd name="T4" fmla="*/ 32 w 454"/>
                <a:gd name="T5" fmla="*/ 0 h 57"/>
                <a:gd name="T6" fmla="*/ 32 w 454"/>
                <a:gd name="T7" fmla="*/ 0 h 57"/>
                <a:gd name="T8" fmla="*/ 25 w 454"/>
                <a:gd name="T9" fmla="*/ 0 h 57"/>
                <a:gd name="T10" fmla="*/ 19 w 454"/>
                <a:gd name="T11" fmla="*/ 7 h 57"/>
                <a:gd name="T12" fmla="*/ 13 w 454"/>
                <a:gd name="T13" fmla="*/ 7 h 57"/>
                <a:gd name="T14" fmla="*/ 13 w 454"/>
                <a:gd name="T15" fmla="*/ 13 h 57"/>
                <a:gd name="T16" fmla="*/ 6 w 454"/>
                <a:gd name="T17" fmla="*/ 13 h 57"/>
                <a:gd name="T18" fmla="*/ 6 w 454"/>
                <a:gd name="T19" fmla="*/ 19 h 57"/>
                <a:gd name="T20" fmla="*/ 0 w 454"/>
                <a:gd name="T21" fmla="*/ 26 h 57"/>
                <a:gd name="T22" fmla="*/ 0 w 454"/>
                <a:gd name="T23" fmla="*/ 32 h 57"/>
                <a:gd name="T24" fmla="*/ 0 w 454"/>
                <a:gd name="T25" fmla="*/ 38 h 57"/>
                <a:gd name="T26" fmla="*/ 6 w 454"/>
                <a:gd name="T27" fmla="*/ 38 h 57"/>
                <a:gd name="T28" fmla="*/ 6 w 454"/>
                <a:gd name="T29" fmla="*/ 45 h 57"/>
                <a:gd name="T30" fmla="*/ 13 w 454"/>
                <a:gd name="T31" fmla="*/ 51 h 57"/>
                <a:gd name="T32" fmla="*/ 13 w 454"/>
                <a:gd name="T33" fmla="*/ 51 h 57"/>
                <a:gd name="T34" fmla="*/ 19 w 454"/>
                <a:gd name="T35" fmla="*/ 57 h 57"/>
                <a:gd name="T36" fmla="*/ 25 w 454"/>
                <a:gd name="T37" fmla="*/ 57 h 57"/>
                <a:gd name="T38" fmla="*/ 32 w 454"/>
                <a:gd name="T39" fmla="*/ 57 h 57"/>
                <a:gd name="T40" fmla="*/ 32 w 454"/>
                <a:gd name="T41" fmla="*/ 57 h 57"/>
                <a:gd name="T42" fmla="*/ 32 w 454"/>
                <a:gd name="T43" fmla="*/ 57 h 57"/>
                <a:gd name="T44" fmla="*/ 32 w 454"/>
                <a:gd name="T45" fmla="*/ 57 h 57"/>
                <a:gd name="T46" fmla="*/ 32 w 454"/>
                <a:gd name="T47" fmla="*/ 57 h 57"/>
                <a:gd name="T48" fmla="*/ 422 w 454"/>
                <a:gd name="T49" fmla="*/ 57 h 57"/>
                <a:gd name="T50" fmla="*/ 422 w 454"/>
                <a:gd name="T51" fmla="*/ 57 h 57"/>
                <a:gd name="T52" fmla="*/ 428 w 454"/>
                <a:gd name="T53" fmla="*/ 57 h 57"/>
                <a:gd name="T54" fmla="*/ 435 w 454"/>
                <a:gd name="T55" fmla="*/ 57 h 57"/>
                <a:gd name="T56" fmla="*/ 441 w 454"/>
                <a:gd name="T57" fmla="*/ 51 h 57"/>
                <a:gd name="T58" fmla="*/ 441 w 454"/>
                <a:gd name="T59" fmla="*/ 51 h 57"/>
                <a:gd name="T60" fmla="*/ 447 w 454"/>
                <a:gd name="T61" fmla="*/ 45 h 57"/>
                <a:gd name="T62" fmla="*/ 447 w 454"/>
                <a:gd name="T63" fmla="*/ 38 h 57"/>
                <a:gd name="T64" fmla="*/ 454 w 454"/>
                <a:gd name="T65" fmla="*/ 38 h 57"/>
                <a:gd name="T66" fmla="*/ 454 w 454"/>
                <a:gd name="T67" fmla="*/ 32 h 57"/>
                <a:gd name="T68" fmla="*/ 454 w 454"/>
                <a:gd name="T69" fmla="*/ 26 h 57"/>
                <a:gd name="T70" fmla="*/ 447 w 454"/>
                <a:gd name="T71" fmla="*/ 19 h 57"/>
                <a:gd name="T72" fmla="*/ 447 w 454"/>
                <a:gd name="T73" fmla="*/ 13 h 57"/>
                <a:gd name="T74" fmla="*/ 441 w 454"/>
                <a:gd name="T75" fmla="*/ 13 h 57"/>
                <a:gd name="T76" fmla="*/ 441 w 454"/>
                <a:gd name="T77" fmla="*/ 7 h 57"/>
                <a:gd name="T78" fmla="*/ 435 w 454"/>
                <a:gd name="T79" fmla="*/ 7 h 57"/>
                <a:gd name="T80" fmla="*/ 428 w 454"/>
                <a:gd name="T81" fmla="*/ 0 h 57"/>
                <a:gd name="T82" fmla="*/ 422 w 454"/>
                <a:gd name="T83" fmla="*/ 0 h 57"/>
                <a:gd name="T84" fmla="*/ 422 w 454"/>
                <a:gd name="T85" fmla="*/ 0 h 57"/>
                <a:gd name="T86" fmla="*/ 422 w 454"/>
                <a:gd name="T8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4" h="57">
                  <a:moveTo>
                    <a:pt x="422" y="0"/>
                  </a:moveTo>
                  <a:lnTo>
                    <a:pt x="422" y="0"/>
                  </a:lnTo>
                  <a:lnTo>
                    <a:pt x="32" y="0"/>
                  </a:lnTo>
                  <a:lnTo>
                    <a:pt x="32" y="0"/>
                  </a:lnTo>
                  <a:lnTo>
                    <a:pt x="25" y="0"/>
                  </a:lnTo>
                  <a:lnTo>
                    <a:pt x="19" y="7"/>
                  </a:lnTo>
                  <a:lnTo>
                    <a:pt x="13" y="7"/>
                  </a:lnTo>
                  <a:lnTo>
                    <a:pt x="13" y="13"/>
                  </a:lnTo>
                  <a:lnTo>
                    <a:pt x="6" y="13"/>
                  </a:lnTo>
                  <a:lnTo>
                    <a:pt x="6" y="19"/>
                  </a:lnTo>
                  <a:lnTo>
                    <a:pt x="0" y="26"/>
                  </a:lnTo>
                  <a:lnTo>
                    <a:pt x="0" y="32"/>
                  </a:lnTo>
                  <a:lnTo>
                    <a:pt x="0" y="38"/>
                  </a:lnTo>
                  <a:lnTo>
                    <a:pt x="6" y="38"/>
                  </a:lnTo>
                  <a:lnTo>
                    <a:pt x="6" y="45"/>
                  </a:lnTo>
                  <a:lnTo>
                    <a:pt x="13" y="51"/>
                  </a:lnTo>
                  <a:lnTo>
                    <a:pt x="13" y="51"/>
                  </a:lnTo>
                  <a:lnTo>
                    <a:pt x="19" y="57"/>
                  </a:lnTo>
                  <a:lnTo>
                    <a:pt x="25" y="57"/>
                  </a:lnTo>
                  <a:lnTo>
                    <a:pt x="32" y="57"/>
                  </a:lnTo>
                  <a:lnTo>
                    <a:pt x="32" y="57"/>
                  </a:lnTo>
                  <a:lnTo>
                    <a:pt x="32" y="57"/>
                  </a:lnTo>
                  <a:lnTo>
                    <a:pt x="32" y="57"/>
                  </a:lnTo>
                  <a:lnTo>
                    <a:pt x="32" y="57"/>
                  </a:lnTo>
                  <a:lnTo>
                    <a:pt x="422" y="57"/>
                  </a:lnTo>
                  <a:lnTo>
                    <a:pt x="422" y="57"/>
                  </a:lnTo>
                  <a:lnTo>
                    <a:pt x="428" y="57"/>
                  </a:lnTo>
                  <a:lnTo>
                    <a:pt x="435" y="57"/>
                  </a:lnTo>
                  <a:lnTo>
                    <a:pt x="441" y="51"/>
                  </a:lnTo>
                  <a:lnTo>
                    <a:pt x="441" y="51"/>
                  </a:lnTo>
                  <a:lnTo>
                    <a:pt x="447" y="45"/>
                  </a:lnTo>
                  <a:lnTo>
                    <a:pt x="447" y="38"/>
                  </a:lnTo>
                  <a:lnTo>
                    <a:pt x="454" y="38"/>
                  </a:lnTo>
                  <a:lnTo>
                    <a:pt x="454" y="32"/>
                  </a:lnTo>
                  <a:lnTo>
                    <a:pt x="454" y="26"/>
                  </a:lnTo>
                  <a:lnTo>
                    <a:pt x="447" y="19"/>
                  </a:lnTo>
                  <a:lnTo>
                    <a:pt x="447" y="13"/>
                  </a:lnTo>
                  <a:lnTo>
                    <a:pt x="441" y="13"/>
                  </a:lnTo>
                  <a:lnTo>
                    <a:pt x="441" y="7"/>
                  </a:lnTo>
                  <a:lnTo>
                    <a:pt x="435" y="7"/>
                  </a:lnTo>
                  <a:lnTo>
                    <a:pt x="428" y="0"/>
                  </a:lnTo>
                  <a:lnTo>
                    <a:pt x="422" y="0"/>
                  </a:lnTo>
                  <a:lnTo>
                    <a:pt x="422" y="0"/>
                  </a:lnTo>
                  <a:lnTo>
                    <a:pt x="422"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89" name="Freeform 1120">
              <a:extLst>
                <a:ext uri="{FF2B5EF4-FFF2-40B4-BE49-F238E27FC236}">
                  <a16:creationId xmlns:a16="http://schemas.microsoft.com/office/drawing/2014/main" id="{8FB52C4B-3E2E-4BDE-BE6C-D8989B1BE899}"/>
                </a:ext>
              </a:extLst>
            </p:cNvPr>
            <p:cNvSpPr>
              <a:spLocks/>
            </p:cNvSpPr>
            <p:nvPr/>
          </p:nvSpPr>
          <p:spPr bwMode="auto">
            <a:xfrm rot="-5400000">
              <a:off x="2471" y="2521"/>
              <a:ext cx="114" cy="108"/>
            </a:xfrm>
            <a:custGeom>
              <a:avLst/>
              <a:gdLst>
                <a:gd name="T0" fmla="*/ 0 w 114"/>
                <a:gd name="T1" fmla="*/ 57 h 108"/>
                <a:gd name="T2" fmla="*/ 7 w 114"/>
                <a:gd name="T3" fmla="*/ 38 h 108"/>
                <a:gd name="T4" fmla="*/ 19 w 114"/>
                <a:gd name="T5" fmla="*/ 19 h 108"/>
                <a:gd name="T6" fmla="*/ 38 w 114"/>
                <a:gd name="T7" fmla="*/ 7 h 108"/>
                <a:gd name="T8" fmla="*/ 57 w 114"/>
                <a:gd name="T9" fmla="*/ 0 h 108"/>
                <a:gd name="T10" fmla="*/ 82 w 114"/>
                <a:gd name="T11" fmla="*/ 7 h 108"/>
                <a:gd name="T12" fmla="*/ 95 w 114"/>
                <a:gd name="T13" fmla="*/ 19 h 108"/>
                <a:gd name="T14" fmla="*/ 108 w 114"/>
                <a:gd name="T15" fmla="*/ 38 h 108"/>
                <a:gd name="T16" fmla="*/ 114 w 114"/>
                <a:gd name="T17" fmla="*/ 57 h 108"/>
                <a:gd name="T18" fmla="*/ 108 w 114"/>
                <a:gd name="T19" fmla="*/ 76 h 108"/>
                <a:gd name="T20" fmla="*/ 95 w 114"/>
                <a:gd name="T21" fmla="*/ 95 h 108"/>
                <a:gd name="T22" fmla="*/ 82 w 114"/>
                <a:gd name="T23" fmla="*/ 101 h 108"/>
                <a:gd name="T24" fmla="*/ 57 w 114"/>
                <a:gd name="T25" fmla="*/ 108 h 108"/>
                <a:gd name="T26" fmla="*/ 38 w 114"/>
                <a:gd name="T27" fmla="*/ 101 h 108"/>
                <a:gd name="T28" fmla="*/ 19 w 114"/>
                <a:gd name="T29" fmla="*/ 95 h 108"/>
                <a:gd name="T30" fmla="*/ 7 w 114"/>
                <a:gd name="T31" fmla="*/ 76 h 108"/>
                <a:gd name="T32" fmla="*/ 0 w 114"/>
                <a:gd name="T33" fmla="*/ 57 h 108"/>
                <a:gd name="T34" fmla="*/ 0 w 114"/>
                <a:gd name="T35" fmla="*/ 5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108">
                  <a:moveTo>
                    <a:pt x="0" y="57"/>
                  </a:moveTo>
                  <a:lnTo>
                    <a:pt x="7" y="38"/>
                  </a:lnTo>
                  <a:lnTo>
                    <a:pt x="19" y="19"/>
                  </a:lnTo>
                  <a:lnTo>
                    <a:pt x="38" y="7"/>
                  </a:lnTo>
                  <a:lnTo>
                    <a:pt x="57" y="0"/>
                  </a:lnTo>
                  <a:lnTo>
                    <a:pt x="82" y="7"/>
                  </a:lnTo>
                  <a:lnTo>
                    <a:pt x="95" y="19"/>
                  </a:lnTo>
                  <a:lnTo>
                    <a:pt x="108" y="38"/>
                  </a:lnTo>
                  <a:lnTo>
                    <a:pt x="114" y="57"/>
                  </a:lnTo>
                  <a:lnTo>
                    <a:pt x="108" y="76"/>
                  </a:lnTo>
                  <a:lnTo>
                    <a:pt x="95" y="95"/>
                  </a:lnTo>
                  <a:lnTo>
                    <a:pt x="82" y="101"/>
                  </a:lnTo>
                  <a:lnTo>
                    <a:pt x="57" y="108"/>
                  </a:lnTo>
                  <a:lnTo>
                    <a:pt x="38" y="101"/>
                  </a:lnTo>
                  <a:lnTo>
                    <a:pt x="19" y="95"/>
                  </a:lnTo>
                  <a:lnTo>
                    <a:pt x="7" y="76"/>
                  </a:lnTo>
                  <a:lnTo>
                    <a:pt x="0" y="57"/>
                  </a:lnTo>
                  <a:lnTo>
                    <a:pt x="0" y="57"/>
                  </a:lnTo>
                  <a:close/>
                </a:path>
              </a:pathLst>
            </a:custGeom>
            <a:solidFill>
              <a:srgbClr val="A2B3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90" name="Freeform 1121">
              <a:extLst>
                <a:ext uri="{FF2B5EF4-FFF2-40B4-BE49-F238E27FC236}">
                  <a16:creationId xmlns:a16="http://schemas.microsoft.com/office/drawing/2014/main" id="{9B0A306B-E69F-46D4-89CA-ABC70D1283F2}"/>
                </a:ext>
              </a:extLst>
            </p:cNvPr>
            <p:cNvSpPr>
              <a:spLocks/>
            </p:cNvSpPr>
            <p:nvPr/>
          </p:nvSpPr>
          <p:spPr bwMode="auto">
            <a:xfrm rot="-5400000">
              <a:off x="2471" y="2521"/>
              <a:ext cx="114" cy="108"/>
            </a:xfrm>
            <a:custGeom>
              <a:avLst/>
              <a:gdLst>
                <a:gd name="T0" fmla="*/ 0 w 114"/>
                <a:gd name="T1" fmla="*/ 51 h 108"/>
                <a:gd name="T2" fmla="*/ 7 w 114"/>
                <a:gd name="T3" fmla="*/ 38 h 108"/>
                <a:gd name="T4" fmla="*/ 7 w 114"/>
                <a:gd name="T5" fmla="*/ 26 h 108"/>
                <a:gd name="T6" fmla="*/ 13 w 114"/>
                <a:gd name="T7" fmla="*/ 19 h 108"/>
                <a:gd name="T8" fmla="*/ 26 w 114"/>
                <a:gd name="T9" fmla="*/ 13 h 108"/>
                <a:gd name="T10" fmla="*/ 32 w 114"/>
                <a:gd name="T11" fmla="*/ 7 h 108"/>
                <a:gd name="T12" fmla="*/ 45 w 114"/>
                <a:gd name="T13" fmla="*/ 0 h 108"/>
                <a:gd name="T14" fmla="*/ 51 w 114"/>
                <a:gd name="T15" fmla="*/ 0 h 108"/>
                <a:gd name="T16" fmla="*/ 63 w 114"/>
                <a:gd name="T17" fmla="*/ 0 h 108"/>
                <a:gd name="T18" fmla="*/ 76 w 114"/>
                <a:gd name="T19" fmla="*/ 0 h 108"/>
                <a:gd name="T20" fmla="*/ 89 w 114"/>
                <a:gd name="T21" fmla="*/ 7 h 108"/>
                <a:gd name="T22" fmla="*/ 95 w 114"/>
                <a:gd name="T23" fmla="*/ 13 h 108"/>
                <a:gd name="T24" fmla="*/ 101 w 114"/>
                <a:gd name="T25" fmla="*/ 19 h 108"/>
                <a:gd name="T26" fmla="*/ 108 w 114"/>
                <a:gd name="T27" fmla="*/ 26 h 108"/>
                <a:gd name="T28" fmla="*/ 114 w 114"/>
                <a:gd name="T29" fmla="*/ 38 h 108"/>
                <a:gd name="T30" fmla="*/ 114 w 114"/>
                <a:gd name="T31" fmla="*/ 51 h 108"/>
                <a:gd name="T32" fmla="*/ 114 w 114"/>
                <a:gd name="T33" fmla="*/ 63 h 108"/>
                <a:gd name="T34" fmla="*/ 114 w 114"/>
                <a:gd name="T35" fmla="*/ 70 h 108"/>
                <a:gd name="T36" fmla="*/ 108 w 114"/>
                <a:gd name="T37" fmla="*/ 82 h 108"/>
                <a:gd name="T38" fmla="*/ 101 w 114"/>
                <a:gd name="T39" fmla="*/ 89 h 108"/>
                <a:gd name="T40" fmla="*/ 95 w 114"/>
                <a:gd name="T41" fmla="*/ 95 h 108"/>
                <a:gd name="T42" fmla="*/ 89 w 114"/>
                <a:gd name="T43" fmla="*/ 101 h 108"/>
                <a:gd name="T44" fmla="*/ 76 w 114"/>
                <a:gd name="T45" fmla="*/ 108 h 108"/>
                <a:gd name="T46" fmla="*/ 63 w 114"/>
                <a:gd name="T47" fmla="*/ 108 h 108"/>
                <a:gd name="T48" fmla="*/ 51 w 114"/>
                <a:gd name="T49" fmla="*/ 108 h 108"/>
                <a:gd name="T50" fmla="*/ 45 w 114"/>
                <a:gd name="T51" fmla="*/ 108 h 108"/>
                <a:gd name="T52" fmla="*/ 32 w 114"/>
                <a:gd name="T53" fmla="*/ 101 h 108"/>
                <a:gd name="T54" fmla="*/ 26 w 114"/>
                <a:gd name="T55" fmla="*/ 95 h 108"/>
                <a:gd name="T56" fmla="*/ 13 w 114"/>
                <a:gd name="T57" fmla="*/ 89 h 108"/>
                <a:gd name="T58" fmla="*/ 7 w 114"/>
                <a:gd name="T59" fmla="*/ 82 h 108"/>
                <a:gd name="T60" fmla="*/ 7 w 114"/>
                <a:gd name="T61" fmla="*/ 70 h 108"/>
                <a:gd name="T62" fmla="*/ 0 w 114"/>
                <a:gd name="T63" fmla="*/ 63 h 108"/>
                <a:gd name="T64" fmla="*/ 0 w 114"/>
                <a:gd name="T65" fmla="*/ 5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4" h="108">
                  <a:moveTo>
                    <a:pt x="0" y="57"/>
                  </a:moveTo>
                  <a:lnTo>
                    <a:pt x="0" y="51"/>
                  </a:lnTo>
                  <a:lnTo>
                    <a:pt x="7" y="45"/>
                  </a:lnTo>
                  <a:lnTo>
                    <a:pt x="7" y="38"/>
                  </a:lnTo>
                  <a:lnTo>
                    <a:pt x="7" y="32"/>
                  </a:lnTo>
                  <a:lnTo>
                    <a:pt x="7" y="26"/>
                  </a:lnTo>
                  <a:lnTo>
                    <a:pt x="13" y="26"/>
                  </a:lnTo>
                  <a:lnTo>
                    <a:pt x="13" y="19"/>
                  </a:lnTo>
                  <a:lnTo>
                    <a:pt x="19" y="13"/>
                  </a:lnTo>
                  <a:lnTo>
                    <a:pt x="26" y="13"/>
                  </a:lnTo>
                  <a:lnTo>
                    <a:pt x="26" y="7"/>
                  </a:lnTo>
                  <a:lnTo>
                    <a:pt x="32" y="7"/>
                  </a:lnTo>
                  <a:lnTo>
                    <a:pt x="38" y="0"/>
                  </a:lnTo>
                  <a:lnTo>
                    <a:pt x="45" y="0"/>
                  </a:lnTo>
                  <a:lnTo>
                    <a:pt x="51" y="0"/>
                  </a:lnTo>
                  <a:lnTo>
                    <a:pt x="51" y="0"/>
                  </a:lnTo>
                  <a:lnTo>
                    <a:pt x="57" y="0"/>
                  </a:lnTo>
                  <a:lnTo>
                    <a:pt x="63" y="0"/>
                  </a:lnTo>
                  <a:lnTo>
                    <a:pt x="70" y="0"/>
                  </a:lnTo>
                  <a:lnTo>
                    <a:pt x="76" y="0"/>
                  </a:lnTo>
                  <a:lnTo>
                    <a:pt x="82" y="0"/>
                  </a:lnTo>
                  <a:lnTo>
                    <a:pt x="89" y="7"/>
                  </a:lnTo>
                  <a:lnTo>
                    <a:pt x="89" y="7"/>
                  </a:lnTo>
                  <a:lnTo>
                    <a:pt x="95" y="13"/>
                  </a:lnTo>
                  <a:lnTo>
                    <a:pt x="101" y="13"/>
                  </a:lnTo>
                  <a:lnTo>
                    <a:pt x="101" y="19"/>
                  </a:lnTo>
                  <a:lnTo>
                    <a:pt x="108" y="26"/>
                  </a:lnTo>
                  <a:lnTo>
                    <a:pt x="108" y="26"/>
                  </a:lnTo>
                  <a:lnTo>
                    <a:pt x="108" y="32"/>
                  </a:lnTo>
                  <a:lnTo>
                    <a:pt x="114" y="38"/>
                  </a:lnTo>
                  <a:lnTo>
                    <a:pt x="114" y="45"/>
                  </a:lnTo>
                  <a:lnTo>
                    <a:pt x="114" y="51"/>
                  </a:lnTo>
                  <a:lnTo>
                    <a:pt x="114" y="57"/>
                  </a:lnTo>
                  <a:lnTo>
                    <a:pt x="114" y="63"/>
                  </a:lnTo>
                  <a:lnTo>
                    <a:pt x="114" y="63"/>
                  </a:lnTo>
                  <a:lnTo>
                    <a:pt x="114" y="70"/>
                  </a:lnTo>
                  <a:lnTo>
                    <a:pt x="108" y="76"/>
                  </a:lnTo>
                  <a:lnTo>
                    <a:pt x="108" y="82"/>
                  </a:lnTo>
                  <a:lnTo>
                    <a:pt x="108" y="89"/>
                  </a:lnTo>
                  <a:lnTo>
                    <a:pt x="101" y="89"/>
                  </a:lnTo>
                  <a:lnTo>
                    <a:pt x="101" y="95"/>
                  </a:lnTo>
                  <a:lnTo>
                    <a:pt x="95" y="95"/>
                  </a:lnTo>
                  <a:lnTo>
                    <a:pt x="89" y="101"/>
                  </a:lnTo>
                  <a:lnTo>
                    <a:pt x="89" y="101"/>
                  </a:lnTo>
                  <a:lnTo>
                    <a:pt x="82" y="108"/>
                  </a:lnTo>
                  <a:lnTo>
                    <a:pt x="76" y="108"/>
                  </a:lnTo>
                  <a:lnTo>
                    <a:pt x="70" y="108"/>
                  </a:lnTo>
                  <a:lnTo>
                    <a:pt x="63" y="108"/>
                  </a:lnTo>
                  <a:lnTo>
                    <a:pt x="57" y="108"/>
                  </a:lnTo>
                  <a:lnTo>
                    <a:pt x="51" y="108"/>
                  </a:lnTo>
                  <a:lnTo>
                    <a:pt x="51" y="108"/>
                  </a:lnTo>
                  <a:lnTo>
                    <a:pt x="45" y="108"/>
                  </a:lnTo>
                  <a:lnTo>
                    <a:pt x="38" y="108"/>
                  </a:lnTo>
                  <a:lnTo>
                    <a:pt x="32" y="101"/>
                  </a:lnTo>
                  <a:lnTo>
                    <a:pt x="26" y="101"/>
                  </a:lnTo>
                  <a:lnTo>
                    <a:pt x="26" y="95"/>
                  </a:lnTo>
                  <a:lnTo>
                    <a:pt x="19" y="95"/>
                  </a:lnTo>
                  <a:lnTo>
                    <a:pt x="13" y="89"/>
                  </a:lnTo>
                  <a:lnTo>
                    <a:pt x="13" y="89"/>
                  </a:lnTo>
                  <a:lnTo>
                    <a:pt x="7" y="82"/>
                  </a:lnTo>
                  <a:lnTo>
                    <a:pt x="7" y="76"/>
                  </a:lnTo>
                  <a:lnTo>
                    <a:pt x="7" y="70"/>
                  </a:lnTo>
                  <a:lnTo>
                    <a:pt x="7" y="63"/>
                  </a:lnTo>
                  <a:lnTo>
                    <a:pt x="0" y="63"/>
                  </a:lnTo>
                  <a:lnTo>
                    <a:pt x="0" y="57"/>
                  </a:lnTo>
                  <a:lnTo>
                    <a:pt x="0" y="57"/>
                  </a:lnTo>
                  <a:lnTo>
                    <a:pt x="0" y="57"/>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91" name="Freeform 1122">
              <a:extLst>
                <a:ext uri="{FF2B5EF4-FFF2-40B4-BE49-F238E27FC236}">
                  <a16:creationId xmlns:a16="http://schemas.microsoft.com/office/drawing/2014/main" id="{FDDBCF01-FA33-406B-BA3C-3DAE9ED7F06A}"/>
                </a:ext>
              </a:extLst>
            </p:cNvPr>
            <p:cNvSpPr>
              <a:spLocks/>
            </p:cNvSpPr>
            <p:nvPr/>
          </p:nvSpPr>
          <p:spPr bwMode="auto">
            <a:xfrm rot="-5400000">
              <a:off x="2304" y="2347"/>
              <a:ext cx="57" cy="447"/>
            </a:xfrm>
            <a:custGeom>
              <a:avLst/>
              <a:gdLst>
                <a:gd name="T0" fmla="*/ 57 w 57"/>
                <a:gd name="T1" fmla="*/ 422 h 447"/>
                <a:gd name="T2" fmla="*/ 57 w 57"/>
                <a:gd name="T3" fmla="*/ 25 h 447"/>
                <a:gd name="T4" fmla="*/ 57 w 57"/>
                <a:gd name="T5" fmla="*/ 25 h 447"/>
                <a:gd name="T6" fmla="*/ 50 w 57"/>
                <a:gd name="T7" fmla="*/ 6 h 447"/>
                <a:gd name="T8" fmla="*/ 25 w 57"/>
                <a:gd name="T9" fmla="*/ 0 h 447"/>
                <a:gd name="T10" fmla="*/ 6 w 57"/>
                <a:gd name="T11" fmla="*/ 6 h 447"/>
                <a:gd name="T12" fmla="*/ 0 w 57"/>
                <a:gd name="T13" fmla="*/ 25 h 447"/>
                <a:gd name="T14" fmla="*/ 0 w 57"/>
                <a:gd name="T15" fmla="*/ 25 h 447"/>
                <a:gd name="T16" fmla="*/ 0 w 57"/>
                <a:gd name="T17" fmla="*/ 422 h 447"/>
                <a:gd name="T18" fmla="*/ 0 w 57"/>
                <a:gd name="T19" fmla="*/ 422 h 447"/>
                <a:gd name="T20" fmla="*/ 0 w 57"/>
                <a:gd name="T21" fmla="*/ 422 h 447"/>
                <a:gd name="T22" fmla="*/ 0 w 57"/>
                <a:gd name="T23" fmla="*/ 422 h 447"/>
                <a:gd name="T24" fmla="*/ 0 w 57"/>
                <a:gd name="T25" fmla="*/ 422 h 447"/>
                <a:gd name="T26" fmla="*/ 6 w 57"/>
                <a:gd name="T27" fmla="*/ 441 h 447"/>
                <a:gd name="T28" fmla="*/ 25 w 57"/>
                <a:gd name="T29" fmla="*/ 447 h 447"/>
                <a:gd name="T30" fmla="*/ 50 w 57"/>
                <a:gd name="T31" fmla="*/ 441 h 447"/>
                <a:gd name="T32" fmla="*/ 57 w 57"/>
                <a:gd name="T33" fmla="*/ 422 h 447"/>
                <a:gd name="T34" fmla="*/ 57 w 57"/>
                <a:gd name="T35" fmla="*/ 422 h 447"/>
                <a:gd name="T36" fmla="*/ 57 w 57"/>
                <a:gd name="T37" fmla="*/ 422 h 447"/>
                <a:gd name="T38" fmla="*/ 57 w 57"/>
                <a:gd name="T39" fmla="*/ 422 h 447"/>
                <a:gd name="T40" fmla="*/ 57 w 57"/>
                <a:gd name="T41" fmla="*/ 422 h 447"/>
                <a:gd name="T42" fmla="*/ 57 w 57"/>
                <a:gd name="T43" fmla="*/ 422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 h="447">
                  <a:moveTo>
                    <a:pt x="57" y="422"/>
                  </a:moveTo>
                  <a:lnTo>
                    <a:pt x="57" y="25"/>
                  </a:lnTo>
                  <a:lnTo>
                    <a:pt x="57" y="25"/>
                  </a:lnTo>
                  <a:lnTo>
                    <a:pt x="50" y="6"/>
                  </a:lnTo>
                  <a:lnTo>
                    <a:pt x="25" y="0"/>
                  </a:lnTo>
                  <a:lnTo>
                    <a:pt x="6" y="6"/>
                  </a:lnTo>
                  <a:lnTo>
                    <a:pt x="0" y="25"/>
                  </a:lnTo>
                  <a:lnTo>
                    <a:pt x="0" y="25"/>
                  </a:lnTo>
                  <a:lnTo>
                    <a:pt x="0" y="422"/>
                  </a:lnTo>
                  <a:lnTo>
                    <a:pt x="0" y="422"/>
                  </a:lnTo>
                  <a:lnTo>
                    <a:pt x="0" y="422"/>
                  </a:lnTo>
                  <a:lnTo>
                    <a:pt x="0" y="422"/>
                  </a:lnTo>
                  <a:lnTo>
                    <a:pt x="0" y="422"/>
                  </a:lnTo>
                  <a:lnTo>
                    <a:pt x="6" y="441"/>
                  </a:lnTo>
                  <a:lnTo>
                    <a:pt x="25" y="447"/>
                  </a:lnTo>
                  <a:lnTo>
                    <a:pt x="50" y="441"/>
                  </a:lnTo>
                  <a:lnTo>
                    <a:pt x="57" y="422"/>
                  </a:lnTo>
                  <a:lnTo>
                    <a:pt x="57" y="422"/>
                  </a:lnTo>
                  <a:lnTo>
                    <a:pt x="57" y="422"/>
                  </a:lnTo>
                  <a:lnTo>
                    <a:pt x="57" y="422"/>
                  </a:lnTo>
                  <a:lnTo>
                    <a:pt x="57" y="422"/>
                  </a:lnTo>
                  <a:lnTo>
                    <a:pt x="57" y="422"/>
                  </a:lnTo>
                  <a:close/>
                </a:path>
              </a:pathLst>
            </a:custGeom>
            <a:solidFill>
              <a:srgbClr val="A2B3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92" name="Freeform 1123">
              <a:extLst>
                <a:ext uri="{FF2B5EF4-FFF2-40B4-BE49-F238E27FC236}">
                  <a16:creationId xmlns:a16="http://schemas.microsoft.com/office/drawing/2014/main" id="{42D37DE4-8634-473E-ACAB-C1ADF7461FC9}"/>
                </a:ext>
              </a:extLst>
            </p:cNvPr>
            <p:cNvSpPr>
              <a:spLocks/>
            </p:cNvSpPr>
            <p:nvPr/>
          </p:nvSpPr>
          <p:spPr bwMode="auto">
            <a:xfrm rot="-5400000">
              <a:off x="2304" y="2347"/>
              <a:ext cx="57" cy="447"/>
            </a:xfrm>
            <a:custGeom>
              <a:avLst/>
              <a:gdLst>
                <a:gd name="T0" fmla="*/ 57 w 57"/>
                <a:gd name="T1" fmla="*/ 422 h 447"/>
                <a:gd name="T2" fmla="*/ 57 w 57"/>
                <a:gd name="T3" fmla="*/ 25 h 447"/>
                <a:gd name="T4" fmla="*/ 57 w 57"/>
                <a:gd name="T5" fmla="*/ 25 h 447"/>
                <a:gd name="T6" fmla="*/ 57 w 57"/>
                <a:gd name="T7" fmla="*/ 19 h 447"/>
                <a:gd name="T8" fmla="*/ 50 w 57"/>
                <a:gd name="T9" fmla="*/ 19 h 447"/>
                <a:gd name="T10" fmla="*/ 50 w 57"/>
                <a:gd name="T11" fmla="*/ 13 h 447"/>
                <a:gd name="T12" fmla="*/ 50 w 57"/>
                <a:gd name="T13" fmla="*/ 6 h 447"/>
                <a:gd name="T14" fmla="*/ 44 w 57"/>
                <a:gd name="T15" fmla="*/ 6 h 447"/>
                <a:gd name="T16" fmla="*/ 38 w 57"/>
                <a:gd name="T17" fmla="*/ 0 h 447"/>
                <a:gd name="T18" fmla="*/ 31 w 57"/>
                <a:gd name="T19" fmla="*/ 0 h 447"/>
                <a:gd name="T20" fmla="*/ 25 w 57"/>
                <a:gd name="T21" fmla="*/ 0 h 447"/>
                <a:gd name="T22" fmla="*/ 19 w 57"/>
                <a:gd name="T23" fmla="*/ 0 h 447"/>
                <a:gd name="T24" fmla="*/ 19 w 57"/>
                <a:gd name="T25" fmla="*/ 0 h 447"/>
                <a:gd name="T26" fmla="*/ 13 w 57"/>
                <a:gd name="T27" fmla="*/ 6 h 447"/>
                <a:gd name="T28" fmla="*/ 6 w 57"/>
                <a:gd name="T29" fmla="*/ 6 h 447"/>
                <a:gd name="T30" fmla="*/ 6 w 57"/>
                <a:gd name="T31" fmla="*/ 13 h 447"/>
                <a:gd name="T32" fmla="*/ 0 w 57"/>
                <a:gd name="T33" fmla="*/ 19 h 447"/>
                <a:gd name="T34" fmla="*/ 0 w 57"/>
                <a:gd name="T35" fmla="*/ 19 h 447"/>
                <a:gd name="T36" fmla="*/ 0 w 57"/>
                <a:gd name="T37" fmla="*/ 25 h 447"/>
                <a:gd name="T38" fmla="*/ 0 w 57"/>
                <a:gd name="T39" fmla="*/ 25 h 447"/>
                <a:gd name="T40" fmla="*/ 0 w 57"/>
                <a:gd name="T41" fmla="*/ 422 h 447"/>
                <a:gd name="T42" fmla="*/ 0 w 57"/>
                <a:gd name="T43" fmla="*/ 422 h 447"/>
                <a:gd name="T44" fmla="*/ 0 w 57"/>
                <a:gd name="T45" fmla="*/ 422 h 447"/>
                <a:gd name="T46" fmla="*/ 0 w 57"/>
                <a:gd name="T47" fmla="*/ 422 h 447"/>
                <a:gd name="T48" fmla="*/ 0 w 57"/>
                <a:gd name="T49" fmla="*/ 422 h 447"/>
                <a:gd name="T50" fmla="*/ 0 w 57"/>
                <a:gd name="T51" fmla="*/ 428 h 447"/>
                <a:gd name="T52" fmla="*/ 0 w 57"/>
                <a:gd name="T53" fmla="*/ 435 h 447"/>
                <a:gd name="T54" fmla="*/ 6 w 57"/>
                <a:gd name="T55" fmla="*/ 435 h 447"/>
                <a:gd name="T56" fmla="*/ 6 w 57"/>
                <a:gd name="T57" fmla="*/ 441 h 447"/>
                <a:gd name="T58" fmla="*/ 13 w 57"/>
                <a:gd name="T59" fmla="*/ 441 h 447"/>
                <a:gd name="T60" fmla="*/ 19 w 57"/>
                <a:gd name="T61" fmla="*/ 447 h 447"/>
                <a:gd name="T62" fmla="*/ 19 w 57"/>
                <a:gd name="T63" fmla="*/ 447 h 447"/>
                <a:gd name="T64" fmla="*/ 25 w 57"/>
                <a:gd name="T65" fmla="*/ 447 h 447"/>
                <a:gd name="T66" fmla="*/ 31 w 57"/>
                <a:gd name="T67" fmla="*/ 447 h 447"/>
                <a:gd name="T68" fmla="*/ 38 w 57"/>
                <a:gd name="T69" fmla="*/ 447 h 447"/>
                <a:gd name="T70" fmla="*/ 44 w 57"/>
                <a:gd name="T71" fmla="*/ 441 h 447"/>
                <a:gd name="T72" fmla="*/ 44 w 57"/>
                <a:gd name="T73" fmla="*/ 441 h 447"/>
                <a:gd name="T74" fmla="*/ 50 w 57"/>
                <a:gd name="T75" fmla="*/ 435 h 447"/>
                <a:gd name="T76" fmla="*/ 50 w 57"/>
                <a:gd name="T77" fmla="*/ 435 h 447"/>
                <a:gd name="T78" fmla="*/ 57 w 57"/>
                <a:gd name="T79" fmla="*/ 428 h 447"/>
                <a:gd name="T80" fmla="*/ 57 w 57"/>
                <a:gd name="T81" fmla="*/ 422 h 447"/>
                <a:gd name="T82" fmla="*/ 57 w 57"/>
                <a:gd name="T83" fmla="*/ 422 h 447"/>
                <a:gd name="T84" fmla="*/ 57 w 57"/>
                <a:gd name="T85" fmla="*/ 422 h 447"/>
                <a:gd name="T86" fmla="*/ 57 w 57"/>
                <a:gd name="T87" fmla="*/ 422 h 447"/>
                <a:gd name="T88" fmla="*/ 57 w 57"/>
                <a:gd name="T89" fmla="*/ 422 h 447"/>
                <a:gd name="T90" fmla="*/ 57 w 57"/>
                <a:gd name="T91" fmla="*/ 422 h 447"/>
                <a:gd name="T92" fmla="*/ 57 w 57"/>
                <a:gd name="T93" fmla="*/ 422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7" h="447">
                  <a:moveTo>
                    <a:pt x="57" y="422"/>
                  </a:moveTo>
                  <a:lnTo>
                    <a:pt x="57" y="25"/>
                  </a:lnTo>
                  <a:lnTo>
                    <a:pt x="57" y="25"/>
                  </a:lnTo>
                  <a:lnTo>
                    <a:pt x="57" y="19"/>
                  </a:lnTo>
                  <a:lnTo>
                    <a:pt x="50" y="19"/>
                  </a:lnTo>
                  <a:lnTo>
                    <a:pt x="50" y="13"/>
                  </a:lnTo>
                  <a:lnTo>
                    <a:pt x="50" y="6"/>
                  </a:lnTo>
                  <a:lnTo>
                    <a:pt x="44" y="6"/>
                  </a:lnTo>
                  <a:lnTo>
                    <a:pt x="38" y="0"/>
                  </a:lnTo>
                  <a:lnTo>
                    <a:pt x="31" y="0"/>
                  </a:lnTo>
                  <a:lnTo>
                    <a:pt x="25" y="0"/>
                  </a:lnTo>
                  <a:lnTo>
                    <a:pt x="19" y="0"/>
                  </a:lnTo>
                  <a:lnTo>
                    <a:pt x="19" y="0"/>
                  </a:lnTo>
                  <a:lnTo>
                    <a:pt x="13" y="6"/>
                  </a:lnTo>
                  <a:lnTo>
                    <a:pt x="6" y="6"/>
                  </a:lnTo>
                  <a:lnTo>
                    <a:pt x="6" y="13"/>
                  </a:lnTo>
                  <a:lnTo>
                    <a:pt x="0" y="19"/>
                  </a:lnTo>
                  <a:lnTo>
                    <a:pt x="0" y="19"/>
                  </a:lnTo>
                  <a:lnTo>
                    <a:pt x="0" y="25"/>
                  </a:lnTo>
                  <a:lnTo>
                    <a:pt x="0" y="25"/>
                  </a:lnTo>
                  <a:lnTo>
                    <a:pt x="0" y="422"/>
                  </a:lnTo>
                  <a:lnTo>
                    <a:pt x="0" y="422"/>
                  </a:lnTo>
                  <a:lnTo>
                    <a:pt x="0" y="422"/>
                  </a:lnTo>
                  <a:lnTo>
                    <a:pt x="0" y="422"/>
                  </a:lnTo>
                  <a:lnTo>
                    <a:pt x="0" y="422"/>
                  </a:lnTo>
                  <a:lnTo>
                    <a:pt x="0" y="428"/>
                  </a:lnTo>
                  <a:lnTo>
                    <a:pt x="0" y="435"/>
                  </a:lnTo>
                  <a:lnTo>
                    <a:pt x="6" y="435"/>
                  </a:lnTo>
                  <a:lnTo>
                    <a:pt x="6" y="441"/>
                  </a:lnTo>
                  <a:lnTo>
                    <a:pt x="13" y="441"/>
                  </a:lnTo>
                  <a:lnTo>
                    <a:pt x="19" y="447"/>
                  </a:lnTo>
                  <a:lnTo>
                    <a:pt x="19" y="447"/>
                  </a:lnTo>
                  <a:lnTo>
                    <a:pt x="25" y="447"/>
                  </a:lnTo>
                  <a:lnTo>
                    <a:pt x="31" y="447"/>
                  </a:lnTo>
                  <a:lnTo>
                    <a:pt x="38" y="447"/>
                  </a:lnTo>
                  <a:lnTo>
                    <a:pt x="44" y="441"/>
                  </a:lnTo>
                  <a:lnTo>
                    <a:pt x="44" y="441"/>
                  </a:lnTo>
                  <a:lnTo>
                    <a:pt x="50" y="435"/>
                  </a:lnTo>
                  <a:lnTo>
                    <a:pt x="50" y="435"/>
                  </a:lnTo>
                  <a:lnTo>
                    <a:pt x="57" y="428"/>
                  </a:lnTo>
                  <a:lnTo>
                    <a:pt x="57" y="422"/>
                  </a:lnTo>
                  <a:lnTo>
                    <a:pt x="57" y="422"/>
                  </a:lnTo>
                  <a:lnTo>
                    <a:pt x="57" y="422"/>
                  </a:lnTo>
                  <a:lnTo>
                    <a:pt x="57" y="422"/>
                  </a:lnTo>
                  <a:lnTo>
                    <a:pt x="57" y="422"/>
                  </a:lnTo>
                  <a:lnTo>
                    <a:pt x="57" y="422"/>
                  </a:lnTo>
                  <a:lnTo>
                    <a:pt x="57" y="422"/>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93" name="Freeform 1124">
              <a:extLst>
                <a:ext uri="{FF2B5EF4-FFF2-40B4-BE49-F238E27FC236}">
                  <a16:creationId xmlns:a16="http://schemas.microsoft.com/office/drawing/2014/main" id="{BCE1422E-A994-4F08-9C74-0487D8AE6EE0}"/>
                </a:ext>
              </a:extLst>
            </p:cNvPr>
            <p:cNvSpPr>
              <a:spLocks/>
            </p:cNvSpPr>
            <p:nvPr/>
          </p:nvSpPr>
          <p:spPr bwMode="auto">
            <a:xfrm rot="-5400000">
              <a:off x="2852" y="987"/>
              <a:ext cx="113" cy="114"/>
            </a:xfrm>
            <a:custGeom>
              <a:avLst/>
              <a:gdLst>
                <a:gd name="T0" fmla="*/ 0 w 113"/>
                <a:gd name="T1" fmla="*/ 57 h 114"/>
                <a:gd name="T2" fmla="*/ 6 w 113"/>
                <a:gd name="T3" fmla="*/ 38 h 114"/>
                <a:gd name="T4" fmla="*/ 19 w 113"/>
                <a:gd name="T5" fmla="*/ 19 h 114"/>
                <a:gd name="T6" fmla="*/ 38 w 113"/>
                <a:gd name="T7" fmla="*/ 7 h 114"/>
                <a:gd name="T8" fmla="*/ 56 w 113"/>
                <a:gd name="T9" fmla="*/ 0 h 114"/>
                <a:gd name="T10" fmla="*/ 82 w 113"/>
                <a:gd name="T11" fmla="*/ 7 h 114"/>
                <a:gd name="T12" fmla="*/ 94 w 113"/>
                <a:gd name="T13" fmla="*/ 19 h 114"/>
                <a:gd name="T14" fmla="*/ 107 w 113"/>
                <a:gd name="T15" fmla="*/ 38 h 114"/>
                <a:gd name="T16" fmla="*/ 113 w 113"/>
                <a:gd name="T17" fmla="*/ 57 h 114"/>
                <a:gd name="T18" fmla="*/ 107 w 113"/>
                <a:gd name="T19" fmla="*/ 82 h 114"/>
                <a:gd name="T20" fmla="*/ 94 w 113"/>
                <a:gd name="T21" fmla="*/ 95 h 114"/>
                <a:gd name="T22" fmla="*/ 82 w 113"/>
                <a:gd name="T23" fmla="*/ 107 h 114"/>
                <a:gd name="T24" fmla="*/ 56 w 113"/>
                <a:gd name="T25" fmla="*/ 114 h 114"/>
                <a:gd name="T26" fmla="*/ 38 w 113"/>
                <a:gd name="T27" fmla="*/ 107 h 114"/>
                <a:gd name="T28" fmla="*/ 19 w 113"/>
                <a:gd name="T29" fmla="*/ 95 h 114"/>
                <a:gd name="T30" fmla="*/ 6 w 113"/>
                <a:gd name="T31" fmla="*/ 82 h 114"/>
                <a:gd name="T32" fmla="*/ 0 w 113"/>
                <a:gd name="T33" fmla="*/ 57 h 114"/>
                <a:gd name="T34" fmla="*/ 0 w 113"/>
                <a:gd name="T35" fmla="*/ 5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3" h="114">
                  <a:moveTo>
                    <a:pt x="0" y="57"/>
                  </a:moveTo>
                  <a:lnTo>
                    <a:pt x="6" y="38"/>
                  </a:lnTo>
                  <a:lnTo>
                    <a:pt x="19" y="19"/>
                  </a:lnTo>
                  <a:lnTo>
                    <a:pt x="38" y="7"/>
                  </a:lnTo>
                  <a:lnTo>
                    <a:pt x="56" y="0"/>
                  </a:lnTo>
                  <a:lnTo>
                    <a:pt x="82" y="7"/>
                  </a:lnTo>
                  <a:lnTo>
                    <a:pt x="94" y="19"/>
                  </a:lnTo>
                  <a:lnTo>
                    <a:pt x="107" y="38"/>
                  </a:lnTo>
                  <a:lnTo>
                    <a:pt x="113" y="57"/>
                  </a:lnTo>
                  <a:lnTo>
                    <a:pt x="107" y="82"/>
                  </a:lnTo>
                  <a:lnTo>
                    <a:pt x="94" y="95"/>
                  </a:lnTo>
                  <a:lnTo>
                    <a:pt x="82" y="107"/>
                  </a:lnTo>
                  <a:lnTo>
                    <a:pt x="56" y="114"/>
                  </a:lnTo>
                  <a:lnTo>
                    <a:pt x="38" y="107"/>
                  </a:lnTo>
                  <a:lnTo>
                    <a:pt x="19" y="95"/>
                  </a:lnTo>
                  <a:lnTo>
                    <a:pt x="6" y="82"/>
                  </a:lnTo>
                  <a:lnTo>
                    <a:pt x="0" y="57"/>
                  </a:lnTo>
                  <a:lnTo>
                    <a:pt x="0" y="57"/>
                  </a:lnTo>
                  <a:close/>
                </a:path>
              </a:pathLst>
            </a:custGeom>
            <a:solidFill>
              <a:srgbClr val="A2B3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94" name="Freeform 1125">
              <a:extLst>
                <a:ext uri="{FF2B5EF4-FFF2-40B4-BE49-F238E27FC236}">
                  <a16:creationId xmlns:a16="http://schemas.microsoft.com/office/drawing/2014/main" id="{EEAF5A69-7D5F-4A39-A5A8-2627E5531F73}"/>
                </a:ext>
              </a:extLst>
            </p:cNvPr>
            <p:cNvSpPr>
              <a:spLocks/>
            </p:cNvSpPr>
            <p:nvPr/>
          </p:nvSpPr>
          <p:spPr bwMode="auto">
            <a:xfrm rot="-5400000">
              <a:off x="2852" y="987"/>
              <a:ext cx="113" cy="114"/>
            </a:xfrm>
            <a:custGeom>
              <a:avLst/>
              <a:gdLst>
                <a:gd name="T0" fmla="*/ 0 w 113"/>
                <a:gd name="T1" fmla="*/ 51 h 114"/>
                <a:gd name="T2" fmla="*/ 0 w 113"/>
                <a:gd name="T3" fmla="*/ 44 h 114"/>
                <a:gd name="T4" fmla="*/ 6 w 113"/>
                <a:gd name="T5" fmla="*/ 32 h 114"/>
                <a:gd name="T6" fmla="*/ 12 w 113"/>
                <a:gd name="T7" fmla="*/ 26 h 114"/>
                <a:gd name="T8" fmla="*/ 19 w 113"/>
                <a:gd name="T9" fmla="*/ 13 h 114"/>
                <a:gd name="T10" fmla="*/ 31 w 113"/>
                <a:gd name="T11" fmla="*/ 7 h 114"/>
                <a:gd name="T12" fmla="*/ 38 w 113"/>
                <a:gd name="T13" fmla="*/ 7 h 114"/>
                <a:gd name="T14" fmla="*/ 50 w 113"/>
                <a:gd name="T15" fmla="*/ 0 h 114"/>
                <a:gd name="T16" fmla="*/ 63 w 113"/>
                <a:gd name="T17" fmla="*/ 0 h 114"/>
                <a:gd name="T18" fmla="*/ 75 w 113"/>
                <a:gd name="T19" fmla="*/ 7 h 114"/>
                <a:gd name="T20" fmla="*/ 82 w 113"/>
                <a:gd name="T21" fmla="*/ 7 h 114"/>
                <a:gd name="T22" fmla="*/ 94 w 113"/>
                <a:gd name="T23" fmla="*/ 13 h 114"/>
                <a:gd name="T24" fmla="*/ 101 w 113"/>
                <a:gd name="T25" fmla="*/ 26 h 114"/>
                <a:gd name="T26" fmla="*/ 107 w 113"/>
                <a:gd name="T27" fmla="*/ 32 h 114"/>
                <a:gd name="T28" fmla="*/ 107 w 113"/>
                <a:gd name="T29" fmla="*/ 44 h 114"/>
                <a:gd name="T30" fmla="*/ 113 w 113"/>
                <a:gd name="T31" fmla="*/ 51 h 114"/>
                <a:gd name="T32" fmla="*/ 113 w 113"/>
                <a:gd name="T33" fmla="*/ 63 h 114"/>
                <a:gd name="T34" fmla="*/ 107 w 113"/>
                <a:gd name="T35" fmla="*/ 76 h 114"/>
                <a:gd name="T36" fmla="*/ 107 w 113"/>
                <a:gd name="T37" fmla="*/ 89 h 114"/>
                <a:gd name="T38" fmla="*/ 101 w 113"/>
                <a:gd name="T39" fmla="*/ 95 h 114"/>
                <a:gd name="T40" fmla="*/ 94 w 113"/>
                <a:gd name="T41" fmla="*/ 101 h 114"/>
                <a:gd name="T42" fmla="*/ 82 w 113"/>
                <a:gd name="T43" fmla="*/ 107 h 114"/>
                <a:gd name="T44" fmla="*/ 75 w 113"/>
                <a:gd name="T45" fmla="*/ 114 h 114"/>
                <a:gd name="T46" fmla="*/ 63 w 113"/>
                <a:gd name="T47" fmla="*/ 114 h 114"/>
                <a:gd name="T48" fmla="*/ 50 w 113"/>
                <a:gd name="T49" fmla="*/ 114 h 114"/>
                <a:gd name="T50" fmla="*/ 38 w 113"/>
                <a:gd name="T51" fmla="*/ 114 h 114"/>
                <a:gd name="T52" fmla="*/ 31 w 113"/>
                <a:gd name="T53" fmla="*/ 107 h 114"/>
                <a:gd name="T54" fmla="*/ 19 w 113"/>
                <a:gd name="T55" fmla="*/ 101 h 114"/>
                <a:gd name="T56" fmla="*/ 12 w 113"/>
                <a:gd name="T57" fmla="*/ 95 h 114"/>
                <a:gd name="T58" fmla="*/ 6 w 113"/>
                <a:gd name="T59" fmla="*/ 89 h 114"/>
                <a:gd name="T60" fmla="*/ 0 w 113"/>
                <a:gd name="T61" fmla="*/ 76 h 114"/>
                <a:gd name="T62" fmla="*/ 0 w 113"/>
                <a:gd name="T63" fmla="*/ 63 h 114"/>
                <a:gd name="T64" fmla="*/ 0 w 113"/>
                <a:gd name="T65" fmla="*/ 5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3" h="114">
                  <a:moveTo>
                    <a:pt x="0" y="57"/>
                  </a:moveTo>
                  <a:lnTo>
                    <a:pt x="0" y="51"/>
                  </a:lnTo>
                  <a:lnTo>
                    <a:pt x="0" y="51"/>
                  </a:lnTo>
                  <a:lnTo>
                    <a:pt x="0" y="44"/>
                  </a:lnTo>
                  <a:lnTo>
                    <a:pt x="6" y="38"/>
                  </a:lnTo>
                  <a:lnTo>
                    <a:pt x="6" y="32"/>
                  </a:lnTo>
                  <a:lnTo>
                    <a:pt x="12" y="26"/>
                  </a:lnTo>
                  <a:lnTo>
                    <a:pt x="12" y="26"/>
                  </a:lnTo>
                  <a:lnTo>
                    <a:pt x="19" y="19"/>
                  </a:lnTo>
                  <a:lnTo>
                    <a:pt x="19" y="13"/>
                  </a:lnTo>
                  <a:lnTo>
                    <a:pt x="25" y="13"/>
                  </a:lnTo>
                  <a:lnTo>
                    <a:pt x="31" y="7"/>
                  </a:lnTo>
                  <a:lnTo>
                    <a:pt x="38" y="7"/>
                  </a:lnTo>
                  <a:lnTo>
                    <a:pt x="38" y="7"/>
                  </a:lnTo>
                  <a:lnTo>
                    <a:pt x="44" y="7"/>
                  </a:lnTo>
                  <a:lnTo>
                    <a:pt x="50" y="0"/>
                  </a:lnTo>
                  <a:lnTo>
                    <a:pt x="56" y="0"/>
                  </a:lnTo>
                  <a:lnTo>
                    <a:pt x="63" y="0"/>
                  </a:lnTo>
                  <a:lnTo>
                    <a:pt x="69" y="7"/>
                  </a:lnTo>
                  <a:lnTo>
                    <a:pt x="75" y="7"/>
                  </a:lnTo>
                  <a:lnTo>
                    <a:pt x="75" y="7"/>
                  </a:lnTo>
                  <a:lnTo>
                    <a:pt x="82" y="7"/>
                  </a:lnTo>
                  <a:lnTo>
                    <a:pt x="88" y="13"/>
                  </a:lnTo>
                  <a:lnTo>
                    <a:pt x="94" y="13"/>
                  </a:lnTo>
                  <a:lnTo>
                    <a:pt x="94" y="19"/>
                  </a:lnTo>
                  <a:lnTo>
                    <a:pt x="101" y="26"/>
                  </a:lnTo>
                  <a:lnTo>
                    <a:pt x="101" y="26"/>
                  </a:lnTo>
                  <a:lnTo>
                    <a:pt x="107" y="32"/>
                  </a:lnTo>
                  <a:lnTo>
                    <a:pt x="107" y="38"/>
                  </a:lnTo>
                  <a:lnTo>
                    <a:pt x="107" y="44"/>
                  </a:lnTo>
                  <a:lnTo>
                    <a:pt x="113" y="51"/>
                  </a:lnTo>
                  <a:lnTo>
                    <a:pt x="113" y="51"/>
                  </a:lnTo>
                  <a:lnTo>
                    <a:pt x="113" y="57"/>
                  </a:lnTo>
                  <a:lnTo>
                    <a:pt x="113" y="63"/>
                  </a:lnTo>
                  <a:lnTo>
                    <a:pt x="113" y="70"/>
                  </a:lnTo>
                  <a:lnTo>
                    <a:pt x="107" y="76"/>
                  </a:lnTo>
                  <a:lnTo>
                    <a:pt x="107" y="82"/>
                  </a:lnTo>
                  <a:lnTo>
                    <a:pt x="107" y="89"/>
                  </a:lnTo>
                  <a:lnTo>
                    <a:pt x="101" y="89"/>
                  </a:lnTo>
                  <a:lnTo>
                    <a:pt x="101" y="95"/>
                  </a:lnTo>
                  <a:lnTo>
                    <a:pt x="94" y="101"/>
                  </a:lnTo>
                  <a:lnTo>
                    <a:pt x="94" y="101"/>
                  </a:lnTo>
                  <a:lnTo>
                    <a:pt x="88" y="107"/>
                  </a:lnTo>
                  <a:lnTo>
                    <a:pt x="82" y="107"/>
                  </a:lnTo>
                  <a:lnTo>
                    <a:pt x="75" y="107"/>
                  </a:lnTo>
                  <a:lnTo>
                    <a:pt x="75" y="114"/>
                  </a:lnTo>
                  <a:lnTo>
                    <a:pt x="69" y="114"/>
                  </a:lnTo>
                  <a:lnTo>
                    <a:pt x="63" y="114"/>
                  </a:lnTo>
                  <a:lnTo>
                    <a:pt x="56" y="114"/>
                  </a:lnTo>
                  <a:lnTo>
                    <a:pt x="50" y="114"/>
                  </a:lnTo>
                  <a:lnTo>
                    <a:pt x="44" y="114"/>
                  </a:lnTo>
                  <a:lnTo>
                    <a:pt x="38" y="114"/>
                  </a:lnTo>
                  <a:lnTo>
                    <a:pt x="38" y="107"/>
                  </a:lnTo>
                  <a:lnTo>
                    <a:pt x="31" y="107"/>
                  </a:lnTo>
                  <a:lnTo>
                    <a:pt x="25" y="107"/>
                  </a:lnTo>
                  <a:lnTo>
                    <a:pt x="19" y="101"/>
                  </a:lnTo>
                  <a:lnTo>
                    <a:pt x="19" y="101"/>
                  </a:lnTo>
                  <a:lnTo>
                    <a:pt x="12" y="95"/>
                  </a:lnTo>
                  <a:lnTo>
                    <a:pt x="12" y="89"/>
                  </a:lnTo>
                  <a:lnTo>
                    <a:pt x="6" y="89"/>
                  </a:lnTo>
                  <a:lnTo>
                    <a:pt x="6" y="82"/>
                  </a:lnTo>
                  <a:lnTo>
                    <a:pt x="0" y="76"/>
                  </a:lnTo>
                  <a:lnTo>
                    <a:pt x="0" y="70"/>
                  </a:lnTo>
                  <a:lnTo>
                    <a:pt x="0" y="63"/>
                  </a:lnTo>
                  <a:lnTo>
                    <a:pt x="0" y="57"/>
                  </a:lnTo>
                  <a:lnTo>
                    <a:pt x="0" y="57"/>
                  </a:lnTo>
                  <a:lnTo>
                    <a:pt x="0" y="57"/>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95" name="Freeform 1126">
              <a:extLst>
                <a:ext uri="{FF2B5EF4-FFF2-40B4-BE49-F238E27FC236}">
                  <a16:creationId xmlns:a16="http://schemas.microsoft.com/office/drawing/2014/main" id="{2544A032-F69C-449B-B92B-4232DD9BA620}"/>
                </a:ext>
              </a:extLst>
            </p:cNvPr>
            <p:cNvSpPr>
              <a:spLocks/>
            </p:cNvSpPr>
            <p:nvPr/>
          </p:nvSpPr>
          <p:spPr bwMode="auto">
            <a:xfrm rot="-5400000">
              <a:off x="3079" y="817"/>
              <a:ext cx="57" cy="447"/>
            </a:xfrm>
            <a:custGeom>
              <a:avLst/>
              <a:gdLst>
                <a:gd name="T0" fmla="*/ 57 w 57"/>
                <a:gd name="T1" fmla="*/ 25 h 447"/>
                <a:gd name="T2" fmla="*/ 57 w 57"/>
                <a:gd name="T3" fmla="*/ 25 h 447"/>
                <a:gd name="T4" fmla="*/ 57 w 57"/>
                <a:gd name="T5" fmla="*/ 25 h 447"/>
                <a:gd name="T6" fmla="*/ 51 w 57"/>
                <a:gd name="T7" fmla="*/ 6 h 447"/>
                <a:gd name="T8" fmla="*/ 25 w 57"/>
                <a:gd name="T9" fmla="*/ 0 h 447"/>
                <a:gd name="T10" fmla="*/ 7 w 57"/>
                <a:gd name="T11" fmla="*/ 6 h 447"/>
                <a:gd name="T12" fmla="*/ 0 w 57"/>
                <a:gd name="T13" fmla="*/ 25 h 447"/>
                <a:gd name="T14" fmla="*/ 0 w 57"/>
                <a:gd name="T15" fmla="*/ 25 h 447"/>
                <a:gd name="T16" fmla="*/ 0 w 57"/>
                <a:gd name="T17" fmla="*/ 25 h 447"/>
                <a:gd name="T18" fmla="*/ 0 w 57"/>
                <a:gd name="T19" fmla="*/ 422 h 447"/>
                <a:gd name="T20" fmla="*/ 0 w 57"/>
                <a:gd name="T21" fmla="*/ 422 h 447"/>
                <a:gd name="T22" fmla="*/ 7 w 57"/>
                <a:gd name="T23" fmla="*/ 441 h 447"/>
                <a:gd name="T24" fmla="*/ 25 w 57"/>
                <a:gd name="T25" fmla="*/ 447 h 447"/>
                <a:gd name="T26" fmla="*/ 51 w 57"/>
                <a:gd name="T27" fmla="*/ 441 h 447"/>
                <a:gd name="T28" fmla="*/ 57 w 57"/>
                <a:gd name="T29" fmla="*/ 422 h 447"/>
                <a:gd name="T30" fmla="*/ 57 w 57"/>
                <a:gd name="T31" fmla="*/ 422 h 447"/>
                <a:gd name="T32" fmla="*/ 57 w 57"/>
                <a:gd name="T33" fmla="*/ 25 h 447"/>
                <a:gd name="T34" fmla="*/ 57 w 57"/>
                <a:gd name="T35" fmla="*/ 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447">
                  <a:moveTo>
                    <a:pt x="57" y="25"/>
                  </a:moveTo>
                  <a:lnTo>
                    <a:pt x="57" y="25"/>
                  </a:lnTo>
                  <a:lnTo>
                    <a:pt x="57" y="25"/>
                  </a:lnTo>
                  <a:lnTo>
                    <a:pt x="51" y="6"/>
                  </a:lnTo>
                  <a:lnTo>
                    <a:pt x="25" y="0"/>
                  </a:lnTo>
                  <a:lnTo>
                    <a:pt x="7" y="6"/>
                  </a:lnTo>
                  <a:lnTo>
                    <a:pt x="0" y="25"/>
                  </a:lnTo>
                  <a:lnTo>
                    <a:pt x="0" y="25"/>
                  </a:lnTo>
                  <a:lnTo>
                    <a:pt x="0" y="25"/>
                  </a:lnTo>
                  <a:lnTo>
                    <a:pt x="0" y="422"/>
                  </a:lnTo>
                  <a:lnTo>
                    <a:pt x="0" y="422"/>
                  </a:lnTo>
                  <a:lnTo>
                    <a:pt x="7" y="441"/>
                  </a:lnTo>
                  <a:lnTo>
                    <a:pt x="25" y="447"/>
                  </a:lnTo>
                  <a:lnTo>
                    <a:pt x="51" y="441"/>
                  </a:lnTo>
                  <a:lnTo>
                    <a:pt x="57" y="422"/>
                  </a:lnTo>
                  <a:lnTo>
                    <a:pt x="57" y="422"/>
                  </a:lnTo>
                  <a:lnTo>
                    <a:pt x="57" y="25"/>
                  </a:lnTo>
                  <a:lnTo>
                    <a:pt x="57" y="25"/>
                  </a:lnTo>
                  <a:close/>
                </a:path>
              </a:pathLst>
            </a:custGeom>
            <a:solidFill>
              <a:srgbClr val="A2B3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sp>
          <p:nvSpPr>
            <p:cNvPr id="196" name="Freeform 1127">
              <a:extLst>
                <a:ext uri="{FF2B5EF4-FFF2-40B4-BE49-F238E27FC236}">
                  <a16:creationId xmlns:a16="http://schemas.microsoft.com/office/drawing/2014/main" id="{4C6BD032-9FA3-4039-978C-1E4F3C28656E}"/>
                </a:ext>
              </a:extLst>
            </p:cNvPr>
            <p:cNvSpPr>
              <a:spLocks/>
            </p:cNvSpPr>
            <p:nvPr/>
          </p:nvSpPr>
          <p:spPr bwMode="auto">
            <a:xfrm rot="-5400000">
              <a:off x="3079" y="817"/>
              <a:ext cx="57" cy="447"/>
            </a:xfrm>
            <a:custGeom>
              <a:avLst/>
              <a:gdLst>
                <a:gd name="T0" fmla="*/ 57 w 57"/>
                <a:gd name="T1" fmla="*/ 25 h 447"/>
                <a:gd name="T2" fmla="*/ 57 w 57"/>
                <a:gd name="T3" fmla="*/ 25 h 447"/>
                <a:gd name="T4" fmla="*/ 57 w 57"/>
                <a:gd name="T5" fmla="*/ 25 h 447"/>
                <a:gd name="T6" fmla="*/ 57 w 57"/>
                <a:gd name="T7" fmla="*/ 19 h 447"/>
                <a:gd name="T8" fmla="*/ 51 w 57"/>
                <a:gd name="T9" fmla="*/ 12 h 447"/>
                <a:gd name="T10" fmla="*/ 51 w 57"/>
                <a:gd name="T11" fmla="*/ 12 h 447"/>
                <a:gd name="T12" fmla="*/ 44 w 57"/>
                <a:gd name="T13" fmla="*/ 6 h 447"/>
                <a:gd name="T14" fmla="*/ 44 w 57"/>
                <a:gd name="T15" fmla="*/ 0 h 447"/>
                <a:gd name="T16" fmla="*/ 38 w 57"/>
                <a:gd name="T17" fmla="*/ 0 h 447"/>
                <a:gd name="T18" fmla="*/ 32 w 57"/>
                <a:gd name="T19" fmla="*/ 0 h 447"/>
                <a:gd name="T20" fmla="*/ 25 w 57"/>
                <a:gd name="T21" fmla="*/ 0 h 447"/>
                <a:gd name="T22" fmla="*/ 19 w 57"/>
                <a:gd name="T23" fmla="*/ 0 h 447"/>
                <a:gd name="T24" fmla="*/ 13 w 57"/>
                <a:gd name="T25" fmla="*/ 0 h 447"/>
                <a:gd name="T26" fmla="*/ 13 w 57"/>
                <a:gd name="T27" fmla="*/ 0 h 447"/>
                <a:gd name="T28" fmla="*/ 7 w 57"/>
                <a:gd name="T29" fmla="*/ 6 h 447"/>
                <a:gd name="T30" fmla="*/ 0 w 57"/>
                <a:gd name="T31" fmla="*/ 12 h 447"/>
                <a:gd name="T32" fmla="*/ 0 w 57"/>
                <a:gd name="T33" fmla="*/ 12 h 447"/>
                <a:gd name="T34" fmla="*/ 0 w 57"/>
                <a:gd name="T35" fmla="*/ 19 h 447"/>
                <a:gd name="T36" fmla="*/ 0 w 57"/>
                <a:gd name="T37" fmla="*/ 25 h 447"/>
                <a:gd name="T38" fmla="*/ 0 w 57"/>
                <a:gd name="T39" fmla="*/ 25 h 447"/>
                <a:gd name="T40" fmla="*/ 0 w 57"/>
                <a:gd name="T41" fmla="*/ 25 h 447"/>
                <a:gd name="T42" fmla="*/ 0 w 57"/>
                <a:gd name="T43" fmla="*/ 422 h 447"/>
                <a:gd name="T44" fmla="*/ 0 w 57"/>
                <a:gd name="T45" fmla="*/ 422 h 447"/>
                <a:gd name="T46" fmla="*/ 0 w 57"/>
                <a:gd name="T47" fmla="*/ 428 h 447"/>
                <a:gd name="T48" fmla="*/ 0 w 57"/>
                <a:gd name="T49" fmla="*/ 434 h 447"/>
                <a:gd name="T50" fmla="*/ 0 w 57"/>
                <a:gd name="T51" fmla="*/ 434 h 447"/>
                <a:gd name="T52" fmla="*/ 7 w 57"/>
                <a:gd name="T53" fmla="*/ 441 h 447"/>
                <a:gd name="T54" fmla="*/ 13 w 57"/>
                <a:gd name="T55" fmla="*/ 447 h 447"/>
                <a:gd name="T56" fmla="*/ 13 w 57"/>
                <a:gd name="T57" fmla="*/ 447 h 447"/>
                <a:gd name="T58" fmla="*/ 19 w 57"/>
                <a:gd name="T59" fmla="*/ 447 h 447"/>
                <a:gd name="T60" fmla="*/ 25 w 57"/>
                <a:gd name="T61" fmla="*/ 447 h 447"/>
                <a:gd name="T62" fmla="*/ 32 w 57"/>
                <a:gd name="T63" fmla="*/ 447 h 447"/>
                <a:gd name="T64" fmla="*/ 38 w 57"/>
                <a:gd name="T65" fmla="*/ 447 h 447"/>
                <a:gd name="T66" fmla="*/ 44 w 57"/>
                <a:gd name="T67" fmla="*/ 447 h 447"/>
                <a:gd name="T68" fmla="*/ 44 w 57"/>
                <a:gd name="T69" fmla="*/ 441 h 447"/>
                <a:gd name="T70" fmla="*/ 51 w 57"/>
                <a:gd name="T71" fmla="*/ 434 h 447"/>
                <a:gd name="T72" fmla="*/ 51 w 57"/>
                <a:gd name="T73" fmla="*/ 434 h 447"/>
                <a:gd name="T74" fmla="*/ 57 w 57"/>
                <a:gd name="T75" fmla="*/ 428 h 447"/>
                <a:gd name="T76" fmla="*/ 57 w 57"/>
                <a:gd name="T77" fmla="*/ 422 h 447"/>
                <a:gd name="T78" fmla="*/ 57 w 57"/>
                <a:gd name="T79" fmla="*/ 422 h 447"/>
                <a:gd name="T80" fmla="*/ 57 w 57"/>
                <a:gd name="T81" fmla="*/ 25 h 447"/>
                <a:gd name="T82" fmla="*/ 57 w 57"/>
                <a:gd name="T83" fmla="*/ 25 h 447"/>
                <a:gd name="T84" fmla="*/ 57 w 57"/>
                <a:gd name="T85" fmla="*/ 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7" h="447">
                  <a:moveTo>
                    <a:pt x="57" y="25"/>
                  </a:moveTo>
                  <a:lnTo>
                    <a:pt x="57" y="25"/>
                  </a:lnTo>
                  <a:lnTo>
                    <a:pt x="57" y="25"/>
                  </a:lnTo>
                  <a:lnTo>
                    <a:pt x="57" y="19"/>
                  </a:lnTo>
                  <a:lnTo>
                    <a:pt x="51" y="12"/>
                  </a:lnTo>
                  <a:lnTo>
                    <a:pt x="51" y="12"/>
                  </a:lnTo>
                  <a:lnTo>
                    <a:pt x="44" y="6"/>
                  </a:lnTo>
                  <a:lnTo>
                    <a:pt x="44" y="0"/>
                  </a:lnTo>
                  <a:lnTo>
                    <a:pt x="38" y="0"/>
                  </a:lnTo>
                  <a:lnTo>
                    <a:pt x="32" y="0"/>
                  </a:lnTo>
                  <a:lnTo>
                    <a:pt x="25" y="0"/>
                  </a:lnTo>
                  <a:lnTo>
                    <a:pt x="19" y="0"/>
                  </a:lnTo>
                  <a:lnTo>
                    <a:pt x="13" y="0"/>
                  </a:lnTo>
                  <a:lnTo>
                    <a:pt x="13" y="0"/>
                  </a:lnTo>
                  <a:lnTo>
                    <a:pt x="7" y="6"/>
                  </a:lnTo>
                  <a:lnTo>
                    <a:pt x="0" y="12"/>
                  </a:lnTo>
                  <a:lnTo>
                    <a:pt x="0" y="12"/>
                  </a:lnTo>
                  <a:lnTo>
                    <a:pt x="0" y="19"/>
                  </a:lnTo>
                  <a:lnTo>
                    <a:pt x="0" y="25"/>
                  </a:lnTo>
                  <a:lnTo>
                    <a:pt x="0" y="25"/>
                  </a:lnTo>
                  <a:lnTo>
                    <a:pt x="0" y="25"/>
                  </a:lnTo>
                  <a:lnTo>
                    <a:pt x="0" y="422"/>
                  </a:lnTo>
                  <a:lnTo>
                    <a:pt x="0" y="422"/>
                  </a:lnTo>
                  <a:lnTo>
                    <a:pt x="0" y="428"/>
                  </a:lnTo>
                  <a:lnTo>
                    <a:pt x="0" y="434"/>
                  </a:lnTo>
                  <a:lnTo>
                    <a:pt x="0" y="434"/>
                  </a:lnTo>
                  <a:lnTo>
                    <a:pt x="7" y="441"/>
                  </a:lnTo>
                  <a:lnTo>
                    <a:pt x="13" y="447"/>
                  </a:lnTo>
                  <a:lnTo>
                    <a:pt x="13" y="447"/>
                  </a:lnTo>
                  <a:lnTo>
                    <a:pt x="19" y="447"/>
                  </a:lnTo>
                  <a:lnTo>
                    <a:pt x="25" y="447"/>
                  </a:lnTo>
                  <a:lnTo>
                    <a:pt x="32" y="447"/>
                  </a:lnTo>
                  <a:lnTo>
                    <a:pt x="38" y="447"/>
                  </a:lnTo>
                  <a:lnTo>
                    <a:pt x="44" y="447"/>
                  </a:lnTo>
                  <a:lnTo>
                    <a:pt x="44" y="441"/>
                  </a:lnTo>
                  <a:lnTo>
                    <a:pt x="51" y="434"/>
                  </a:lnTo>
                  <a:lnTo>
                    <a:pt x="51" y="434"/>
                  </a:lnTo>
                  <a:lnTo>
                    <a:pt x="57" y="428"/>
                  </a:lnTo>
                  <a:lnTo>
                    <a:pt x="57" y="422"/>
                  </a:lnTo>
                  <a:lnTo>
                    <a:pt x="57" y="422"/>
                  </a:lnTo>
                  <a:lnTo>
                    <a:pt x="57" y="25"/>
                  </a:lnTo>
                  <a:lnTo>
                    <a:pt x="57" y="25"/>
                  </a:lnTo>
                  <a:lnTo>
                    <a:pt x="57" y="25"/>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grpSp>
      <p:grpSp>
        <p:nvGrpSpPr>
          <p:cNvPr id="204" name="组合 203">
            <a:extLst>
              <a:ext uri="{FF2B5EF4-FFF2-40B4-BE49-F238E27FC236}">
                <a16:creationId xmlns:a16="http://schemas.microsoft.com/office/drawing/2014/main" id="{91642EBE-E36A-4BE4-B272-ADF7CEB8213C}"/>
              </a:ext>
            </a:extLst>
          </p:cNvPr>
          <p:cNvGrpSpPr/>
          <p:nvPr/>
        </p:nvGrpSpPr>
        <p:grpSpPr>
          <a:xfrm>
            <a:off x="5461724" y="3286257"/>
            <a:ext cx="1692602" cy="1170452"/>
            <a:chOff x="5461724" y="3286257"/>
            <a:chExt cx="1692602" cy="1170452"/>
          </a:xfrm>
        </p:grpSpPr>
        <p:sp>
          <p:nvSpPr>
            <p:cNvPr id="87" name="Rectangle 1137">
              <a:extLst>
                <a:ext uri="{FF2B5EF4-FFF2-40B4-BE49-F238E27FC236}">
                  <a16:creationId xmlns:a16="http://schemas.microsoft.com/office/drawing/2014/main" id="{6BAB8683-244C-4611-8785-C918C5783C8B}"/>
                </a:ext>
              </a:extLst>
            </p:cNvPr>
            <p:cNvSpPr>
              <a:spLocks noChangeArrowheads="1"/>
            </p:cNvSpPr>
            <p:nvPr/>
          </p:nvSpPr>
          <p:spPr bwMode="auto">
            <a:xfrm>
              <a:off x="5461724" y="3832767"/>
              <a:ext cx="1692602" cy="623942"/>
            </a:xfrm>
            <a:prstGeom prst="rect">
              <a:avLst/>
            </a:prstGeom>
            <a:solidFill>
              <a:schemeClr val="accent6">
                <a:lumMod val="20000"/>
                <a:lumOff val="80000"/>
              </a:schemeClr>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cxnSp>
          <p:nvCxnSpPr>
            <p:cNvPr id="51" name="直接连接符 50">
              <a:extLst>
                <a:ext uri="{FF2B5EF4-FFF2-40B4-BE49-F238E27FC236}">
                  <a16:creationId xmlns:a16="http://schemas.microsoft.com/office/drawing/2014/main" id="{BDF7270B-FBEF-43D7-9051-F3A8E6CABFA2}"/>
                </a:ext>
              </a:extLst>
            </p:cNvPr>
            <p:cNvCxnSpPr/>
            <p:nvPr/>
          </p:nvCxnSpPr>
          <p:spPr>
            <a:xfrm flipV="1">
              <a:off x="5461724" y="3824314"/>
              <a:ext cx="1692602" cy="845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
          <p:nvSpPr>
            <p:cNvPr id="89" name="Rectangle 1139">
              <a:extLst>
                <a:ext uri="{FF2B5EF4-FFF2-40B4-BE49-F238E27FC236}">
                  <a16:creationId xmlns:a16="http://schemas.microsoft.com/office/drawing/2014/main" id="{FE1E2A47-EB7C-4E6D-8F4F-96EA3B16EBF9}"/>
                </a:ext>
              </a:extLst>
            </p:cNvPr>
            <p:cNvSpPr>
              <a:spLocks noChangeArrowheads="1"/>
            </p:cNvSpPr>
            <p:nvPr/>
          </p:nvSpPr>
          <p:spPr bwMode="auto">
            <a:xfrm>
              <a:off x="6202237" y="3812383"/>
              <a:ext cx="211575" cy="483245"/>
            </a:xfrm>
            <a:prstGeom prst="rect">
              <a:avLst/>
            </a:prstGeom>
            <a:solidFill>
              <a:schemeClr val="accent4"/>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90" name="Rectangle 1140">
              <a:extLst>
                <a:ext uri="{FF2B5EF4-FFF2-40B4-BE49-F238E27FC236}">
                  <a16:creationId xmlns:a16="http://schemas.microsoft.com/office/drawing/2014/main" id="{6C700B50-6509-44DC-8C25-FC8E5661442B}"/>
                </a:ext>
              </a:extLst>
            </p:cNvPr>
            <p:cNvSpPr>
              <a:spLocks noChangeArrowheads="1"/>
            </p:cNvSpPr>
            <p:nvPr/>
          </p:nvSpPr>
          <p:spPr bwMode="auto">
            <a:xfrm>
              <a:off x="6731176" y="3812383"/>
              <a:ext cx="211575" cy="483245"/>
            </a:xfrm>
            <a:prstGeom prst="rect">
              <a:avLst/>
            </a:prstGeom>
            <a:solidFill>
              <a:schemeClr val="accent4"/>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95" name="Line 1145">
              <a:extLst>
                <a:ext uri="{FF2B5EF4-FFF2-40B4-BE49-F238E27FC236}">
                  <a16:creationId xmlns:a16="http://schemas.microsoft.com/office/drawing/2014/main" id="{1835A933-1232-4E28-9DC1-A719271F5B30}"/>
                </a:ext>
              </a:extLst>
            </p:cNvPr>
            <p:cNvSpPr>
              <a:spLocks noChangeShapeType="1"/>
            </p:cNvSpPr>
            <p:nvPr/>
          </p:nvSpPr>
          <p:spPr bwMode="auto">
            <a:xfrm>
              <a:off x="5681013" y="3813501"/>
              <a:ext cx="199454" cy="0"/>
            </a:xfrm>
            <a:prstGeom prst="line">
              <a:avLst/>
            </a:prstGeom>
            <a:noFill/>
            <a:ln w="12700">
              <a:solidFill>
                <a:srgbClr val="DFC3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96" name="Line 1146">
              <a:extLst>
                <a:ext uri="{FF2B5EF4-FFF2-40B4-BE49-F238E27FC236}">
                  <a16:creationId xmlns:a16="http://schemas.microsoft.com/office/drawing/2014/main" id="{52099C8F-9810-4E24-B36A-585E08341199}"/>
                </a:ext>
              </a:extLst>
            </p:cNvPr>
            <p:cNvSpPr>
              <a:spLocks noChangeShapeType="1"/>
            </p:cNvSpPr>
            <p:nvPr/>
          </p:nvSpPr>
          <p:spPr bwMode="auto">
            <a:xfrm>
              <a:off x="6209951" y="3813501"/>
              <a:ext cx="199454" cy="0"/>
            </a:xfrm>
            <a:prstGeom prst="line">
              <a:avLst/>
            </a:prstGeom>
            <a:noFill/>
            <a:ln w="12700">
              <a:solidFill>
                <a:srgbClr val="DFC3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97" name="Line 1147">
              <a:extLst>
                <a:ext uri="{FF2B5EF4-FFF2-40B4-BE49-F238E27FC236}">
                  <a16:creationId xmlns:a16="http://schemas.microsoft.com/office/drawing/2014/main" id="{FAF5316D-2AA1-441E-A482-A7CB974851C8}"/>
                </a:ext>
              </a:extLst>
            </p:cNvPr>
            <p:cNvSpPr>
              <a:spLocks noChangeShapeType="1"/>
            </p:cNvSpPr>
            <p:nvPr/>
          </p:nvSpPr>
          <p:spPr bwMode="auto">
            <a:xfrm>
              <a:off x="6738889" y="3813501"/>
              <a:ext cx="199454" cy="0"/>
            </a:xfrm>
            <a:prstGeom prst="line">
              <a:avLst/>
            </a:prstGeom>
            <a:noFill/>
            <a:ln w="12700">
              <a:solidFill>
                <a:srgbClr val="DFC3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88" name="Rectangle 1138">
              <a:extLst>
                <a:ext uri="{FF2B5EF4-FFF2-40B4-BE49-F238E27FC236}">
                  <a16:creationId xmlns:a16="http://schemas.microsoft.com/office/drawing/2014/main" id="{346A8539-BFFB-4E6A-B60B-62E466E5E523}"/>
                </a:ext>
              </a:extLst>
            </p:cNvPr>
            <p:cNvSpPr>
              <a:spLocks noChangeArrowheads="1"/>
            </p:cNvSpPr>
            <p:nvPr/>
          </p:nvSpPr>
          <p:spPr bwMode="auto">
            <a:xfrm>
              <a:off x="5673299" y="3812383"/>
              <a:ext cx="211575" cy="483245"/>
            </a:xfrm>
            <a:prstGeom prst="rect">
              <a:avLst/>
            </a:prstGeom>
            <a:solidFill>
              <a:srgbClr val="FFC000"/>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198" name="Rectangle 1138">
              <a:extLst>
                <a:ext uri="{FF2B5EF4-FFF2-40B4-BE49-F238E27FC236}">
                  <a16:creationId xmlns:a16="http://schemas.microsoft.com/office/drawing/2014/main" id="{0ED975F4-E76D-45EE-902F-B04518395134}"/>
                </a:ext>
              </a:extLst>
            </p:cNvPr>
            <p:cNvSpPr>
              <a:spLocks noChangeArrowheads="1"/>
            </p:cNvSpPr>
            <p:nvPr/>
          </p:nvSpPr>
          <p:spPr bwMode="auto">
            <a:xfrm>
              <a:off x="6108847" y="3812383"/>
              <a:ext cx="418192" cy="295316"/>
            </a:xfrm>
            <a:prstGeom prst="rect">
              <a:avLst/>
            </a:prstGeom>
            <a:solidFill>
              <a:srgbClr val="FFC000"/>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199" name="Rectangle 1138">
              <a:extLst>
                <a:ext uri="{FF2B5EF4-FFF2-40B4-BE49-F238E27FC236}">
                  <a16:creationId xmlns:a16="http://schemas.microsoft.com/office/drawing/2014/main" id="{3DD9719E-92B9-4B04-B3EE-019938422C3B}"/>
                </a:ext>
              </a:extLst>
            </p:cNvPr>
            <p:cNvSpPr>
              <a:spLocks noChangeArrowheads="1"/>
            </p:cNvSpPr>
            <p:nvPr/>
          </p:nvSpPr>
          <p:spPr bwMode="auto">
            <a:xfrm>
              <a:off x="6629107" y="3812383"/>
              <a:ext cx="418192" cy="295316"/>
            </a:xfrm>
            <a:prstGeom prst="rect">
              <a:avLst/>
            </a:prstGeom>
            <a:solidFill>
              <a:srgbClr val="FFC000"/>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197" name="Rectangle 1138">
              <a:extLst>
                <a:ext uri="{FF2B5EF4-FFF2-40B4-BE49-F238E27FC236}">
                  <a16:creationId xmlns:a16="http://schemas.microsoft.com/office/drawing/2014/main" id="{7D42EC5F-6C44-4664-838B-F996F3C415F8}"/>
                </a:ext>
              </a:extLst>
            </p:cNvPr>
            <p:cNvSpPr>
              <a:spLocks noChangeArrowheads="1"/>
            </p:cNvSpPr>
            <p:nvPr/>
          </p:nvSpPr>
          <p:spPr bwMode="auto">
            <a:xfrm>
              <a:off x="5572470" y="3812383"/>
              <a:ext cx="431829" cy="295316"/>
            </a:xfrm>
            <a:prstGeom prst="rect">
              <a:avLst/>
            </a:prstGeom>
            <a:solidFill>
              <a:srgbClr val="FFC000"/>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grpSp>
          <p:nvGrpSpPr>
            <p:cNvPr id="2" name="组合 1">
              <a:extLst>
                <a:ext uri="{FF2B5EF4-FFF2-40B4-BE49-F238E27FC236}">
                  <a16:creationId xmlns:a16="http://schemas.microsoft.com/office/drawing/2014/main" id="{B4020D35-DF0B-48EE-ADCB-0E8483FE0239}"/>
                </a:ext>
              </a:extLst>
            </p:cNvPr>
            <p:cNvGrpSpPr/>
            <p:nvPr/>
          </p:nvGrpSpPr>
          <p:grpSpPr>
            <a:xfrm>
              <a:off x="5461724" y="3286257"/>
              <a:ext cx="1692602" cy="552037"/>
              <a:chOff x="5461724" y="3275444"/>
              <a:chExt cx="1692602" cy="552037"/>
            </a:xfrm>
          </p:grpSpPr>
          <p:sp>
            <p:nvSpPr>
              <p:cNvPr id="91" name="Rectangle 1141">
                <a:extLst>
                  <a:ext uri="{FF2B5EF4-FFF2-40B4-BE49-F238E27FC236}">
                    <a16:creationId xmlns:a16="http://schemas.microsoft.com/office/drawing/2014/main" id="{FFF2BFCC-4C17-4A67-B69C-18EE842B8016}"/>
                  </a:ext>
                </a:extLst>
              </p:cNvPr>
              <p:cNvSpPr>
                <a:spLocks noChangeArrowheads="1"/>
              </p:cNvSpPr>
              <p:nvPr/>
            </p:nvSpPr>
            <p:spPr bwMode="auto">
              <a:xfrm>
                <a:off x="5461724" y="3290542"/>
                <a:ext cx="1692602" cy="536939"/>
              </a:xfrm>
              <a:prstGeom prst="rect">
                <a:avLst/>
              </a:prstGeom>
              <a:solidFill>
                <a:srgbClr val="FFC000"/>
              </a:solidFill>
              <a:ln>
                <a:noFill/>
              </a:ln>
              <a:effectLst/>
              <a:extLst>
                <a:ext uri="{91240B29-F687-4F45-9708-019B960494DF}">
                  <a14:hiddenLine xmlns:a14="http://schemas.microsoft.com/office/drawing/2010/main" w="12700">
                    <a:solidFill>
                      <a:schemeClr val="accent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92" name="AutoShape 1142">
                <a:extLst>
                  <a:ext uri="{FF2B5EF4-FFF2-40B4-BE49-F238E27FC236}">
                    <a16:creationId xmlns:a16="http://schemas.microsoft.com/office/drawing/2014/main" id="{6A128CD8-07EF-40C9-8198-49B42E45302D}"/>
                  </a:ext>
                </a:extLst>
              </p:cNvPr>
              <p:cNvSpPr>
                <a:spLocks noChangeArrowheads="1"/>
              </p:cNvSpPr>
              <p:nvPr/>
            </p:nvSpPr>
            <p:spPr bwMode="auto">
              <a:xfrm>
                <a:off x="6096450" y="3275444"/>
                <a:ext cx="423151" cy="2147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93" name="AutoShape 1143">
                <a:extLst>
                  <a:ext uri="{FF2B5EF4-FFF2-40B4-BE49-F238E27FC236}">
                    <a16:creationId xmlns:a16="http://schemas.microsoft.com/office/drawing/2014/main" id="{D4392C0E-7EC4-45C4-84BC-7AA35CBE68F0}"/>
                  </a:ext>
                </a:extLst>
              </p:cNvPr>
              <p:cNvSpPr>
                <a:spLocks noChangeArrowheads="1"/>
              </p:cNvSpPr>
              <p:nvPr/>
            </p:nvSpPr>
            <p:spPr bwMode="auto">
              <a:xfrm>
                <a:off x="6625388" y="3275444"/>
                <a:ext cx="423151" cy="2147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94" name="AutoShape 1144">
                <a:extLst>
                  <a:ext uri="{FF2B5EF4-FFF2-40B4-BE49-F238E27FC236}">
                    <a16:creationId xmlns:a16="http://schemas.microsoft.com/office/drawing/2014/main" id="{04E38C38-D6D3-4195-95A7-E2920602521E}"/>
                  </a:ext>
                </a:extLst>
              </p:cNvPr>
              <p:cNvSpPr>
                <a:spLocks noChangeArrowheads="1"/>
              </p:cNvSpPr>
              <p:nvPr/>
            </p:nvSpPr>
            <p:spPr bwMode="auto">
              <a:xfrm>
                <a:off x="5567512" y="3275444"/>
                <a:ext cx="423151" cy="2147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grpSp>
        <p:sp>
          <p:nvSpPr>
            <p:cNvPr id="201" name="Rectangle 1138">
              <a:extLst>
                <a:ext uri="{FF2B5EF4-FFF2-40B4-BE49-F238E27FC236}">
                  <a16:creationId xmlns:a16="http://schemas.microsoft.com/office/drawing/2014/main" id="{AE428C2B-63EE-4EA9-93C6-99AB2DADD570}"/>
                </a:ext>
              </a:extLst>
            </p:cNvPr>
            <p:cNvSpPr>
              <a:spLocks noChangeArrowheads="1"/>
            </p:cNvSpPr>
            <p:nvPr/>
          </p:nvSpPr>
          <p:spPr bwMode="auto">
            <a:xfrm>
              <a:off x="5681013" y="3826097"/>
              <a:ext cx="182703" cy="295316"/>
            </a:xfrm>
            <a:prstGeom prst="rect">
              <a:avLst/>
            </a:prstGeom>
            <a:solidFill>
              <a:srgbClr val="FFC0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202" name="Rectangle 1138">
              <a:extLst>
                <a:ext uri="{FF2B5EF4-FFF2-40B4-BE49-F238E27FC236}">
                  <a16:creationId xmlns:a16="http://schemas.microsoft.com/office/drawing/2014/main" id="{A1357111-2C4C-49D2-9A47-37549D5E33AE}"/>
                </a:ext>
              </a:extLst>
            </p:cNvPr>
            <p:cNvSpPr>
              <a:spLocks noChangeArrowheads="1"/>
            </p:cNvSpPr>
            <p:nvPr/>
          </p:nvSpPr>
          <p:spPr bwMode="auto">
            <a:xfrm>
              <a:off x="6216672" y="3832767"/>
              <a:ext cx="182703" cy="295316"/>
            </a:xfrm>
            <a:prstGeom prst="rect">
              <a:avLst/>
            </a:prstGeom>
            <a:solidFill>
              <a:srgbClr val="FFC0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203" name="Rectangle 1138">
              <a:extLst>
                <a:ext uri="{FF2B5EF4-FFF2-40B4-BE49-F238E27FC236}">
                  <a16:creationId xmlns:a16="http://schemas.microsoft.com/office/drawing/2014/main" id="{B96691D0-9F83-4B19-9A78-F033069D4E10}"/>
                </a:ext>
              </a:extLst>
            </p:cNvPr>
            <p:cNvSpPr>
              <a:spLocks noChangeArrowheads="1"/>
            </p:cNvSpPr>
            <p:nvPr/>
          </p:nvSpPr>
          <p:spPr bwMode="auto">
            <a:xfrm>
              <a:off x="6745611" y="3829537"/>
              <a:ext cx="182703" cy="295316"/>
            </a:xfrm>
            <a:prstGeom prst="rect">
              <a:avLst/>
            </a:prstGeom>
            <a:solidFill>
              <a:srgbClr val="FFC000"/>
            </a:solidFill>
            <a:ln w="28575">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grpSp>
      <p:grpSp>
        <p:nvGrpSpPr>
          <p:cNvPr id="225" name="组合 224">
            <a:extLst>
              <a:ext uri="{FF2B5EF4-FFF2-40B4-BE49-F238E27FC236}">
                <a16:creationId xmlns:a16="http://schemas.microsoft.com/office/drawing/2014/main" id="{457801F5-4588-44AA-AF08-7FD2D612A336}"/>
              </a:ext>
            </a:extLst>
          </p:cNvPr>
          <p:cNvGrpSpPr/>
          <p:nvPr/>
        </p:nvGrpSpPr>
        <p:grpSpPr>
          <a:xfrm>
            <a:off x="5354697" y="1379457"/>
            <a:ext cx="1692602" cy="775498"/>
            <a:chOff x="5461724" y="3681211"/>
            <a:chExt cx="1692602" cy="775498"/>
          </a:xfrm>
        </p:grpSpPr>
        <p:sp>
          <p:nvSpPr>
            <p:cNvPr id="226" name="Rectangle 1137">
              <a:extLst>
                <a:ext uri="{FF2B5EF4-FFF2-40B4-BE49-F238E27FC236}">
                  <a16:creationId xmlns:a16="http://schemas.microsoft.com/office/drawing/2014/main" id="{A0BFAEDA-0737-4CDB-8923-4745FD5D375E}"/>
                </a:ext>
              </a:extLst>
            </p:cNvPr>
            <p:cNvSpPr>
              <a:spLocks noChangeArrowheads="1"/>
            </p:cNvSpPr>
            <p:nvPr/>
          </p:nvSpPr>
          <p:spPr bwMode="auto">
            <a:xfrm>
              <a:off x="5461724" y="3832767"/>
              <a:ext cx="1692602" cy="623942"/>
            </a:xfrm>
            <a:prstGeom prst="rect">
              <a:avLst/>
            </a:prstGeom>
            <a:solidFill>
              <a:schemeClr val="accent6">
                <a:lumMod val="20000"/>
                <a:lumOff val="80000"/>
              </a:schemeClr>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cxnSp>
          <p:nvCxnSpPr>
            <p:cNvPr id="227" name="直接连接符 226">
              <a:extLst>
                <a:ext uri="{FF2B5EF4-FFF2-40B4-BE49-F238E27FC236}">
                  <a16:creationId xmlns:a16="http://schemas.microsoft.com/office/drawing/2014/main" id="{A33BF856-9112-47A1-A411-3B5258701839}"/>
                </a:ext>
              </a:extLst>
            </p:cNvPr>
            <p:cNvCxnSpPr/>
            <p:nvPr/>
          </p:nvCxnSpPr>
          <p:spPr>
            <a:xfrm flipV="1">
              <a:off x="5461724" y="3824314"/>
              <a:ext cx="1692602" cy="845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
          <p:nvSpPr>
            <p:cNvPr id="228" name="Rectangle 1139">
              <a:extLst>
                <a:ext uri="{FF2B5EF4-FFF2-40B4-BE49-F238E27FC236}">
                  <a16:creationId xmlns:a16="http://schemas.microsoft.com/office/drawing/2014/main" id="{2CEC0C07-3C9C-46CA-8230-994B82FD3B07}"/>
                </a:ext>
              </a:extLst>
            </p:cNvPr>
            <p:cNvSpPr>
              <a:spLocks noChangeArrowheads="1"/>
            </p:cNvSpPr>
            <p:nvPr/>
          </p:nvSpPr>
          <p:spPr bwMode="auto">
            <a:xfrm>
              <a:off x="6202237" y="3812383"/>
              <a:ext cx="211575" cy="483245"/>
            </a:xfrm>
            <a:prstGeom prst="rect">
              <a:avLst/>
            </a:prstGeom>
            <a:solidFill>
              <a:schemeClr val="accent4"/>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229" name="Rectangle 1140">
              <a:extLst>
                <a:ext uri="{FF2B5EF4-FFF2-40B4-BE49-F238E27FC236}">
                  <a16:creationId xmlns:a16="http://schemas.microsoft.com/office/drawing/2014/main" id="{5FF10EF4-8582-4BFC-9479-C09EE7D73105}"/>
                </a:ext>
              </a:extLst>
            </p:cNvPr>
            <p:cNvSpPr>
              <a:spLocks noChangeArrowheads="1"/>
            </p:cNvSpPr>
            <p:nvPr/>
          </p:nvSpPr>
          <p:spPr bwMode="auto">
            <a:xfrm>
              <a:off x="6731176" y="3812383"/>
              <a:ext cx="211575" cy="483245"/>
            </a:xfrm>
            <a:prstGeom prst="rect">
              <a:avLst/>
            </a:prstGeom>
            <a:solidFill>
              <a:schemeClr val="accent4"/>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230" name="Line 1145">
              <a:extLst>
                <a:ext uri="{FF2B5EF4-FFF2-40B4-BE49-F238E27FC236}">
                  <a16:creationId xmlns:a16="http://schemas.microsoft.com/office/drawing/2014/main" id="{EE08370B-F47E-4F48-9B50-4372F5893B56}"/>
                </a:ext>
              </a:extLst>
            </p:cNvPr>
            <p:cNvSpPr>
              <a:spLocks noChangeShapeType="1"/>
            </p:cNvSpPr>
            <p:nvPr/>
          </p:nvSpPr>
          <p:spPr bwMode="auto">
            <a:xfrm>
              <a:off x="5681013" y="3813501"/>
              <a:ext cx="199454" cy="0"/>
            </a:xfrm>
            <a:prstGeom prst="line">
              <a:avLst/>
            </a:prstGeom>
            <a:noFill/>
            <a:ln w="12700">
              <a:solidFill>
                <a:srgbClr val="DFC3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31" name="Line 1146">
              <a:extLst>
                <a:ext uri="{FF2B5EF4-FFF2-40B4-BE49-F238E27FC236}">
                  <a16:creationId xmlns:a16="http://schemas.microsoft.com/office/drawing/2014/main" id="{E8A7B368-A162-4FFB-B0B1-75F4B8C78631}"/>
                </a:ext>
              </a:extLst>
            </p:cNvPr>
            <p:cNvSpPr>
              <a:spLocks noChangeShapeType="1"/>
            </p:cNvSpPr>
            <p:nvPr/>
          </p:nvSpPr>
          <p:spPr bwMode="auto">
            <a:xfrm>
              <a:off x="6209951" y="3813501"/>
              <a:ext cx="199454" cy="0"/>
            </a:xfrm>
            <a:prstGeom prst="line">
              <a:avLst/>
            </a:prstGeom>
            <a:noFill/>
            <a:ln w="12700">
              <a:solidFill>
                <a:srgbClr val="DFC3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32" name="Line 1147">
              <a:extLst>
                <a:ext uri="{FF2B5EF4-FFF2-40B4-BE49-F238E27FC236}">
                  <a16:creationId xmlns:a16="http://schemas.microsoft.com/office/drawing/2014/main" id="{984DBAD4-869E-4DE7-AA18-4258B9D82F7F}"/>
                </a:ext>
              </a:extLst>
            </p:cNvPr>
            <p:cNvSpPr>
              <a:spLocks noChangeShapeType="1"/>
            </p:cNvSpPr>
            <p:nvPr/>
          </p:nvSpPr>
          <p:spPr bwMode="auto">
            <a:xfrm>
              <a:off x="6738889" y="3813501"/>
              <a:ext cx="199454" cy="0"/>
            </a:xfrm>
            <a:prstGeom prst="line">
              <a:avLst/>
            </a:prstGeom>
            <a:noFill/>
            <a:ln w="12700">
              <a:solidFill>
                <a:srgbClr val="DFC3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33" name="Rectangle 1138">
              <a:extLst>
                <a:ext uri="{FF2B5EF4-FFF2-40B4-BE49-F238E27FC236}">
                  <a16:creationId xmlns:a16="http://schemas.microsoft.com/office/drawing/2014/main" id="{E656225E-88C2-495F-9334-957587A799A6}"/>
                </a:ext>
              </a:extLst>
            </p:cNvPr>
            <p:cNvSpPr>
              <a:spLocks noChangeArrowheads="1"/>
            </p:cNvSpPr>
            <p:nvPr/>
          </p:nvSpPr>
          <p:spPr bwMode="auto">
            <a:xfrm>
              <a:off x="5673299" y="3812383"/>
              <a:ext cx="211575" cy="483245"/>
            </a:xfrm>
            <a:prstGeom prst="rect">
              <a:avLst/>
            </a:prstGeom>
            <a:solidFill>
              <a:srgbClr val="FFC000"/>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234" name="Rectangle 1138">
              <a:extLst>
                <a:ext uri="{FF2B5EF4-FFF2-40B4-BE49-F238E27FC236}">
                  <a16:creationId xmlns:a16="http://schemas.microsoft.com/office/drawing/2014/main" id="{25B837A6-5E8E-46E4-9F56-9C32203B04D7}"/>
                </a:ext>
              </a:extLst>
            </p:cNvPr>
            <p:cNvSpPr>
              <a:spLocks noChangeArrowheads="1"/>
            </p:cNvSpPr>
            <p:nvPr/>
          </p:nvSpPr>
          <p:spPr bwMode="auto">
            <a:xfrm>
              <a:off x="6108847" y="3812383"/>
              <a:ext cx="418192" cy="295316"/>
            </a:xfrm>
            <a:prstGeom prst="rect">
              <a:avLst/>
            </a:prstGeom>
            <a:solidFill>
              <a:srgbClr val="FFC000"/>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235" name="Rectangle 1138">
              <a:extLst>
                <a:ext uri="{FF2B5EF4-FFF2-40B4-BE49-F238E27FC236}">
                  <a16:creationId xmlns:a16="http://schemas.microsoft.com/office/drawing/2014/main" id="{BC38A799-59AE-49B3-8500-64F509B9B5A9}"/>
                </a:ext>
              </a:extLst>
            </p:cNvPr>
            <p:cNvSpPr>
              <a:spLocks noChangeArrowheads="1"/>
            </p:cNvSpPr>
            <p:nvPr/>
          </p:nvSpPr>
          <p:spPr bwMode="auto">
            <a:xfrm>
              <a:off x="6629107" y="3812383"/>
              <a:ext cx="418192" cy="295316"/>
            </a:xfrm>
            <a:prstGeom prst="rect">
              <a:avLst/>
            </a:prstGeom>
            <a:solidFill>
              <a:srgbClr val="FFC000"/>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236" name="Rectangle 1138">
              <a:extLst>
                <a:ext uri="{FF2B5EF4-FFF2-40B4-BE49-F238E27FC236}">
                  <a16:creationId xmlns:a16="http://schemas.microsoft.com/office/drawing/2014/main" id="{92E5119A-12AE-466E-9EB5-42E81CA9628A}"/>
                </a:ext>
              </a:extLst>
            </p:cNvPr>
            <p:cNvSpPr>
              <a:spLocks noChangeArrowheads="1"/>
            </p:cNvSpPr>
            <p:nvPr/>
          </p:nvSpPr>
          <p:spPr bwMode="auto">
            <a:xfrm>
              <a:off x="5572470" y="3812383"/>
              <a:ext cx="431829" cy="295316"/>
            </a:xfrm>
            <a:prstGeom prst="rect">
              <a:avLst/>
            </a:prstGeom>
            <a:solidFill>
              <a:srgbClr val="FFC000"/>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241" name="Rectangle 1141">
              <a:extLst>
                <a:ext uri="{FF2B5EF4-FFF2-40B4-BE49-F238E27FC236}">
                  <a16:creationId xmlns:a16="http://schemas.microsoft.com/office/drawing/2014/main" id="{A50799BD-4EFC-4833-98E9-C07C25F9F933}"/>
                </a:ext>
              </a:extLst>
            </p:cNvPr>
            <p:cNvSpPr>
              <a:spLocks noChangeArrowheads="1"/>
            </p:cNvSpPr>
            <p:nvPr/>
          </p:nvSpPr>
          <p:spPr bwMode="auto">
            <a:xfrm>
              <a:off x="5461724" y="3681211"/>
              <a:ext cx="1692602" cy="151387"/>
            </a:xfrm>
            <a:prstGeom prst="rect">
              <a:avLst/>
            </a:prstGeom>
            <a:solidFill>
              <a:srgbClr val="FFC0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dirty="0"/>
            </a:p>
          </p:txBody>
        </p:sp>
        <p:sp>
          <p:nvSpPr>
            <p:cNvPr id="238" name="Rectangle 1138">
              <a:extLst>
                <a:ext uri="{FF2B5EF4-FFF2-40B4-BE49-F238E27FC236}">
                  <a16:creationId xmlns:a16="http://schemas.microsoft.com/office/drawing/2014/main" id="{409ED154-A276-4E8B-B476-4195DC3636FD}"/>
                </a:ext>
              </a:extLst>
            </p:cNvPr>
            <p:cNvSpPr>
              <a:spLocks noChangeArrowheads="1"/>
            </p:cNvSpPr>
            <p:nvPr/>
          </p:nvSpPr>
          <p:spPr bwMode="auto">
            <a:xfrm>
              <a:off x="5689463" y="3849393"/>
              <a:ext cx="182703" cy="295316"/>
            </a:xfrm>
            <a:prstGeom prst="rect">
              <a:avLst/>
            </a:prstGeom>
            <a:solidFill>
              <a:srgbClr val="FFC0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239" name="Rectangle 1138">
              <a:extLst>
                <a:ext uri="{FF2B5EF4-FFF2-40B4-BE49-F238E27FC236}">
                  <a16:creationId xmlns:a16="http://schemas.microsoft.com/office/drawing/2014/main" id="{0072274F-8251-44E0-8BC4-8C76A40A4EAC}"/>
                </a:ext>
              </a:extLst>
            </p:cNvPr>
            <p:cNvSpPr>
              <a:spLocks noChangeArrowheads="1"/>
            </p:cNvSpPr>
            <p:nvPr/>
          </p:nvSpPr>
          <p:spPr bwMode="auto">
            <a:xfrm>
              <a:off x="6216672" y="3832767"/>
              <a:ext cx="182703" cy="295316"/>
            </a:xfrm>
            <a:prstGeom prst="rect">
              <a:avLst/>
            </a:prstGeom>
            <a:solidFill>
              <a:srgbClr val="FFC0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240" name="Rectangle 1138">
              <a:extLst>
                <a:ext uri="{FF2B5EF4-FFF2-40B4-BE49-F238E27FC236}">
                  <a16:creationId xmlns:a16="http://schemas.microsoft.com/office/drawing/2014/main" id="{1B89E5C8-8E1A-4FF9-BB6A-EB238B492222}"/>
                </a:ext>
              </a:extLst>
            </p:cNvPr>
            <p:cNvSpPr>
              <a:spLocks noChangeArrowheads="1"/>
            </p:cNvSpPr>
            <p:nvPr/>
          </p:nvSpPr>
          <p:spPr bwMode="auto">
            <a:xfrm>
              <a:off x="6745611" y="3839062"/>
              <a:ext cx="182703" cy="295316"/>
            </a:xfrm>
            <a:prstGeom prst="rect">
              <a:avLst/>
            </a:prstGeom>
            <a:solidFill>
              <a:srgbClr val="FFC000"/>
            </a:solidFill>
            <a:ln w="28575">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grpSp>
      <p:grpSp>
        <p:nvGrpSpPr>
          <p:cNvPr id="245" name="组合 244">
            <a:extLst>
              <a:ext uri="{FF2B5EF4-FFF2-40B4-BE49-F238E27FC236}">
                <a16:creationId xmlns:a16="http://schemas.microsoft.com/office/drawing/2014/main" id="{267CA8C9-97E0-48EE-AE7E-AACDBF4CC122}"/>
              </a:ext>
            </a:extLst>
          </p:cNvPr>
          <p:cNvGrpSpPr/>
          <p:nvPr/>
        </p:nvGrpSpPr>
        <p:grpSpPr>
          <a:xfrm>
            <a:off x="1000893" y="3153513"/>
            <a:ext cx="1692602" cy="785023"/>
            <a:chOff x="5461724" y="3671686"/>
            <a:chExt cx="1692602" cy="785023"/>
          </a:xfrm>
        </p:grpSpPr>
        <p:sp>
          <p:nvSpPr>
            <p:cNvPr id="246" name="Rectangle 1137">
              <a:extLst>
                <a:ext uri="{FF2B5EF4-FFF2-40B4-BE49-F238E27FC236}">
                  <a16:creationId xmlns:a16="http://schemas.microsoft.com/office/drawing/2014/main" id="{2BE9E713-7EFA-426E-90F0-8052578B4259}"/>
                </a:ext>
              </a:extLst>
            </p:cNvPr>
            <p:cNvSpPr>
              <a:spLocks noChangeArrowheads="1"/>
            </p:cNvSpPr>
            <p:nvPr/>
          </p:nvSpPr>
          <p:spPr bwMode="auto">
            <a:xfrm>
              <a:off x="5461724" y="3832767"/>
              <a:ext cx="1692602" cy="623942"/>
            </a:xfrm>
            <a:prstGeom prst="rect">
              <a:avLst/>
            </a:prstGeom>
            <a:solidFill>
              <a:schemeClr val="accent6">
                <a:lumMod val="20000"/>
                <a:lumOff val="80000"/>
              </a:schemeClr>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cxnSp>
          <p:nvCxnSpPr>
            <p:cNvPr id="247" name="直接连接符 246">
              <a:extLst>
                <a:ext uri="{FF2B5EF4-FFF2-40B4-BE49-F238E27FC236}">
                  <a16:creationId xmlns:a16="http://schemas.microsoft.com/office/drawing/2014/main" id="{AEAF5362-4A8B-4589-A517-396A6CF0564B}"/>
                </a:ext>
              </a:extLst>
            </p:cNvPr>
            <p:cNvCxnSpPr/>
            <p:nvPr/>
          </p:nvCxnSpPr>
          <p:spPr>
            <a:xfrm flipV="1">
              <a:off x="5461724" y="3824314"/>
              <a:ext cx="1692602" cy="845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
          <p:nvSpPr>
            <p:cNvPr id="248" name="Rectangle 1139">
              <a:extLst>
                <a:ext uri="{FF2B5EF4-FFF2-40B4-BE49-F238E27FC236}">
                  <a16:creationId xmlns:a16="http://schemas.microsoft.com/office/drawing/2014/main" id="{F3E90104-0897-4D8C-9818-5E01139DFA5E}"/>
                </a:ext>
              </a:extLst>
            </p:cNvPr>
            <p:cNvSpPr>
              <a:spLocks noChangeArrowheads="1"/>
            </p:cNvSpPr>
            <p:nvPr/>
          </p:nvSpPr>
          <p:spPr bwMode="auto">
            <a:xfrm>
              <a:off x="6202237" y="3812383"/>
              <a:ext cx="211575" cy="483245"/>
            </a:xfrm>
            <a:prstGeom prst="rect">
              <a:avLst/>
            </a:prstGeom>
            <a:solidFill>
              <a:schemeClr val="accent4"/>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249" name="Rectangle 1140">
              <a:extLst>
                <a:ext uri="{FF2B5EF4-FFF2-40B4-BE49-F238E27FC236}">
                  <a16:creationId xmlns:a16="http://schemas.microsoft.com/office/drawing/2014/main" id="{1CD3229B-3A2B-48CF-B2BE-05EB33011597}"/>
                </a:ext>
              </a:extLst>
            </p:cNvPr>
            <p:cNvSpPr>
              <a:spLocks noChangeArrowheads="1"/>
            </p:cNvSpPr>
            <p:nvPr/>
          </p:nvSpPr>
          <p:spPr bwMode="auto">
            <a:xfrm>
              <a:off x="6731176" y="3812383"/>
              <a:ext cx="211575" cy="483245"/>
            </a:xfrm>
            <a:prstGeom prst="rect">
              <a:avLst/>
            </a:prstGeom>
            <a:solidFill>
              <a:schemeClr val="accent4"/>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250" name="Line 1145">
              <a:extLst>
                <a:ext uri="{FF2B5EF4-FFF2-40B4-BE49-F238E27FC236}">
                  <a16:creationId xmlns:a16="http://schemas.microsoft.com/office/drawing/2014/main" id="{E68E7703-B837-426C-AEC1-D5FC7DE18628}"/>
                </a:ext>
              </a:extLst>
            </p:cNvPr>
            <p:cNvSpPr>
              <a:spLocks noChangeShapeType="1"/>
            </p:cNvSpPr>
            <p:nvPr/>
          </p:nvSpPr>
          <p:spPr bwMode="auto">
            <a:xfrm>
              <a:off x="5681013" y="3813501"/>
              <a:ext cx="199454" cy="0"/>
            </a:xfrm>
            <a:prstGeom prst="line">
              <a:avLst/>
            </a:prstGeom>
            <a:noFill/>
            <a:ln w="12700">
              <a:solidFill>
                <a:srgbClr val="DFC3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51" name="Line 1146">
              <a:extLst>
                <a:ext uri="{FF2B5EF4-FFF2-40B4-BE49-F238E27FC236}">
                  <a16:creationId xmlns:a16="http://schemas.microsoft.com/office/drawing/2014/main" id="{B3DBF5CF-ECF7-4C9B-83CC-55B101480B27}"/>
                </a:ext>
              </a:extLst>
            </p:cNvPr>
            <p:cNvSpPr>
              <a:spLocks noChangeShapeType="1"/>
            </p:cNvSpPr>
            <p:nvPr/>
          </p:nvSpPr>
          <p:spPr bwMode="auto">
            <a:xfrm>
              <a:off x="6209951" y="3813501"/>
              <a:ext cx="199454" cy="0"/>
            </a:xfrm>
            <a:prstGeom prst="line">
              <a:avLst/>
            </a:prstGeom>
            <a:noFill/>
            <a:ln w="12700">
              <a:solidFill>
                <a:srgbClr val="DFC3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52" name="Line 1147">
              <a:extLst>
                <a:ext uri="{FF2B5EF4-FFF2-40B4-BE49-F238E27FC236}">
                  <a16:creationId xmlns:a16="http://schemas.microsoft.com/office/drawing/2014/main" id="{9E03B765-6D3E-407E-94A1-75314FFDB11B}"/>
                </a:ext>
              </a:extLst>
            </p:cNvPr>
            <p:cNvSpPr>
              <a:spLocks noChangeShapeType="1"/>
            </p:cNvSpPr>
            <p:nvPr/>
          </p:nvSpPr>
          <p:spPr bwMode="auto">
            <a:xfrm>
              <a:off x="6738889" y="3813501"/>
              <a:ext cx="199454" cy="0"/>
            </a:xfrm>
            <a:prstGeom prst="line">
              <a:avLst/>
            </a:prstGeom>
            <a:noFill/>
            <a:ln w="12700">
              <a:solidFill>
                <a:srgbClr val="DFC3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53" name="Rectangle 1138">
              <a:extLst>
                <a:ext uri="{FF2B5EF4-FFF2-40B4-BE49-F238E27FC236}">
                  <a16:creationId xmlns:a16="http://schemas.microsoft.com/office/drawing/2014/main" id="{6B597F1E-D6BB-4916-9B86-9B1AF0A96363}"/>
                </a:ext>
              </a:extLst>
            </p:cNvPr>
            <p:cNvSpPr>
              <a:spLocks noChangeArrowheads="1"/>
            </p:cNvSpPr>
            <p:nvPr/>
          </p:nvSpPr>
          <p:spPr bwMode="auto">
            <a:xfrm>
              <a:off x="5673299" y="3812383"/>
              <a:ext cx="211575" cy="483245"/>
            </a:xfrm>
            <a:prstGeom prst="rect">
              <a:avLst/>
            </a:prstGeom>
            <a:solidFill>
              <a:srgbClr val="FFC000"/>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254" name="Rectangle 1138">
              <a:extLst>
                <a:ext uri="{FF2B5EF4-FFF2-40B4-BE49-F238E27FC236}">
                  <a16:creationId xmlns:a16="http://schemas.microsoft.com/office/drawing/2014/main" id="{6BEBF33D-AE0B-4960-8E9D-A6087716A768}"/>
                </a:ext>
              </a:extLst>
            </p:cNvPr>
            <p:cNvSpPr>
              <a:spLocks noChangeArrowheads="1"/>
            </p:cNvSpPr>
            <p:nvPr/>
          </p:nvSpPr>
          <p:spPr bwMode="auto">
            <a:xfrm>
              <a:off x="6108847" y="3812383"/>
              <a:ext cx="418192" cy="295316"/>
            </a:xfrm>
            <a:prstGeom prst="rect">
              <a:avLst/>
            </a:prstGeom>
            <a:solidFill>
              <a:srgbClr val="FFC000"/>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255" name="Rectangle 1138">
              <a:extLst>
                <a:ext uri="{FF2B5EF4-FFF2-40B4-BE49-F238E27FC236}">
                  <a16:creationId xmlns:a16="http://schemas.microsoft.com/office/drawing/2014/main" id="{9AC959FF-1575-4257-8917-614563EBB243}"/>
                </a:ext>
              </a:extLst>
            </p:cNvPr>
            <p:cNvSpPr>
              <a:spLocks noChangeArrowheads="1"/>
            </p:cNvSpPr>
            <p:nvPr/>
          </p:nvSpPr>
          <p:spPr bwMode="auto">
            <a:xfrm>
              <a:off x="6629107" y="3812383"/>
              <a:ext cx="418192" cy="295316"/>
            </a:xfrm>
            <a:prstGeom prst="rect">
              <a:avLst/>
            </a:prstGeom>
            <a:solidFill>
              <a:srgbClr val="FFC000"/>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256" name="Rectangle 1138">
              <a:extLst>
                <a:ext uri="{FF2B5EF4-FFF2-40B4-BE49-F238E27FC236}">
                  <a16:creationId xmlns:a16="http://schemas.microsoft.com/office/drawing/2014/main" id="{8800F769-668C-42ED-9C74-A62677261CD7}"/>
                </a:ext>
              </a:extLst>
            </p:cNvPr>
            <p:cNvSpPr>
              <a:spLocks noChangeArrowheads="1"/>
            </p:cNvSpPr>
            <p:nvPr/>
          </p:nvSpPr>
          <p:spPr bwMode="auto">
            <a:xfrm>
              <a:off x="5572470" y="3812383"/>
              <a:ext cx="431829" cy="295316"/>
            </a:xfrm>
            <a:prstGeom prst="rect">
              <a:avLst/>
            </a:prstGeom>
            <a:solidFill>
              <a:srgbClr val="FFC000"/>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257" name="Rectangle 1141">
              <a:extLst>
                <a:ext uri="{FF2B5EF4-FFF2-40B4-BE49-F238E27FC236}">
                  <a16:creationId xmlns:a16="http://schemas.microsoft.com/office/drawing/2014/main" id="{61502292-2D10-4CA7-88DA-EC4C90FD91A7}"/>
                </a:ext>
              </a:extLst>
            </p:cNvPr>
            <p:cNvSpPr>
              <a:spLocks noChangeArrowheads="1"/>
            </p:cNvSpPr>
            <p:nvPr/>
          </p:nvSpPr>
          <p:spPr bwMode="auto">
            <a:xfrm>
              <a:off x="5461724" y="3671686"/>
              <a:ext cx="1692602" cy="218128"/>
            </a:xfrm>
            <a:prstGeom prst="rect">
              <a:avLst/>
            </a:prstGeom>
            <a:solidFill>
              <a:schemeClr val="bg1"/>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dirty="0"/>
            </a:p>
          </p:txBody>
        </p:sp>
        <p:sp>
          <p:nvSpPr>
            <p:cNvPr id="258" name="Rectangle 1138">
              <a:extLst>
                <a:ext uri="{FF2B5EF4-FFF2-40B4-BE49-F238E27FC236}">
                  <a16:creationId xmlns:a16="http://schemas.microsoft.com/office/drawing/2014/main" id="{8D9B6482-63B9-44D8-AF0F-5AAC73163C70}"/>
                </a:ext>
              </a:extLst>
            </p:cNvPr>
            <p:cNvSpPr>
              <a:spLocks noChangeArrowheads="1"/>
            </p:cNvSpPr>
            <p:nvPr/>
          </p:nvSpPr>
          <p:spPr bwMode="auto">
            <a:xfrm>
              <a:off x="5689464" y="3889813"/>
              <a:ext cx="182664" cy="254896"/>
            </a:xfrm>
            <a:prstGeom prst="rect">
              <a:avLst/>
            </a:prstGeom>
            <a:solidFill>
              <a:srgbClr val="FFC0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259" name="Rectangle 1138">
              <a:extLst>
                <a:ext uri="{FF2B5EF4-FFF2-40B4-BE49-F238E27FC236}">
                  <a16:creationId xmlns:a16="http://schemas.microsoft.com/office/drawing/2014/main" id="{1DEE54C0-D4A9-4719-B5D9-1B9E86FD8BD4}"/>
                </a:ext>
              </a:extLst>
            </p:cNvPr>
            <p:cNvSpPr>
              <a:spLocks noChangeArrowheads="1"/>
            </p:cNvSpPr>
            <p:nvPr/>
          </p:nvSpPr>
          <p:spPr bwMode="auto">
            <a:xfrm>
              <a:off x="6212283" y="3930211"/>
              <a:ext cx="188316" cy="238270"/>
            </a:xfrm>
            <a:prstGeom prst="rect">
              <a:avLst/>
            </a:prstGeom>
            <a:solidFill>
              <a:srgbClr val="FFC0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260" name="Rectangle 1138">
              <a:extLst>
                <a:ext uri="{FF2B5EF4-FFF2-40B4-BE49-F238E27FC236}">
                  <a16:creationId xmlns:a16="http://schemas.microsoft.com/office/drawing/2014/main" id="{8891FDC1-9416-4F61-9AC5-4EF6331843E2}"/>
                </a:ext>
              </a:extLst>
            </p:cNvPr>
            <p:cNvSpPr>
              <a:spLocks noChangeArrowheads="1"/>
            </p:cNvSpPr>
            <p:nvPr/>
          </p:nvSpPr>
          <p:spPr bwMode="auto">
            <a:xfrm>
              <a:off x="6757024" y="3889813"/>
              <a:ext cx="163527" cy="235039"/>
            </a:xfrm>
            <a:prstGeom prst="rect">
              <a:avLst/>
            </a:prstGeom>
            <a:solidFill>
              <a:srgbClr val="FFC000"/>
            </a:solidFill>
            <a:ln w="28575">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grpSp>
      <p:grpSp>
        <p:nvGrpSpPr>
          <p:cNvPr id="261" name="组合 260">
            <a:extLst>
              <a:ext uri="{FF2B5EF4-FFF2-40B4-BE49-F238E27FC236}">
                <a16:creationId xmlns:a16="http://schemas.microsoft.com/office/drawing/2014/main" id="{284D67CF-277A-457C-8A7C-3CAAD0FE7ED0}"/>
              </a:ext>
            </a:extLst>
          </p:cNvPr>
          <p:cNvGrpSpPr/>
          <p:nvPr/>
        </p:nvGrpSpPr>
        <p:grpSpPr>
          <a:xfrm>
            <a:off x="2399056" y="754600"/>
            <a:ext cx="1692602" cy="785023"/>
            <a:chOff x="5461724" y="3671686"/>
            <a:chExt cx="1692602" cy="785023"/>
          </a:xfrm>
        </p:grpSpPr>
        <p:sp>
          <p:nvSpPr>
            <p:cNvPr id="262" name="Rectangle 1137">
              <a:extLst>
                <a:ext uri="{FF2B5EF4-FFF2-40B4-BE49-F238E27FC236}">
                  <a16:creationId xmlns:a16="http://schemas.microsoft.com/office/drawing/2014/main" id="{7A8D3C9B-ECC5-4006-9A2A-F151D9323329}"/>
                </a:ext>
              </a:extLst>
            </p:cNvPr>
            <p:cNvSpPr>
              <a:spLocks noChangeArrowheads="1"/>
            </p:cNvSpPr>
            <p:nvPr/>
          </p:nvSpPr>
          <p:spPr bwMode="auto">
            <a:xfrm>
              <a:off x="5461724" y="3832767"/>
              <a:ext cx="1692602" cy="623942"/>
            </a:xfrm>
            <a:prstGeom prst="rect">
              <a:avLst/>
            </a:prstGeom>
            <a:solidFill>
              <a:schemeClr val="accent6">
                <a:lumMod val="20000"/>
                <a:lumOff val="80000"/>
              </a:schemeClr>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cxnSp>
          <p:nvCxnSpPr>
            <p:cNvPr id="263" name="直接连接符 262">
              <a:extLst>
                <a:ext uri="{FF2B5EF4-FFF2-40B4-BE49-F238E27FC236}">
                  <a16:creationId xmlns:a16="http://schemas.microsoft.com/office/drawing/2014/main" id="{1B636884-55D8-4D11-8544-F11DF8997F00}"/>
                </a:ext>
              </a:extLst>
            </p:cNvPr>
            <p:cNvCxnSpPr/>
            <p:nvPr/>
          </p:nvCxnSpPr>
          <p:spPr>
            <a:xfrm flipV="1">
              <a:off x="5461724" y="3824314"/>
              <a:ext cx="1692602" cy="845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
          <p:nvSpPr>
            <p:cNvPr id="264" name="Rectangle 1139">
              <a:extLst>
                <a:ext uri="{FF2B5EF4-FFF2-40B4-BE49-F238E27FC236}">
                  <a16:creationId xmlns:a16="http://schemas.microsoft.com/office/drawing/2014/main" id="{02C4698D-0B11-4F3F-BBF7-6FD168A8A44C}"/>
                </a:ext>
              </a:extLst>
            </p:cNvPr>
            <p:cNvSpPr>
              <a:spLocks noChangeArrowheads="1"/>
            </p:cNvSpPr>
            <p:nvPr/>
          </p:nvSpPr>
          <p:spPr bwMode="auto">
            <a:xfrm>
              <a:off x="6202237" y="3812383"/>
              <a:ext cx="211575" cy="483245"/>
            </a:xfrm>
            <a:prstGeom prst="rect">
              <a:avLst/>
            </a:prstGeom>
            <a:solidFill>
              <a:schemeClr val="accent4"/>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265" name="Rectangle 1140">
              <a:extLst>
                <a:ext uri="{FF2B5EF4-FFF2-40B4-BE49-F238E27FC236}">
                  <a16:creationId xmlns:a16="http://schemas.microsoft.com/office/drawing/2014/main" id="{DDAD4B52-AC69-48CC-8734-274C9EF75D1D}"/>
                </a:ext>
              </a:extLst>
            </p:cNvPr>
            <p:cNvSpPr>
              <a:spLocks noChangeArrowheads="1"/>
            </p:cNvSpPr>
            <p:nvPr/>
          </p:nvSpPr>
          <p:spPr bwMode="auto">
            <a:xfrm>
              <a:off x="6731176" y="3812383"/>
              <a:ext cx="211575" cy="483245"/>
            </a:xfrm>
            <a:prstGeom prst="rect">
              <a:avLst/>
            </a:prstGeom>
            <a:solidFill>
              <a:schemeClr val="accent4"/>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266" name="Line 1145">
              <a:extLst>
                <a:ext uri="{FF2B5EF4-FFF2-40B4-BE49-F238E27FC236}">
                  <a16:creationId xmlns:a16="http://schemas.microsoft.com/office/drawing/2014/main" id="{58ACE849-CDD1-4602-835A-BD941B26FAA6}"/>
                </a:ext>
              </a:extLst>
            </p:cNvPr>
            <p:cNvSpPr>
              <a:spLocks noChangeShapeType="1"/>
            </p:cNvSpPr>
            <p:nvPr/>
          </p:nvSpPr>
          <p:spPr bwMode="auto">
            <a:xfrm>
              <a:off x="5681013" y="3813501"/>
              <a:ext cx="199454" cy="0"/>
            </a:xfrm>
            <a:prstGeom prst="line">
              <a:avLst/>
            </a:prstGeom>
            <a:noFill/>
            <a:ln w="12700">
              <a:solidFill>
                <a:srgbClr val="DFC3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67" name="Line 1146">
              <a:extLst>
                <a:ext uri="{FF2B5EF4-FFF2-40B4-BE49-F238E27FC236}">
                  <a16:creationId xmlns:a16="http://schemas.microsoft.com/office/drawing/2014/main" id="{AD72FD5F-E157-42BD-9BDF-14AAF49498A7}"/>
                </a:ext>
              </a:extLst>
            </p:cNvPr>
            <p:cNvSpPr>
              <a:spLocks noChangeShapeType="1"/>
            </p:cNvSpPr>
            <p:nvPr/>
          </p:nvSpPr>
          <p:spPr bwMode="auto">
            <a:xfrm>
              <a:off x="6209951" y="3813501"/>
              <a:ext cx="199454" cy="0"/>
            </a:xfrm>
            <a:prstGeom prst="line">
              <a:avLst/>
            </a:prstGeom>
            <a:noFill/>
            <a:ln w="12700">
              <a:solidFill>
                <a:srgbClr val="DFC3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68" name="Line 1147">
              <a:extLst>
                <a:ext uri="{FF2B5EF4-FFF2-40B4-BE49-F238E27FC236}">
                  <a16:creationId xmlns:a16="http://schemas.microsoft.com/office/drawing/2014/main" id="{656A24C7-900F-4632-852D-27409847A414}"/>
                </a:ext>
              </a:extLst>
            </p:cNvPr>
            <p:cNvSpPr>
              <a:spLocks noChangeShapeType="1"/>
            </p:cNvSpPr>
            <p:nvPr/>
          </p:nvSpPr>
          <p:spPr bwMode="auto">
            <a:xfrm>
              <a:off x="6738889" y="3813501"/>
              <a:ext cx="199454" cy="0"/>
            </a:xfrm>
            <a:prstGeom prst="line">
              <a:avLst/>
            </a:prstGeom>
            <a:noFill/>
            <a:ln w="12700">
              <a:solidFill>
                <a:srgbClr val="DFC3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69" name="Rectangle 1138">
              <a:extLst>
                <a:ext uri="{FF2B5EF4-FFF2-40B4-BE49-F238E27FC236}">
                  <a16:creationId xmlns:a16="http://schemas.microsoft.com/office/drawing/2014/main" id="{3E07C6EC-1CB9-4E7E-B3B9-8141D5F22AA0}"/>
                </a:ext>
              </a:extLst>
            </p:cNvPr>
            <p:cNvSpPr>
              <a:spLocks noChangeArrowheads="1"/>
            </p:cNvSpPr>
            <p:nvPr/>
          </p:nvSpPr>
          <p:spPr bwMode="auto">
            <a:xfrm>
              <a:off x="5673299" y="3812383"/>
              <a:ext cx="211575" cy="483245"/>
            </a:xfrm>
            <a:prstGeom prst="rect">
              <a:avLst/>
            </a:prstGeom>
            <a:solidFill>
              <a:srgbClr val="FFC000"/>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270" name="Rectangle 1138">
              <a:extLst>
                <a:ext uri="{FF2B5EF4-FFF2-40B4-BE49-F238E27FC236}">
                  <a16:creationId xmlns:a16="http://schemas.microsoft.com/office/drawing/2014/main" id="{1F9D0CF6-188C-40D8-BC3A-20B4B2B66097}"/>
                </a:ext>
              </a:extLst>
            </p:cNvPr>
            <p:cNvSpPr>
              <a:spLocks noChangeArrowheads="1"/>
            </p:cNvSpPr>
            <p:nvPr/>
          </p:nvSpPr>
          <p:spPr bwMode="auto">
            <a:xfrm>
              <a:off x="6108847" y="3812383"/>
              <a:ext cx="418192" cy="295316"/>
            </a:xfrm>
            <a:prstGeom prst="rect">
              <a:avLst/>
            </a:prstGeom>
            <a:solidFill>
              <a:srgbClr val="FFC000"/>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271" name="Rectangle 1138">
              <a:extLst>
                <a:ext uri="{FF2B5EF4-FFF2-40B4-BE49-F238E27FC236}">
                  <a16:creationId xmlns:a16="http://schemas.microsoft.com/office/drawing/2014/main" id="{432EB5EA-A507-4C04-813C-49529462EF69}"/>
                </a:ext>
              </a:extLst>
            </p:cNvPr>
            <p:cNvSpPr>
              <a:spLocks noChangeArrowheads="1"/>
            </p:cNvSpPr>
            <p:nvPr/>
          </p:nvSpPr>
          <p:spPr bwMode="auto">
            <a:xfrm>
              <a:off x="6629107" y="3812383"/>
              <a:ext cx="418192" cy="295316"/>
            </a:xfrm>
            <a:prstGeom prst="rect">
              <a:avLst/>
            </a:prstGeom>
            <a:solidFill>
              <a:srgbClr val="FFC000"/>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272" name="Rectangle 1138">
              <a:extLst>
                <a:ext uri="{FF2B5EF4-FFF2-40B4-BE49-F238E27FC236}">
                  <a16:creationId xmlns:a16="http://schemas.microsoft.com/office/drawing/2014/main" id="{87B3FDA0-A0F4-434D-A1E9-741C96A6CC33}"/>
                </a:ext>
              </a:extLst>
            </p:cNvPr>
            <p:cNvSpPr>
              <a:spLocks noChangeArrowheads="1"/>
            </p:cNvSpPr>
            <p:nvPr/>
          </p:nvSpPr>
          <p:spPr bwMode="auto">
            <a:xfrm>
              <a:off x="5572470" y="3812383"/>
              <a:ext cx="431829" cy="295316"/>
            </a:xfrm>
            <a:prstGeom prst="rect">
              <a:avLst/>
            </a:prstGeom>
            <a:solidFill>
              <a:srgbClr val="FFC000"/>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273" name="Rectangle 1141">
              <a:extLst>
                <a:ext uri="{FF2B5EF4-FFF2-40B4-BE49-F238E27FC236}">
                  <a16:creationId xmlns:a16="http://schemas.microsoft.com/office/drawing/2014/main" id="{C1A6F908-D96B-41FC-8813-0A4B428376F2}"/>
                </a:ext>
              </a:extLst>
            </p:cNvPr>
            <p:cNvSpPr>
              <a:spLocks noChangeArrowheads="1"/>
            </p:cNvSpPr>
            <p:nvPr/>
          </p:nvSpPr>
          <p:spPr bwMode="auto">
            <a:xfrm>
              <a:off x="5461724" y="3671686"/>
              <a:ext cx="1692602" cy="160486"/>
            </a:xfrm>
            <a:prstGeom prst="rect">
              <a:avLst/>
            </a:prstGeom>
            <a:solidFill>
              <a:schemeClr val="bg1"/>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dirty="0"/>
            </a:p>
          </p:txBody>
        </p:sp>
        <p:sp>
          <p:nvSpPr>
            <p:cNvPr id="274" name="Rectangle 1138">
              <a:extLst>
                <a:ext uri="{FF2B5EF4-FFF2-40B4-BE49-F238E27FC236}">
                  <a16:creationId xmlns:a16="http://schemas.microsoft.com/office/drawing/2014/main" id="{3B54AF21-7758-43D4-B25C-4E6FE7A9D921}"/>
                </a:ext>
              </a:extLst>
            </p:cNvPr>
            <p:cNvSpPr>
              <a:spLocks noChangeArrowheads="1"/>
            </p:cNvSpPr>
            <p:nvPr/>
          </p:nvSpPr>
          <p:spPr bwMode="auto">
            <a:xfrm>
              <a:off x="5689463" y="3849393"/>
              <a:ext cx="182703" cy="295316"/>
            </a:xfrm>
            <a:prstGeom prst="rect">
              <a:avLst/>
            </a:prstGeom>
            <a:solidFill>
              <a:srgbClr val="FFC0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275" name="Rectangle 1138">
              <a:extLst>
                <a:ext uri="{FF2B5EF4-FFF2-40B4-BE49-F238E27FC236}">
                  <a16:creationId xmlns:a16="http://schemas.microsoft.com/office/drawing/2014/main" id="{3B4BE41F-D4AA-42AD-8EA8-A33D873844A7}"/>
                </a:ext>
              </a:extLst>
            </p:cNvPr>
            <p:cNvSpPr>
              <a:spLocks noChangeArrowheads="1"/>
            </p:cNvSpPr>
            <p:nvPr/>
          </p:nvSpPr>
          <p:spPr bwMode="auto">
            <a:xfrm>
              <a:off x="6216672" y="3832767"/>
              <a:ext cx="182703" cy="295316"/>
            </a:xfrm>
            <a:prstGeom prst="rect">
              <a:avLst/>
            </a:prstGeom>
            <a:solidFill>
              <a:srgbClr val="FFC0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276" name="Rectangle 1138">
              <a:extLst>
                <a:ext uri="{FF2B5EF4-FFF2-40B4-BE49-F238E27FC236}">
                  <a16:creationId xmlns:a16="http://schemas.microsoft.com/office/drawing/2014/main" id="{EDACCD57-5175-4471-8FE4-86C66FA32729}"/>
                </a:ext>
              </a:extLst>
            </p:cNvPr>
            <p:cNvSpPr>
              <a:spLocks noChangeArrowheads="1"/>
            </p:cNvSpPr>
            <p:nvPr/>
          </p:nvSpPr>
          <p:spPr bwMode="auto">
            <a:xfrm>
              <a:off x="6745611" y="3829537"/>
              <a:ext cx="182703" cy="295316"/>
            </a:xfrm>
            <a:prstGeom prst="rect">
              <a:avLst/>
            </a:prstGeom>
            <a:solidFill>
              <a:srgbClr val="FFC000"/>
            </a:solidFill>
            <a:ln w="28575">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grpSp>
    </p:spTree>
    <p:extLst>
      <p:ext uri="{BB962C8B-B14F-4D97-AF65-F5344CB8AC3E}">
        <p14:creationId xmlns:p14="http://schemas.microsoft.com/office/powerpoint/2010/main" val="551133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148661" y="819214"/>
            <a:ext cx="6500192" cy="3505072"/>
          </a:xfrm>
          <a:prstGeom prst="rect">
            <a:avLst/>
          </a:prstGeom>
          <a:solidFill>
            <a:srgbClr val="CADEE9"/>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350"/>
          </a:p>
        </p:txBody>
      </p:sp>
      <p:pic>
        <p:nvPicPr>
          <p:cNvPr id="2" name="图片 1">
            <a:extLst>
              <a:ext uri="{FF2B5EF4-FFF2-40B4-BE49-F238E27FC236}">
                <a16:creationId xmlns:a16="http://schemas.microsoft.com/office/drawing/2014/main" id="{75BE427D-5E52-49FC-A92A-821A2ABBFEF1}"/>
              </a:ext>
            </a:extLst>
          </p:cNvPr>
          <p:cNvPicPr>
            <a:picLocks noChangeAspect="1"/>
          </p:cNvPicPr>
          <p:nvPr/>
        </p:nvPicPr>
        <p:blipFill>
          <a:blip r:embed="rId2"/>
          <a:stretch>
            <a:fillRect/>
          </a:stretch>
        </p:blipFill>
        <p:spPr>
          <a:xfrm rot="16200000">
            <a:off x="2080312" y="1593949"/>
            <a:ext cx="2735716" cy="1760554"/>
          </a:xfrm>
          <a:prstGeom prst="rect">
            <a:avLst/>
          </a:prstGeom>
        </p:spPr>
      </p:pic>
      <p:sp>
        <p:nvSpPr>
          <p:cNvPr id="3" name="矩形 2"/>
          <p:cNvSpPr/>
          <p:nvPr/>
        </p:nvSpPr>
        <p:spPr>
          <a:xfrm>
            <a:off x="49802" y="188542"/>
            <a:ext cx="2961067" cy="461665"/>
          </a:xfrm>
          <a:prstGeom prst="rect">
            <a:avLst/>
          </a:prstGeom>
        </p:spPr>
        <p:txBody>
          <a:bodyPr wrap="none">
            <a:spAutoFit/>
          </a:bodyPr>
          <a:lstStyle/>
          <a:p>
            <a:pPr marL="342900" indent="-342900">
              <a:buFont typeface="Wingdings" pitchFamily="2" charset="2"/>
              <a:buChar char="Ø"/>
            </a:pPr>
            <a:r>
              <a:rPr lang="zh-CN" altLang="en-US" sz="2400" b="1" dirty="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rPr>
              <a:t>工艺控制</a:t>
            </a:r>
            <a:r>
              <a:rPr lang="en-US" altLang="zh-CN" sz="2400" b="1" dirty="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rPr>
              <a:t>-Platen1</a:t>
            </a:r>
            <a:endParaRPr lang="zh-CN" altLang="zh-CN" sz="2400" b="1" dirty="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endParaRPr>
          </a:p>
        </p:txBody>
      </p:sp>
      <p:sp>
        <p:nvSpPr>
          <p:cNvPr id="5" name="Text Box 2"/>
          <p:cNvSpPr txBox="1">
            <a:spLocks noChangeArrowheads="1"/>
          </p:cNvSpPr>
          <p:nvPr/>
        </p:nvSpPr>
        <p:spPr bwMode="auto">
          <a:xfrm>
            <a:off x="101675" y="4473917"/>
            <a:ext cx="6295971" cy="611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1350" b="1" dirty="0">
                <a:latin typeface="Helvetica" pitchFamily="34" charset="0"/>
                <a:cs typeface="Arial" charset="0"/>
              </a:rPr>
              <a:t>第一步：在研磨垫</a:t>
            </a:r>
            <a:r>
              <a:rPr lang="en-US" altLang="zh-CN" sz="1350" b="1" dirty="0">
                <a:latin typeface="Helvetica" pitchFamily="34" charset="0"/>
                <a:cs typeface="Arial" charset="0"/>
              </a:rPr>
              <a:t>1</a:t>
            </a:r>
            <a:r>
              <a:rPr lang="zh-CN" altLang="en-US" sz="1350" b="1" dirty="0">
                <a:latin typeface="Helvetica" pitchFamily="34" charset="0"/>
                <a:cs typeface="Arial" charset="0"/>
              </a:rPr>
              <a:t>利用实时控制系统控制表面形貌和厚度。</a:t>
            </a:r>
            <a:endParaRPr lang="en-US" altLang="zh-CN" sz="1350" b="1" dirty="0">
              <a:latin typeface="Helvetica" pitchFamily="34" charset="0"/>
              <a:cs typeface="Arial" charset="0"/>
            </a:endParaRPr>
          </a:p>
          <a:p>
            <a:pPr algn="l">
              <a:spcBef>
                <a:spcPct val="50000"/>
              </a:spcBef>
            </a:pPr>
            <a:r>
              <a:rPr lang="zh-CN" altLang="en-US" sz="1350" dirty="0"/>
              <a:t>研磨盘中集成</a:t>
            </a:r>
            <a:r>
              <a:rPr lang="en-US" altLang="zh-CN" sz="1350" dirty="0"/>
              <a:t>laser</a:t>
            </a:r>
            <a:r>
              <a:rPr lang="zh-CN" altLang="en-US" sz="1350" dirty="0"/>
              <a:t>模块以及电流传感器，提供终点监测功能以及实时膜厚度侦测</a:t>
            </a:r>
            <a:endParaRPr lang="en-US" altLang="zh-CN" sz="1350" b="1" dirty="0">
              <a:latin typeface="Helvetica" pitchFamily="34" charset="0"/>
              <a:cs typeface="Arial" charset="0"/>
            </a:endParaRPr>
          </a:p>
        </p:txBody>
      </p:sp>
      <p:sp>
        <p:nvSpPr>
          <p:cNvPr id="215" name="AutoShape 212"/>
          <p:cNvSpPr>
            <a:spLocks noChangeArrowheads="1"/>
          </p:cNvSpPr>
          <p:nvPr/>
        </p:nvSpPr>
        <p:spPr bwMode="auto">
          <a:xfrm>
            <a:off x="322493" y="2630416"/>
            <a:ext cx="193663" cy="308789"/>
          </a:xfrm>
          <a:prstGeom prst="roundRect">
            <a:avLst>
              <a:gd name="adj" fmla="val 9269"/>
            </a:avLst>
          </a:prstGeom>
          <a:solidFill>
            <a:schemeClr val="bg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350"/>
          </a:p>
        </p:txBody>
      </p:sp>
      <p:sp>
        <p:nvSpPr>
          <p:cNvPr id="216" name="AutoShape 213"/>
          <p:cNvSpPr>
            <a:spLocks noChangeArrowheads="1"/>
          </p:cNvSpPr>
          <p:nvPr/>
        </p:nvSpPr>
        <p:spPr bwMode="auto">
          <a:xfrm>
            <a:off x="4428782" y="955773"/>
            <a:ext cx="1968865" cy="818919"/>
          </a:xfrm>
          <a:prstGeom prst="roundRect">
            <a:avLst>
              <a:gd name="adj" fmla="val 9269"/>
            </a:avLst>
          </a:prstGeom>
          <a:solidFill>
            <a:schemeClr val="bg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1350"/>
          </a:p>
        </p:txBody>
      </p:sp>
      <p:sp>
        <p:nvSpPr>
          <p:cNvPr id="217" name="Freeform 214"/>
          <p:cNvSpPr>
            <a:spLocks/>
          </p:cNvSpPr>
          <p:nvPr/>
        </p:nvSpPr>
        <p:spPr bwMode="auto">
          <a:xfrm rot="-16200000">
            <a:off x="4188186" y="1563103"/>
            <a:ext cx="388571" cy="862522"/>
          </a:xfrm>
          <a:custGeom>
            <a:avLst/>
            <a:gdLst>
              <a:gd name="T0" fmla="*/ 0 w 192"/>
              <a:gd name="T1" fmla="*/ 0 h 272"/>
              <a:gd name="T2" fmla="*/ 109 w 192"/>
              <a:gd name="T3" fmla="*/ 1 h 272"/>
              <a:gd name="T4" fmla="*/ 169 w 192"/>
              <a:gd name="T5" fmla="*/ 34 h 272"/>
              <a:gd name="T6" fmla="*/ 190 w 192"/>
              <a:gd name="T7" fmla="*/ 100 h 272"/>
              <a:gd name="T8" fmla="*/ 192 w 192"/>
              <a:gd name="T9" fmla="*/ 272 h 272"/>
            </a:gdLst>
            <a:ahLst/>
            <a:cxnLst>
              <a:cxn ang="0">
                <a:pos x="T0" y="T1"/>
              </a:cxn>
              <a:cxn ang="0">
                <a:pos x="T2" y="T3"/>
              </a:cxn>
              <a:cxn ang="0">
                <a:pos x="T4" y="T5"/>
              </a:cxn>
              <a:cxn ang="0">
                <a:pos x="T6" y="T7"/>
              </a:cxn>
              <a:cxn ang="0">
                <a:pos x="T8" y="T9"/>
              </a:cxn>
            </a:cxnLst>
            <a:rect l="0" t="0" r="r" b="b"/>
            <a:pathLst>
              <a:path w="192" h="272">
                <a:moveTo>
                  <a:pt x="0" y="0"/>
                </a:moveTo>
                <a:lnTo>
                  <a:pt x="109" y="1"/>
                </a:lnTo>
                <a:cubicBezTo>
                  <a:pt x="137" y="7"/>
                  <a:pt x="156" y="18"/>
                  <a:pt x="169" y="34"/>
                </a:cubicBezTo>
                <a:cubicBezTo>
                  <a:pt x="179" y="44"/>
                  <a:pt x="188" y="56"/>
                  <a:pt x="190" y="100"/>
                </a:cubicBezTo>
                <a:lnTo>
                  <a:pt x="192" y="272"/>
                </a:lnTo>
              </a:path>
            </a:pathLst>
          </a:custGeom>
          <a:noFill/>
          <a:ln w="38100" cap="flat" cmpd="sng">
            <a:solidFill>
              <a:srgbClr val="FF6600"/>
            </a:solidFill>
            <a:prstDash val="solid"/>
            <a:round/>
            <a:headEnd type="none" w="sm" len="sm"/>
            <a:tailEnd type="triangle" w="med" len="med"/>
          </a:ln>
          <a:effectLst/>
          <a:extLst>
            <a:ext uri="{909E8E84-426E-40DD-AFC4-6F175D3DCCD1}">
              <a14:hiddenFill xmlns:a14="http://schemas.microsoft.com/office/drawing/2010/main">
                <a:solidFill>
                  <a:srgbClr val="13BD5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32660" rIns="0" bIns="32660"/>
          <a:lstStyle/>
          <a:p>
            <a:endParaRPr lang="en-US" sz="1350" dirty="0"/>
          </a:p>
        </p:txBody>
      </p:sp>
      <p:sp>
        <p:nvSpPr>
          <p:cNvPr id="218" name="Text Box 215"/>
          <p:cNvSpPr txBox="1">
            <a:spLocks noChangeArrowheads="1"/>
          </p:cNvSpPr>
          <p:nvPr/>
        </p:nvSpPr>
        <p:spPr bwMode="auto">
          <a:xfrm>
            <a:off x="599908" y="1809255"/>
            <a:ext cx="1704975" cy="227086"/>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870" tIns="32435" rIns="64870" bIns="32435" anchor="ctr">
            <a:spAutoFit/>
          </a:bodyPr>
          <a:lstStyle>
            <a:lvl1pPr algn="l" defTabSz="865188">
              <a:defRPr sz="2400">
                <a:solidFill>
                  <a:schemeClr val="tx1"/>
                </a:solidFill>
                <a:latin typeface="Times New Roman" pitchFamily="18" charset="0"/>
              </a:defRPr>
            </a:lvl1pPr>
            <a:lvl2pPr marL="431800" algn="l" defTabSz="865188">
              <a:defRPr sz="2400">
                <a:solidFill>
                  <a:schemeClr val="tx1"/>
                </a:solidFill>
                <a:latin typeface="Times New Roman" pitchFamily="18" charset="0"/>
              </a:defRPr>
            </a:lvl2pPr>
            <a:lvl3pPr marL="865188" algn="l" defTabSz="865188">
              <a:defRPr sz="2400">
                <a:solidFill>
                  <a:schemeClr val="tx1"/>
                </a:solidFill>
                <a:latin typeface="Times New Roman" pitchFamily="18" charset="0"/>
              </a:defRPr>
            </a:lvl3pPr>
            <a:lvl4pPr marL="1296988" algn="l" defTabSz="865188">
              <a:defRPr sz="2400">
                <a:solidFill>
                  <a:schemeClr val="tx1"/>
                </a:solidFill>
                <a:latin typeface="Times New Roman" pitchFamily="18" charset="0"/>
              </a:defRPr>
            </a:lvl4pPr>
            <a:lvl5pPr marL="1730375" algn="l" defTabSz="865188">
              <a:defRPr sz="2400">
                <a:solidFill>
                  <a:schemeClr val="tx1"/>
                </a:solidFill>
                <a:latin typeface="Times New Roman" pitchFamily="18" charset="0"/>
              </a:defRPr>
            </a:lvl5pPr>
            <a:lvl6pPr marL="2187575" defTabSz="865188" fontAlgn="base">
              <a:spcBef>
                <a:spcPct val="0"/>
              </a:spcBef>
              <a:spcAft>
                <a:spcPct val="0"/>
              </a:spcAft>
              <a:defRPr sz="2400">
                <a:solidFill>
                  <a:schemeClr val="tx1"/>
                </a:solidFill>
                <a:latin typeface="Times New Roman" pitchFamily="18" charset="0"/>
              </a:defRPr>
            </a:lvl6pPr>
            <a:lvl7pPr marL="2644775" defTabSz="865188" fontAlgn="base">
              <a:spcBef>
                <a:spcPct val="0"/>
              </a:spcBef>
              <a:spcAft>
                <a:spcPct val="0"/>
              </a:spcAft>
              <a:defRPr sz="2400">
                <a:solidFill>
                  <a:schemeClr val="tx1"/>
                </a:solidFill>
                <a:latin typeface="Times New Roman" pitchFamily="18" charset="0"/>
              </a:defRPr>
            </a:lvl7pPr>
            <a:lvl8pPr marL="3101975" defTabSz="865188" fontAlgn="base">
              <a:spcBef>
                <a:spcPct val="0"/>
              </a:spcBef>
              <a:spcAft>
                <a:spcPct val="0"/>
              </a:spcAft>
              <a:defRPr sz="2400">
                <a:solidFill>
                  <a:schemeClr val="tx1"/>
                </a:solidFill>
                <a:latin typeface="Times New Roman" pitchFamily="18" charset="0"/>
              </a:defRPr>
            </a:lvl8pPr>
            <a:lvl9pPr marL="3559175" defTabSz="865188" fontAlgn="base">
              <a:spcBef>
                <a:spcPct val="0"/>
              </a:spcBef>
              <a:spcAft>
                <a:spcPct val="0"/>
              </a:spcAft>
              <a:defRPr sz="2400">
                <a:solidFill>
                  <a:schemeClr val="tx1"/>
                </a:solidFill>
                <a:latin typeface="Times New Roman" pitchFamily="18" charset="0"/>
              </a:defRPr>
            </a:lvl9pPr>
          </a:lstStyle>
          <a:p>
            <a:pPr algn="ctr" eaLnBrk="0" hangingPunct="0"/>
            <a:r>
              <a:rPr lang="en-US" sz="1050" b="1" dirty="0">
                <a:latin typeface="Arial" charset="0"/>
                <a:cs typeface="Arial" charset="0"/>
              </a:rPr>
              <a:t>High Resolution </a:t>
            </a:r>
            <a:r>
              <a:rPr lang="en-US" sz="1050" b="1" dirty="0" err="1">
                <a:latin typeface="Arial" charset="0"/>
                <a:cs typeface="Arial" charset="0"/>
              </a:rPr>
              <a:t>iScan</a:t>
            </a:r>
            <a:endParaRPr lang="en-US" sz="1050" b="1" dirty="0">
              <a:latin typeface="Arial" charset="0"/>
              <a:cs typeface="Arial" charset="0"/>
            </a:endParaRPr>
          </a:p>
        </p:txBody>
      </p:sp>
      <p:sp>
        <p:nvSpPr>
          <p:cNvPr id="219" name="Rectangle 216"/>
          <p:cNvSpPr>
            <a:spLocks noChangeArrowheads="1"/>
          </p:cNvSpPr>
          <p:nvPr/>
        </p:nvSpPr>
        <p:spPr bwMode="auto">
          <a:xfrm>
            <a:off x="565380" y="2007331"/>
            <a:ext cx="1788319"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21" tIns="32660" rIns="65321" bIns="32660"/>
          <a:lstStyle/>
          <a:p>
            <a:pPr defTabSz="648891" eaLnBrk="0" hangingPunct="0"/>
            <a:r>
              <a:rPr lang="zh-CN" altLang="en-US" sz="900" b="1" dirty="0">
                <a:cs typeface="Arial" charset="0"/>
              </a:rPr>
              <a:t>在研磨过程中实时自动反馈，调节压力控制表面形貌</a:t>
            </a:r>
            <a:endParaRPr lang="en-US" sz="900" b="1" dirty="0">
              <a:cs typeface="Arial" charset="0"/>
            </a:endParaRPr>
          </a:p>
        </p:txBody>
      </p:sp>
      <p:sp>
        <p:nvSpPr>
          <p:cNvPr id="220" name="Freeform 217"/>
          <p:cNvSpPr>
            <a:spLocks/>
          </p:cNvSpPr>
          <p:nvPr/>
        </p:nvSpPr>
        <p:spPr bwMode="auto">
          <a:xfrm rot="-5400000" flipH="1" flipV="1">
            <a:off x="3494033" y="1367811"/>
            <a:ext cx="419535" cy="3002630"/>
          </a:xfrm>
          <a:custGeom>
            <a:avLst/>
            <a:gdLst>
              <a:gd name="T0" fmla="*/ 0 w 391"/>
              <a:gd name="T1" fmla="*/ 500 h 500"/>
              <a:gd name="T2" fmla="*/ 0 w 391"/>
              <a:gd name="T3" fmla="*/ 0 h 500"/>
              <a:gd name="T4" fmla="*/ 391 w 391"/>
              <a:gd name="T5" fmla="*/ 0 h 500"/>
            </a:gdLst>
            <a:ahLst/>
            <a:cxnLst>
              <a:cxn ang="0">
                <a:pos x="T0" y="T1"/>
              </a:cxn>
              <a:cxn ang="0">
                <a:pos x="T2" y="T3"/>
              </a:cxn>
              <a:cxn ang="0">
                <a:pos x="T4" y="T5"/>
              </a:cxn>
            </a:cxnLst>
            <a:rect l="0" t="0" r="r" b="b"/>
            <a:pathLst>
              <a:path w="391" h="500">
                <a:moveTo>
                  <a:pt x="0" y="500"/>
                </a:moveTo>
                <a:lnTo>
                  <a:pt x="0" y="0"/>
                </a:lnTo>
                <a:lnTo>
                  <a:pt x="391" y="0"/>
                </a:lnTo>
              </a:path>
            </a:pathLst>
          </a:custGeom>
          <a:noFill/>
          <a:ln w="38100" cap="flat" cmpd="sng">
            <a:solidFill>
              <a:srgbClr val="336699"/>
            </a:solidFill>
            <a:prstDash val="solid"/>
            <a:round/>
            <a:headEnd type="none" w="sm" len="sm"/>
            <a:tailEnd type="triangle" w="med" len="med"/>
          </a:ln>
          <a:effectLst/>
          <a:extLst>
            <a:ext uri="{909E8E84-426E-40DD-AFC4-6F175D3DCCD1}">
              <a14:hiddenFill xmlns:a14="http://schemas.microsoft.com/office/drawing/2010/main">
                <a:solidFill>
                  <a:srgbClr val="13BD5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4870" tIns="32435" rIns="64870" bIns="32435" anchor="ctr">
            <a:spAutoFit/>
          </a:bodyPr>
          <a:lstStyle/>
          <a:p>
            <a:endParaRPr lang="en-US" sz="1350"/>
          </a:p>
        </p:txBody>
      </p:sp>
      <p:sp>
        <p:nvSpPr>
          <p:cNvPr id="222" name="Rectangle 219"/>
          <p:cNvSpPr>
            <a:spLocks noChangeArrowheads="1"/>
          </p:cNvSpPr>
          <p:nvPr/>
        </p:nvSpPr>
        <p:spPr bwMode="auto">
          <a:xfrm>
            <a:off x="4682612" y="1292851"/>
            <a:ext cx="1377327" cy="12590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22635" indent="-122635" algn="ctr" defTabSz="648891" eaLnBrk="0" hangingPunct="0"/>
            <a:r>
              <a:rPr lang="en-US" altLang="zh-CN" sz="900" b="1" dirty="0">
                <a:cs typeface="Arial" charset="0"/>
              </a:rPr>
              <a:t>Platen1</a:t>
            </a:r>
            <a:r>
              <a:rPr lang="zh-CN" altLang="en-US" sz="900" b="1" dirty="0">
                <a:cs typeface="Arial" charset="0"/>
              </a:rPr>
              <a:t>开始研磨</a:t>
            </a:r>
            <a:endParaRPr lang="en-US" sz="900" b="1" dirty="0">
              <a:cs typeface="Arial" charset="0"/>
            </a:endParaRPr>
          </a:p>
        </p:txBody>
      </p:sp>
      <p:sp>
        <p:nvSpPr>
          <p:cNvPr id="223" name="Text Box 220"/>
          <p:cNvSpPr txBox="1">
            <a:spLocks noChangeArrowheads="1"/>
          </p:cNvSpPr>
          <p:nvPr/>
        </p:nvSpPr>
        <p:spPr bwMode="auto">
          <a:xfrm>
            <a:off x="4458106" y="970741"/>
            <a:ext cx="1866900" cy="227086"/>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870" tIns="32435" rIns="64870" bIns="32435" anchor="ctr">
            <a:spAutoFit/>
          </a:bodyPr>
          <a:lstStyle>
            <a:lvl1pPr algn="l" defTabSz="865188">
              <a:defRPr sz="2400">
                <a:solidFill>
                  <a:schemeClr val="tx1"/>
                </a:solidFill>
                <a:latin typeface="Times New Roman" pitchFamily="18" charset="0"/>
              </a:defRPr>
            </a:lvl1pPr>
            <a:lvl2pPr marL="431800" algn="l" defTabSz="865188">
              <a:defRPr sz="2400">
                <a:solidFill>
                  <a:schemeClr val="tx1"/>
                </a:solidFill>
                <a:latin typeface="Times New Roman" pitchFamily="18" charset="0"/>
              </a:defRPr>
            </a:lvl2pPr>
            <a:lvl3pPr marL="865188" algn="l" defTabSz="865188">
              <a:defRPr sz="2400">
                <a:solidFill>
                  <a:schemeClr val="tx1"/>
                </a:solidFill>
                <a:latin typeface="Times New Roman" pitchFamily="18" charset="0"/>
              </a:defRPr>
            </a:lvl3pPr>
            <a:lvl4pPr marL="1296988" algn="l" defTabSz="865188">
              <a:defRPr sz="2400">
                <a:solidFill>
                  <a:schemeClr val="tx1"/>
                </a:solidFill>
                <a:latin typeface="Times New Roman" pitchFamily="18" charset="0"/>
              </a:defRPr>
            </a:lvl4pPr>
            <a:lvl5pPr marL="1730375" algn="l" defTabSz="865188">
              <a:defRPr sz="2400">
                <a:solidFill>
                  <a:schemeClr val="tx1"/>
                </a:solidFill>
                <a:latin typeface="Times New Roman" pitchFamily="18" charset="0"/>
              </a:defRPr>
            </a:lvl5pPr>
            <a:lvl6pPr marL="2187575" defTabSz="865188" fontAlgn="base">
              <a:spcBef>
                <a:spcPct val="0"/>
              </a:spcBef>
              <a:spcAft>
                <a:spcPct val="0"/>
              </a:spcAft>
              <a:defRPr sz="2400">
                <a:solidFill>
                  <a:schemeClr val="tx1"/>
                </a:solidFill>
                <a:latin typeface="Times New Roman" pitchFamily="18" charset="0"/>
              </a:defRPr>
            </a:lvl6pPr>
            <a:lvl7pPr marL="2644775" defTabSz="865188" fontAlgn="base">
              <a:spcBef>
                <a:spcPct val="0"/>
              </a:spcBef>
              <a:spcAft>
                <a:spcPct val="0"/>
              </a:spcAft>
              <a:defRPr sz="2400">
                <a:solidFill>
                  <a:schemeClr val="tx1"/>
                </a:solidFill>
                <a:latin typeface="Times New Roman" pitchFamily="18" charset="0"/>
              </a:defRPr>
            </a:lvl7pPr>
            <a:lvl8pPr marL="3101975" defTabSz="865188" fontAlgn="base">
              <a:spcBef>
                <a:spcPct val="0"/>
              </a:spcBef>
              <a:spcAft>
                <a:spcPct val="0"/>
              </a:spcAft>
              <a:defRPr sz="2400">
                <a:solidFill>
                  <a:schemeClr val="tx1"/>
                </a:solidFill>
                <a:latin typeface="Times New Roman" pitchFamily="18" charset="0"/>
              </a:defRPr>
            </a:lvl8pPr>
            <a:lvl9pPr marL="3559175" defTabSz="865188" fontAlgn="base">
              <a:spcBef>
                <a:spcPct val="0"/>
              </a:spcBef>
              <a:spcAft>
                <a:spcPct val="0"/>
              </a:spcAft>
              <a:defRPr sz="2400">
                <a:solidFill>
                  <a:schemeClr val="tx1"/>
                </a:solidFill>
                <a:latin typeface="Times New Roman" pitchFamily="18" charset="0"/>
              </a:defRPr>
            </a:lvl9pPr>
          </a:lstStyle>
          <a:p>
            <a:pPr algn="ctr" eaLnBrk="0" hangingPunct="0"/>
            <a:r>
              <a:rPr lang="zh-CN" altLang="en-US" sz="1050" b="1" dirty="0">
                <a:latin typeface="Arial" charset="0"/>
                <a:cs typeface="Arial" charset="0"/>
              </a:rPr>
              <a:t>制程控制</a:t>
            </a:r>
            <a:endParaRPr lang="en-US" sz="1050" b="1" dirty="0">
              <a:latin typeface="Arial" charset="0"/>
              <a:cs typeface="Arial" charset="0"/>
            </a:endParaRPr>
          </a:p>
        </p:txBody>
      </p:sp>
      <p:sp>
        <p:nvSpPr>
          <p:cNvPr id="224" name="Rectangle 221"/>
          <p:cNvSpPr>
            <a:spLocks noChangeArrowheads="1"/>
          </p:cNvSpPr>
          <p:nvPr/>
        </p:nvSpPr>
        <p:spPr bwMode="auto">
          <a:xfrm>
            <a:off x="4485282" y="1156067"/>
            <a:ext cx="1771986" cy="40607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648891" eaLnBrk="0" hangingPunct="0"/>
            <a:r>
              <a:rPr lang="zh-CN" altLang="en-US" sz="900" b="1" dirty="0">
                <a:cs typeface="Arial" charset="0"/>
              </a:rPr>
              <a:t>将当前的厚度输入控制模式，优化得到新的程式继续研磨</a:t>
            </a:r>
            <a:endParaRPr lang="en-US" sz="900" b="1" dirty="0">
              <a:cs typeface="Arial" charset="0"/>
            </a:endParaRPr>
          </a:p>
        </p:txBody>
      </p:sp>
      <p:sp>
        <p:nvSpPr>
          <p:cNvPr id="225" name="Rectangle 222"/>
          <p:cNvSpPr>
            <a:spLocks noChangeArrowheads="1"/>
          </p:cNvSpPr>
          <p:nvPr/>
        </p:nvSpPr>
        <p:spPr bwMode="auto">
          <a:xfrm>
            <a:off x="4452451" y="1208750"/>
            <a:ext cx="1804818" cy="38188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648891" eaLnBrk="0" hangingPunct="0"/>
            <a:r>
              <a:rPr lang="zh-CN" altLang="en-US" sz="900" b="1" dirty="0">
                <a:cs typeface="Arial" charset="0"/>
              </a:rPr>
              <a:t>根据反馈的结果，计算调控压力</a:t>
            </a:r>
            <a:endParaRPr lang="en-US" sz="900" b="1" dirty="0">
              <a:cs typeface="Arial" charset="0"/>
            </a:endParaRPr>
          </a:p>
        </p:txBody>
      </p:sp>
      <p:grpSp>
        <p:nvGrpSpPr>
          <p:cNvPr id="226" name="Group 223"/>
          <p:cNvGrpSpPr>
            <a:grpSpLocks/>
          </p:cNvGrpSpPr>
          <p:nvPr/>
        </p:nvGrpSpPr>
        <p:grpSpPr bwMode="auto">
          <a:xfrm>
            <a:off x="402265" y="2319274"/>
            <a:ext cx="1846660" cy="1471613"/>
            <a:chOff x="597" y="1674"/>
            <a:chExt cx="1551" cy="1236"/>
          </a:xfrm>
        </p:grpSpPr>
        <p:pic>
          <p:nvPicPr>
            <p:cNvPr id="227" name="Picture 2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 y="1714"/>
              <a:ext cx="832"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8" name="Picture 225"/>
            <p:cNvPicPr>
              <a:picLocks noChangeAspect="1" noChangeArrowheads="1"/>
            </p:cNvPicPr>
            <p:nvPr/>
          </p:nvPicPr>
          <p:blipFill>
            <a:blip r:embed="rId3">
              <a:extLst>
                <a:ext uri="{28A0092B-C50C-407E-A947-70E740481C1C}">
                  <a14:useLocalDpi xmlns:a14="http://schemas.microsoft.com/office/drawing/2010/main" val="0"/>
                </a:ext>
              </a:extLst>
            </a:blip>
            <a:srcRect r="53906"/>
            <a:stretch>
              <a:fillRect/>
            </a:stretch>
          </p:blipFill>
          <p:spPr bwMode="auto">
            <a:xfrm>
              <a:off x="1734" y="1714"/>
              <a:ext cx="385"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9" name="Picture 2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 y="2157"/>
              <a:ext cx="832"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0" name="Picture 227"/>
            <p:cNvPicPr>
              <a:picLocks noChangeAspect="1" noChangeArrowheads="1"/>
            </p:cNvPicPr>
            <p:nvPr/>
          </p:nvPicPr>
          <p:blipFill>
            <a:blip r:embed="rId3">
              <a:extLst>
                <a:ext uri="{28A0092B-C50C-407E-A947-70E740481C1C}">
                  <a14:useLocalDpi xmlns:a14="http://schemas.microsoft.com/office/drawing/2010/main" val="0"/>
                </a:ext>
              </a:extLst>
            </a:blip>
            <a:srcRect r="53906"/>
            <a:stretch>
              <a:fillRect/>
            </a:stretch>
          </p:blipFill>
          <p:spPr bwMode="auto">
            <a:xfrm>
              <a:off x="1734" y="2157"/>
              <a:ext cx="385"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1" name="Picture 228"/>
            <p:cNvPicPr>
              <a:picLocks noChangeAspect="1" noChangeArrowheads="1"/>
            </p:cNvPicPr>
            <p:nvPr/>
          </p:nvPicPr>
          <p:blipFill>
            <a:blip r:embed="rId3">
              <a:extLst>
                <a:ext uri="{28A0092B-C50C-407E-A947-70E740481C1C}">
                  <a14:useLocalDpi xmlns:a14="http://schemas.microsoft.com/office/drawing/2010/main" val="0"/>
                </a:ext>
              </a:extLst>
            </a:blip>
            <a:srcRect b="75000"/>
            <a:stretch>
              <a:fillRect/>
            </a:stretch>
          </p:blipFill>
          <p:spPr bwMode="auto">
            <a:xfrm>
              <a:off x="902" y="2598"/>
              <a:ext cx="832"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2" name="Picture 229"/>
            <p:cNvPicPr>
              <a:picLocks noChangeAspect="1" noChangeArrowheads="1"/>
            </p:cNvPicPr>
            <p:nvPr/>
          </p:nvPicPr>
          <p:blipFill>
            <a:blip r:embed="rId3">
              <a:extLst>
                <a:ext uri="{28A0092B-C50C-407E-A947-70E740481C1C}">
                  <a14:useLocalDpi xmlns:a14="http://schemas.microsoft.com/office/drawing/2010/main" val="0"/>
                </a:ext>
              </a:extLst>
            </a:blip>
            <a:srcRect r="53906" b="75000"/>
            <a:stretch>
              <a:fillRect/>
            </a:stretch>
          </p:blipFill>
          <p:spPr bwMode="auto">
            <a:xfrm>
              <a:off x="1734" y="2598"/>
              <a:ext cx="385"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Rectangle 230"/>
            <p:cNvSpPr>
              <a:spLocks noChangeArrowheads="1"/>
            </p:cNvSpPr>
            <p:nvPr/>
          </p:nvSpPr>
          <p:spPr bwMode="auto">
            <a:xfrm>
              <a:off x="902" y="1714"/>
              <a:ext cx="1217" cy="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350"/>
            </a:p>
          </p:txBody>
        </p:sp>
        <p:sp>
          <p:nvSpPr>
            <p:cNvPr id="234" name="Line 231"/>
            <p:cNvSpPr>
              <a:spLocks noChangeShapeType="1"/>
            </p:cNvSpPr>
            <p:nvPr/>
          </p:nvSpPr>
          <p:spPr bwMode="auto">
            <a:xfrm>
              <a:off x="902" y="2566"/>
              <a:ext cx="121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5" name="Line 232"/>
            <p:cNvSpPr>
              <a:spLocks noChangeShapeType="1"/>
            </p:cNvSpPr>
            <p:nvPr/>
          </p:nvSpPr>
          <p:spPr bwMode="auto">
            <a:xfrm>
              <a:off x="902" y="2426"/>
              <a:ext cx="121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6" name="Line 233"/>
            <p:cNvSpPr>
              <a:spLocks noChangeShapeType="1"/>
            </p:cNvSpPr>
            <p:nvPr/>
          </p:nvSpPr>
          <p:spPr bwMode="auto">
            <a:xfrm>
              <a:off x="902" y="2283"/>
              <a:ext cx="121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7" name="Line 234"/>
            <p:cNvSpPr>
              <a:spLocks noChangeShapeType="1"/>
            </p:cNvSpPr>
            <p:nvPr/>
          </p:nvSpPr>
          <p:spPr bwMode="auto">
            <a:xfrm>
              <a:off x="902" y="2140"/>
              <a:ext cx="121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8" name="Line 235"/>
            <p:cNvSpPr>
              <a:spLocks noChangeShapeType="1"/>
            </p:cNvSpPr>
            <p:nvPr/>
          </p:nvSpPr>
          <p:spPr bwMode="auto">
            <a:xfrm>
              <a:off x="902" y="1997"/>
              <a:ext cx="121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9" name="Line 236"/>
            <p:cNvSpPr>
              <a:spLocks noChangeShapeType="1"/>
            </p:cNvSpPr>
            <p:nvPr/>
          </p:nvSpPr>
          <p:spPr bwMode="auto">
            <a:xfrm>
              <a:off x="902" y="1857"/>
              <a:ext cx="121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0" name="Line 237"/>
            <p:cNvSpPr>
              <a:spLocks noChangeShapeType="1"/>
            </p:cNvSpPr>
            <p:nvPr/>
          </p:nvSpPr>
          <p:spPr bwMode="auto">
            <a:xfrm>
              <a:off x="902" y="1714"/>
              <a:ext cx="121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1" name="Line 238"/>
            <p:cNvSpPr>
              <a:spLocks noChangeShapeType="1"/>
            </p:cNvSpPr>
            <p:nvPr/>
          </p:nvSpPr>
          <p:spPr bwMode="auto">
            <a:xfrm>
              <a:off x="1104" y="1714"/>
              <a:ext cx="1" cy="99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2" name="Line 239"/>
            <p:cNvSpPr>
              <a:spLocks noChangeShapeType="1"/>
            </p:cNvSpPr>
            <p:nvPr/>
          </p:nvSpPr>
          <p:spPr bwMode="auto">
            <a:xfrm>
              <a:off x="1308" y="1714"/>
              <a:ext cx="0" cy="99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3" name="Line 240"/>
            <p:cNvSpPr>
              <a:spLocks noChangeShapeType="1"/>
            </p:cNvSpPr>
            <p:nvPr/>
          </p:nvSpPr>
          <p:spPr bwMode="auto">
            <a:xfrm>
              <a:off x="1510" y="1714"/>
              <a:ext cx="1" cy="99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4" name="Line 241"/>
            <p:cNvSpPr>
              <a:spLocks noChangeShapeType="1"/>
            </p:cNvSpPr>
            <p:nvPr/>
          </p:nvSpPr>
          <p:spPr bwMode="auto">
            <a:xfrm>
              <a:off x="1714" y="1714"/>
              <a:ext cx="0" cy="99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5" name="Line 242"/>
            <p:cNvSpPr>
              <a:spLocks noChangeShapeType="1"/>
            </p:cNvSpPr>
            <p:nvPr/>
          </p:nvSpPr>
          <p:spPr bwMode="auto">
            <a:xfrm>
              <a:off x="1916" y="1714"/>
              <a:ext cx="1" cy="99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6" name="Line 243"/>
            <p:cNvSpPr>
              <a:spLocks noChangeShapeType="1"/>
            </p:cNvSpPr>
            <p:nvPr/>
          </p:nvSpPr>
          <p:spPr bwMode="auto">
            <a:xfrm>
              <a:off x="2119" y="1714"/>
              <a:ext cx="0" cy="99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7" name="Rectangle 244"/>
            <p:cNvSpPr>
              <a:spLocks noChangeArrowheads="1"/>
            </p:cNvSpPr>
            <p:nvPr/>
          </p:nvSpPr>
          <p:spPr bwMode="auto">
            <a:xfrm>
              <a:off x="902" y="1714"/>
              <a:ext cx="1217" cy="995"/>
            </a:xfrm>
            <a:prstGeom prst="rect">
              <a:avLst/>
            </a:prstGeom>
            <a:noFill/>
            <a:ln w="1270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248" name="Line 245"/>
            <p:cNvSpPr>
              <a:spLocks noChangeShapeType="1"/>
            </p:cNvSpPr>
            <p:nvPr/>
          </p:nvSpPr>
          <p:spPr bwMode="auto">
            <a:xfrm>
              <a:off x="902" y="1714"/>
              <a:ext cx="1" cy="99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9" name="Line 246"/>
            <p:cNvSpPr>
              <a:spLocks noChangeShapeType="1"/>
            </p:cNvSpPr>
            <p:nvPr/>
          </p:nvSpPr>
          <p:spPr bwMode="auto">
            <a:xfrm>
              <a:off x="882" y="2566"/>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0" name="Line 247"/>
            <p:cNvSpPr>
              <a:spLocks noChangeShapeType="1"/>
            </p:cNvSpPr>
            <p:nvPr/>
          </p:nvSpPr>
          <p:spPr bwMode="auto">
            <a:xfrm>
              <a:off x="882" y="2426"/>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1" name="Line 248"/>
            <p:cNvSpPr>
              <a:spLocks noChangeShapeType="1"/>
            </p:cNvSpPr>
            <p:nvPr/>
          </p:nvSpPr>
          <p:spPr bwMode="auto">
            <a:xfrm>
              <a:off x="882" y="2283"/>
              <a:ext cx="2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2" name="Line 249"/>
            <p:cNvSpPr>
              <a:spLocks noChangeShapeType="1"/>
            </p:cNvSpPr>
            <p:nvPr/>
          </p:nvSpPr>
          <p:spPr bwMode="auto">
            <a:xfrm>
              <a:off x="882" y="2140"/>
              <a:ext cx="2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3" name="Line 250"/>
            <p:cNvSpPr>
              <a:spLocks noChangeShapeType="1"/>
            </p:cNvSpPr>
            <p:nvPr/>
          </p:nvSpPr>
          <p:spPr bwMode="auto">
            <a:xfrm>
              <a:off x="882" y="1997"/>
              <a:ext cx="2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4" name="Line 251"/>
            <p:cNvSpPr>
              <a:spLocks noChangeShapeType="1"/>
            </p:cNvSpPr>
            <p:nvPr/>
          </p:nvSpPr>
          <p:spPr bwMode="auto">
            <a:xfrm>
              <a:off x="882" y="1857"/>
              <a:ext cx="2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5" name="Line 252"/>
            <p:cNvSpPr>
              <a:spLocks noChangeShapeType="1"/>
            </p:cNvSpPr>
            <p:nvPr/>
          </p:nvSpPr>
          <p:spPr bwMode="auto">
            <a:xfrm>
              <a:off x="882" y="1714"/>
              <a:ext cx="2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6" name="Line 253"/>
            <p:cNvSpPr>
              <a:spLocks noChangeShapeType="1"/>
            </p:cNvSpPr>
            <p:nvPr/>
          </p:nvSpPr>
          <p:spPr bwMode="auto">
            <a:xfrm>
              <a:off x="902" y="2709"/>
              <a:ext cx="121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7" name="Line 254"/>
            <p:cNvSpPr>
              <a:spLocks noChangeShapeType="1"/>
            </p:cNvSpPr>
            <p:nvPr/>
          </p:nvSpPr>
          <p:spPr bwMode="auto">
            <a:xfrm flipV="1">
              <a:off x="1104" y="2709"/>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8" name="Line 255"/>
            <p:cNvSpPr>
              <a:spLocks noChangeShapeType="1"/>
            </p:cNvSpPr>
            <p:nvPr/>
          </p:nvSpPr>
          <p:spPr bwMode="auto">
            <a:xfrm flipV="1">
              <a:off x="1308" y="2709"/>
              <a:ext cx="0"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9" name="Line 256"/>
            <p:cNvSpPr>
              <a:spLocks noChangeShapeType="1"/>
            </p:cNvSpPr>
            <p:nvPr/>
          </p:nvSpPr>
          <p:spPr bwMode="auto">
            <a:xfrm flipV="1">
              <a:off x="1510" y="2709"/>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0" name="Line 257"/>
            <p:cNvSpPr>
              <a:spLocks noChangeShapeType="1"/>
            </p:cNvSpPr>
            <p:nvPr/>
          </p:nvSpPr>
          <p:spPr bwMode="auto">
            <a:xfrm flipV="1">
              <a:off x="1714" y="2709"/>
              <a:ext cx="0"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1" name="Line 258"/>
            <p:cNvSpPr>
              <a:spLocks noChangeShapeType="1"/>
            </p:cNvSpPr>
            <p:nvPr/>
          </p:nvSpPr>
          <p:spPr bwMode="auto">
            <a:xfrm flipV="1">
              <a:off x="1916" y="2709"/>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2" name="Line 259"/>
            <p:cNvSpPr>
              <a:spLocks noChangeShapeType="1"/>
            </p:cNvSpPr>
            <p:nvPr/>
          </p:nvSpPr>
          <p:spPr bwMode="auto">
            <a:xfrm>
              <a:off x="2119" y="1714"/>
              <a:ext cx="0" cy="99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3" name="Line 260"/>
            <p:cNvSpPr>
              <a:spLocks noChangeShapeType="1"/>
            </p:cNvSpPr>
            <p:nvPr/>
          </p:nvSpPr>
          <p:spPr bwMode="auto">
            <a:xfrm>
              <a:off x="2099" y="2566"/>
              <a:ext cx="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4" name="Line 261"/>
            <p:cNvSpPr>
              <a:spLocks noChangeShapeType="1"/>
            </p:cNvSpPr>
            <p:nvPr/>
          </p:nvSpPr>
          <p:spPr bwMode="auto">
            <a:xfrm>
              <a:off x="2099" y="2426"/>
              <a:ext cx="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5" name="Line 262"/>
            <p:cNvSpPr>
              <a:spLocks noChangeShapeType="1"/>
            </p:cNvSpPr>
            <p:nvPr/>
          </p:nvSpPr>
          <p:spPr bwMode="auto">
            <a:xfrm>
              <a:off x="2099" y="2283"/>
              <a:ext cx="4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6" name="Line 263"/>
            <p:cNvSpPr>
              <a:spLocks noChangeShapeType="1"/>
            </p:cNvSpPr>
            <p:nvPr/>
          </p:nvSpPr>
          <p:spPr bwMode="auto">
            <a:xfrm>
              <a:off x="2099" y="2140"/>
              <a:ext cx="4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7" name="Line 264"/>
            <p:cNvSpPr>
              <a:spLocks noChangeShapeType="1"/>
            </p:cNvSpPr>
            <p:nvPr/>
          </p:nvSpPr>
          <p:spPr bwMode="auto">
            <a:xfrm>
              <a:off x="2099" y="1997"/>
              <a:ext cx="4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8" name="Line 265"/>
            <p:cNvSpPr>
              <a:spLocks noChangeShapeType="1"/>
            </p:cNvSpPr>
            <p:nvPr/>
          </p:nvSpPr>
          <p:spPr bwMode="auto">
            <a:xfrm>
              <a:off x="2099" y="1857"/>
              <a:ext cx="4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9" name="Line 266"/>
            <p:cNvSpPr>
              <a:spLocks noChangeShapeType="1"/>
            </p:cNvSpPr>
            <p:nvPr/>
          </p:nvSpPr>
          <p:spPr bwMode="auto">
            <a:xfrm>
              <a:off x="2099" y="1714"/>
              <a:ext cx="4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70" name="Rectangle 267"/>
            <p:cNvSpPr>
              <a:spLocks noChangeArrowheads="1"/>
            </p:cNvSpPr>
            <p:nvPr/>
          </p:nvSpPr>
          <p:spPr bwMode="auto">
            <a:xfrm>
              <a:off x="724" y="2526"/>
              <a:ext cx="133"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50" b="1">
                  <a:cs typeface="Arial" charset="0"/>
                </a:rPr>
                <a:t> 2,000</a:t>
              </a:r>
              <a:endParaRPr lang="en-US" sz="900" b="1">
                <a:cs typeface="Arial" charset="0"/>
              </a:endParaRPr>
            </a:p>
          </p:txBody>
        </p:sp>
        <p:sp>
          <p:nvSpPr>
            <p:cNvPr id="271" name="Rectangle 268"/>
            <p:cNvSpPr>
              <a:spLocks noChangeArrowheads="1"/>
            </p:cNvSpPr>
            <p:nvPr/>
          </p:nvSpPr>
          <p:spPr bwMode="auto">
            <a:xfrm>
              <a:off x="724" y="2386"/>
              <a:ext cx="133"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50" b="1">
                  <a:cs typeface="Arial" charset="0"/>
                </a:rPr>
                <a:t> 4,000</a:t>
              </a:r>
              <a:endParaRPr lang="en-US" sz="900" b="1">
                <a:cs typeface="Arial" charset="0"/>
              </a:endParaRPr>
            </a:p>
          </p:txBody>
        </p:sp>
        <p:sp>
          <p:nvSpPr>
            <p:cNvPr id="272" name="Rectangle 269"/>
            <p:cNvSpPr>
              <a:spLocks noChangeArrowheads="1"/>
            </p:cNvSpPr>
            <p:nvPr/>
          </p:nvSpPr>
          <p:spPr bwMode="auto">
            <a:xfrm>
              <a:off x="724" y="2243"/>
              <a:ext cx="133"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50" b="1">
                  <a:cs typeface="Arial" charset="0"/>
                </a:rPr>
                <a:t> 6,000</a:t>
              </a:r>
              <a:endParaRPr lang="en-US" sz="900" b="1">
                <a:cs typeface="Arial" charset="0"/>
              </a:endParaRPr>
            </a:p>
          </p:txBody>
        </p:sp>
        <p:sp>
          <p:nvSpPr>
            <p:cNvPr id="273" name="Rectangle 270"/>
            <p:cNvSpPr>
              <a:spLocks noChangeArrowheads="1"/>
            </p:cNvSpPr>
            <p:nvPr/>
          </p:nvSpPr>
          <p:spPr bwMode="auto">
            <a:xfrm>
              <a:off x="724" y="2099"/>
              <a:ext cx="133"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50" b="1">
                  <a:cs typeface="Arial" charset="0"/>
                </a:rPr>
                <a:t> 8,000</a:t>
              </a:r>
              <a:endParaRPr lang="en-US" sz="900" b="1">
                <a:cs typeface="Arial" charset="0"/>
              </a:endParaRPr>
            </a:p>
          </p:txBody>
        </p:sp>
        <p:sp>
          <p:nvSpPr>
            <p:cNvPr id="274" name="Rectangle 271"/>
            <p:cNvSpPr>
              <a:spLocks noChangeArrowheads="1"/>
            </p:cNvSpPr>
            <p:nvPr/>
          </p:nvSpPr>
          <p:spPr bwMode="auto">
            <a:xfrm>
              <a:off x="712" y="1958"/>
              <a:ext cx="14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450" b="1">
                  <a:cs typeface="Arial" charset="0"/>
                </a:rPr>
                <a:t>10,000</a:t>
              </a:r>
              <a:endParaRPr lang="en-US" sz="900" b="1">
                <a:cs typeface="Arial" charset="0"/>
              </a:endParaRPr>
            </a:p>
          </p:txBody>
        </p:sp>
        <p:sp>
          <p:nvSpPr>
            <p:cNvPr id="275" name="Rectangle 272"/>
            <p:cNvSpPr>
              <a:spLocks noChangeArrowheads="1"/>
            </p:cNvSpPr>
            <p:nvPr/>
          </p:nvSpPr>
          <p:spPr bwMode="auto">
            <a:xfrm>
              <a:off x="712" y="1817"/>
              <a:ext cx="14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450" b="1">
                  <a:cs typeface="Arial" charset="0"/>
                </a:rPr>
                <a:t>12,000</a:t>
              </a:r>
              <a:endParaRPr lang="en-US" sz="900" b="1">
                <a:cs typeface="Arial" charset="0"/>
              </a:endParaRPr>
            </a:p>
          </p:txBody>
        </p:sp>
        <p:sp>
          <p:nvSpPr>
            <p:cNvPr id="276" name="Rectangle 273"/>
            <p:cNvSpPr>
              <a:spLocks noChangeArrowheads="1"/>
            </p:cNvSpPr>
            <p:nvPr/>
          </p:nvSpPr>
          <p:spPr bwMode="auto">
            <a:xfrm>
              <a:off x="712" y="1674"/>
              <a:ext cx="14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450" b="1">
                  <a:cs typeface="Arial" charset="0"/>
                </a:rPr>
                <a:t>14,000</a:t>
              </a:r>
              <a:endParaRPr lang="en-US" sz="900" b="1">
                <a:cs typeface="Arial" charset="0"/>
              </a:endParaRPr>
            </a:p>
          </p:txBody>
        </p:sp>
        <p:sp>
          <p:nvSpPr>
            <p:cNvPr id="277" name="Rectangle 274"/>
            <p:cNvSpPr>
              <a:spLocks noChangeArrowheads="1"/>
            </p:cNvSpPr>
            <p:nvPr/>
          </p:nvSpPr>
          <p:spPr bwMode="auto">
            <a:xfrm>
              <a:off x="1043" y="2749"/>
              <a:ext cx="105"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50" b="1">
                  <a:cs typeface="Arial" charset="0"/>
                </a:rPr>
                <a:t>-100</a:t>
              </a:r>
              <a:endParaRPr lang="en-US" sz="900" b="1">
                <a:cs typeface="Arial" charset="0"/>
              </a:endParaRPr>
            </a:p>
          </p:txBody>
        </p:sp>
        <p:sp>
          <p:nvSpPr>
            <p:cNvPr id="278" name="Rectangle 275"/>
            <p:cNvSpPr>
              <a:spLocks noChangeArrowheads="1"/>
            </p:cNvSpPr>
            <p:nvPr/>
          </p:nvSpPr>
          <p:spPr bwMode="auto">
            <a:xfrm>
              <a:off x="1261" y="2749"/>
              <a:ext cx="78"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50" b="1">
                  <a:cs typeface="Arial" charset="0"/>
                </a:rPr>
                <a:t>-50</a:t>
              </a:r>
              <a:endParaRPr lang="en-US" sz="900" b="1">
                <a:cs typeface="Arial" charset="0"/>
              </a:endParaRPr>
            </a:p>
          </p:txBody>
        </p:sp>
        <p:sp>
          <p:nvSpPr>
            <p:cNvPr id="279" name="Rectangle 276"/>
            <p:cNvSpPr>
              <a:spLocks noChangeArrowheads="1"/>
            </p:cNvSpPr>
            <p:nvPr/>
          </p:nvSpPr>
          <p:spPr bwMode="auto">
            <a:xfrm>
              <a:off x="1496" y="2749"/>
              <a:ext cx="2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50" b="1">
                  <a:cs typeface="Arial" charset="0"/>
                </a:rPr>
                <a:t>0</a:t>
              </a:r>
              <a:endParaRPr lang="en-US" sz="900" b="1">
                <a:cs typeface="Arial" charset="0"/>
              </a:endParaRPr>
            </a:p>
          </p:txBody>
        </p:sp>
        <p:sp>
          <p:nvSpPr>
            <p:cNvPr id="280" name="Rectangle 277"/>
            <p:cNvSpPr>
              <a:spLocks noChangeArrowheads="1"/>
            </p:cNvSpPr>
            <p:nvPr/>
          </p:nvSpPr>
          <p:spPr bwMode="auto">
            <a:xfrm>
              <a:off x="1679" y="2749"/>
              <a:ext cx="54"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50" b="1">
                  <a:cs typeface="Arial" charset="0"/>
                </a:rPr>
                <a:t>50</a:t>
              </a:r>
              <a:endParaRPr lang="en-US" sz="900" b="1">
                <a:cs typeface="Arial" charset="0"/>
              </a:endParaRPr>
            </a:p>
          </p:txBody>
        </p:sp>
        <p:sp>
          <p:nvSpPr>
            <p:cNvPr id="281" name="Rectangle 278"/>
            <p:cNvSpPr>
              <a:spLocks noChangeArrowheads="1"/>
            </p:cNvSpPr>
            <p:nvPr/>
          </p:nvSpPr>
          <p:spPr bwMode="auto">
            <a:xfrm>
              <a:off x="1865" y="2749"/>
              <a:ext cx="81"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50" b="1">
                  <a:cs typeface="Arial" charset="0"/>
                </a:rPr>
                <a:t>100</a:t>
              </a:r>
              <a:endParaRPr lang="en-US" sz="900" b="1">
                <a:cs typeface="Arial" charset="0"/>
              </a:endParaRPr>
            </a:p>
          </p:txBody>
        </p:sp>
        <p:sp>
          <p:nvSpPr>
            <p:cNvPr id="282" name="Rectangle 279"/>
            <p:cNvSpPr>
              <a:spLocks noChangeArrowheads="1"/>
            </p:cNvSpPr>
            <p:nvPr/>
          </p:nvSpPr>
          <p:spPr bwMode="auto">
            <a:xfrm>
              <a:off x="1313" y="2823"/>
              <a:ext cx="41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75" b="1">
                  <a:cs typeface="Arial" charset="0"/>
                </a:rPr>
                <a:t>Radius (mm)</a:t>
              </a:r>
              <a:endParaRPr lang="en-US" sz="1350" b="1">
                <a:cs typeface="Arial" charset="0"/>
              </a:endParaRPr>
            </a:p>
          </p:txBody>
        </p:sp>
        <p:sp>
          <p:nvSpPr>
            <p:cNvPr id="283" name="Rectangle 280"/>
            <p:cNvSpPr>
              <a:spLocks noChangeArrowheads="1"/>
            </p:cNvSpPr>
            <p:nvPr/>
          </p:nvSpPr>
          <p:spPr bwMode="auto">
            <a:xfrm rot="16200000">
              <a:off x="292" y="2115"/>
              <a:ext cx="69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675" b="1">
                  <a:cs typeface="Arial" charset="0"/>
                </a:rPr>
                <a:t>Copper Thickness (Å)</a:t>
              </a:r>
              <a:endParaRPr lang="en-US" sz="1350" b="1">
                <a:cs typeface="Arial" charset="0"/>
              </a:endParaRPr>
            </a:p>
          </p:txBody>
        </p:sp>
        <p:sp>
          <p:nvSpPr>
            <p:cNvPr id="284" name="Line 281"/>
            <p:cNvSpPr>
              <a:spLocks noChangeShapeType="1"/>
            </p:cNvSpPr>
            <p:nvPr/>
          </p:nvSpPr>
          <p:spPr bwMode="auto">
            <a:xfrm>
              <a:off x="882" y="2709"/>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5" name="Line 282"/>
            <p:cNvSpPr>
              <a:spLocks noChangeShapeType="1"/>
            </p:cNvSpPr>
            <p:nvPr/>
          </p:nvSpPr>
          <p:spPr bwMode="auto">
            <a:xfrm flipV="1">
              <a:off x="902" y="2709"/>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6" name="Line 283"/>
            <p:cNvSpPr>
              <a:spLocks noChangeShapeType="1"/>
            </p:cNvSpPr>
            <p:nvPr/>
          </p:nvSpPr>
          <p:spPr bwMode="auto">
            <a:xfrm flipV="1">
              <a:off x="903" y="2685"/>
              <a:ext cx="4" cy="24"/>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7" name="Line 284"/>
            <p:cNvSpPr>
              <a:spLocks noChangeShapeType="1"/>
            </p:cNvSpPr>
            <p:nvPr/>
          </p:nvSpPr>
          <p:spPr bwMode="auto">
            <a:xfrm flipV="1">
              <a:off x="905" y="2701"/>
              <a:ext cx="2" cy="8"/>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8" name="Line 285"/>
            <p:cNvSpPr>
              <a:spLocks noChangeShapeType="1"/>
            </p:cNvSpPr>
            <p:nvPr/>
          </p:nvSpPr>
          <p:spPr bwMode="auto">
            <a:xfrm flipV="1">
              <a:off x="905" y="2687"/>
              <a:ext cx="2" cy="22"/>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9" name="Line 286"/>
            <p:cNvSpPr>
              <a:spLocks noChangeShapeType="1"/>
            </p:cNvSpPr>
            <p:nvPr/>
          </p:nvSpPr>
          <p:spPr bwMode="auto">
            <a:xfrm>
              <a:off x="902" y="2709"/>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0" name="Rectangle 287"/>
            <p:cNvSpPr>
              <a:spLocks noChangeArrowheads="1"/>
            </p:cNvSpPr>
            <p:nvPr/>
          </p:nvSpPr>
          <p:spPr bwMode="auto">
            <a:xfrm>
              <a:off x="830" y="2668"/>
              <a:ext cx="2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50" b="1">
                  <a:cs typeface="Arial" charset="0"/>
                </a:rPr>
                <a:t>0</a:t>
              </a:r>
              <a:endParaRPr lang="en-US" sz="900" b="1">
                <a:cs typeface="Arial" charset="0"/>
              </a:endParaRPr>
            </a:p>
          </p:txBody>
        </p:sp>
        <p:sp>
          <p:nvSpPr>
            <p:cNvPr id="291" name="Rectangle 288"/>
            <p:cNvSpPr>
              <a:spLocks noChangeArrowheads="1"/>
            </p:cNvSpPr>
            <p:nvPr/>
          </p:nvSpPr>
          <p:spPr bwMode="auto">
            <a:xfrm>
              <a:off x="842" y="2750"/>
              <a:ext cx="105"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50" b="1">
                  <a:cs typeface="Arial" charset="0"/>
                </a:rPr>
                <a:t>-150</a:t>
              </a:r>
              <a:endParaRPr lang="en-US" sz="900" b="1">
                <a:cs typeface="Arial" charset="0"/>
              </a:endParaRPr>
            </a:p>
          </p:txBody>
        </p:sp>
        <p:sp>
          <p:nvSpPr>
            <p:cNvPr id="292" name="Line 289"/>
            <p:cNvSpPr>
              <a:spLocks noChangeShapeType="1"/>
            </p:cNvSpPr>
            <p:nvPr/>
          </p:nvSpPr>
          <p:spPr bwMode="auto">
            <a:xfrm flipV="1">
              <a:off x="2119" y="2709"/>
              <a:ext cx="0"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3" name="Line 290"/>
            <p:cNvSpPr>
              <a:spLocks noChangeShapeType="1"/>
            </p:cNvSpPr>
            <p:nvPr/>
          </p:nvSpPr>
          <p:spPr bwMode="auto">
            <a:xfrm>
              <a:off x="2099" y="2709"/>
              <a:ext cx="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4" name="Rectangle 291"/>
            <p:cNvSpPr>
              <a:spLocks noChangeArrowheads="1"/>
            </p:cNvSpPr>
            <p:nvPr/>
          </p:nvSpPr>
          <p:spPr bwMode="auto">
            <a:xfrm>
              <a:off x="2067" y="2750"/>
              <a:ext cx="81"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450" b="1">
                  <a:cs typeface="Arial" charset="0"/>
                </a:rPr>
                <a:t>150</a:t>
              </a:r>
              <a:endParaRPr lang="en-US" sz="900" b="1">
                <a:cs typeface="Arial" charset="0"/>
              </a:endParaRPr>
            </a:p>
          </p:txBody>
        </p:sp>
      </p:grpSp>
      <p:sp>
        <p:nvSpPr>
          <p:cNvPr id="295" name="Freeform 292"/>
          <p:cNvSpPr>
            <a:spLocks/>
          </p:cNvSpPr>
          <p:nvPr/>
        </p:nvSpPr>
        <p:spPr bwMode="auto">
          <a:xfrm>
            <a:off x="777311" y="2551447"/>
            <a:ext cx="1425179" cy="1000125"/>
          </a:xfrm>
          <a:custGeom>
            <a:avLst/>
            <a:gdLst>
              <a:gd name="T0" fmla="*/ 2 w 236"/>
              <a:gd name="T1" fmla="*/ 0 h 337"/>
              <a:gd name="T2" fmla="*/ 6 w 236"/>
              <a:gd name="T3" fmla="*/ 7 h 337"/>
              <a:gd name="T4" fmla="*/ 10 w 236"/>
              <a:gd name="T5" fmla="*/ 5 h 337"/>
              <a:gd name="T6" fmla="*/ 14 w 236"/>
              <a:gd name="T7" fmla="*/ 3 h 337"/>
              <a:gd name="T8" fmla="*/ 18 w 236"/>
              <a:gd name="T9" fmla="*/ 4 h 337"/>
              <a:gd name="T10" fmla="*/ 22 w 236"/>
              <a:gd name="T11" fmla="*/ 3 h 337"/>
              <a:gd name="T12" fmla="*/ 26 w 236"/>
              <a:gd name="T13" fmla="*/ 4 h 337"/>
              <a:gd name="T14" fmla="*/ 30 w 236"/>
              <a:gd name="T15" fmla="*/ 3 h 337"/>
              <a:gd name="T16" fmla="*/ 34 w 236"/>
              <a:gd name="T17" fmla="*/ 3 h 337"/>
              <a:gd name="T18" fmla="*/ 38 w 236"/>
              <a:gd name="T19" fmla="*/ 1 h 337"/>
              <a:gd name="T20" fmla="*/ 42 w 236"/>
              <a:gd name="T21" fmla="*/ 2 h 337"/>
              <a:gd name="T22" fmla="*/ 45 w 236"/>
              <a:gd name="T23" fmla="*/ 4 h 337"/>
              <a:gd name="T24" fmla="*/ 49 w 236"/>
              <a:gd name="T25" fmla="*/ 6 h 337"/>
              <a:gd name="T26" fmla="*/ 53 w 236"/>
              <a:gd name="T27" fmla="*/ 4 h 337"/>
              <a:gd name="T28" fmla="*/ 57 w 236"/>
              <a:gd name="T29" fmla="*/ 4 h 337"/>
              <a:gd name="T30" fmla="*/ 61 w 236"/>
              <a:gd name="T31" fmla="*/ 3 h 337"/>
              <a:gd name="T32" fmla="*/ 65 w 236"/>
              <a:gd name="T33" fmla="*/ 4 h 337"/>
              <a:gd name="T34" fmla="*/ 69 w 236"/>
              <a:gd name="T35" fmla="*/ 7 h 337"/>
              <a:gd name="T36" fmla="*/ 73 w 236"/>
              <a:gd name="T37" fmla="*/ 7 h 337"/>
              <a:gd name="T38" fmla="*/ 77 w 236"/>
              <a:gd name="T39" fmla="*/ 7 h 337"/>
              <a:gd name="T40" fmla="*/ 81 w 236"/>
              <a:gd name="T41" fmla="*/ 8 h 337"/>
              <a:gd name="T42" fmla="*/ 85 w 236"/>
              <a:gd name="T43" fmla="*/ 7 h 337"/>
              <a:gd name="T44" fmla="*/ 89 w 236"/>
              <a:gd name="T45" fmla="*/ 7 h 337"/>
              <a:gd name="T46" fmla="*/ 93 w 236"/>
              <a:gd name="T47" fmla="*/ 8 h 337"/>
              <a:gd name="T48" fmla="*/ 96 w 236"/>
              <a:gd name="T49" fmla="*/ 8 h 337"/>
              <a:gd name="T50" fmla="*/ 100 w 236"/>
              <a:gd name="T51" fmla="*/ 8 h 337"/>
              <a:gd name="T52" fmla="*/ 104 w 236"/>
              <a:gd name="T53" fmla="*/ 11 h 337"/>
              <a:gd name="T54" fmla="*/ 108 w 236"/>
              <a:gd name="T55" fmla="*/ 8 h 337"/>
              <a:gd name="T56" fmla="*/ 112 w 236"/>
              <a:gd name="T57" fmla="*/ 6 h 337"/>
              <a:gd name="T58" fmla="*/ 116 w 236"/>
              <a:gd name="T59" fmla="*/ 6 h 337"/>
              <a:gd name="T60" fmla="*/ 120 w 236"/>
              <a:gd name="T61" fmla="*/ 8 h 337"/>
              <a:gd name="T62" fmla="*/ 124 w 236"/>
              <a:gd name="T63" fmla="*/ 7 h 337"/>
              <a:gd name="T64" fmla="*/ 128 w 236"/>
              <a:gd name="T65" fmla="*/ 11 h 337"/>
              <a:gd name="T66" fmla="*/ 132 w 236"/>
              <a:gd name="T67" fmla="*/ 9 h 337"/>
              <a:gd name="T68" fmla="*/ 136 w 236"/>
              <a:gd name="T69" fmla="*/ 9 h 337"/>
              <a:gd name="T70" fmla="*/ 140 w 236"/>
              <a:gd name="T71" fmla="*/ 9 h 337"/>
              <a:gd name="T72" fmla="*/ 143 w 236"/>
              <a:gd name="T73" fmla="*/ 7 h 337"/>
              <a:gd name="T74" fmla="*/ 147 w 236"/>
              <a:gd name="T75" fmla="*/ 5 h 337"/>
              <a:gd name="T76" fmla="*/ 151 w 236"/>
              <a:gd name="T77" fmla="*/ 6 h 337"/>
              <a:gd name="T78" fmla="*/ 155 w 236"/>
              <a:gd name="T79" fmla="*/ 8 h 337"/>
              <a:gd name="T80" fmla="*/ 159 w 236"/>
              <a:gd name="T81" fmla="*/ 8 h 337"/>
              <a:gd name="T82" fmla="*/ 163 w 236"/>
              <a:gd name="T83" fmla="*/ 6 h 337"/>
              <a:gd name="T84" fmla="*/ 167 w 236"/>
              <a:gd name="T85" fmla="*/ 8 h 337"/>
              <a:gd name="T86" fmla="*/ 171 w 236"/>
              <a:gd name="T87" fmla="*/ 7 h 337"/>
              <a:gd name="T88" fmla="*/ 175 w 236"/>
              <a:gd name="T89" fmla="*/ 7 h 337"/>
              <a:gd name="T90" fmla="*/ 179 w 236"/>
              <a:gd name="T91" fmla="*/ 5 h 337"/>
              <a:gd name="T92" fmla="*/ 183 w 236"/>
              <a:gd name="T93" fmla="*/ 6 h 337"/>
              <a:gd name="T94" fmla="*/ 187 w 236"/>
              <a:gd name="T95" fmla="*/ 6 h 337"/>
              <a:gd name="T96" fmla="*/ 191 w 236"/>
              <a:gd name="T97" fmla="*/ 5 h 337"/>
              <a:gd name="T98" fmla="*/ 194 w 236"/>
              <a:gd name="T99" fmla="*/ 5 h 337"/>
              <a:gd name="T100" fmla="*/ 198 w 236"/>
              <a:gd name="T101" fmla="*/ 4 h 337"/>
              <a:gd name="T102" fmla="*/ 202 w 236"/>
              <a:gd name="T103" fmla="*/ 6 h 337"/>
              <a:gd name="T104" fmla="*/ 206 w 236"/>
              <a:gd name="T105" fmla="*/ 4 h 337"/>
              <a:gd name="T106" fmla="*/ 210 w 236"/>
              <a:gd name="T107" fmla="*/ 4 h 337"/>
              <a:gd name="T108" fmla="*/ 214 w 236"/>
              <a:gd name="T109" fmla="*/ 4 h 337"/>
              <a:gd name="T110" fmla="*/ 218 w 236"/>
              <a:gd name="T111" fmla="*/ 5 h 337"/>
              <a:gd name="T112" fmla="*/ 222 w 236"/>
              <a:gd name="T113" fmla="*/ 5 h 337"/>
              <a:gd name="T114" fmla="*/ 226 w 236"/>
              <a:gd name="T115" fmla="*/ 5 h 337"/>
              <a:gd name="T116" fmla="*/ 230 w 236"/>
              <a:gd name="T117" fmla="*/ 7 h 337"/>
              <a:gd name="T118" fmla="*/ 234 w 236"/>
              <a:gd name="T119"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6" h="337">
                <a:moveTo>
                  <a:pt x="0" y="337"/>
                </a:moveTo>
                <a:lnTo>
                  <a:pt x="2" y="0"/>
                </a:lnTo>
                <a:lnTo>
                  <a:pt x="4" y="6"/>
                </a:lnTo>
                <a:lnTo>
                  <a:pt x="6" y="7"/>
                </a:lnTo>
                <a:lnTo>
                  <a:pt x="8" y="6"/>
                </a:lnTo>
                <a:lnTo>
                  <a:pt x="10" y="5"/>
                </a:lnTo>
                <a:lnTo>
                  <a:pt x="12" y="4"/>
                </a:lnTo>
                <a:lnTo>
                  <a:pt x="14" y="3"/>
                </a:lnTo>
                <a:lnTo>
                  <a:pt x="16" y="3"/>
                </a:lnTo>
                <a:lnTo>
                  <a:pt x="18" y="4"/>
                </a:lnTo>
                <a:lnTo>
                  <a:pt x="20" y="3"/>
                </a:lnTo>
                <a:lnTo>
                  <a:pt x="22" y="3"/>
                </a:lnTo>
                <a:lnTo>
                  <a:pt x="24" y="0"/>
                </a:lnTo>
                <a:lnTo>
                  <a:pt x="26" y="4"/>
                </a:lnTo>
                <a:lnTo>
                  <a:pt x="28" y="2"/>
                </a:lnTo>
                <a:lnTo>
                  <a:pt x="30" y="3"/>
                </a:lnTo>
                <a:lnTo>
                  <a:pt x="32" y="2"/>
                </a:lnTo>
                <a:lnTo>
                  <a:pt x="34" y="3"/>
                </a:lnTo>
                <a:lnTo>
                  <a:pt x="36" y="2"/>
                </a:lnTo>
                <a:lnTo>
                  <a:pt x="38" y="1"/>
                </a:lnTo>
                <a:lnTo>
                  <a:pt x="40" y="2"/>
                </a:lnTo>
                <a:lnTo>
                  <a:pt x="42" y="2"/>
                </a:lnTo>
                <a:lnTo>
                  <a:pt x="44" y="3"/>
                </a:lnTo>
                <a:lnTo>
                  <a:pt x="45" y="4"/>
                </a:lnTo>
                <a:lnTo>
                  <a:pt x="47" y="4"/>
                </a:lnTo>
                <a:lnTo>
                  <a:pt x="49" y="6"/>
                </a:lnTo>
                <a:lnTo>
                  <a:pt x="51" y="4"/>
                </a:lnTo>
                <a:lnTo>
                  <a:pt x="53" y="4"/>
                </a:lnTo>
                <a:lnTo>
                  <a:pt x="55" y="6"/>
                </a:lnTo>
                <a:lnTo>
                  <a:pt x="57" y="4"/>
                </a:lnTo>
                <a:lnTo>
                  <a:pt x="59" y="5"/>
                </a:lnTo>
                <a:lnTo>
                  <a:pt x="61" y="3"/>
                </a:lnTo>
                <a:lnTo>
                  <a:pt x="63" y="6"/>
                </a:lnTo>
                <a:lnTo>
                  <a:pt x="65" y="4"/>
                </a:lnTo>
                <a:lnTo>
                  <a:pt x="67" y="6"/>
                </a:lnTo>
                <a:lnTo>
                  <a:pt x="69" y="7"/>
                </a:lnTo>
                <a:lnTo>
                  <a:pt x="71" y="4"/>
                </a:lnTo>
                <a:lnTo>
                  <a:pt x="73" y="7"/>
                </a:lnTo>
                <a:lnTo>
                  <a:pt x="75" y="6"/>
                </a:lnTo>
                <a:lnTo>
                  <a:pt x="77" y="7"/>
                </a:lnTo>
                <a:lnTo>
                  <a:pt x="79" y="8"/>
                </a:lnTo>
                <a:lnTo>
                  <a:pt x="81" y="8"/>
                </a:lnTo>
                <a:lnTo>
                  <a:pt x="83" y="5"/>
                </a:lnTo>
                <a:lnTo>
                  <a:pt x="85" y="7"/>
                </a:lnTo>
                <a:lnTo>
                  <a:pt x="87" y="10"/>
                </a:lnTo>
                <a:lnTo>
                  <a:pt x="89" y="7"/>
                </a:lnTo>
                <a:lnTo>
                  <a:pt x="91" y="7"/>
                </a:lnTo>
                <a:lnTo>
                  <a:pt x="93" y="8"/>
                </a:lnTo>
                <a:lnTo>
                  <a:pt x="94" y="7"/>
                </a:lnTo>
                <a:lnTo>
                  <a:pt x="96" y="8"/>
                </a:lnTo>
                <a:lnTo>
                  <a:pt x="98" y="4"/>
                </a:lnTo>
                <a:lnTo>
                  <a:pt x="100" y="8"/>
                </a:lnTo>
                <a:lnTo>
                  <a:pt x="102" y="7"/>
                </a:lnTo>
                <a:lnTo>
                  <a:pt x="104" y="11"/>
                </a:lnTo>
                <a:lnTo>
                  <a:pt x="106" y="8"/>
                </a:lnTo>
                <a:lnTo>
                  <a:pt x="108" y="8"/>
                </a:lnTo>
                <a:lnTo>
                  <a:pt x="110" y="11"/>
                </a:lnTo>
                <a:lnTo>
                  <a:pt x="112" y="6"/>
                </a:lnTo>
                <a:lnTo>
                  <a:pt x="114" y="9"/>
                </a:lnTo>
                <a:lnTo>
                  <a:pt x="116" y="6"/>
                </a:lnTo>
                <a:lnTo>
                  <a:pt x="118" y="8"/>
                </a:lnTo>
                <a:lnTo>
                  <a:pt x="120" y="8"/>
                </a:lnTo>
                <a:lnTo>
                  <a:pt x="122" y="11"/>
                </a:lnTo>
                <a:lnTo>
                  <a:pt x="124" y="7"/>
                </a:lnTo>
                <a:lnTo>
                  <a:pt x="126" y="7"/>
                </a:lnTo>
                <a:lnTo>
                  <a:pt x="128" y="11"/>
                </a:lnTo>
                <a:lnTo>
                  <a:pt x="130" y="10"/>
                </a:lnTo>
                <a:lnTo>
                  <a:pt x="132" y="9"/>
                </a:lnTo>
                <a:lnTo>
                  <a:pt x="134" y="8"/>
                </a:lnTo>
                <a:lnTo>
                  <a:pt x="136" y="9"/>
                </a:lnTo>
                <a:lnTo>
                  <a:pt x="138" y="9"/>
                </a:lnTo>
                <a:lnTo>
                  <a:pt x="140" y="9"/>
                </a:lnTo>
                <a:lnTo>
                  <a:pt x="142" y="7"/>
                </a:lnTo>
                <a:lnTo>
                  <a:pt x="143" y="7"/>
                </a:lnTo>
                <a:lnTo>
                  <a:pt x="145" y="6"/>
                </a:lnTo>
                <a:lnTo>
                  <a:pt x="147" y="5"/>
                </a:lnTo>
                <a:lnTo>
                  <a:pt x="149" y="8"/>
                </a:lnTo>
                <a:lnTo>
                  <a:pt x="151" y="6"/>
                </a:lnTo>
                <a:lnTo>
                  <a:pt x="153" y="8"/>
                </a:lnTo>
                <a:lnTo>
                  <a:pt x="155" y="8"/>
                </a:lnTo>
                <a:lnTo>
                  <a:pt x="157" y="7"/>
                </a:lnTo>
                <a:lnTo>
                  <a:pt x="159" y="8"/>
                </a:lnTo>
                <a:lnTo>
                  <a:pt x="161" y="5"/>
                </a:lnTo>
                <a:lnTo>
                  <a:pt x="163" y="6"/>
                </a:lnTo>
                <a:lnTo>
                  <a:pt x="165" y="8"/>
                </a:lnTo>
                <a:lnTo>
                  <a:pt x="167" y="8"/>
                </a:lnTo>
                <a:lnTo>
                  <a:pt x="169" y="7"/>
                </a:lnTo>
                <a:lnTo>
                  <a:pt x="171" y="7"/>
                </a:lnTo>
                <a:lnTo>
                  <a:pt x="173" y="5"/>
                </a:lnTo>
                <a:lnTo>
                  <a:pt x="175" y="7"/>
                </a:lnTo>
                <a:lnTo>
                  <a:pt x="177" y="9"/>
                </a:lnTo>
                <a:lnTo>
                  <a:pt x="179" y="5"/>
                </a:lnTo>
                <a:lnTo>
                  <a:pt x="181" y="6"/>
                </a:lnTo>
                <a:lnTo>
                  <a:pt x="183" y="6"/>
                </a:lnTo>
                <a:lnTo>
                  <a:pt x="185" y="7"/>
                </a:lnTo>
                <a:lnTo>
                  <a:pt x="187" y="6"/>
                </a:lnTo>
                <a:lnTo>
                  <a:pt x="189" y="5"/>
                </a:lnTo>
                <a:lnTo>
                  <a:pt x="191" y="5"/>
                </a:lnTo>
                <a:lnTo>
                  <a:pt x="192" y="5"/>
                </a:lnTo>
                <a:lnTo>
                  <a:pt x="194" y="5"/>
                </a:lnTo>
                <a:lnTo>
                  <a:pt x="196" y="6"/>
                </a:lnTo>
                <a:lnTo>
                  <a:pt x="198" y="4"/>
                </a:lnTo>
                <a:lnTo>
                  <a:pt x="200" y="6"/>
                </a:lnTo>
                <a:lnTo>
                  <a:pt x="202" y="6"/>
                </a:lnTo>
                <a:lnTo>
                  <a:pt x="204" y="5"/>
                </a:lnTo>
                <a:lnTo>
                  <a:pt x="206" y="4"/>
                </a:lnTo>
                <a:lnTo>
                  <a:pt x="208" y="5"/>
                </a:lnTo>
                <a:lnTo>
                  <a:pt x="210" y="4"/>
                </a:lnTo>
                <a:lnTo>
                  <a:pt x="212" y="5"/>
                </a:lnTo>
                <a:lnTo>
                  <a:pt x="214" y="4"/>
                </a:lnTo>
                <a:lnTo>
                  <a:pt x="216" y="5"/>
                </a:lnTo>
                <a:lnTo>
                  <a:pt x="218" y="5"/>
                </a:lnTo>
                <a:lnTo>
                  <a:pt x="220" y="5"/>
                </a:lnTo>
                <a:lnTo>
                  <a:pt x="222" y="5"/>
                </a:lnTo>
                <a:lnTo>
                  <a:pt x="224" y="5"/>
                </a:lnTo>
                <a:lnTo>
                  <a:pt x="226" y="5"/>
                </a:lnTo>
                <a:lnTo>
                  <a:pt x="228" y="2"/>
                </a:lnTo>
                <a:lnTo>
                  <a:pt x="230" y="7"/>
                </a:lnTo>
                <a:lnTo>
                  <a:pt x="232" y="9"/>
                </a:lnTo>
                <a:lnTo>
                  <a:pt x="234" y="3"/>
                </a:lnTo>
                <a:lnTo>
                  <a:pt x="236" y="337"/>
                </a:lnTo>
              </a:path>
            </a:pathLst>
          </a:custGeom>
          <a:noFill/>
          <a:ln w="36576">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296" name="Rectangle 293"/>
          <p:cNvSpPr>
            <a:spLocks noChangeArrowheads="1"/>
          </p:cNvSpPr>
          <p:nvPr/>
        </p:nvSpPr>
        <p:spPr bwMode="auto">
          <a:xfrm>
            <a:off x="4492915" y="1223213"/>
            <a:ext cx="1776674" cy="32265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648891" eaLnBrk="0" hangingPunct="0"/>
            <a:r>
              <a:rPr lang="zh-CN" altLang="en-US" sz="900" b="1" dirty="0">
                <a:cs typeface="Arial" charset="0"/>
              </a:rPr>
              <a:t>自动调控直到到达预设厚度</a:t>
            </a:r>
            <a:endParaRPr lang="en-US" sz="900" b="1" dirty="0">
              <a:cs typeface="Arial" charset="0"/>
            </a:endParaRPr>
          </a:p>
        </p:txBody>
      </p:sp>
      <p:sp>
        <p:nvSpPr>
          <p:cNvPr id="297" name="Freeform 294"/>
          <p:cNvSpPr>
            <a:spLocks/>
          </p:cNvSpPr>
          <p:nvPr/>
        </p:nvSpPr>
        <p:spPr bwMode="auto">
          <a:xfrm>
            <a:off x="765405" y="2601453"/>
            <a:ext cx="1448991" cy="932259"/>
          </a:xfrm>
          <a:custGeom>
            <a:avLst/>
            <a:gdLst>
              <a:gd name="T0" fmla="*/ 3 w 240"/>
              <a:gd name="T1" fmla="*/ 212 h 323"/>
              <a:gd name="T2" fmla="*/ 7 w 240"/>
              <a:gd name="T3" fmla="*/ 43 h 323"/>
              <a:gd name="T4" fmla="*/ 11 w 240"/>
              <a:gd name="T5" fmla="*/ 16 h 323"/>
              <a:gd name="T6" fmla="*/ 15 w 240"/>
              <a:gd name="T7" fmla="*/ 6 h 323"/>
              <a:gd name="T8" fmla="*/ 19 w 240"/>
              <a:gd name="T9" fmla="*/ 4 h 323"/>
              <a:gd name="T10" fmla="*/ 23 w 240"/>
              <a:gd name="T11" fmla="*/ 4 h 323"/>
              <a:gd name="T12" fmla="*/ 27 w 240"/>
              <a:gd name="T13" fmla="*/ 4 h 323"/>
              <a:gd name="T14" fmla="*/ 31 w 240"/>
              <a:gd name="T15" fmla="*/ 4 h 323"/>
              <a:gd name="T16" fmla="*/ 35 w 240"/>
              <a:gd name="T17" fmla="*/ 2 h 323"/>
              <a:gd name="T18" fmla="*/ 39 w 240"/>
              <a:gd name="T19" fmla="*/ 2 h 323"/>
              <a:gd name="T20" fmla="*/ 43 w 240"/>
              <a:gd name="T21" fmla="*/ 2 h 323"/>
              <a:gd name="T22" fmla="*/ 47 w 240"/>
              <a:gd name="T23" fmla="*/ 1 h 323"/>
              <a:gd name="T24" fmla="*/ 51 w 240"/>
              <a:gd name="T25" fmla="*/ 2 h 323"/>
              <a:gd name="T26" fmla="*/ 55 w 240"/>
              <a:gd name="T27" fmla="*/ 0 h 323"/>
              <a:gd name="T28" fmla="*/ 59 w 240"/>
              <a:gd name="T29" fmla="*/ 0 h 323"/>
              <a:gd name="T30" fmla="*/ 63 w 240"/>
              <a:gd name="T31" fmla="*/ 1 h 323"/>
              <a:gd name="T32" fmla="*/ 67 w 240"/>
              <a:gd name="T33" fmla="*/ 0 h 323"/>
              <a:gd name="T34" fmla="*/ 71 w 240"/>
              <a:gd name="T35" fmla="*/ 0 h 323"/>
              <a:gd name="T36" fmla="*/ 75 w 240"/>
              <a:gd name="T37" fmla="*/ 2 h 323"/>
              <a:gd name="T38" fmla="*/ 79 w 240"/>
              <a:gd name="T39" fmla="*/ 0 h 323"/>
              <a:gd name="T40" fmla="*/ 83 w 240"/>
              <a:gd name="T41" fmla="*/ 1 h 323"/>
              <a:gd name="T42" fmla="*/ 87 w 240"/>
              <a:gd name="T43" fmla="*/ 2 h 323"/>
              <a:gd name="T44" fmla="*/ 91 w 240"/>
              <a:gd name="T45" fmla="*/ 0 h 323"/>
              <a:gd name="T46" fmla="*/ 95 w 240"/>
              <a:gd name="T47" fmla="*/ 2 h 323"/>
              <a:gd name="T48" fmla="*/ 99 w 240"/>
              <a:gd name="T49" fmla="*/ 2 h 323"/>
              <a:gd name="T50" fmla="*/ 103 w 240"/>
              <a:gd name="T51" fmla="*/ 4 h 323"/>
              <a:gd name="T52" fmla="*/ 107 w 240"/>
              <a:gd name="T53" fmla="*/ 4 h 323"/>
              <a:gd name="T54" fmla="*/ 111 w 240"/>
              <a:gd name="T55" fmla="*/ 4 h 323"/>
              <a:gd name="T56" fmla="*/ 115 w 240"/>
              <a:gd name="T57" fmla="*/ 4 h 323"/>
              <a:gd name="T58" fmla="*/ 119 w 240"/>
              <a:gd name="T59" fmla="*/ 4 h 323"/>
              <a:gd name="T60" fmla="*/ 124 w 240"/>
              <a:gd name="T61" fmla="*/ 4 h 323"/>
              <a:gd name="T62" fmla="*/ 128 w 240"/>
              <a:gd name="T63" fmla="*/ 4 h 323"/>
              <a:gd name="T64" fmla="*/ 132 w 240"/>
              <a:gd name="T65" fmla="*/ 4 h 323"/>
              <a:gd name="T66" fmla="*/ 136 w 240"/>
              <a:gd name="T67" fmla="*/ 4 h 323"/>
              <a:gd name="T68" fmla="*/ 140 w 240"/>
              <a:gd name="T69" fmla="*/ 4 h 323"/>
              <a:gd name="T70" fmla="*/ 144 w 240"/>
              <a:gd name="T71" fmla="*/ 4 h 323"/>
              <a:gd name="T72" fmla="*/ 148 w 240"/>
              <a:gd name="T73" fmla="*/ 3 h 323"/>
              <a:gd name="T74" fmla="*/ 152 w 240"/>
              <a:gd name="T75" fmla="*/ 2 h 323"/>
              <a:gd name="T76" fmla="*/ 156 w 240"/>
              <a:gd name="T77" fmla="*/ 4 h 323"/>
              <a:gd name="T78" fmla="*/ 160 w 240"/>
              <a:gd name="T79" fmla="*/ 2 h 323"/>
              <a:gd name="T80" fmla="*/ 164 w 240"/>
              <a:gd name="T81" fmla="*/ 2 h 323"/>
              <a:gd name="T82" fmla="*/ 168 w 240"/>
              <a:gd name="T83" fmla="*/ 4 h 323"/>
              <a:gd name="T84" fmla="*/ 172 w 240"/>
              <a:gd name="T85" fmla="*/ 3 h 323"/>
              <a:gd name="T86" fmla="*/ 176 w 240"/>
              <a:gd name="T87" fmla="*/ 4 h 323"/>
              <a:gd name="T88" fmla="*/ 180 w 240"/>
              <a:gd name="T89" fmla="*/ 4 h 323"/>
              <a:gd name="T90" fmla="*/ 184 w 240"/>
              <a:gd name="T91" fmla="*/ 4 h 323"/>
              <a:gd name="T92" fmla="*/ 188 w 240"/>
              <a:gd name="T93" fmla="*/ 4 h 323"/>
              <a:gd name="T94" fmla="*/ 192 w 240"/>
              <a:gd name="T95" fmla="*/ 4 h 323"/>
              <a:gd name="T96" fmla="*/ 196 w 240"/>
              <a:gd name="T97" fmla="*/ 6 h 323"/>
              <a:gd name="T98" fmla="*/ 200 w 240"/>
              <a:gd name="T99" fmla="*/ 6 h 323"/>
              <a:gd name="T100" fmla="*/ 204 w 240"/>
              <a:gd name="T101" fmla="*/ 7 h 323"/>
              <a:gd name="T102" fmla="*/ 208 w 240"/>
              <a:gd name="T103" fmla="*/ 8 h 323"/>
              <a:gd name="T104" fmla="*/ 212 w 240"/>
              <a:gd name="T105" fmla="*/ 10 h 323"/>
              <a:gd name="T106" fmla="*/ 216 w 240"/>
              <a:gd name="T107" fmla="*/ 10 h 323"/>
              <a:gd name="T108" fmla="*/ 220 w 240"/>
              <a:gd name="T109" fmla="*/ 12 h 323"/>
              <a:gd name="T110" fmla="*/ 224 w 240"/>
              <a:gd name="T111" fmla="*/ 14 h 323"/>
              <a:gd name="T112" fmla="*/ 228 w 240"/>
              <a:gd name="T113" fmla="*/ 31 h 323"/>
              <a:gd name="T114" fmla="*/ 232 w 240"/>
              <a:gd name="T115" fmla="*/ 81 h 323"/>
              <a:gd name="T116" fmla="*/ 236 w 240"/>
              <a:gd name="T117" fmla="*/ 289 h 323"/>
              <a:gd name="T118" fmla="*/ 240 w 240"/>
              <a:gd name="T119" fmla="*/ 3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0" h="323">
                <a:moveTo>
                  <a:pt x="0" y="309"/>
                </a:moveTo>
                <a:lnTo>
                  <a:pt x="1" y="301"/>
                </a:lnTo>
                <a:lnTo>
                  <a:pt x="2" y="292"/>
                </a:lnTo>
                <a:lnTo>
                  <a:pt x="2" y="259"/>
                </a:lnTo>
                <a:lnTo>
                  <a:pt x="3" y="212"/>
                </a:lnTo>
                <a:lnTo>
                  <a:pt x="4" y="159"/>
                </a:lnTo>
                <a:lnTo>
                  <a:pt x="5" y="115"/>
                </a:lnTo>
                <a:lnTo>
                  <a:pt x="6" y="81"/>
                </a:lnTo>
                <a:lnTo>
                  <a:pt x="6" y="56"/>
                </a:lnTo>
                <a:lnTo>
                  <a:pt x="7" y="43"/>
                </a:lnTo>
                <a:lnTo>
                  <a:pt x="8" y="33"/>
                </a:lnTo>
                <a:lnTo>
                  <a:pt x="9" y="25"/>
                </a:lnTo>
                <a:lnTo>
                  <a:pt x="10" y="23"/>
                </a:lnTo>
                <a:lnTo>
                  <a:pt x="10" y="20"/>
                </a:lnTo>
                <a:lnTo>
                  <a:pt x="11" y="16"/>
                </a:lnTo>
                <a:lnTo>
                  <a:pt x="12" y="12"/>
                </a:lnTo>
                <a:lnTo>
                  <a:pt x="13" y="10"/>
                </a:lnTo>
                <a:lnTo>
                  <a:pt x="14" y="8"/>
                </a:lnTo>
                <a:lnTo>
                  <a:pt x="14" y="8"/>
                </a:lnTo>
                <a:lnTo>
                  <a:pt x="15" y="6"/>
                </a:lnTo>
                <a:lnTo>
                  <a:pt x="16" y="6"/>
                </a:lnTo>
                <a:lnTo>
                  <a:pt x="17" y="6"/>
                </a:lnTo>
                <a:lnTo>
                  <a:pt x="18" y="6"/>
                </a:lnTo>
                <a:lnTo>
                  <a:pt x="18" y="4"/>
                </a:lnTo>
                <a:lnTo>
                  <a:pt x="19" y="4"/>
                </a:lnTo>
                <a:lnTo>
                  <a:pt x="20" y="4"/>
                </a:lnTo>
                <a:lnTo>
                  <a:pt x="21" y="6"/>
                </a:lnTo>
                <a:lnTo>
                  <a:pt x="22" y="4"/>
                </a:lnTo>
                <a:lnTo>
                  <a:pt x="22" y="4"/>
                </a:lnTo>
                <a:lnTo>
                  <a:pt x="23" y="4"/>
                </a:lnTo>
                <a:lnTo>
                  <a:pt x="24" y="4"/>
                </a:lnTo>
                <a:lnTo>
                  <a:pt x="25" y="6"/>
                </a:lnTo>
                <a:lnTo>
                  <a:pt x="26" y="4"/>
                </a:lnTo>
                <a:lnTo>
                  <a:pt x="26" y="4"/>
                </a:lnTo>
                <a:lnTo>
                  <a:pt x="27" y="4"/>
                </a:lnTo>
                <a:lnTo>
                  <a:pt x="28" y="4"/>
                </a:lnTo>
                <a:lnTo>
                  <a:pt x="29" y="4"/>
                </a:lnTo>
                <a:lnTo>
                  <a:pt x="30" y="3"/>
                </a:lnTo>
                <a:lnTo>
                  <a:pt x="30" y="2"/>
                </a:lnTo>
                <a:lnTo>
                  <a:pt x="31" y="4"/>
                </a:lnTo>
                <a:lnTo>
                  <a:pt x="32" y="2"/>
                </a:lnTo>
                <a:lnTo>
                  <a:pt x="33" y="2"/>
                </a:lnTo>
                <a:lnTo>
                  <a:pt x="34" y="2"/>
                </a:lnTo>
                <a:lnTo>
                  <a:pt x="34" y="2"/>
                </a:lnTo>
                <a:lnTo>
                  <a:pt x="35" y="2"/>
                </a:lnTo>
                <a:lnTo>
                  <a:pt x="36" y="2"/>
                </a:lnTo>
                <a:lnTo>
                  <a:pt x="37" y="2"/>
                </a:lnTo>
                <a:lnTo>
                  <a:pt x="38" y="0"/>
                </a:lnTo>
                <a:lnTo>
                  <a:pt x="38" y="2"/>
                </a:lnTo>
                <a:lnTo>
                  <a:pt x="39" y="2"/>
                </a:lnTo>
                <a:lnTo>
                  <a:pt x="40" y="2"/>
                </a:lnTo>
                <a:lnTo>
                  <a:pt x="41" y="0"/>
                </a:lnTo>
                <a:lnTo>
                  <a:pt x="42" y="1"/>
                </a:lnTo>
                <a:lnTo>
                  <a:pt x="42" y="2"/>
                </a:lnTo>
                <a:lnTo>
                  <a:pt x="43" y="2"/>
                </a:lnTo>
                <a:lnTo>
                  <a:pt x="44" y="2"/>
                </a:lnTo>
                <a:lnTo>
                  <a:pt x="45" y="0"/>
                </a:lnTo>
                <a:lnTo>
                  <a:pt x="46" y="2"/>
                </a:lnTo>
                <a:lnTo>
                  <a:pt x="46" y="0"/>
                </a:lnTo>
                <a:lnTo>
                  <a:pt x="47" y="1"/>
                </a:lnTo>
                <a:lnTo>
                  <a:pt x="48" y="2"/>
                </a:lnTo>
                <a:lnTo>
                  <a:pt x="49" y="0"/>
                </a:lnTo>
                <a:lnTo>
                  <a:pt x="50" y="2"/>
                </a:lnTo>
                <a:lnTo>
                  <a:pt x="50" y="0"/>
                </a:lnTo>
                <a:lnTo>
                  <a:pt x="51" y="2"/>
                </a:lnTo>
                <a:lnTo>
                  <a:pt x="52" y="2"/>
                </a:lnTo>
                <a:lnTo>
                  <a:pt x="53" y="1"/>
                </a:lnTo>
                <a:lnTo>
                  <a:pt x="54" y="0"/>
                </a:lnTo>
                <a:lnTo>
                  <a:pt x="54" y="2"/>
                </a:lnTo>
                <a:lnTo>
                  <a:pt x="55" y="0"/>
                </a:lnTo>
                <a:lnTo>
                  <a:pt x="56" y="2"/>
                </a:lnTo>
                <a:lnTo>
                  <a:pt x="57" y="0"/>
                </a:lnTo>
                <a:lnTo>
                  <a:pt x="58" y="2"/>
                </a:lnTo>
                <a:lnTo>
                  <a:pt x="58" y="1"/>
                </a:lnTo>
                <a:lnTo>
                  <a:pt x="59" y="0"/>
                </a:lnTo>
                <a:lnTo>
                  <a:pt x="60" y="0"/>
                </a:lnTo>
                <a:lnTo>
                  <a:pt x="61" y="2"/>
                </a:lnTo>
                <a:lnTo>
                  <a:pt x="62" y="0"/>
                </a:lnTo>
                <a:lnTo>
                  <a:pt x="62" y="2"/>
                </a:lnTo>
                <a:lnTo>
                  <a:pt x="63" y="1"/>
                </a:lnTo>
                <a:lnTo>
                  <a:pt x="64" y="0"/>
                </a:lnTo>
                <a:lnTo>
                  <a:pt x="65" y="2"/>
                </a:lnTo>
                <a:lnTo>
                  <a:pt x="66" y="0"/>
                </a:lnTo>
                <a:lnTo>
                  <a:pt x="66" y="2"/>
                </a:lnTo>
                <a:lnTo>
                  <a:pt x="67" y="0"/>
                </a:lnTo>
                <a:lnTo>
                  <a:pt x="68" y="1"/>
                </a:lnTo>
                <a:lnTo>
                  <a:pt x="69" y="2"/>
                </a:lnTo>
                <a:lnTo>
                  <a:pt x="70" y="0"/>
                </a:lnTo>
                <a:lnTo>
                  <a:pt x="70" y="2"/>
                </a:lnTo>
                <a:lnTo>
                  <a:pt x="71" y="0"/>
                </a:lnTo>
                <a:lnTo>
                  <a:pt x="72" y="0"/>
                </a:lnTo>
                <a:lnTo>
                  <a:pt x="73" y="2"/>
                </a:lnTo>
                <a:lnTo>
                  <a:pt x="74" y="1"/>
                </a:lnTo>
                <a:lnTo>
                  <a:pt x="74" y="0"/>
                </a:lnTo>
                <a:lnTo>
                  <a:pt x="75" y="2"/>
                </a:lnTo>
                <a:lnTo>
                  <a:pt x="76" y="0"/>
                </a:lnTo>
                <a:lnTo>
                  <a:pt x="77" y="2"/>
                </a:lnTo>
                <a:lnTo>
                  <a:pt x="78" y="0"/>
                </a:lnTo>
                <a:lnTo>
                  <a:pt x="78" y="0"/>
                </a:lnTo>
                <a:lnTo>
                  <a:pt x="79" y="0"/>
                </a:lnTo>
                <a:lnTo>
                  <a:pt x="80" y="2"/>
                </a:lnTo>
                <a:lnTo>
                  <a:pt x="81" y="0"/>
                </a:lnTo>
                <a:lnTo>
                  <a:pt x="82" y="2"/>
                </a:lnTo>
                <a:lnTo>
                  <a:pt x="82" y="0"/>
                </a:lnTo>
                <a:lnTo>
                  <a:pt x="83" y="1"/>
                </a:lnTo>
                <a:lnTo>
                  <a:pt x="84" y="2"/>
                </a:lnTo>
                <a:lnTo>
                  <a:pt x="85" y="0"/>
                </a:lnTo>
                <a:lnTo>
                  <a:pt x="86" y="2"/>
                </a:lnTo>
                <a:lnTo>
                  <a:pt x="86" y="0"/>
                </a:lnTo>
                <a:lnTo>
                  <a:pt x="87" y="2"/>
                </a:lnTo>
                <a:lnTo>
                  <a:pt x="88" y="1"/>
                </a:lnTo>
                <a:lnTo>
                  <a:pt x="89" y="0"/>
                </a:lnTo>
                <a:lnTo>
                  <a:pt x="90" y="2"/>
                </a:lnTo>
                <a:lnTo>
                  <a:pt x="90" y="2"/>
                </a:lnTo>
                <a:lnTo>
                  <a:pt x="91" y="0"/>
                </a:lnTo>
                <a:lnTo>
                  <a:pt x="92" y="2"/>
                </a:lnTo>
                <a:lnTo>
                  <a:pt x="93" y="2"/>
                </a:lnTo>
                <a:lnTo>
                  <a:pt x="94" y="2"/>
                </a:lnTo>
                <a:lnTo>
                  <a:pt x="94" y="2"/>
                </a:lnTo>
                <a:lnTo>
                  <a:pt x="95" y="2"/>
                </a:lnTo>
                <a:lnTo>
                  <a:pt x="96" y="2"/>
                </a:lnTo>
                <a:lnTo>
                  <a:pt x="97" y="2"/>
                </a:lnTo>
                <a:lnTo>
                  <a:pt x="98" y="3"/>
                </a:lnTo>
                <a:lnTo>
                  <a:pt x="98" y="4"/>
                </a:lnTo>
                <a:lnTo>
                  <a:pt x="99" y="2"/>
                </a:lnTo>
                <a:lnTo>
                  <a:pt x="100" y="4"/>
                </a:lnTo>
                <a:lnTo>
                  <a:pt x="101" y="2"/>
                </a:lnTo>
                <a:lnTo>
                  <a:pt x="102" y="3"/>
                </a:lnTo>
                <a:lnTo>
                  <a:pt x="102" y="4"/>
                </a:lnTo>
                <a:lnTo>
                  <a:pt x="103" y="4"/>
                </a:lnTo>
                <a:lnTo>
                  <a:pt x="104" y="4"/>
                </a:lnTo>
                <a:lnTo>
                  <a:pt x="105" y="2"/>
                </a:lnTo>
                <a:lnTo>
                  <a:pt x="106" y="4"/>
                </a:lnTo>
                <a:lnTo>
                  <a:pt x="106" y="4"/>
                </a:lnTo>
                <a:lnTo>
                  <a:pt x="107" y="4"/>
                </a:lnTo>
                <a:lnTo>
                  <a:pt x="108" y="4"/>
                </a:lnTo>
                <a:lnTo>
                  <a:pt x="109" y="4"/>
                </a:lnTo>
                <a:lnTo>
                  <a:pt x="110" y="4"/>
                </a:lnTo>
                <a:lnTo>
                  <a:pt x="110" y="4"/>
                </a:lnTo>
                <a:lnTo>
                  <a:pt x="111" y="4"/>
                </a:lnTo>
                <a:lnTo>
                  <a:pt x="112" y="4"/>
                </a:lnTo>
                <a:lnTo>
                  <a:pt x="113" y="4"/>
                </a:lnTo>
                <a:lnTo>
                  <a:pt x="114" y="4"/>
                </a:lnTo>
                <a:lnTo>
                  <a:pt x="114" y="4"/>
                </a:lnTo>
                <a:lnTo>
                  <a:pt x="115" y="4"/>
                </a:lnTo>
                <a:lnTo>
                  <a:pt x="116" y="5"/>
                </a:lnTo>
                <a:lnTo>
                  <a:pt x="117" y="6"/>
                </a:lnTo>
                <a:lnTo>
                  <a:pt x="118" y="4"/>
                </a:lnTo>
                <a:lnTo>
                  <a:pt x="118" y="4"/>
                </a:lnTo>
                <a:lnTo>
                  <a:pt x="119" y="4"/>
                </a:lnTo>
                <a:lnTo>
                  <a:pt x="121" y="4"/>
                </a:lnTo>
                <a:lnTo>
                  <a:pt x="122" y="4"/>
                </a:lnTo>
                <a:lnTo>
                  <a:pt x="122" y="4"/>
                </a:lnTo>
                <a:lnTo>
                  <a:pt x="123" y="4"/>
                </a:lnTo>
                <a:lnTo>
                  <a:pt x="124" y="4"/>
                </a:lnTo>
                <a:lnTo>
                  <a:pt x="125" y="5"/>
                </a:lnTo>
                <a:lnTo>
                  <a:pt x="126" y="6"/>
                </a:lnTo>
                <a:lnTo>
                  <a:pt x="126" y="4"/>
                </a:lnTo>
                <a:lnTo>
                  <a:pt x="127" y="4"/>
                </a:lnTo>
                <a:lnTo>
                  <a:pt x="128" y="4"/>
                </a:lnTo>
                <a:lnTo>
                  <a:pt x="129" y="4"/>
                </a:lnTo>
                <a:lnTo>
                  <a:pt x="130" y="4"/>
                </a:lnTo>
                <a:lnTo>
                  <a:pt x="130" y="4"/>
                </a:lnTo>
                <a:lnTo>
                  <a:pt x="131" y="6"/>
                </a:lnTo>
                <a:lnTo>
                  <a:pt x="132" y="4"/>
                </a:lnTo>
                <a:lnTo>
                  <a:pt x="133" y="4"/>
                </a:lnTo>
                <a:lnTo>
                  <a:pt x="134" y="4"/>
                </a:lnTo>
                <a:lnTo>
                  <a:pt x="134" y="4"/>
                </a:lnTo>
                <a:lnTo>
                  <a:pt x="135" y="4"/>
                </a:lnTo>
                <a:lnTo>
                  <a:pt x="136" y="4"/>
                </a:lnTo>
                <a:lnTo>
                  <a:pt x="137" y="4"/>
                </a:lnTo>
                <a:lnTo>
                  <a:pt x="138" y="4"/>
                </a:lnTo>
                <a:lnTo>
                  <a:pt x="138" y="4"/>
                </a:lnTo>
                <a:lnTo>
                  <a:pt x="139" y="4"/>
                </a:lnTo>
                <a:lnTo>
                  <a:pt x="140" y="4"/>
                </a:lnTo>
                <a:lnTo>
                  <a:pt x="141" y="2"/>
                </a:lnTo>
                <a:lnTo>
                  <a:pt x="142" y="4"/>
                </a:lnTo>
                <a:lnTo>
                  <a:pt x="142" y="2"/>
                </a:lnTo>
                <a:lnTo>
                  <a:pt x="143" y="3"/>
                </a:lnTo>
                <a:lnTo>
                  <a:pt x="144" y="4"/>
                </a:lnTo>
                <a:lnTo>
                  <a:pt x="145" y="2"/>
                </a:lnTo>
                <a:lnTo>
                  <a:pt x="146" y="2"/>
                </a:lnTo>
                <a:lnTo>
                  <a:pt x="146" y="2"/>
                </a:lnTo>
                <a:lnTo>
                  <a:pt x="147" y="4"/>
                </a:lnTo>
                <a:lnTo>
                  <a:pt x="148" y="3"/>
                </a:lnTo>
                <a:lnTo>
                  <a:pt x="149" y="2"/>
                </a:lnTo>
                <a:lnTo>
                  <a:pt x="150" y="2"/>
                </a:lnTo>
                <a:lnTo>
                  <a:pt x="150" y="4"/>
                </a:lnTo>
                <a:lnTo>
                  <a:pt x="151" y="2"/>
                </a:lnTo>
                <a:lnTo>
                  <a:pt x="152" y="2"/>
                </a:lnTo>
                <a:lnTo>
                  <a:pt x="153" y="3"/>
                </a:lnTo>
                <a:lnTo>
                  <a:pt x="154" y="4"/>
                </a:lnTo>
                <a:lnTo>
                  <a:pt x="154" y="2"/>
                </a:lnTo>
                <a:lnTo>
                  <a:pt x="155" y="2"/>
                </a:lnTo>
                <a:lnTo>
                  <a:pt x="156" y="4"/>
                </a:lnTo>
                <a:lnTo>
                  <a:pt x="157" y="2"/>
                </a:lnTo>
                <a:lnTo>
                  <a:pt x="158" y="3"/>
                </a:lnTo>
                <a:lnTo>
                  <a:pt x="158" y="4"/>
                </a:lnTo>
                <a:lnTo>
                  <a:pt x="159" y="2"/>
                </a:lnTo>
                <a:lnTo>
                  <a:pt x="160" y="2"/>
                </a:lnTo>
                <a:lnTo>
                  <a:pt x="161" y="4"/>
                </a:lnTo>
                <a:lnTo>
                  <a:pt x="162" y="2"/>
                </a:lnTo>
                <a:lnTo>
                  <a:pt x="162" y="3"/>
                </a:lnTo>
                <a:lnTo>
                  <a:pt x="163" y="4"/>
                </a:lnTo>
                <a:lnTo>
                  <a:pt x="164" y="2"/>
                </a:lnTo>
                <a:lnTo>
                  <a:pt x="165" y="4"/>
                </a:lnTo>
                <a:lnTo>
                  <a:pt x="166" y="4"/>
                </a:lnTo>
                <a:lnTo>
                  <a:pt x="166" y="2"/>
                </a:lnTo>
                <a:lnTo>
                  <a:pt x="167" y="3"/>
                </a:lnTo>
                <a:lnTo>
                  <a:pt x="168" y="4"/>
                </a:lnTo>
                <a:lnTo>
                  <a:pt x="169" y="2"/>
                </a:lnTo>
                <a:lnTo>
                  <a:pt x="170" y="4"/>
                </a:lnTo>
                <a:lnTo>
                  <a:pt x="170" y="4"/>
                </a:lnTo>
                <a:lnTo>
                  <a:pt x="171" y="4"/>
                </a:lnTo>
                <a:lnTo>
                  <a:pt x="172" y="3"/>
                </a:lnTo>
                <a:lnTo>
                  <a:pt x="173" y="2"/>
                </a:lnTo>
                <a:lnTo>
                  <a:pt x="174" y="4"/>
                </a:lnTo>
                <a:lnTo>
                  <a:pt x="174" y="4"/>
                </a:lnTo>
                <a:lnTo>
                  <a:pt x="175" y="4"/>
                </a:lnTo>
                <a:lnTo>
                  <a:pt x="176" y="4"/>
                </a:lnTo>
                <a:lnTo>
                  <a:pt x="177" y="4"/>
                </a:lnTo>
                <a:lnTo>
                  <a:pt x="178" y="4"/>
                </a:lnTo>
                <a:lnTo>
                  <a:pt x="178" y="4"/>
                </a:lnTo>
                <a:lnTo>
                  <a:pt x="179" y="4"/>
                </a:lnTo>
                <a:lnTo>
                  <a:pt x="180" y="4"/>
                </a:lnTo>
                <a:lnTo>
                  <a:pt x="181" y="4"/>
                </a:lnTo>
                <a:lnTo>
                  <a:pt x="182" y="4"/>
                </a:lnTo>
                <a:lnTo>
                  <a:pt x="182" y="4"/>
                </a:lnTo>
                <a:lnTo>
                  <a:pt x="183" y="4"/>
                </a:lnTo>
                <a:lnTo>
                  <a:pt x="184" y="4"/>
                </a:lnTo>
                <a:lnTo>
                  <a:pt x="185" y="6"/>
                </a:lnTo>
                <a:lnTo>
                  <a:pt x="186" y="4"/>
                </a:lnTo>
                <a:lnTo>
                  <a:pt x="186" y="4"/>
                </a:lnTo>
                <a:lnTo>
                  <a:pt x="187" y="4"/>
                </a:lnTo>
                <a:lnTo>
                  <a:pt x="188" y="4"/>
                </a:lnTo>
                <a:lnTo>
                  <a:pt x="189" y="4"/>
                </a:lnTo>
                <a:lnTo>
                  <a:pt x="190" y="4"/>
                </a:lnTo>
                <a:lnTo>
                  <a:pt x="190" y="4"/>
                </a:lnTo>
                <a:lnTo>
                  <a:pt x="191" y="6"/>
                </a:lnTo>
                <a:lnTo>
                  <a:pt x="192" y="4"/>
                </a:lnTo>
                <a:lnTo>
                  <a:pt x="193" y="4"/>
                </a:lnTo>
                <a:lnTo>
                  <a:pt x="194" y="4"/>
                </a:lnTo>
                <a:lnTo>
                  <a:pt x="194" y="6"/>
                </a:lnTo>
                <a:lnTo>
                  <a:pt x="195" y="4"/>
                </a:lnTo>
                <a:lnTo>
                  <a:pt x="196" y="6"/>
                </a:lnTo>
                <a:lnTo>
                  <a:pt x="197" y="6"/>
                </a:lnTo>
                <a:lnTo>
                  <a:pt x="198" y="6"/>
                </a:lnTo>
                <a:lnTo>
                  <a:pt x="198" y="5"/>
                </a:lnTo>
                <a:lnTo>
                  <a:pt x="199" y="4"/>
                </a:lnTo>
                <a:lnTo>
                  <a:pt x="200" y="6"/>
                </a:lnTo>
                <a:lnTo>
                  <a:pt x="201" y="6"/>
                </a:lnTo>
                <a:lnTo>
                  <a:pt x="202" y="6"/>
                </a:lnTo>
                <a:lnTo>
                  <a:pt x="202" y="6"/>
                </a:lnTo>
                <a:lnTo>
                  <a:pt x="203" y="6"/>
                </a:lnTo>
                <a:lnTo>
                  <a:pt x="204" y="7"/>
                </a:lnTo>
                <a:lnTo>
                  <a:pt x="205" y="8"/>
                </a:lnTo>
                <a:lnTo>
                  <a:pt x="206" y="6"/>
                </a:lnTo>
                <a:lnTo>
                  <a:pt x="206" y="8"/>
                </a:lnTo>
                <a:lnTo>
                  <a:pt x="207" y="6"/>
                </a:lnTo>
                <a:lnTo>
                  <a:pt x="208" y="8"/>
                </a:lnTo>
                <a:lnTo>
                  <a:pt x="209" y="8"/>
                </a:lnTo>
                <a:lnTo>
                  <a:pt x="210" y="10"/>
                </a:lnTo>
                <a:lnTo>
                  <a:pt x="210" y="9"/>
                </a:lnTo>
                <a:lnTo>
                  <a:pt x="211" y="8"/>
                </a:lnTo>
                <a:lnTo>
                  <a:pt x="212" y="10"/>
                </a:lnTo>
                <a:lnTo>
                  <a:pt x="213" y="8"/>
                </a:lnTo>
                <a:lnTo>
                  <a:pt x="214" y="10"/>
                </a:lnTo>
                <a:lnTo>
                  <a:pt x="214" y="8"/>
                </a:lnTo>
                <a:lnTo>
                  <a:pt x="215" y="10"/>
                </a:lnTo>
                <a:lnTo>
                  <a:pt x="216" y="10"/>
                </a:lnTo>
                <a:lnTo>
                  <a:pt x="217" y="10"/>
                </a:lnTo>
                <a:lnTo>
                  <a:pt x="218" y="10"/>
                </a:lnTo>
                <a:lnTo>
                  <a:pt x="218" y="8"/>
                </a:lnTo>
                <a:lnTo>
                  <a:pt x="219" y="10"/>
                </a:lnTo>
                <a:lnTo>
                  <a:pt x="220" y="12"/>
                </a:lnTo>
                <a:lnTo>
                  <a:pt x="221" y="10"/>
                </a:lnTo>
                <a:lnTo>
                  <a:pt x="222" y="12"/>
                </a:lnTo>
                <a:lnTo>
                  <a:pt x="222" y="14"/>
                </a:lnTo>
                <a:lnTo>
                  <a:pt x="223" y="14"/>
                </a:lnTo>
                <a:lnTo>
                  <a:pt x="224" y="14"/>
                </a:lnTo>
                <a:lnTo>
                  <a:pt x="225" y="16"/>
                </a:lnTo>
                <a:lnTo>
                  <a:pt x="226" y="20"/>
                </a:lnTo>
                <a:lnTo>
                  <a:pt x="226" y="22"/>
                </a:lnTo>
                <a:lnTo>
                  <a:pt x="227" y="25"/>
                </a:lnTo>
                <a:lnTo>
                  <a:pt x="228" y="31"/>
                </a:lnTo>
                <a:lnTo>
                  <a:pt x="229" y="38"/>
                </a:lnTo>
                <a:lnTo>
                  <a:pt x="230" y="46"/>
                </a:lnTo>
                <a:lnTo>
                  <a:pt x="230" y="53"/>
                </a:lnTo>
                <a:lnTo>
                  <a:pt x="231" y="60"/>
                </a:lnTo>
                <a:lnTo>
                  <a:pt x="232" y="81"/>
                </a:lnTo>
                <a:lnTo>
                  <a:pt x="233" y="114"/>
                </a:lnTo>
                <a:lnTo>
                  <a:pt x="234" y="159"/>
                </a:lnTo>
                <a:lnTo>
                  <a:pt x="234" y="209"/>
                </a:lnTo>
                <a:lnTo>
                  <a:pt x="235" y="255"/>
                </a:lnTo>
                <a:lnTo>
                  <a:pt x="236" y="289"/>
                </a:lnTo>
                <a:lnTo>
                  <a:pt x="237" y="309"/>
                </a:lnTo>
                <a:lnTo>
                  <a:pt x="238" y="318"/>
                </a:lnTo>
                <a:lnTo>
                  <a:pt x="238" y="320"/>
                </a:lnTo>
                <a:lnTo>
                  <a:pt x="239" y="322"/>
                </a:lnTo>
                <a:lnTo>
                  <a:pt x="240" y="323"/>
                </a:lnTo>
              </a:path>
            </a:pathLst>
          </a:custGeom>
          <a:noFill/>
          <a:ln w="36576">
            <a:solidFill>
              <a:srgbClr val="6666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298" name="Freeform 295"/>
          <p:cNvSpPr>
            <a:spLocks/>
          </p:cNvSpPr>
          <p:nvPr/>
        </p:nvSpPr>
        <p:spPr bwMode="auto">
          <a:xfrm>
            <a:off x="765405" y="2630028"/>
            <a:ext cx="1448991" cy="908447"/>
          </a:xfrm>
          <a:custGeom>
            <a:avLst/>
            <a:gdLst>
              <a:gd name="T0" fmla="*/ 3 w 240"/>
              <a:gd name="T1" fmla="*/ 208 h 315"/>
              <a:gd name="T2" fmla="*/ 7 w 240"/>
              <a:gd name="T3" fmla="*/ 45 h 315"/>
              <a:gd name="T4" fmla="*/ 11 w 240"/>
              <a:gd name="T5" fmla="*/ 15 h 315"/>
              <a:gd name="T6" fmla="*/ 15 w 240"/>
              <a:gd name="T7" fmla="*/ 6 h 315"/>
              <a:gd name="T8" fmla="*/ 19 w 240"/>
              <a:gd name="T9" fmla="*/ 4 h 315"/>
              <a:gd name="T10" fmla="*/ 23 w 240"/>
              <a:gd name="T11" fmla="*/ 4 h 315"/>
              <a:gd name="T12" fmla="*/ 27 w 240"/>
              <a:gd name="T13" fmla="*/ 4 h 315"/>
              <a:gd name="T14" fmla="*/ 31 w 240"/>
              <a:gd name="T15" fmla="*/ 2 h 315"/>
              <a:gd name="T16" fmla="*/ 35 w 240"/>
              <a:gd name="T17" fmla="*/ 2 h 315"/>
              <a:gd name="T18" fmla="*/ 39 w 240"/>
              <a:gd name="T19" fmla="*/ 2 h 315"/>
              <a:gd name="T20" fmla="*/ 43 w 240"/>
              <a:gd name="T21" fmla="*/ 0 h 315"/>
              <a:gd name="T22" fmla="*/ 47 w 240"/>
              <a:gd name="T23" fmla="*/ 1 h 315"/>
              <a:gd name="T24" fmla="*/ 51 w 240"/>
              <a:gd name="T25" fmla="*/ 0 h 315"/>
              <a:gd name="T26" fmla="*/ 55 w 240"/>
              <a:gd name="T27" fmla="*/ 0 h 315"/>
              <a:gd name="T28" fmla="*/ 59 w 240"/>
              <a:gd name="T29" fmla="*/ 2 h 315"/>
              <a:gd name="T30" fmla="*/ 63 w 240"/>
              <a:gd name="T31" fmla="*/ 1 h 315"/>
              <a:gd name="T32" fmla="*/ 67 w 240"/>
              <a:gd name="T33" fmla="*/ 0 h 315"/>
              <a:gd name="T34" fmla="*/ 71 w 240"/>
              <a:gd name="T35" fmla="*/ 2 h 315"/>
              <a:gd name="T36" fmla="*/ 75 w 240"/>
              <a:gd name="T37" fmla="*/ 2 h 315"/>
              <a:gd name="T38" fmla="*/ 79 w 240"/>
              <a:gd name="T39" fmla="*/ 2 h 315"/>
              <a:gd name="T40" fmla="*/ 83 w 240"/>
              <a:gd name="T41" fmla="*/ 1 h 315"/>
              <a:gd name="T42" fmla="*/ 87 w 240"/>
              <a:gd name="T43" fmla="*/ 2 h 315"/>
              <a:gd name="T44" fmla="*/ 91 w 240"/>
              <a:gd name="T45" fmla="*/ 2 h 315"/>
              <a:gd name="T46" fmla="*/ 95 w 240"/>
              <a:gd name="T47" fmla="*/ 2 h 315"/>
              <a:gd name="T48" fmla="*/ 99 w 240"/>
              <a:gd name="T49" fmla="*/ 4 h 315"/>
              <a:gd name="T50" fmla="*/ 103 w 240"/>
              <a:gd name="T51" fmla="*/ 6 h 315"/>
              <a:gd name="T52" fmla="*/ 107 w 240"/>
              <a:gd name="T53" fmla="*/ 6 h 315"/>
              <a:gd name="T54" fmla="*/ 111 w 240"/>
              <a:gd name="T55" fmla="*/ 5 h 315"/>
              <a:gd name="T56" fmla="*/ 115 w 240"/>
              <a:gd name="T57" fmla="*/ 6 h 315"/>
              <a:gd name="T58" fmla="*/ 119 w 240"/>
              <a:gd name="T59" fmla="*/ 6 h 315"/>
              <a:gd name="T60" fmla="*/ 124 w 240"/>
              <a:gd name="T61" fmla="*/ 6 h 315"/>
              <a:gd name="T62" fmla="*/ 128 w 240"/>
              <a:gd name="T63" fmla="*/ 6 h 315"/>
              <a:gd name="T64" fmla="*/ 132 w 240"/>
              <a:gd name="T65" fmla="*/ 6 h 315"/>
              <a:gd name="T66" fmla="*/ 136 w 240"/>
              <a:gd name="T67" fmla="*/ 6 h 315"/>
              <a:gd name="T68" fmla="*/ 140 w 240"/>
              <a:gd name="T69" fmla="*/ 4 h 315"/>
              <a:gd name="T70" fmla="*/ 144 w 240"/>
              <a:gd name="T71" fmla="*/ 4 h 315"/>
              <a:gd name="T72" fmla="*/ 148 w 240"/>
              <a:gd name="T73" fmla="*/ 4 h 315"/>
              <a:gd name="T74" fmla="*/ 152 w 240"/>
              <a:gd name="T75" fmla="*/ 4 h 315"/>
              <a:gd name="T76" fmla="*/ 156 w 240"/>
              <a:gd name="T77" fmla="*/ 4 h 315"/>
              <a:gd name="T78" fmla="*/ 160 w 240"/>
              <a:gd name="T79" fmla="*/ 4 h 315"/>
              <a:gd name="T80" fmla="*/ 164 w 240"/>
              <a:gd name="T81" fmla="*/ 4 h 315"/>
              <a:gd name="T82" fmla="*/ 168 w 240"/>
              <a:gd name="T83" fmla="*/ 4 h 315"/>
              <a:gd name="T84" fmla="*/ 172 w 240"/>
              <a:gd name="T85" fmla="*/ 5 h 315"/>
              <a:gd name="T86" fmla="*/ 176 w 240"/>
              <a:gd name="T87" fmla="*/ 4 h 315"/>
              <a:gd name="T88" fmla="*/ 180 w 240"/>
              <a:gd name="T89" fmla="*/ 4 h 315"/>
              <a:gd name="T90" fmla="*/ 184 w 240"/>
              <a:gd name="T91" fmla="*/ 6 h 315"/>
              <a:gd name="T92" fmla="*/ 188 w 240"/>
              <a:gd name="T93" fmla="*/ 5 h 315"/>
              <a:gd name="T94" fmla="*/ 192 w 240"/>
              <a:gd name="T95" fmla="*/ 6 h 315"/>
              <a:gd name="T96" fmla="*/ 196 w 240"/>
              <a:gd name="T97" fmla="*/ 6 h 315"/>
              <a:gd name="T98" fmla="*/ 200 w 240"/>
              <a:gd name="T99" fmla="*/ 6 h 315"/>
              <a:gd name="T100" fmla="*/ 204 w 240"/>
              <a:gd name="T101" fmla="*/ 7 h 315"/>
              <a:gd name="T102" fmla="*/ 208 w 240"/>
              <a:gd name="T103" fmla="*/ 10 h 315"/>
              <a:gd name="T104" fmla="*/ 212 w 240"/>
              <a:gd name="T105" fmla="*/ 10 h 315"/>
              <a:gd name="T106" fmla="*/ 216 w 240"/>
              <a:gd name="T107" fmla="*/ 8 h 315"/>
              <a:gd name="T108" fmla="*/ 220 w 240"/>
              <a:gd name="T109" fmla="*/ 10 h 315"/>
              <a:gd name="T110" fmla="*/ 224 w 240"/>
              <a:gd name="T111" fmla="*/ 14 h 315"/>
              <a:gd name="T112" fmla="*/ 228 w 240"/>
              <a:gd name="T113" fmla="*/ 31 h 315"/>
              <a:gd name="T114" fmla="*/ 232 w 240"/>
              <a:gd name="T115" fmla="*/ 88 h 315"/>
              <a:gd name="T116" fmla="*/ 236 w 240"/>
              <a:gd name="T117" fmla="*/ 286 h 315"/>
              <a:gd name="T118" fmla="*/ 240 w 240"/>
              <a:gd name="T119"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0" h="315">
                <a:moveTo>
                  <a:pt x="0" y="300"/>
                </a:moveTo>
                <a:lnTo>
                  <a:pt x="1" y="292"/>
                </a:lnTo>
                <a:lnTo>
                  <a:pt x="2" y="284"/>
                </a:lnTo>
                <a:lnTo>
                  <a:pt x="2" y="253"/>
                </a:lnTo>
                <a:lnTo>
                  <a:pt x="3" y="208"/>
                </a:lnTo>
                <a:lnTo>
                  <a:pt x="4" y="159"/>
                </a:lnTo>
                <a:lnTo>
                  <a:pt x="5" y="114"/>
                </a:lnTo>
                <a:lnTo>
                  <a:pt x="6" y="80"/>
                </a:lnTo>
                <a:lnTo>
                  <a:pt x="6" y="57"/>
                </a:lnTo>
                <a:lnTo>
                  <a:pt x="7" y="45"/>
                </a:lnTo>
                <a:lnTo>
                  <a:pt x="8" y="31"/>
                </a:lnTo>
                <a:lnTo>
                  <a:pt x="9" y="26"/>
                </a:lnTo>
                <a:lnTo>
                  <a:pt x="10" y="23"/>
                </a:lnTo>
                <a:lnTo>
                  <a:pt x="10" y="19"/>
                </a:lnTo>
                <a:lnTo>
                  <a:pt x="11" y="15"/>
                </a:lnTo>
                <a:lnTo>
                  <a:pt x="12" y="12"/>
                </a:lnTo>
                <a:lnTo>
                  <a:pt x="13" y="10"/>
                </a:lnTo>
                <a:lnTo>
                  <a:pt x="14" y="10"/>
                </a:lnTo>
                <a:lnTo>
                  <a:pt x="14" y="6"/>
                </a:lnTo>
                <a:lnTo>
                  <a:pt x="15" y="6"/>
                </a:lnTo>
                <a:lnTo>
                  <a:pt x="16" y="4"/>
                </a:lnTo>
                <a:lnTo>
                  <a:pt x="17" y="4"/>
                </a:lnTo>
                <a:lnTo>
                  <a:pt x="18" y="4"/>
                </a:lnTo>
                <a:lnTo>
                  <a:pt x="18" y="4"/>
                </a:lnTo>
                <a:lnTo>
                  <a:pt x="19" y="4"/>
                </a:lnTo>
                <a:lnTo>
                  <a:pt x="20" y="4"/>
                </a:lnTo>
                <a:lnTo>
                  <a:pt x="21" y="4"/>
                </a:lnTo>
                <a:lnTo>
                  <a:pt x="22" y="6"/>
                </a:lnTo>
                <a:lnTo>
                  <a:pt x="22" y="4"/>
                </a:lnTo>
                <a:lnTo>
                  <a:pt x="23" y="4"/>
                </a:lnTo>
                <a:lnTo>
                  <a:pt x="24" y="4"/>
                </a:lnTo>
                <a:lnTo>
                  <a:pt x="25" y="4"/>
                </a:lnTo>
                <a:lnTo>
                  <a:pt x="26" y="6"/>
                </a:lnTo>
                <a:lnTo>
                  <a:pt x="26" y="4"/>
                </a:lnTo>
                <a:lnTo>
                  <a:pt x="27" y="4"/>
                </a:lnTo>
                <a:lnTo>
                  <a:pt x="28" y="4"/>
                </a:lnTo>
                <a:lnTo>
                  <a:pt x="29" y="2"/>
                </a:lnTo>
                <a:lnTo>
                  <a:pt x="30" y="3"/>
                </a:lnTo>
                <a:lnTo>
                  <a:pt x="30" y="4"/>
                </a:lnTo>
                <a:lnTo>
                  <a:pt x="31" y="2"/>
                </a:lnTo>
                <a:lnTo>
                  <a:pt x="32" y="2"/>
                </a:lnTo>
                <a:lnTo>
                  <a:pt x="33" y="2"/>
                </a:lnTo>
                <a:lnTo>
                  <a:pt x="34" y="2"/>
                </a:lnTo>
                <a:lnTo>
                  <a:pt x="34" y="2"/>
                </a:lnTo>
                <a:lnTo>
                  <a:pt x="35" y="2"/>
                </a:lnTo>
                <a:lnTo>
                  <a:pt x="36" y="2"/>
                </a:lnTo>
                <a:lnTo>
                  <a:pt x="37" y="2"/>
                </a:lnTo>
                <a:lnTo>
                  <a:pt x="38" y="0"/>
                </a:lnTo>
                <a:lnTo>
                  <a:pt x="38" y="2"/>
                </a:lnTo>
                <a:lnTo>
                  <a:pt x="39" y="2"/>
                </a:lnTo>
                <a:lnTo>
                  <a:pt x="40" y="0"/>
                </a:lnTo>
                <a:lnTo>
                  <a:pt x="41" y="2"/>
                </a:lnTo>
                <a:lnTo>
                  <a:pt x="42" y="2"/>
                </a:lnTo>
                <a:lnTo>
                  <a:pt x="42" y="2"/>
                </a:lnTo>
                <a:lnTo>
                  <a:pt x="43" y="0"/>
                </a:lnTo>
                <a:lnTo>
                  <a:pt x="44" y="2"/>
                </a:lnTo>
                <a:lnTo>
                  <a:pt x="45" y="0"/>
                </a:lnTo>
                <a:lnTo>
                  <a:pt x="46" y="2"/>
                </a:lnTo>
                <a:lnTo>
                  <a:pt x="46" y="0"/>
                </a:lnTo>
                <a:lnTo>
                  <a:pt x="47" y="1"/>
                </a:lnTo>
                <a:lnTo>
                  <a:pt x="48" y="2"/>
                </a:lnTo>
                <a:lnTo>
                  <a:pt x="49" y="0"/>
                </a:lnTo>
                <a:lnTo>
                  <a:pt x="50" y="2"/>
                </a:lnTo>
                <a:lnTo>
                  <a:pt x="50" y="2"/>
                </a:lnTo>
                <a:lnTo>
                  <a:pt x="51" y="0"/>
                </a:lnTo>
                <a:lnTo>
                  <a:pt x="52" y="2"/>
                </a:lnTo>
                <a:lnTo>
                  <a:pt x="53" y="1"/>
                </a:lnTo>
                <a:lnTo>
                  <a:pt x="54" y="0"/>
                </a:lnTo>
                <a:lnTo>
                  <a:pt x="54" y="2"/>
                </a:lnTo>
                <a:lnTo>
                  <a:pt x="55" y="0"/>
                </a:lnTo>
                <a:lnTo>
                  <a:pt x="56" y="2"/>
                </a:lnTo>
                <a:lnTo>
                  <a:pt x="57" y="0"/>
                </a:lnTo>
                <a:lnTo>
                  <a:pt x="58" y="0"/>
                </a:lnTo>
                <a:lnTo>
                  <a:pt x="58" y="1"/>
                </a:lnTo>
                <a:lnTo>
                  <a:pt x="59" y="2"/>
                </a:lnTo>
                <a:lnTo>
                  <a:pt x="60" y="2"/>
                </a:lnTo>
                <a:lnTo>
                  <a:pt x="61" y="0"/>
                </a:lnTo>
                <a:lnTo>
                  <a:pt x="62" y="2"/>
                </a:lnTo>
                <a:lnTo>
                  <a:pt x="62" y="0"/>
                </a:lnTo>
                <a:lnTo>
                  <a:pt x="63" y="1"/>
                </a:lnTo>
                <a:lnTo>
                  <a:pt x="64" y="2"/>
                </a:lnTo>
                <a:lnTo>
                  <a:pt x="65" y="0"/>
                </a:lnTo>
                <a:lnTo>
                  <a:pt x="66" y="2"/>
                </a:lnTo>
                <a:lnTo>
                  <a:pt x="66" y="2"/>
                </a:lnTo>
                <a:lnTo>
                  <a:pt x="67" y="0"/>
                </a:lnTo>
                <a:lnTo>
                  <a:pt x="68" y="1"/>
                </a:lnTo>
                <a:lnTo>
                  <a:pt x="69" y="2"/>
                </a:lnTo>
                <a:lnTo>
                  <a:pt x="70" y="2"/>
                </a:lnTo>
                <a:lnTo>
                  <a:pt x="70" y="0"/>
                </a:lnTo>
                <a:lnTo>
                  <a:pt x="71" y="2"/>
                </a:lnTo>
                <a:lnTo>
                  <a:pt x="72" y="2"/>
                </a:lnTo>
                <a:lnTo>
                  <a:pt x="73" y="0"/>
                </a:lnTo>
                <a:lnTo>
                  <a:pt x="74" y="1"/>
                </a:lnTo>
                <a:lnTo>
                  <a:pt x="74" y="2"/>
                </a:lnTo>
                <a:lnTo>
                  <a:pt x="75" y="2"/>
                </a:lnTo>
                <a:lnTo>
                  <a:pt x="76" y="0"/>
                </a:lnTo>
                <a:lnTo>
                  <a:pt x="77" y="2"/>
                </a:lnTo>
                <a:lnTo>
                  <a:pt x="78" y="2"/>
                </a:lnTo>
                <a:lnTo>
                  <a:pt x="78" y="2"/>
                </a:lnTo>
                <a:lnTo>
                  <a:pt x="79" y="2"/>
                </a:lnTo>
                <a:lnTo>
                  <a:pt x="80" y="0"/>
                </a:lnTo>
                <a:lnTo>
                  <a:pt x="81" y="2"/>
                </a:lnTo>
                <a:lnTo>
                  <a:pt x="82" y="2"/>
                </a:lnTo>
                <a:lnTo>
                  <a:pt x="82" y="0"/>
                </a:lnTo>
                <a:lnTo>
                  <a:pt x="83" y="1"/>
                </a:lnTo>
                <a:lnTo>
                  <a:pt x="84" y="2"/>
                </a:lnTo>
                <a:lnTo>
                  <a:pt x="85" y="2"/>
                </a:lnTo>
                <a:lnTo>
                  <a:pt x="86" y="2"/>
                </a:lnTo>
                <a:lnTo>
                  <a:pt x="86" y="2"/>
                </a:lnTo>
                <a:lnTo>
                  <a:pt x="87" y="2"/>
                </a:lnTo>
                <a:lnTo>
                  <a:pt x="88" y="2"/>
                </a:lnTo>
                <a:lnTo>
                  <a:pt x="89" y="2"/>
                </a:lnTo>
                <a:lnTo>
                  <a:pt x="90" y="0"/>
                </a:lnTo>
                <a:lnTo>
                  <a:pt x="90" y="2"/>
                </a:lnTo>
                <a:lnTo>
                  <a:pt x="91" y="2"/>
                </a:lnTo>
                <a:lnTo>
                  <a:pt x="92" y="2"/>
                </a:lnTo>
                <a:lnTo>
                  <a:pt x="93" y="3"/>
                </a:lnTo>
                <a:lnTo>
                  <a:pt x="94" y="4"/>
                </a:lnTo>
                <a:lnTo>
                  <a:pt x="94" y="2"/>
                </a:lnTo>
                <a:lnTo>
                  <a:pt x="95" y="2"/>
                </a:lnTo>
                <a:lnTo>
                  <a:pt x="96" y="4"/>
                </a:lnTo>
                <a:lnTo>
                  <a:pt x="97" y="4"/>
                </a:lnTo>
                <a:lnTo>
                  <a:pt x="98" y="4"/>
                </a:lnTo>
                <a:lnTo>
                  <a:pt x="98" y="4"/>
                </a:lnTo>
                <a:lnTo>
                  <a:pt x="99" y="4"/>
                </a:lnTo>
                <a:lnTo>
                  <a:pt x="100" y="4"/>
                </a:lnTo>
                <a:lnTo>
                  <a:pt x="101" y="6"/>
                </a:lnTo>
                <a:lnTo>
                  <a:pt x="102" y="5"/>
                </a:lnTo>
                <a:lnTo>
                  <a:pt x="102" y="4"/>
                </a:lnTo>
                <a:lnTo>
                  <a:pt x="103" y="6"/>
                </a:lnTo>
                <a:lnTo>
                  <a:pt x="104" y="4"/>
                </a:lnTo>
                <a:lnTo>
                  <a:pt x="105" y="4"/>
                </a:lnTo>
                <a:lnTo>
                  <a:pt x="106" y="6"/>
                </a:lnTo>
                <a:lnTo>
                  <a:pt x="106" y="6"/>
                </a:lnTo>
                <a:lnTo>
                  <a:pt x="107" y="6"/>
                </a:lnTo>
                <a:lnTo>
                  <a:pt x="108" y="4"/>
                </a:lnTo>
                <a:lnTo>
                  <a:pt x="109" y="6"/>
                </a:lnTo>
                <a:lnTo>
                  <a:pt x="110" y="6"/>
                </a:lnTo>
                <a:lnTo>
                  <a:pt x="110" y="4"/>
                </a:lnTo>
                <a:lnTo>
                  <a:pt x="111" y="5"/>
                </a:lnTo>
                <a:lnTo>
                  <a:pt x="112" y="6"/>
                </a:lnTo>
                <a:lnTo>
                  <a:pt x="113" y="6"/>
                </a:lnTo>
                <a:lnTo>
                  <a:pt x="114" y="4"/>
                </a:lnTo>
                <a:lnTo>
                  <a:pt x="114" y="6"/>
                </a:lnTo>
                <a:lnTo>
                  <a:pt x="115" y="6"/>
                </a:lnTo>
                <a:lnTo>
                  <a:pt x="116" y="6"/>
                </a:lnTo>
                <a:lnTo>
                  <a:pt x="117" y="6"/>
                </a:lnTo>
                <a:lnTo>
                  <a:pt x="118" y="6"/>
                </a:lnTo>
                <a:lnTo>
                  <a:pt x="118" y="4"/>
                </a:lnTo>
                <a:lnTo>
                  <a:pt x="119" y="6"/>
                </a:lnTo>
                <a:lnTo>
                  <a:pt x="121" y="6"/>
                </a:lnTo>
                <a:lnTo>
                  <a:pt x="122" y="6"/>
                </a:lnTo>
                <a:lnTo>
                  <a:pt x="122" y="6"/>
                </a:lnTo>
                <a:lnTo>
                  <a:pt x="123" y="4"/>
                </a:lnTo>
                <a:lnTo>
                  <a:pt x="124" y="6"/>
                </a:lnTo>
                <a:lnTo>
                  <a:pt x="125" y="6"/>
                </a:lnTo>
                <a:lnTo>
                  <a:pt x="126" y="6"/>
                </a:lnTo>
                <a:lnTo>
                  <a:pt x="126" y="6"/>
                </a:lnTo>
                <a:lnTo>
                  <a:pt x="127" y="6"/>
                </a:lnTo>
                <a:lnTo>
                  <a:pt x="128" y="6"/>
                </a:lnTo>
                <a:lnTo>
                  <a:pt x="129" y="6"/>
                </a:lnTo>
                <a:lnTo>
                  <a:pt x="130" y="5"/>
                </a:lnTo>
                <a:lnTo>
                  <a:pt x="130" y="4"/>
                </a:lnTo>
                <a:lnTo>
                  <a:pt x="131" y="6"/>
                </a:lnTo>
                <a:lnTo>
                  <a:pt x="132" y="6"/>
                </a:lnTo>
                <a:lnTo>
                  <a:pt x="133" y="6"/>
                </a:lnTo>
                <a:lnTo>
                  <a:pt x="134" y="6"/>
                </a:lnTo>
                <a:lnTo>
                  <a:pt x="134" y="5"/>
                </a:lnTo>
                <a:lnTo>
                  <a:pt x="135" y="4"/>
                </a:lnTo>
                <a:lnTo>
                  <a:pt x="136" y="6"/>
                </a:lnTo>
                <a:lnTo>
                  <a:pt x="137" y="4"/>
                </a:lnTo>
                <a:lnTo>
                  <a:pt x="138" y="6"/>
                </a:lnTo>
                <a:lnTo>
                  <a:pt x="138" y="4"/>
                </a:lnTo>
                <a:lnTo>
                  <a:pt x="139" y="4"/>
                </a:lnTo>
                <a:lnTo>
                  <a:pt x="140" y="4"/>
                </a:lnTo>
                <a:lnTo>
                  <a:pt x="141" y="6"/>
                </a:lnTo>
                <a:lnTo>
                  <a:pt x="142" y="4"/>
                </a:lnTo>
                <a:lnTo>
                  <a:pt x="142" y="2"/>
                </a:lnTo>
                <a:lnTo>
                  <a:pt x="143" y="3"/>
                </a:lnTo>
                <a:lnTo>
                  <a:pt x="144" y="4"/>
                </a:lnTo>
                <a:lnTo>
                  <a:pt x="145" y="4"/>
                </a:lnTo>
                <a:lnTo>
                  <a:pt x="146" y="4"/>
                </a:lnTo>
                <a:lnTo>
                  <a:pt x="146" y="2"/>
                </a:lnTo>
                <a:lnTo>
                  <a:pt x="147" y="4"/>
                </a:lnTo>
                <a:lnTo>
                  <a:pt x="148" y="4"/>
                </a:lnTo>
                <a:lnTo>
                  <a:pt x="149" y="4"/>
                </a:lnTo>
                <a:lnTo>
                  <a:pt x="150" y="2"/>
                </a:lnTo>
                <a:lnTo>
                  <a:pt x="150" y="4"/>
                </a:lnTo>
                <a:lnTo>
                  <a:pt x="151" y="4"/>
                </a:lnTo>
                <a:lnTo>
                  <a:pt x="152" y="4"/>
                </a:lnTo>
                <a:lnTo>
                  <a:pt x="153" y="3"/>
                </a:lnTo>
                <a:lnTo>
                  <a:pt x="154" y="2"/>
                </a:lnTo>
                <a:lnTo>
                  <a:pt x="154" y="4"/>
                </a:lnTo>
                <a:lnTo>
                  <a:pt x="155" y="4"/>
                </a:lnTo>
                <a:lnTo>
                  <a:pt x="156" y="4"/>
                </a:lnTo>
                <a:lnTo>
                  <a:pt x="157" y="2"/>
                </a:lnTo>
                <a:lnTo>
                  <a:pt x="158" y="3"/>
                </a:lnTo>
                <a:lnTo>
                  <a:pt x="158" y="4"/>
                </a:lnTo>
                <a:lnTo>
                  <a:pt x="159" y="4"/>
                </a:lnTo>
                <a:lnTo>
                  <a:pt x="160" y="4"/>
                </a:lnTo>
                <a:lnTo>
                  <a:pt x="161" y="4"/>
                </a:lnTo>
                <a:lnTo>
                  <a:pt x="162" y="4"/>
                </a:lnTo>
                <a:lnTo>
                  <a:pt x="162" y="3"/>
                </a:lnTo>
                <a:lnTo>
                  <a:pt x="163" y="2"/>
                </a:lnTo>
                <a:lnTo>
                  <a:pt x="164" y="4"/>
                </a:lnTo>
                <a:lnTo>
                  <a:pt x="165" y="4"/>
                </a:lnTo>
                <a:lnTo>
                  <a:pt x="166" y="4"/>
                </a:lnTo>
                <a:lnTo>
                  <a:pt x="166" y="4"/>
                </a:lnTo>
                <a:lnTo>
                  <a:pt x="167" y="4"/>
                </a:lnTo>
                <a:lnTo>
                  <a:pt x="168" y="4"/>
                </a:lnTo>
                <a:lnTo>
                  <a:pt x="169" y="4"/>
                </a:lnTo>
                <a:lnTo>
                  <a:pt x="170" y="4"/>
                </a:lnTo>
                <a:lnTo>
                  <a:pt x="170" y="4"/>
                </a:lnTo>
                <a:lnTo>
                  <a:pt x="171" y="6"/>
                </a:lnTo>
                <a:lnTo>
                  <a:pt x="172" y="5"/>
                </a:lnTo>
                <a:lnTo>
                  <a:pt x="173" y="4"/>
                </a:lnTo>
                <a:lnTo>
                  <a:pt x="174" y="4"/>
                </a:lnTo>
                <a:lnTo>
                  <a:pt x="174" y="4"/>
                </a:lnTo>
                <a:lnTo>
                  <a:pt x="175" y="4"/>
                </a:lnTo>
                <a:lnTo>
                  <a:pt x="176" y="4"/>
                </a:lnTo>
                <a:lnTo>
                  <a:pt x="177" y="6"/>
                </a:lnTo>
                <a:lnTo>
                  <a:pt x="178" y="5"/>
                </a:lnTo>
                <a:lnTo>
                  <a:pt x="178" y="4"/>
                </a:lnTo>
                <a:lnTo>
                  <a:pt x="179" y="4"/>
                </a:lnTo>
                <a:lnTo>
                  <a:pt x="180" y="4"/>
                </a:lnTo>
                <a:lnTo>
                  <a:pt x="181" y="6"/>
                </a:lnTo>
                <a:lnTo>
                  <a:pt x="182" y="4"/>
                </a:lnTo>
                <a:lnTo>
                  <a:pt x="182" y="4"/>
                </a:lnTo>
                <a:lnTo>
                  <a:pt x="183" y="4"/>
                </a:lnTo>
                <a:lnTo>
                  <a:pt x="184" y="6"/>
                </a:lnTo>
                <a:lnTo>
                  <a:pt x="185" y="4"/>
                </a:lnTo>
                <a:lnTo>
                  <a:pt x="186" y="6"/>
                </a:lnTo>
                <a:lnTo>
                  <a:pt x="186" y="4"/>
                </a:lnTo>
                <a:lnTo>
                  <a:pt x="187" y="6"/>
                </a:lnTo>
                <a:lnTo>
                  <a:pt x="188" y="5"/>
                </a:lnTo>
                <a:lnTo>
                  <a:pt x="189" y="4"/>
                </a:lnTo>
                <a:lnTo>
                  <a:pt x="190" y="6"/>
                </a:lnTo>
                <a:lnTo>
                  <a:pt x="190" y="6"/>
                </a:lnTo>
                <a:lnTo>
                  <a:pt x="191" y="4"/>
                </a:lnTo>
                <a:lnTo>
                  <a:pt x="192" y="6"/>
                </a:lnTo>
                <a:lnTo>
                  <a:pt x="193" y="5"/>
                </a:lnTo>
                <a:lnTo>
                  <a:pt x="194" y="4"/>
                </a:lnTo>
                <a:lnTo>
                  <a:pt x="194" y="6"/>
                </a:lnTo>
                <a:lnTo>
                  <a:pt x="195" y="6"/>
                </a:lnTo>
                <a:lnTo>
                  <a:pt x="196" y="6"/>
                </a:lnTo>
                <a:lnTo>
                  <a:pt x="197" y="6"/>
                </a:lnTo>
                <a:lnTo>
                  <a:pt x="198" y="6"/>
                </a:lnTo>
                <a:lnTo>
                  <a:pt x="198" y="6"/>
                </a:lnTo>
                <a:lnTo>
                  <a:pt x="199" y="6"/>
                </a:lnTo>
                <a:lnTo>
                  <a:pt x="200" y="6"/>
                </a:lnTo>
                <a:lnTo>
                  <a:pt x="201" y="6"/>
                </a:lnTo>
                <a:lnTo>
                  <a:pt x="202" y="8"/>
                </a:lnTo>
                <a:lnTo>
                  <a:pt x="202" y="6"/>
                </a:lnTo>
                <a:lnTo>
                  <a:pt x="203" y="6"/>
                </a:lnTo>
                <a:lnTo>
                  <a:pt x="204" y="7"/>
                </a:lnTo>
                <a:lnTo>
                  <a:pt x="205" y="8"/>
                </a:lnTo>
                <a:lnTo>
                  <a:pt x="206" y="8"/>
                </a:lnTo>
                <a:lnTo>
                  <a:pt x="206" y="8"/>
                </a:lnTo>
                <a:lnTo>
                  <a:pt x="207" y="8"/>
                </a:lnTo>
                <a:lnTo>
                  <a:pt x="208" y="10"/>
                </a:lnTo>
                <a:lnTo>
                  <a:pt x="209" y="8"/>
                </a:lnTo>
                <a:lnTo>
                  <a:pt x="210" y="10"/>
                </a:lnTo>
                <a:lnTo>
                  <a:pt x="210" y="9"/>
                </a:lnTo>
                <a:lnTo>
                  <a:pt x="211" y="8"/>
                </a:lnTo>
                <a:lnTo>
                  <a:pt x="212" y="10"/>
                </a:lnTo>
                <a:lnTo>
                  <a:pt x="213" y="10"/>
                </a:lnTo>
                <a:lnTo>
                  <a:pt x="214" y="10"/>
                </a:lnTo>
                <a:lnTo>
                  <a:pt x="214" y="10"/>
                </a:lnTo>
                <a:lnTo>
                  <a:pt x="215" y="10"/>
                </a:lnTo>
                <a:lnTo>
                  <a:pt x="216" y="8"/>
                </a:lnTo>
                <a:lnTo>
                  <a:pt x="217" y="9"/>
                </a:lnTo>
                <a:lnTo>
                  <a:pt x="218" y="10"/>
                </a:lnTo>
                <a:lnTo>
                  <a:pt x="218" y="10"/>
                </a:lnTo>
                <a:lnTo>
                  <a:pt x="219" y="10"/>
                </a:lnTo>
                <a:lnTo>
                  <a:pt x="220" y="10"/>
                </a:lnTo>
                <a:lnTo>
                  <a:pt x="221" y="12"/>
                </a:lnTo>
                <a:lnTo>
                  <a:pt x="222" y="12"/>
                </a:lnTo>
                <a:lnTo>
                  <a:pt x="222" y="12"/>
                </a:lnTo>
                <a:lnTo>
                  <a:pt x="223" y="13"/>
                </a:lnTo>
                <a:lnTo>
                  <a:pt x="224" y="14"/>
                </a:lnTo>
                <a:lnTo>
                  <a:pt x="225" y="17"/>
                </a:lnTo>
                <a:lnTo>
                  <a:pt x="226" y="17"/>
                </a:lnTo>
                <a:lnTo>
                  <a:pt x="226" y="21"/>
                </a:lnTo>
                <a:lnTo>
                  <a:pt x="227" y="24"/>
                </a:lnTo>
                <a:lnTo>
                  <a:pt x="228" y="31"/>
                </a:lnTo>
                <a:lnTo>
                  <a:pt x="229" y="38"/>
                </a:lnTo>
                <a:lnTo>
                  <a:pt x="230" y="50"/>
                </a:lnTo>
                <a:lnTo>
                  <a:pt x="230" y="57"/>
                </a:lnTo>
                <a:lnTo>
                  <a:pt x="231" y="63"/>
                </a:lnTo>
                <a:lnTo>
                  <a:pt x="232" y="88"/>
                </a:lnTo>
                <a:lnTo>
                  <a:pt x="233" y="122"/>
                </a:lnTo>
                <a:lnTo>
                  <a:pt x="234" y="166"/>
                </a:lnTo>
                <a:lnTo>
                  <a:pt x="234" y="214"/>
                </a:lnTo>
                <a:lnTo>
                  <a:pt x="235" y="255"/>
                </a:lnTo>
                <a:lnTo>
                  <a:pt x="236" y="286"/>
                </a:lnTo>
                <a:lnTo>
                  <a:pt x="237" y="303"/>
                </a:lnTo>
                <a:lnTo>
                  <a:pt x="238" y="311"/>
                </a:lnTo>
                <a:lnTo>
                  <a:pt x="238" y="312"/>
                </a:lnTo>
                <a:lnTo>
                  <a:pt x="239" y="313"/>
                </a:lnTo>
                <a:lnTo>
                  <a:pt x="240" y="315"/>
                </a:lnTo>
              </a:path>
            </a:pathLst>
          </a:custGeom>
          <a:noFill/>
          <a:ln w="36576">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299" name="Freeform 296"/>
          <p:cNvSpPr>
            <a:spLocks/>
          </p:cNvSpPr>
          <p:nvPr/>
        </p:nvSpPr>
        <p:spPr bwMode="auto">
          <a:xfrm>
            <a:off x="765405" y="2657412"/>
            <a:ext cx="1448991" cy="877491"/>
          </a:xfrm>
          <a:custGeom>
            <a:avLst/>
            <a:gdLst>
              <a:gd name="T0" fmla="*/ 3 w 240"/>
              <a:gd name="T1" fmla="*/ 231 h 308"/>
              <a:gd name="T2" fmla="*/ 7 w 240"/>
              <a:gd name="T3" fmla="*/ 50 h 308"/>
              <a:gd name="T4" fmla="*/ 11 w 240"/>
              <a:gd name="T5" fmla="*/ 15 h 308"/>
              <a:gd name="T6" fmla="*/ 15 w 240"/>
              <a:gd name="T7" fmla="*/ 6 h 308"/>
              <a:gd name="T8" fmla="*/ 19 w 240"/>
              <a:gd name="T9" fmla="*/ 4 h 308"/>
              <a:gd name="T10" fmla="*/ 23 w 240"/>
              <a:gd name="T11" fmla="*/ 6 h 308"/>
              <a:gd name="T12" fmla="*/ 27 w 240"/>
              <a:gd name="T13" fmla="*/ 4 h 308"/>
              <a:gd name="T14" fmla="*/ 31 w 240"/>
              <a:gd name="T15" fmla="*/ 4 h 308"/>
              <a:gd name="T16" fmla="*/ 35 w 240"/>
              <a:gd name="T17" fmla="*/ 2 h 308"/>
              <a:gd name="T18" fmla="*/ 39 w 240"/>
              <a:gd name="T19" fmla="*/ 2 h 308"/>
              <a:gd name="T20" fmla="*/ 43 w 240"/>
              <a:gd name="T21" fmla="*/ 2 h 308"/>
              <a:gd name="T22" fmla="*/ 47 w 240"/>
              <a:gd name="T23" fmla="*/ 2 h 308"/>
              <a:gd name="T24" fmla="*/ 51 w 240"/>
              <a:gd name="T25" fmla="*/ 2 h 308"/>
              <a:gd name="T26" fmla="*/ 55 w 240"/>
              <a:gd name="T27" fmla="*/ 2 h 308"/>
              <a:gd name="T28" fmla="*/ 59 w 240"/>
              <a:gd name="T29" fmla="*/ 2 h 308"/>
              <a:gd name="T30" fmla="*/ 63 w 240"/>
              <a:gd name="T31" fmla="*/ 3 h 308"/>
              <a:gd name="T32" fmla="*/ 67 w 240"/>
              <a:gd name="T33" fmla="*/ 2 h 308"/>
              <a:gd name="T34" fmla="*/ 71 w 240"/>
              <a:gd name="T35" fmla="*/ 2 h 308"/>
              <a:gd name="T36" fmla="*/ 75 w 240"/>
              <a:gd name="T37" fmla="*/ 4 h 308"/>
              <a:gd name="T38" fmla="*/ 79 w 240"/>
              <a:gd name="T39" fmla="*/ 2 h 308"/>
              <a:gd name="T40" fmla="*/ 83 w 240"/>
              <a:gd name="T41" fmla="*/ 2 h 308"/>
              <a:gd name="T42" fmla="*/ 87 w 240"/>
              <a:gd name="T43" fmla="*/ 2 h 308"/>
              <a:gd name="T44" fmla="*/ 91 w 240"/>
              <a:gd name="T45" fmla="*/ 4 h 308"/>
              <a:gd name="T46" fmla="*/ 95 w 240"/>
              <a:gd name="T47" fmla="*/ 4 h 308"/>
              <a:gd name="T48" fmla="*/ 99 w 240"/>
              <a:gd name="T49" fmla="*/ 6 h 308"/>
              <a:gd name="T50" fmla="*/ 103 w 240"/>
              <a:gd name="T51" fmla="*/ 6 h 308"/>
              <a:gd name="T52" fmla="*/ 107 w 240"/>
              <a:gd name="T53" fmla="*/ 6 h 308"/>
              <a:gd name="T54" fmla="*/ 111 w 240"/>
              <a:gd name="T55" fmla="*/ 7 h 308"/>
              <a:gd name="T56" fmla="*/ 115 w 240"/>
              <a:gd name="T57" fmla="*/ 6 h 308"/>
              <a:gd name="T58" fmla="*/ 119 w 240"/>
              <a:gd name="T59" fmla="*/ 6 h 308"/>
              <a:gd name="T60" fmla="*/ 124 w 240"/>
              <a:gd name="T61" fmla="*/ 6 h 308"/>
              <a:gd name="T62" fmla="*/ 128 w 240"/>
              <a:gd name="T63" fmla="*/ 6 h 308"/>
              <a:gd name="T64" fmla="*/ 132 w 240"/>
              <a:gd name="T65" fmla="*/ 8 h 308"/>
              <a:gd name="T66" fmla="*/ 136 w 240"/>
              <a:gd name="T67" fmla="*/ 6 h 308"/>
              <a:gd name="T68" fmla="*/ 140 w 240"/>
              <a:gd name="T69" fmla="*/ 6 h 308"/>
              <a:gd name="T70" fmla="*/ 144 w 240"/>
              <a:gd name="T71" fmla="*/ 6 h 308"/>
              <a:gd name="T72" fmla="*/ 148 w 240"/>
              <a:gd name="T73" fmla="*/ 5 h 308"/>
              <a:gd name="T74" fmla="*/ 152 w 240"/>
              <a:gd name="T75" fmla="*/ 6 h 308"/>
              <a:gd name="T76" fmla="*/ 156 w 240"/>
              <a:gd name="T77" fmla="*/ 6 h 308"/>
              <a:gd name="T78" fmla="*/ 160 w 240"/>
              <a:gd name="T79" fmla="*/ 6 h 308"/>
              <a:gd name="T80" fmla="*/ 164 w 240"/>
              <a:gd name="T81" fmla="*/ 4 h 308"/>
              <a:gd name="T82" fmla="*/ 168 w 240"/>
              <a:gd name="T83" fmla="*/ 4 h 308"/>
              <a:gd name="T84" fmla="*/ 172 w 240"/>
              <a:gd name="T85" fmla="*/ 5 h 308"/>
              <a:gd name="T86" fmla="*/ 176 w 240"/>
              <a:gd name="T87" fmla="*/ 6 h 308"/>
              <a:gd name="T88" fmla="*/ 180 w 240"/>
              <a:gd name="T89" fmla="*/ 6 h 308"/>
              <a:gd name="T90" fmla="*/ 184 w 240"/>
              <a:gd name="T91" fmla="*/ 4 h 308"/>
              <a:gd name="T92" fmla="*/ 188 w 240"/>
              <a:gd name="T93" fmla="*/ 6 h 308"/>
              <a:gd name="T94" fmla="*/ 192 w 240"/>
              <a:gd name="T95" fmla="*/ 6 h 308"/>
              <a:gd name="T96" fmla="*/ 196 w 240"/>
              <a:gd name="T97" fmla="*/ 6 h 308"/>
              <a:gd name="T98" fmla="*/ 200 w 240"/>
              <a:gd name="T99" fmla="*/ 8 h 308"/>
              <a:gd name="T100" fmla="*/ 204 w 240"/>
              <a:gd name="T101" fmla="*/ 8 h 308"/>
              <a:gd name="T102" fmla="*/ 208 w 240"/>
              <a:gd name="T103" fmla="*/ 9 h 308"/>
              <a:gd name="T104" fmla="*/ 212 w 240"/>
              <a:gd name="T105" fmla="*/ 9 h 308"/>
              <a:gd name="T106" fmla="*/ 216 w 240"/>
              <a:gd name="T107" fmla="*/ 9 h 308"/>
              <a:gd name="T108" fmla="*/ 220 w 240"/>
              <a:gd name="T109" fmla="*/ 11 h 308"/>
              <a:gd name="T110" fmla="*/ 224 w 240"/>
              <a:gd name="T111" fmla="*/ 13 h 308"/>
              <a:gd name="T112" fmla="*/ 228 w 240"/>
              <a:gd name="T113" fmla="*/ 27 h 308"/>
              <a:gd name="T114" fmla="*/ 232 w 240"/>
              <a:gd name="T115" fmla="*/ 76 h 308"/>
              <a:gd name="T116" fmla="*/ 236 w 240"/>
              <a:gd name="T117" fmla="*/ 267 h 308"/>
              <a:gd name="T118" fmla="*/ 240 w 240"/>
              <a:gd name="T119" fmla="*/ 30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0" h="308">
                <a:moveTo>
                  <a:pt x="0" y="300"/>
                </a:moveTo>
                <a:lnTo>
                  <a:pt x="1" y="289"/>
                </a:lnTo>
                <a:lnTo>
                  <a:pt x="2" y="279"/>
                </a:lnTo>
                <a:lnTo>
                  <a:pt x="2" y="268"/>
                </a:lnTo>
                <a:lnTo>
                  <a:pt x="3" y="231"/>
                </a:lnTo>
                <a:lnTo>
                  <a:pt x="4" y="185"/>
                </a:lnTo>
                <a:lnTo>
                  <a:pt x="5" y="137"/>
                </a:lnTo>
                <a:lnTo>
                  <a:pt x="6" y="96"/>
                </a:lnTo>
                <a:lnTo>
                  <a:pt x="6" y="69"/>
                </a:lnTo>
                <a:lnTo>
                  <a:pt x="7" y="50"/>
                </a:lnTo>
                <a:lnTo>
                  <a:pt x="8" y="35"/>
                </a:lnTo>
                <a:lnTo>
                  <a:pt x="9" y="27"/>
                </a:lnTo>
                <a:lnTo>
                  <a:pt x="10" y="25"/>
                </a:lnTo>
                <a:lnTo>
                  <a:pt x="10" y="22"/>
                </a:lnTo>
                <a:lnTo>
                  <a:pt x="11" y="15"/>
                </a:lnTo>
                <a:lnTo>
                  <a:pt x="12" y="13"/>
                </a:lnTo>
                <a:lnTo>
                  <a:pt x="13" y="9"/>
                </a:lnTo>
                <a:lnTo>
                  <a:pt x="14" y="8"/>
                </a:lnTo>
                <a:lnTo>
                  <a:pt x="14" y="6"/>
                </a:lnTo>
                <a:lnTo>
                  <a:pt x="15" y="6"/>
                </a:lnTo>
                <a:lnTo>
                  <a:pt x="16" y="6"/>
                </a:lnTo>
                <a:lnTo>
                  <a:pt x="17" y="5"/>
                </a:lnTo>
                <a:lnTo>
                  <a:pt x="18" y="4"/>
                </a:lnTo>
                <a:lnTo>
                  <a:pt x="18" y="4"/>
                </a:lnTo>
                <a:lnTo>
                  <a:pt x="19" y="4"/>
                </a:lnTo>
                <a:lnTo>
                  <a:pt x="20" y="4"/>
                </a:lnTo>
                <a:lnTo>
                  <a:pt x="21" y="6"/>
                </a:lnTo>
                <a:lnTo>
                  <a:pt x="22" y="4"/>
                </a:lnTo>
                <a:lnTo>
                  <a:pt x="22" y="4"/>
                </a:lnTo>
                <a:lnTo>
                  <a:pt x="23" y="6"/>
                </a:lnTo>
                <a:lnTo>
                  <a:pt x="24" y="6"/>
                </a:lnTo>
                <a:lnTo>
                  <a:pt x="25" y="6"/>
                </a:lnTo>
                <a:lnTo>
                  <a:pt x="26" y="4"/>
                </a:lnTo>
                <a:lnTo>
                  <a:pt x="26" y="6"/>
                </a:lnTo>
                <a:lnTo>
                  <a:pt x="27" y="4"/>
                </a:lnTo>
                <a:lnTo>
                  <a:pt x="28" y="4"/>
                </a:lnTo>
                <a:lnTo>
                  <a:pt x="29" y="4"/>
                </a:lnTo>
                <a:lnTo>
                  <a:pt x="30" y="4"/>
                </a:lnTo>
                <a:lnTo>
                  <a:pt x="30" y="4"/>
                </a:lnTo>
                <a:lnTo>
                  <a:pt x="31" y="4"/>
                </a:lnTo>
                <a:lnTo>
                  <a:pt x="32" y="4"/>
                </a:lnTo>
                <a:lnTo>
                  <a:pt x="33" y="2"/>
                </a:lnTo>
                <a:lnTo>
                  <a:pt x="34" y="4"/>
                </a:lnTo>
                <a:lnTo>
                  <a:pt x="34" y="2"/>
                </a:lnTo>
                <a:lnTo>
                  <a:pt x="35" y="2"/>
                </a:lnTo>
                <a:lnTo>
                  <a:pt x="36" y="2"/>
                </a:lnTo>
                <a:lnTo>
                  <a:pt x="37" y="2"/>
                </a:lnTo>
                <a:lnTo>
                  <a:pt x="38" y="2"/>
                </a:lnTo>
                <a:lnTo>
                  <a:pt x="38" y="2"/>
                </a:lnTo>
                <a:lnTo>
                  <a:pt x="39" y="2"/>
                </a:lnTo>
                <a:lnTo>
                  <a:pt x="40" y="2"/>
                </a:lnTo>
                <a:lnTo>
                  <a:pt x="41" y="2"/>
                </a:lnTo>
                <a:lnTo>
                  <a:pt x="42" y="2"/>
                </a:lnTo>
                <a:lnTo>
                  <a:pt x="42" y="2"/>
                </a:lnTo>
                <a:lnTo>
                  <a:pt x="43" y="2"/>
                </a:lnTo>
                <a:lnTo>
                  <a:pt x="44" y="2"/>
                </a:lnTo>
                <a:lnTo>
                  <a:pt x="45" y="2"/>
                </a:lnTo>
                <a:lnTo>
                  <a:pt x="46" y="2"/>
                </a:lnTo>
                <a:lnTo>
                  <a:pt x="46" y="2"/>
                </a:lnTo>
                <a:lnTo>
                  <a:pt x="47" y="2"/>
                </a:lnTo>
                <a:lnTo>
                  <a:pt x="48" y="2"/>
                </a:lnTo>
                <a:lnTo>
                  <a:pt x="49" y="2"/>
                </a:lnTo>
                <a:lnTo>
                  <a:pt x="50" y="2"/>
                </a:lnTo>
                <a:lnTo>
                  <a:pt x="50" y="0"/>
                </a:lnTo>
                <a:lnTo>
                  <a:pt x="51" y="2"/>
                </a:lnTo>
                <a:lnTo>
                  <a:pt x="52" y="2"/>
                </a:lnTo>
                <a:lnTo>
                  <a:pt x="53" y="2"/>
                </a:lnTo>
                <a:lnTo>
                  <a:pt x="54" y="2"/>
                </a:lnTo>
                <a:lnTo>
                  <a:pt x="54" y="2"/>
                </a:lnTo>
                <a:lnTo>
                  <a:pt x="55" y="2"/>
                </a:lnTo>
                <a:lnTo>
                  <a:pt x="56" y="2"/>
                </a:lnTo>
                <a:lnTo>
                  <a:pt x="57" y="2"/>
                </a:lnTo>
                <a:lnTo>
                  <a:pt x="58" y="2"/>
                </a:lnTo>
                <a:lnTo>
                  <a:pt x="58" y="2"/>
                </a:lnTo>
                <a:lnTo>
                  <a:pt x="59" y="2"/>
                </a:lnTo>
                <a:lnTo>
                  <a:pt x="60" y="0"/>
                </a:lnTo>
                <a:lnTo>
                  <a:pt x="61" y="2"/>
                </a:lnTo>
                <a:lnTo>
                  <a:pt x="62" y="2"/>
                </a:lnTo>
                <a:lnTo>
                  <a:pt x="62" y="2"/>
                </a:lnTo>
                <a:lnTo>
                  <a:pt x="63" y="3"/>
                </a:lnTo>
                <a:lnTo>
                  <a:pt x="64" y="4"/>
                </a:lnTo>
                <a:lnTo>
                  <a:pt x="65" y="2"/>
                </a:lnTo>
                <a:lnTo>
                  <a:pt x="66" y="2"/>
                </a:lnTo>
                <a:lnTo>
                  <a:pt x="66" y="2"/>
                </a:lnTo>
                <a:lnTo>
                  <a:pt x="67" y="2"/>
                </a:lnTo>
                <a:lnTo>
                  <a:pt x="68" y="2"/>
                </a:lnTo>
                <a:lnTo>
                  <a:pt x="69" y="2"/>
                </a:lnTo>
                <a:lnTo>
                  <a:pt x="70" y="2"/>
                </a:lnTo>
                <a:lnTo>
                  <a:pt x="70" y="2"/>
                </a:lnTo>
                <a:lnTo>
                  <a:pt x="71" y="2"/>
                </a:lnTo>
                <a:lnTo>
                  <a:pt x="72" y="2"/>
                </a:lnTo>
                <a:lnTo>
                  <a:pt x="73" y="2"/>
                </a:lnTo>
                <a:lnTo>
                  <a:pt x="74" y="2"/>
                </a:lnTo>
                <a:lnTo>
                  <a:pt x="74" y="2"/>
                </a:lnTo>
                <a:lnTo>
                  <a:pt x="75" y="4"/>
                </a:lnTo>
                <a:lnTo>
                  <a:pt x="76" y="2"/>
                </a:lnTo>
                <a:lnTo>
                  <a:pt x="77" y="2"/>
                </a:lnTo>
                <a:lnTo>
                  <a:pt x="78" y="2"/>
                </a:lnTo>
                <a:lnTo>
                  <a:pt x="78" y="2"/>
                </a:lnTo>
                <a:lnTo>
                  <a:pt x="79" y="2"/>
                </a:lnTo>
                <a:lnTo>
                  <a:pt x="80" y="2"/>
                </a:lnTo>
                <a:lnTo>
                  <a:pt x="81" y="2"/>
                </a:lnTo>
                <a:lnTo>
                  <a:pt x="82" y="4"/>
                </a:lnTo>
                <a:lnTo>
                  <a:pt x="82" y="2"/>
                </a:lnTo>
                <a:lnTo>
                  <a:pt x="83" y="2"/>
                </a:lnTo>
                <a:lnTo>
                  <a:pt x="84" y="2"/>
                </a:lnTo>
                <a:lnTo>
                  <a:pt x="85" y="2"/>
                </a:lnTo>
                <a:lnTo>
                  <a:pt x="86" y="4"/>
                </a:lnTo>
                <a:lnTo>
                  <a:pt x="86" y="2"/>
                </a:lnTo>
                <a:lnTo>
                  <a:pt x="87" y="2"/>
                </a:lnTo>
                <a:lnTo>
                  <a:pt x="88" y="2"/>
                </a:lnTo>
                <a:lnTo>
                  <a:pt x="89" y="2"/>
                </a:lnTo>
                <a:lnTo>
                  <a:pt x="90" y="4"/>
                </a:lnTo>
                <a:lnTo>
                  <a:pt x="90" y="2"/>
                </a:lnTo>
                <a:lnTo>
                  <a:pt x="91" y="4"/>
                </a:lnTo>
                <a:lnTo>
                  <a:pt x="92" y="2"/>
                </a:lnTo>
                <a:lnTo>
                  <a:pt x="93" y="3"/>
                </a:lnTo>
                <a:lnTo>
                  <a:pt x="94" y="4"/>
                </a:lnTo>
                <a:lnTo>
                  <a:pt x="94" y="2"/>
                </a:lnTo>
                <a:lnTo>
                  <a:pt x="95" y="4"/>
                </a:lnTo>
                <a:lnTo>
                  <a:pt x="96" y="6"/>
                </a:lnTo>
                <a:lnTo>
                  <a:pt x="97" y="4"/>
                </a:lnTo>
                <a:lnTo>
                  <a:pt x="98" y="4"/>
                </a:lnTo>
                <a:lnTo>
                  <a:pt x="98" y="4"/>
                </a:lnTo>
                <a:lnTo>
                  <a:pt x="99" y="6"/>
                </a:lnTo>
                <a:lnTo>
                  <a:pt x="100" y="6"/>
                </a:lnTo>
                <a:lnTo>
                  <a:pt x="101" y="6"/>
                </a:lnTo>
                <a:lnTo>
                  <a:pt x="102" y="6"/>
                </a:lnTo>
                <a:lnTo>
                  <a:pt x="102" y="6"/>
                </a:lnTo>
                <a:lnTo>
                  <a:pt x="103" y="6"/>
                </a:lnTo>
                <a:lnTo>
                  <a:pt x="104" y="6"/>
                </a:lnTo>
                <a:lnTo>
                  <a:pt x="105" y="6"/>
                </a:lnTo>
                <a:lnTo>
                  <a:pt x="106" y="6"/>
                </a:lnTo>
                <a:lnTo>
                  <a:pt x="106" y="6"/>
                </a:lnTo>
                <a:lnTo>
                  <a:pt x="107" y="6"/>
                </a:lnTo>
                <a:lnTo>
                  <a:pt x="108" y="8"/>
                </a:lnTo>
                <a:lnTo>
                  <a:pt x="109" y="6"/>
                </a:lnTo>
                <a:lnTo>
                  <a:pt x="110" y="6"/>
                </a:lnTo>
                <a:lnTo>
                  <a:pt x="110" y="6"/>
                </a:lnTo>
                <a:lnTo>
                  <a:pt x="111" y="7"/>
                </a:lnTo>
                <a:lnTo>
                  <a:pt x="112" y="8"/>
                </a:lnTo>
                <a:lnTo>
                  <a:pt x="113" y="6"/>
                </a:lnTo>
                <a:lnTo>
                  <a:pt x="114" y="8"/>
                </a:lnTo>
                <a:lnTo>
                  <a:pt x="114" y="6"/>
                </a:lnTo>
                <a:lnTo>
                  <a:pt x="115" y="6"/>
                </a:lnTo>
                <a:lnTo>
                  <a:pt x="116" y="7"/>
                </a:lnTo>
                <a:lnTo>
                  <a:pt x="117" y="8"/>
                </a:lnTo>
                <a:lnTo>
                  <a:pt x="118" y="6"/>
                </a:lnTo>
                <a:lnTo>
                  <a:pt x="118" y="8"/>
                </a:lnTo>
                <a:lnTo>
                  <a:pt x="119" y="6"/>
                </a:lnTo>
                <a:lnTo>
                  <a:pt x="121" y="6"/>
                </a:lnTo>
                <a:lnTo>
                  <a:pt x="122" y="8"/>
                </a:lnTo>
                <a:lnTo>
                  <a:pt x="122" y="6"/>
                </a:lnTo>
                <a:lnTo>
                  <a:pt x="123" y="8"/>
                </a:lnTo>
                <a:lnTo>
                  <a:pt x="124" y="6"/>
                </a:lnTo>
                <a:lnTo>
                  <a:pt x="125" y="7"/>
                </a:lnTo>
                <a:lnTo>
                  <a:pt x="126" y="8"/>
                </a:lnTo>
                <a:lnTo>
                  <a:pt x="126" y="6"/>
                </a:lnTo>
                <a:lnTo>
                  <a:pt x="127" y="8"/>
                </a:lnTo>
                <a:lnTo>
                  <a:pt x="128" y="6"/>
                </a:lnTo>
                <a:lnTo>
                  <a:pt x="129" y="8"/>
                </a:lnTo>
                <a:lnTo>
                  <a:pt x="130" y="7"/>
                </a:lnTo>
                <a:lnTo>
                  <a:pt x="130" y="6"/>
                </a:lnTo>
                <a:lnTo>
                  <a:pt x="131" y="6"/>
                </a:lnTo>
                <a:lnTo>
                  <a:pt x="132" y="8"/>
                </a:lnTo>
                <a:lnTo>
                  <a:pt x="133" y="6"/>
                </a:lnTo>
                <a:lnTo>
                  <a:pt x="134" y="8"/>
                </a:lnTo>
                <a:lnTo>
                  <a:pt x="134" y="7"/>
                </a:lnTo>
                <a:lnTo>
                  <a:pt x="135" y="6"/>
                </a:lnTo>
                <a:lnTo>
                  <a:pt x="136" y="6"/>
                </a:lnTo>
                <a:lnTo>
                  <a:pt x="137" y="8"/>
                </a:lnTo>
                <a:lnTo>
                  <a:pt x="138" y="6"/>
                </a:lnTo>
                <a:lnTo>
                  <a:pt x="138" y="6"/>
                </a:lnTo>
                <a:lnTo>
                  <a:pt x="139" y="6"/>
                </a:lnTo>
                <a:lnTo>
                  <a:pt x="140" y="6"/>
                </a:lnTo>
                <a:lnTo>
                  <a:pt x="141" y="4"/>
                </a:lnTo>
                <a:lnTo>
                  <a:pt x="142" y="6"/>
                </a:lnTo>
                <a:lnTo>
                  <a:pt x="142" y="4"/>
                </a:lnTo>
                <a:lnTo>
                  <a:pt x="143" y="5"/>
                </a:lnTo>
                <a:lnTo>
                  <a:pt x="144" y="6"/>
                </a:lnTo>
                <a:lnTo>
                  <a:pt x="145" y="4"/>
                </a:lnTo>
                <a:lnTo>
                  <a:pt x="146" y="4"/>
                </a:lnTo>
                <a:lnTo>
                  <a:pt x="146" y="4"/>
                </a:lnTo>
                <a:lnTo>
                  <a:pt x="147" y="6"/>
                </a:lnTo>
                <a:lnTo>
                  <a:pt x="148" y="5"/>
                </a:lnTo>
                <a:lnTo>
                  <a:pt x="149" y="4"/>
                </a:lnTo>
                <a:lnTo>
                  <a:pt x="150" y="4"/>
                </a:lnTo>
                <a:lnTo>
                  <a:pt x="150" y="4"/>
                </a:lnTo>
                <a:lnTo>
                  <a:pt x="151" y="4"/>
                </a:lnTo>
                <a:lnTo>
                  <a:pt x="152" y="6"/>
                </a:lnTo>
                <a:lnTo>
                  <a:pt x="153" y="5"/>
                </a:lnTo>
                <a:lnTo>
                  <a:pt x="154" y="4"/>
                </a:lnTo>
                <a:lnTo>
                  <a:pt x="154" y="4"/>
                </a:lnTo>
                <a:lnTo>
                  <a:pt x="155" y="4"/>
                </a:lnTo>
                <a:lnTo>
                  <a:pt x="156" y="6"/>
                </a:lnTo>
                <a:lnTo>
                  <a:pt x="157" y="4"/>
                </a:lnTo>
                <a:lnTo>
                  <a:pt x="158" y="4"/>
                </a:lnTo>
                <a:lnTo>
                  <a:pt x="158" y="4"/>
                </a:lnTo>
                <a:lnTo>
                  <a:pt x="159" y="4"/>
                </a:lnTo>
                <a:lnTo>
                  <a:pt x="160" y="6"/>
                </a:lnTo>
                <a:lnTo>
                  <a:pt x="161" y="4"/>
                </a:lnTo>
                <a:lnTo>
                  <a:pt x="162" y="6"/>
                </a:lnTo>
                <a:lnTo>
                  <a:pt x="162" y="5"/>
                </a:lnTo>
                <a:lnTo>
                  <a:pt x="163" y="4"/>
                </a:lnTo>
                <a:lnTo>
                  <a:pt x="164" y="4"/>
                </a:lnTo>
                <a:lnTo>
                  <a:pt x="165" y="6"/>
                </a:lnTo>
                <a:lnTo>
                  <a:pt x="166" y="4"/>
                </a:lnTo>
                <a:lnTo>
                  <a:pt x="166" y="6"/>
                </a:lnTo>
                <a:lnTo>
                  <a:pt x="167" y="5"/>
                </a:lnTo>
                <a:lnTo>
                  <a:pt x="168" y="4"/>
                </a:lnTo>
                <a:lnTo>
                  <a:pt x="169" y="6"/>
                </a:lnTo>
                <a:lnTo>
                  <a:pt x="170" y="4"/>
                </a:lnTo>
                <a:lnTo>
                  <a:pt x="170" y="6"/>
                </a:lnTo>
                <a:lnTo>
                  <a:pt x="171" y="4"/>
                </a:lnTo>
                <a:lnTo>
                  <a:pt x="172" y="5"/>
                </a:lnTo>
                <a:lnTo>
                  <a:pt x="173" y="6"/>
                </a:lnTo>
                <a:lnTo>
                  <a:pt x="174" y="6"/>
                </a:lnTo>
                <a:lnTo>
                  <a:pt x="174" y="6"/>
                </a:lnTo>
                <a:lnTo>
                  <a:pt x="175" y="4"/>
                </a:lnTo>
                <a:lnTo>
                  <a:pt x="176" y="6"/>
                </a:lnTo>
                <a:lnTo>
                  <a:pt x="177" y="6"/>
                </a:lnTo>
                <a:lnTo>
                  <a:pt x="178" y="5"/>
                </a:lnTo>
                <a:lnTo>
                  <a:pt x="178" y="4"/>
                </a:lnTo>
                <a:lnTo>
                  <a:pt x="179" y="6"/>
                </a:lnTo>
                <a:lnTo>
                  <a:pt x="180" y="6"/>
                </a:lnTo>
                <a:lnTo>
                  <a:pt x="181" y="6"/>
                </a:lnTo>
                <a:lnTo>
                  <a:pt x="182" y="6"/>
                </a:lnTo>
                <a:lnTo>
                  <a:pt x="182" y="6"/>
                </a:lnTo>
                <a:lnTo>
                  <a:pt x="183" y="6"/>
                </a:lnTo>
                <a:lnTo>
                  <a:pt x="184" y="4"/>
                </a:lnTo>
                <a:lnTo>
                  <a:pt x="185" y="6"/>
                </a:lnTo>
                <a:lnTo>
                  <a:pt x="186" y="6"/>
                </a:lnTo>
                <a:lnTo>
                  <a:pt x="186" y="6"/>
                </a:lnTo>
                <a:lnTo>
                  <a:pt x="187" y="6"/>
                </a:lnTo>
                <a:lnTo>
                  <a:pt x="188" y="6"/>
                </a:lnTo>
                <a:lnTo>
                  <a:pt x="189" y="6"/>
                </a:lnTo>
                <a:lnTo>
                  <a:pt x="190" y="6"/>
                </a:lnTo>
                <a:lnTo>
                  <a:pt x="190" y="6"/>
                </a:lnTo>
                <a:lnTo>
                  <a:pt x="191" y="6"/>
                </a:lnTo>
                <a:lnTo>
                  <a:pt x="192" y="6"/>
                </a:lnTo>
                <a:lnTo>
                  <a:pt x="193" y="6"/>
                </a:lnTo>
                <a:lnTo>
                  <a:pt x="194" y="6"/>
                </a:lnTo>
                <a:lnTo>
                  <a:pt x="194" y="8"/>
                </a:lnTo>
                <a:lnTo>
                  <a:pt x="195" y="6"/>
                </a:lnTo>
                <a:lnTo>
                  <a:pt x="196" y="6"/>
                </a:lnTo>
                <a:lnTo>
                  <a:pt x="197" y="6"/>
                </a:lnTo>
                <a:lnTo>
                  <a:pt x="198" y="8"/>
                </a:lnTo>
                <a:lnTo>
                  <a:pt x="198" y="7"/>
                </a:lnTo>
                <a:lnTo>
                  <a:pt x="199" y="6"/>
                </a:lnTo>
                <a:lnTo>
                  <a:pt x="200" y="8"/>
                </a:lnTo>
                <a:lnTo>
                  <a:pt x="201" y="6"/>
                </a:lnTo>
                <a:lnTo>
                  <a:pt x="202" y="8"/>
                </a:lnTo>
                <a:lnTo>
                  <a:pt x="202" y="6"/>
                </a:lnTo>
                <a:lnTo>
                  <a:pt x="203" y="8"/>
                </a:lnTo>
                <a:lnTo>
                  <a:pt x="204" y="8"/>
                </a:lnTo>
                <a:lnTo>
                  <a:pt x="205" y="8"/>
                </a:lnTo>
                <a:lnTo>
                  <a:pt x="206" y="8"/>
                </a:lnTo>
                <a:lnTo>
                  <a:pt x="206" y="8"/>
                </a:lnTo>
                <a:lnTo>
                  <a:pt x="207" y="9"/>
                </a:lnTo>
                <a:lnTo>
                  <a:pt x="208" y="9"/>
                </a:lnTo>
                <a:lnTo>
                  <a:pt x="209" y="8"/>
                </a:lnTo>
                <a:lnTo>
                  <a:pt x="210" y="9"/>
                </a:lnTo>
                <a:lnTo>
                  <a:pt x="210" y="9"/>
                </a:lnTo>
                <a:lnTo>
                  <a:pt x="211" y="9"/>
                </a:lnTo>
                <a:lnTo>
                  <a:pt x="212" y="9"/>
                </a:lnTo>
                <a:lnTo>
                  <a:pt x="213" y="9"/>
                </a:lnTo>
                <a:lnTo>
                  <a:pt x="214" y="9"/>
                </a:lnTo>
                <a:lnTo>
                  <a:pt x="214" y="11"/>
                </a:lnTo>
                <a:lnTo>
                  <a:pt x="215" y="9"/>
                </a:lnTo>
                <a:lnTo>
                  <a:pt x="216" y="9"/>
                </a:lnTo>
                <a:lnTo>
                  <a:pt x="217" y="8"/>
                </a:lnTo>
                <a:lnTo>
                  <a:pt x="218" y="8"/>
                </a:lnTo>
                <a:lnTo>
                  <a:pt x="218" y="9"/>
                </a:lnTo>
                <a:lnTo>
                  <a:pt x="219" y="9"/>
                </a:lnTo>
                <a:lnTo>
                  <a:pt x="220" y="11"/>
                </a:lnTo>
                <a:lnTo>
                  <a:pt x="221" y="9"/>
                </a:lnTo>
                <a:lnTo>
                  <a:pt x="222" y="11"/>
                </a:lnTo>
                <a:lnTo>
                  <a:pt x="222" y="11"/>
                </a:lnTo>
                <a:lnTo>
                  <a:pt x="223" y="12"/>
                </a:lnTo>
                <a:lnTo>
                  <a:pt x="224" y="13"/>
                </a:lnTo>
                <a:lnTo>
                  <a:pt x="225" y="15"/>
                </a:lnTo>
                <a:lnTo>
                  <a:pt x="226" y="17"/>
                </a:lnTo>
                <a:lnTo>
                  <a:pt x="226" y="18"/>
                </a:lnTo>
                <a:lnTo>
                  <a:pt x="227" y="24"/>
                </a:lnTo>
                <a:lnTo>
                  <a:pt x="228" y="27"/>
                </a:lnTo>
                <a:lnTo>
                  <a:pt x="229" y="34"/>
                </a:lnTo>
                <a:lnTo>
                  <a:pt x="230" y="44"/>
                </a:lnTo>
                <a:lnTo>
                  <a:pt x="230" y="51"/>
                </a:lnTo>
                <a:lnTo>
                  <a:pt x="231" y="57"/>
                </a:lnTo>
                <a:lnTo>
                  <a:pt x="232" y="76"/>
                </a:lnTo>
                <a:lnTo>
                  <a:pt x="233" y="104"/>
                </a:lnTo>
                <a:lnTo>
                  <a:pt x="234" y="142"/>
                </a:lnTo>
                <a:lnTo>
                  <a:pt x="234" y="186"/>
                </a:lnTo>
                <a:lnTo>
                  <a:pt x="235" y="231"/>
                </a:lnTo>
                <a:lnTo>
                  <a:pt x="236" y="267"/>
                </a:lnTo>
                <a:lnTo>
                  <a:pt x="237" y="290"/>
                </a:lnTo>
                <a:lnTo>
                  <a:pt x="238" y="302"/>
                </a:lnTo>
                <a:lnTo>
                  <a:pt x="238" y="304"/>
                </a:lnTo>
                <a:lnTo>
                  <a:pt x="239" y="307"/>
                </a:lnTo>
                <a:lnTo>
                  <a:pt x="240" y="308"/>
                </a:lnTo>
              </a:path>
            </a:pathLst>
          </a:custGeom>
          <a:noFill/>
          <a:ln w="36576">
            <a:solidFill>
              <a:srgbClr val="0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00" name="Freeform 297"/>
          <p:cNvSpPr>
            <a:spLocks/>
          </p:cNvSpPr>
          <p:nvPr/>
        </p:nvSpPr>
        <p:spPr bwMode="auto">
          <a:xfrm>
            <a:off x="765405" y="2693132"/>
            <a:ext cx="1448991" cy="859631"/>
          </a:xfrm>
          <a:custGeom>
            <a:avLst/>
            <a:gdLst>
              <a:gd name="T0" fmla="*/ 3 w 240"/>
              <a:gd name="T1" fmla="*/ 210 h 292"/>
              <a:gd name="T2" fmla="*/ 7 w 240"/>
              <a:gd name="T3" fmla="*/ 45 h 292"/>
              <a:gd name="T4" fmla="*/ 11 w 240"/>
              <a:gd name="T5" fmla="*/ 12 h 292"/>
              <a:gd name="T6" fmla="*/ 15 w 240"/>
              <a:gd name="T7" fmla="*/ 3 h 292"/>
              <a:gd name="T8" fmla="*/ 19 w 240"/>
              <a:gd name="T9" fmla="*/ 1 h 292"/>
              <a:gd name="T10" fmla="*/ 23 w 240"/>
              <a:gd name="T11" fmla="*/ 2 h 292"/>
              <a:gd name="T12" fmla="*/ 27 w 240"/>
              <a:gd name="T13" fmla="*/ 3 h 292"/>
              <a:gd name="T14" fmla="*/ 31 w 240"/>
              <a:gd name="T15" fmla="*/ 1 h 292"/>
              <a:gd name="T16" fmla="*/ 35 w 240"/>
              <a:gd name="T17" fmla="*/ 0 h 292"/>
              <a:gd name="T18" fmla="*/ 39 w 240"/>
              <a:gd name="T19" fmla="*/ 0 h 292"/>
              <a:gd name="T20" fmla="*/ 43 w 240"/>
              <a:gd name="T21" fmla="*/ 0 h 292"/>
              <a:gd name="T22" fmla="*/ 47 w 240"/>
              <a:gd name="T23" fmla="*/ 0 h 292"/>
              <a:gd name="T24" fmla="*/ 51 w 240"/>
              <a:gd name="T25" fmla="*/ 0 h 292"/>
              <a:gd name="T26" fmla="*/ 55 w 240"/>
              <a:gd name="T27" fmla="*/ 0 h 292"/>
              <a:gd name="T28" fmla="*/ 59 w 240"/>
              <a:gd name="T29" fmla="*/ 0 h 292"/>
              <a:gd name="T30" fmla="*/ 63 w 240"/>
              <a:gd name="T31" fmla="*/ 0 h 292"/>
              <a:gd name="T32" fmla="*/ 67 w 240"/>
              <a:gd name="T33" fmla="*/ 1 h 292"/>
              <a:gd name="T34" fmla="*/ 71 w 240"/>
              <a:gd name="T35" fmla="*/ 0 h 292"/>
              <a:gd name="T36" fmla="*/ 75 w 240"/>
              <a:gd name="T37" fmla="*/ 1 h 292"/>
              <a:gd name="T38" fmla="*/ 79 w 240"/>
              <a:gd name="T39" fmla="*/ 1 h 292"/>
              <a:gd name="T40" fmla="*/ 83 w 240"/>
              <a:gd name="T41" fmla="*/ 1 h 292"/>
              <a:gd name="T42" fmla="*/ 87 w 240"/>
              <a:gd name="T43" fmla="*/ 1 h 292"/>
              <a:gd name="T44" fmla="*/ 91 w 240"/>
              <a:gd name="T45" fmla="*/ 1 h 292"/>
              <a:gd name="T46" fmla="*/ 95 w 240"/>
              <a:gd name="T47" fmla="*/ 3 h 292"/>
              <a:gd name="T48" fmla="*/ 99 w 240"/>
              <a:gd name="T49" fmla="*/ 3 h 292"/>
              <a:gd name="T50" fmla="*/ 103 w 240"/>
              <a:gd name="T51" fmla="*/ 3 h 292"/>
              <a:gd name="T52" fmla="*/ 107 w 240"/>
              <a:gd name="T53" fmla="*/ 5 h 292"/>
              <a:gd name="T54" fmla="*/ 111 w 240"/>
              <a:gd name="T55" fmla="*/ 5 h 292"/>
              <a:gd name="T56" fmla="*/ 115 w 240"/>
              <a:gd name="T57" fmla="*/ 5 h 292"/>
              <a:gd name="T58" fmla="*/ 119 w 240"/>
              <a:gd name="T59" fmla="*/ 5 h 292"/>
              <a:gd name="T60" fmla="*/ 124 w 240"/>
              <a:gd name="T61" fmla="*/ 5 h 292"/>
              <a:gd name="T62" fmla="*/ 128 w 240"/>
              <a:gd name="T63" fmla="*/ 5 h 292"/>
              <a:gd name="T64" fmla="*/ 132 w 240"/>
              <a:gd name="T65" fmla="*/ 5 h 292"/>
              <a:gd name="T66" fmla="*/ 136 w 240"/>
              <a:gd name="T67" fmla="*/ 3 h 292"/>
              <a:gd name="T68" fmla="*/ 140 w 240"/>
              <a:gd name="T69" fmla="*/ 3 h 292"/>
              <a:gd name="T70" fmla="*/ 144 w 240"/>
              <a:gd name="T71" fmla="*/ 1 h 292"/>
              <a:gd name="T72" fmla="*/ 148 w 240"/>
              <a:gd name="T73" fmla="*/ 2 h 292"/>
              <a:gd name="T74" fmla="*/ 152 w 240"/>
              <a:gd name="T75" fmla="*/ 1 h 292"/>
              <a:gd name="T76" fmla="*/ 156 w 240"/>
              <a:gd name="T77" fmla="*/ 1 h 292"/>
              <a:gd name="T78" fmla="*/ 160 w 240"/>
              <a:gd name="T79" fmla="*/ 3 h 292"/>
              <a:gd name="T80" fmla="*/ 164 w 240"/>
              <a:gd name="T81" fmla="*/ 3 h 292"/>
              <a:gd name="T82" fmla="*/ 168 w 240"/>
              <a:gd name="T83" fmla="*/ 3 h 292"/>
              <a:gd name="T84" fmla="*/ 172 w 240"/>
              <a:gd name="T85" fmla="*/ 3 h 292"/>
              <a:gd name="T86" fmla="*/ 176 w 240"/>
              <a:gd name="T87" fmla="*/ 3 h 292"/>
              <a:gd name="T88" fmla="*/ 180 w 240"/>
              <a:gd name="T89" fmla="*/ 3 h 292"/>
              <a:gd name="T90" fmla="*/ 184 w 240"/>
              <a:gd name="T91" fmla="*/ 5 h 292"/>
              <a:gd name="T92" fmla="*/ 188 w 240"/>
              <a:gd name="T93" fmla="*/ 3 h 292"/>
              <a:gd name="T94" fmla="*/ 192 w 240"/>
              <a:gd name="T95" fmla="*/ 3 h 292"/>
              <a:gd name="T96" fmla="*/ 196 w 240"/>
              <a:gd name="T97" fmla="*/ 5 h 292"/>
              <a:gd name="T98" fmla="*/ 200 w 240"/>
              <a:gd name="T99" fmla="*/ 5 h 292"/>
              <a:gd name="T100" fmla="*/ 204 w 240"/>
              <a:gd name="T101" fmla="*/ 6 h 292"/>
              <a:gd name="T102" fmla="*/ 208 w 240"/>
              <a:gd name="T103" fmla="*/ 8 h 292"/>
              <a:gd name="T104" fmla="*/ 212 w 240"/>
              <a:gd name="T105" fmla="*/ 7 h 292"/>
              <a:gd name="T106" fmla="*/ 216 w 240"/>
              <a:gd name="T107" fmla="*/ 7 h 292"/>
              <a:gd name="T108" fmla="*/ 220 w 240"/>
              <a:gd name="T109" fmla="*/ 7 h 292"/>
              <a:gd name="T110" fmla="*/ 224 w 240"/>
              <a:gd name="T111" fmla="*/ 8 h 292"/>
              <a:gd name="T112" fmla="*/ 228 w 240"/>
              <a:gd name="T113" fmla="*/ 27 h 292"/>
              <a:gd name="T114" fmla="*/ 232 w 240"/>
              <a:gd name="T115" fmla="*/ 83 h 292"/>
              <a:gd name="T116" fmla="*/ 236 w 240"/>
              <a:gd name="T117" fmla="*/ 264 h 292"/>
              <a:gd name="T118" fmla="*/ 240 w 240"/>
              <a:gd name="T119" fmla="*/ 29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0" h="292">
                <a:moveTo>
                  <a:pt x="0" y="282"/>
                </a:moveTo>
                <a:lnTo>
                  <a:pt x="1" y="276"/>
                </a:lnTo>
                <a:lnTo>
                  <a:pt x="2" y="269"/>
                </a:lnTo>
                <a:lnTo>
                  <a:pt x="2" y="245"/>
                </a:lnTo>
                <a:lnTo>
                  <a:pt x="3" y="210"/>
                </a:lnTo>
                <a:lnTo>
                  <a:pt x="4" y="166"/>
                </a:lnTo>
                <a:lnTo>
                  <a:pt x="5" y="124"/>
                </a:lnTo>
                <a:lnTo>
                  <a:pt x="6" y="89"/>
                </a:lnTo>
                <a:lnTo>
                  <a:pt x="6" y="61"/>
                </a:lnTo>
                <a:lnTo>
                  <a:pt x="7" y="45"/>
                </a:lnTo>
                <a:lnTo>
                  <a:pt x="8" y="31"/>
                </a:lnTo>
                <a:lnTo>
                  <a:pt x="9" y="23"/>
                </a:lnTo>
                <a:lnTo>
                  <a:pt x="10" y="20"/>
                </a:lnTo>
                <a:lnTo>
                  <a:pt x="10" y="17"/>
                </a:lnTo>
                <a:lnTo>
                  <a:pt x="11" y="12"/>
                </a:lnTo>
                <a:lnTo>
                  <a:pt x="12" y="8"/>
                </a:lnTo>
                <a:lnTo>
                  <a:pt x="13" y="7"/>
                </a:lnTo>
                <a:lnTo>
                  <a:pt x="14" y="3"/>
                </a:lnTo>
                <a:lnTo>
                  <a:pt x="14" y="3"/>
                </a:lnTo>
                <a:lnTo>
                  <a:pt x="15" y="3"/>
                </a:lnTo>
                <a:lnTo>
                  <a:pt x="16" y="1"/>
                </a:lnTo>
                <a:lnTo>
                  <a:pt x="17" y="1"/>
                </a:lnTo>
                <a:lnTo>
                  <a:pt x="18" y="1"/>
                </a:lnTo>
                <a:lnTo>
                  <a:pt x="18" y="1"/>
                </a:lnTo>
                <a:lnTo>
                  <a:pt x="19" y="1"/>
                </a:lnTo>
                <a:lnTo>
                  <a:pt x="20" y="0"/>
                </a:lnTo>
                <a:lnTo>
                  <a:pt x="21" y="3"/>
                </a:lnTo>
                <a:lnTo>
                  <a:pt x="22" y="1"/>
                </a:lnTo>
                <a:lnTo>
                  <a:pt x="22" y="1"/>
                </a:lnTo>
                <a:lnTo>
                  <a:pt x="23" y="2"/>
                </a:lnTo>
                <a:lnTo>
                  <a:pt x="24" y="3"/>
                </a:lnTo>
                <a:lnTo>
                  <a:pt x="25" y="1"/>
                </a:lnTo>
                <a:lnTo>
                  <a:pt x="26" y="3"/>
                </a:lnTo>
                <a:lnTo>
                  <a:pt x="26" y="1"/>
                </a:lnTo>
                <a:lnTo>
                  <a:pt x="27" y="3"/>
                </a:lnTo>
                <a:lnTo>
                  <a:pt x="28" y="1"/>
                </a:lnTo>
                <a:lnTo>
                  <a:pt x="29" y="1"/>
                </a:lnTo>
                <a:lnTo>
                  <a:pt x="30" y="1"/>
                </a:lnTo>
                <a:lnTo>
                  <a:pt x="30" y="1"/>
                </a:lnTo>
                <a:lnTo>
                  <a:pt x="31" y="1"/>
                </a:lnTo>
                <a:lnTo>
                  <a:pt x="32" y="1"/>
                </a:lnTo>
                <a:lnTo>
                  <a:pt x="33" y="0"/>
                </a:lnTo>
                <a:lnTo>
                  <a:pt x="34" y="1"/>
                </a:lnTo>
                <a:lnTo>
                  <a:pt x="34" y="0"/>
                </a:lnTo>
                <a:lnTo>
                  <a:pt x="35" y="0"/>
                </a:lnTo>
                <a:lnTo>
                  <a:pt x="36" y="1"/>
                </a:lnTo>
                <a:lnTo>
                  <a:pt x="37" y="1"/>
                </a:lnTo>
                <a:lnTo>
                  <a:pt x="38" y="0"/>
                </a:lnTo>
                <a:lnTo>
                  <a:pt x="38" y="0"/>
                </a:lnTo>
                <a:lnTo>
                  <a:pt x="39" y="0"/>
                </a:lnTo>
                <a:lnTo>
                  <a:pt x="40" y="0"/>
                </a:lnTo>
                <a:lnTo>
                  <a:pt x="41" y="0"/>
                </a:lnTo>
                <a:lnTo>
                  <a:pt x="42" y="1"/>
                </a:lnTo>
                <a:lnTo>
                  <a:pt x="42" y="1"/>
                </a:lnTo>
                <a:lnTo>
                  <a:pt x="43" y="0"/>
                </a:lnTo>
                <a:lnTo>
                  <a:pt x="44" y="0"/>
                </a:lnTo>
                <a:lnTo>
                  <a:pt x="45" y="0"/>
                </a:lnTo>
                <a:lnTo>
                  <a:pt x="46" y="0"/>
                </a:lnTo>
                <a:lnTo>
                  <a:pt x="46" y="0"/>
                </a:lnTo>
                <a:lnTo>
                  <a:pt x="47" y="0"/>
                </a:lnTo>
                <a:lnTo>
                  <a:pt x="48" y="0"/>
                </a:lnTo>
                <a:lnTo>
                  <a:pt x="49" y="0"/>
                </a:lnTo>
                <a:lnTo>
                  <a:pt x="50" y="0"/>
                </a:lnTo>
                <a:lnTo>
                  <a:pt x="50" y="1"/>
                </a:lnTo>
                <a:lnTo>
                  <a:pt x="51" y="0"/>
                </a:lnTo>
                <a:lnTo>
                  <a:pt x="52" y="0"/>
                </a:lnTo>
                <a:lnTo>
                  <a:pt x="53" y="0"/>
                </a:lnTo>
                <a:lnTo>
                  <a:pt x="54" y="0"/>
                </a:lnTo>
                <a:lnTo>
                  <a:pt x="54" y="0"/>
                </a:lnTo>
                <a:lnTo>
                  <a:pt x="55" y="0"/>
                </a:lnTo>
                <a:lnTo>
                  <a:pt x="56" y="1"/>
                </a:lnTo>
                <a:lnTo>
                  <a:pt x="57" y="0"/>
                </a:lnTo>
                <a:lnTo>
                  <a:pt x="58" y="0"/>
                </a:lnTo>
                <a:lnTo>
                  <a:pt x="58" y="0"/>
                </a:lnTo>
                <a:lnTo>
                  <a:pt x="59" y="0"/>
                </a:lnTo>
                <a:lnTo>
                  <a:pt x="60" y="0"/>
                </a:lnTo>
                <a:lnTo>
                  <a:pt x="61" y="1"/>
                </a:lnTo>
                <a:lnTo>
                  <a:pt x="62" y="0"/>
                </a:lnTo>
                <a:lnTo>
                  <a:pt x="62" y="0"/>
                </a:lnTo>
                <a:lnTo>
                  <a:pt x="63" y="0"/>
                </a:lnTo>
                <a:lnTo>
                  <a:pt x="64" y="0"/>
                </a:lnTo>
                <a:lnTo>
                  <a:pt x="65" y="1"/>
                </a:lnTo>
                <a:lnTo>
                  <a:pt x="66" y="0"/>
                </a:lnTo>
                <a:lnTo>
                  <a:pt x="66" y="0"/>
                </a:lnTo>
                <a:lnTo>
                  <a:pt x="67" y="1"/>
                </a:lnTo>
                <a:lnTo>
                  <a:pt x="68" y="1"/>
                </a:lnTo>
                <a:lnTo>
                  <a:pt x="69" y="0"/>
                </a:lnTo>
                <a:lnTo>
                  <a:pt x="70" y="0"/>
                </a:lnTo>
                <a:lnTo>
                  <a:pt x="70" y="1"/>
                </a:lnTo>
                <a:lnTo>
                  <a:pt x="71" y="0"/>
                </a:lnTo>
                <a:lnTo>
                  <a:pt x="72" y="0"/>
                </a:lnTo>
                <a:lnTo>
                  <a:pt x="73" y="1"/>
                </a:lnTo>
                <a:lnTo>
                  <a:pt x="74" y="1"/>
                </a:lnTo>
                <a:lnTo>
                  <a:pt x="74" y="0"/>
                </a:lnTo>
                <a:lnTo>
                  <a:pt x="75" y="1"/>
                </a:lnTo>
                <a:lnTo>
                  <a:pt x="76" y="0"/>
                </a:lnTo>
                <a:lnTo>
                  <a:pt x="77" y="1"/>
                </a:lnTo>
                <a:lnTo>
                  <a:pt x="78" y="0"/>
                </a:lnTo>
                <a:lnTo>
                  <a:pt x="78" y="1"/>
                </a:lnTo>
                <a:lnTo>
                  <a:pt x="79" y="1"/>
                </a:lnTo>
                <a:lnTo>
                  <a:pt x="80" y="0"/>
                </a:lnTo>
                <a:lnTo>
                  <a:pt x="81" y="1"/>
                </a:lnTo>
                <a:lnTo>
                  <a:pt x="82" y="0"/>
                </a:lnTo>
                <a:lnTo>
                  <a:pt x="82" y="1"/>
                </a:lnTo>
                <a:lnTo>
                  <a:pt x="83" y="1"/>
                </a:lnTo>
                <a:lnTo>
                  <a:pt x="84" y="1"/>
                </a:lnTo>
                <a:lnTo>
                  <a:pt x="85" y="0"/>
                </a:lnTo>
                <a:lnTo>
                  <a:pt x="86" y="1"/>
                </a:lnTo>
                <a:lnTo>
                  <a:pt x="86" y="0"/>
                </a:lnTo>
                <a:lnTo>
                  <a:pt x="87" y="1"/>
                </a:lnTo>
                <a:lnTo>
                  <a:pt x="88" y="1"/>
                </a:lnTo>
                <a:lnTo>
                  <a:pt x="89" y="1"/>
                </a:lnTo>
                <a:lnTo>
                  <a:pt x="90" y="0"/>
                </a:lnTo>
                <a:lnTo>
                  <a:pt x="90" y="1"/>
                </a:lnTo>
                <a:lnTo>
                  <a:pt x="91" y="1"/>
                </a:lnTo>
                <a:lnTo>
                  <a:pt x="92" y="0"/>
                </a:lnTo>
                <a:lnTo>
                  <a:pt x="93" y="1"/>
                </a:lnTo>
                <a:lnTo>
                  <a:pt x="94" y="1"/>
                </a:lnTo>
                <a:lnTo>
                  <a:pt x="94" y="1"/>
                </a:lnTo>
                <a:lnTo>
                  <a:pt x="95" y="3"/>
                </a:lnTo>
                <a:lnTo>
                  <a:pt x="96" y="1"/>
                </a:lnTo>
                <a:lnTo>
                  <a:pt x="97" y="3"/>
                </a:lnTo>
                <a:lnTo>
                  <a:pt x="98" y="3"/>
                </a:lnTo>
                <a:lnTo>
                  <a:pt x="98" y="3"/>
                </a:lnTo>
                <a:lnTo>
                  <a:pt x="99" y="3"/>
                </a:lnTo>
                <a:lnTo>
                  <a:pt x="100" y="3"/>
                </a:lnTo>
                <a:lnTo>
                  <a:pt x="101" y="3"/>
                </a:lnTo>
                <a:lnTo>
                  <a:pt x="102" y="4"/>
                </a:lnTo>
                <a:lnTo>
                  <a:pt x="102" y="5"/>
                </a:lnTo>
                <a:lnTo>
                  <a:pt x="103" y="3"/>
                </a:lnTo>
                <a:lnTo>
                  <a:pt x="104" y="5"/>
                </a:lnTo>
                <a:lnTo>
                  <a:pt x="105" y="3"/>
                </a:lnTo>
                <a:lnTo>
                  <a:pt x="106" y="5"/>
                </a:lnTo>
                <a:lnTo>
                  <a:pt x="106" y="5"/>
                </a:lnTo>
                <a:lnTo>
                  <a:pt x="107" y="5"/>
                </a:lnTo>
                <a:lnTo>
                  <a:pt x="108" y="5"/>
                </a:lnTo>
                <a:lnTo>
                  <a:pt x="109" y="3"/>
                </a:lnTo>
                <a:lnTo>
                  <a:pt x="110" y="5"/>
                </a:lnTo>
                <a:lnTo>
                  <a:pt x="110" y="5"/>
                </a:lnTo>
                <a:lnTo>
                  <a:pt x="111" y="5"/>
                </a:lnTo>
                <a:lnTo>
                  <a:pt x="112" y="5"/>
                </a:lnTo>
                <a:lnTo>
                  <a:pt x="113" y="5"/>
                </a:lnTo>
                <a:lnTo>
                  <a:pt x="114" y="5"/>
                </a:lnTo>
                <a:lnTo>
                  <a:pt x="114" y="5"/>
                </a:lnTo>
                <a:lnTo>
                  <a:pt x="115" y="5"/>
                </a:lnTo>
                <a:lnTo>
                  <a:pt x="116" y="5"/>
                </a:lnTo>
                <a:lnTo>
                  <a:pt x="117" y="5"/>
                </a:lnTo>
                <a:lnTo>
                  <a:pt x="118" y="5"/>
                </a:lnTo>
                <a:lnTo>
                  <a:pt x="118" y="5"/>
                </a:lnTo>
                <a:lnTo>
                  <a:pt x="119" y="5"/>
                </a:lnTo>
                <a:lnTo>
                  <a:pt x="121" y="5"/>
                </a:lnTo>
                <a:lnTo>
                  <a:pt x="122" y="5"/>
                </a:lnTo>
                <a:lnTo>
                  <a:pt x="122" y="5"/>
                </a:lnTo>
                <a:lnTo>
                  <a:pt x="123" y="5"/>
                </a:lnTo>
                <a:lnTo>
                  <a:pt x="124" y="5"/>
                </a:lnTo>
                <a:lnTo>
                  <a:pt x="125" y="5"/>
                </a:lnTo>
                <a:lnTo>
                  <a:pt x="126" y="5"/>
                </a:lnTo>
                <a:lnTo>
                  <a:pt x="126" y="5"/>
                </a:lnTo>
                <a:lnTo>
                  <a:pt x="127" y="5"/>
                </a:lnTo>
                <a:lnTo>
                  <a:pt x="128" y="5"/>
                </a:lnTo>
                <a:lnTo>
                  <a:pt x="129" y="5"/>
                </a:lnTo>
                <a:lnTo>
                  <a:pt x="130" y="5"/>
                </a:lnTo>
                <a:lnTo>
                  <a:pt x="130" y="5"/>
                </a:lnTo>
                <a:lnTo>
                  <a:pt x="131" y="5"/>
                </a:lnTo>
                <a:lnTo>
                  <a:pt x="132" y="5"/>
                </a:lnTo>
                <a:lnTo>
                  <a:pt x="133" y="5"/>
                </a:lnTo>
                <a:lnTo>
                  <a:pt x="134" y="5"/>
                </a:lnTo>
                <a:lnTo>
                  <a:pt x="134" y="5"/>
                </a:lnTo>
                <a:lnTo>
                  <a:pt x="135" y="5"/>
                </a:lnTo>
                <a:lnTo>
                  <a:pt x="136" y="3"/>
                </a:lnTo>
                <a:lnTo>
                  <a:pt x="137" y="5"/>
                </a:lnTo>
                <a:lnTo>
                  <a:pt x="138" y="5"/>
                </a:lnTo>
                <a:lnTo>
                  <a:pt x="138" y="3"/>
                </a:lnTo>
                <a:lnTo>
                  <a:pt x="139" y="3"/>
                </a:lnTo>
                <a:lnTo>
                  <a:pt x="140" y="3"/>
                </a:lnTo>
                <a:lnTo>
                  <a:pt x="141" y="5"/>
                </a:lnTo>
                <a:lnTo>
                  <a:pt x="142" y="3"/>
                </a:lnTo>
                <a:lnTo>
                  <a:pt x="142" y="3"/>
                </a:lnTo>
                <a:lnTo>
                  <a:pt x="143" y="2"/>
                </a:lnTo>
                <a:lnTo>
                  <a:pt x="144" y="1"/>
                </a:lnTo>
                <a:lnTo>
                  <a:pt x="145" y="3"/>
                </a:lnTo>
                <a:lnTo>
                  <a:pt x="146" y="3"/>
                </a:lnTo>
                <a:lnTo>
                  <a:pt x="146" y="1"/>
                </a:lnTo>
                <a:lnTo>
                  <a:pt x="147" y="3"/>
                </a:lnTo>
                <a:lnTo>
                  <a:pt x="148" y="2"/>
                </a:lnTo>
                <a:lnTo>
                  <a:pt x="149" y="1"/>
                </a:lnTo>
                <a:lnTo>
                  <a:pt x="150" y="3"/>
                </a:lnTo>
                <a:lnTo>
                  <a:pt x="150" y="1"/>
                </a:lnTo>
                <a:lnTo>
                  <a:pt x="151" y="3"/>
                </a:lnTo>
                <a:lnTo>
                  <a:pt x="152" y="1"/>
                </a:lnTo>
                <a:lnTo>
                  <a:pt x="153" y="2"/>
                </a:lnTo>
                <a:lnTo>
                  <a:pt x="154" y="3"/>
                </a:lnTo>
                <a:lnTo>
                  <a:pt x="154" y="3"/>
                </a:lnTo>
                <a:lnTo>
                  <a:pt x="155" y="3"/>
                </a:lnTo>
                <a:lnTo>
                  <a:pt x="156" y="1"/>
                </a:lnTo>
                <a:lnTo>
                  <a:pt x="157" y="3"/>
                </a:lnTo>
                <a:lnTo>
                  <a:pt x="158" y="3"/>
                </a:lnTo>
                <a:lnTo>
                  <a:pt x="158" y="3"/>
                </a:lnTo>
                <a:lnTo>
                  <a:pt x="159" y="1"/>
                </a:lnTo>
                <a:lnTo>
                  <a:pt x="160" y="3"/>
                </a:lnTo>
                <a:lnTo>
                  <a:pt x="161" y="3"/>
                </a:lnTo>
                <a:lnTo>
                  <a:pt x="162" y="3"/>
                </a:lnTo>
                <a:lnTo>
                  <a:pt x="162" y="3"/>
                </a:lnTo>
                <a:lnTo>
                  <a:pt x="163" y="3"/>
                </a:lnTo>
                <a:lnTo>
                  <a:pt x="164" y="3"/>
                </a:lnTo>
                <a:lnTo>
                  <a:pt x="165" y="3"/>
                </a:lnTo>
                <a:lnTo>
                  <a:pt x="166" y="1"/>
                </a:lnTo>
                <a:lnTo>
                  <a:pt x="166" y="3"/>
                </a:lnTo>
                <a:lnTo>
                  <a:pt x="167" y="3"/>
                </a:lnTo>
                <a:lnTo>
                  <a:pt x="168" y="3"/>
                </a:lnTo>
                <a:lnTo>
                  <a:pt x="169" y="3"/>
                </a:lnTo>
                <a:lnTo>
                  <a:pt x="170" y="3"/>
                </a:lnTo>
                <a:lnTo>
                  <a:pt x="170" y="3"/>
                </a:lnTo>
                <a:lnTo>
                  <a:pt x="171" y="3"/>
                </a:lnTo>
                <a:lnTo>
                  <a:pt x="172" y="3"/>
                </a:lnTo>
                <a:lnTo>
                  <a:pt x="173" y="3"/>
                </a:lnTo>
                <a:lnTo>
                  <a:pt x="174" y="5"/>
                </a:lnTo>
                <a:lnTo>
                  <a:pt x="174" y="3"/>
                </a:lnTo>
                <a:lnTo>
                  <a:pt x="175" y="3"/>
                </a:lnTo>
                <a:lnTo>
                  <a:pt x="176" y="3"/>
                </a:lnTo>
                <a:lnTo>
                  <a:pt x="177" y="5"/>
                </a:lnTo>
                <a:lnTo>
                  <a:pt x="178" y="4"/>
                </a:lnTo>
                <a:lnTo>
                  <a:pt x="178" y="3"/>
                </a:lnTo>
                <a:lnTo>
                  <a:pt x="179" y="3"/>
                </a:lnTo>
                <a:lnTo>
                  <a:pt x="180" y="3"/>
                </a:lnTo>
                <a:lnTo>
                  <a:pt x="181" y="5"/>
                </a:lnTo>
                <a:lnTo>
                  <a:pt x="182" y="3"/>
                </a:lnTo>
                <a:lnTo>
                  <a:pt x="182" y="3"/>
                </a:lnTo>
                <a:lnTo>
                  <a:pt x="183" y="3"/>
                </a:lnTo>
                <a:lnTo>
                  <a:pt x="184" y="5"/>
                </a:lnTo>
                <a:lnTo>
                  <a:pt x="185" y="3"/>
                </a:lnTo>
                <a:lnTo>
                  <a:pt x="186" y="3"/>
                </a:lnTo>
                <a:lnTo>
                  <a:pt x="186" y="5"/>
                </a:lnTo>
                <a:lnTo>
                  <a:pt x="187" y="3"/>
                </a:lnTo>
                <a:lnTo>
                  <a:pt x="188" y="3"/>
                </a:lnTo>
                <a:lnTo>
                  <a:pt x="189" y="3"/>
                </a:lnTo>
                <a:lnTo>
                  <a:pt x="190" y="5"/>
                </a:lnTo>
                <a:lnTo>
                  <a:pt x="190" y="3"/>
                </a:lnTo>
                <a:lnTo>
                  <a:pt x="191" y="5"/>
                </a:lnTo>
                <a:lnTo>
                  <a:pt x="192" y="3"/>
                </a:lnTo>
                <a:lnTo>
                  <a:pt x="193" y="4"/>
                </a:lnTo>
                <a:lnTo>
                  <a:pt x="194" y="5"/>
                </a:lnTo>
                <a:lnTo>
                  <a:pt x="194" y="5"/>
                </a:lnTo>
                <a:lnTo>
                  <a:pt x="195" y="5"/>
                </a:lnTo>
                <a:lnTo>
                  <a:pt x="196" y="5"/>
                </a:lnTo>
                <a:lnTo>
                  <a:pt x="197" y="3"/>
                </a:lnTo>
                <a:lnTo>
                  <a:pt x="198" y="5"/>
                </a:lnTo>
                <a:lnTo>
                  <a:pt x="198" y="5"/>
                </a:lnTo>
                <a:lnTo>
                  <a:pt x="199" y="5"/>
                </a:lnTo>
                <a:lnTo>
                  <a:pt x="200" y="5"/>
                </a:lnTo>
                <a:lnTo>
                  <a:pt x="201" y="5"/>
                </a:lnTo>
                <a:lnTo>
                  <a:pt x="202" y="5"/>
                </a:lnTo>
                <a:lnTo>
                  <a:pt x="202" y="5"/>
                </a:lnTo>
                <a:lnTo>
                  <a:pt x="203" y="7"/>
                </a:lnTo>
                <a:lnTo>
                  <a:pt x="204" y="6"/>
                </a:lnTo>
                <a:lnTo>
                  <a:pt x="205" y="5"/>
                </a:lnTo>
                <a:lnTo>
                  <a:pt x="206" y="7"/>
                </a:lnTo>
                <a:lnTo>
                  <a:pt x="206" y="7"/>
                </a:lnTo>
                <a:lnTo>
                  <a:pt x="207" y="5"/>
                </a:lnTo>
                <a:lnTo>
                  <a:pt x="208" y="8"/>
                </a:lnTo>
                <a:lnTo>
                  <a:pt x="209" y="7"/>
                </a:lnTo>
                <a:lnTo>
                  <a:pt x="210" y="7"/>
                </a:lnTo>
                <a:lnTo>
                  <a:pt x="210" y="8"/>
                </a:lnTo>
                <a:lnTo>
                  <a:pt x="211" y="8"/>
                </a:lnTo>
                <a:lnTo>
                  <a:pt x="212" y="7"/>
                </a:lnTo>
                <a:lnTo>
                  <a:pt x="213" y="8"/>
                </a:lnTo>
                <a:lnTo>
                  <a:pt x="214" y="7"/>
                </a:lnTo>
                <a:lnTo>
                  <a:pt x="214" y="8"/>
                </a:lnTo>
                <a:lnTo>
                  <a:pt x="215" y="7"/>
                </a:lnTo>
                <a:lnTo>
                  <a:pt x="216" y="7"/>
                </a:lnTo>
                <a:lnTo>
                  <a:pt x="217" y="7"/>
                </a:lnTo>
                <a:lnTo>
                  <a:pt x="218" y="7"/>
                </a:lnTo>
                <a:lnTo>
                  <a:pt x="218" y="7"/>
                </a:lnTo>
                <a:lnTo>
                  <a:pt x="219" y="7"/>
                </a:lnTo>
                <a:lnTo>
                  <a:pt x="220" y="7"/>
                </a:lnTo>
                <a:lnTo>
                  <a:pt x="221" y="8"/>
                </a:lnTo>
                <a:lnTo>
                  <a:pt x="222" y="7"/>
                </a:lnTo>
                <a:lnTo>
                  <a:pt x="222" y="10"/>
                </a:lnTo>
                <a:lnTo>
                  <a:pt x="223" y="9"/>
                </a:lnTo>
                <a:lnTo>
                  <a:pt x="224" y="8"/>
                </a:lnTo>
                <a:lnTo>
                  <a:pt x="225" y="12"/>
                </a:lnTo>
                <a:lnTo>
                  <a:pt x="226" y="13"/>
                </a:lnTo>
                <a:lnTo>
                  <a:pt x="226" y="17"/>
                </a:lnTo>
                <a:lnTo>
                  <a:pt x="227" y="22"/>
                </a:lnTo>
                <a:lnTo>
                  <a:pt x="228" y="27"/>
                </a:lnTo>
                <a:lnTo>
                  <a:pt x="229" y="34"/>
                </a:lnTo>
                <a:lnTo>
                  <a:pt x="230" y="45"/>
                </a:lnTo>
                <a:lnTo>
                  <a:pt x="230" y="53"/>
                </a:lnTo>
                <a:lnTo>
                  <a:pt x="231" y="61"/>
                </a:lnTo>
                <a:lnTo>
                  <a:pt x="232" y="83"/>
                </a:lnTo>
                <a:lnTo>
                  <a:pt x="233" y="115"/>
                </a:lnTo>
                <a:lnTo>
                  <a:pt x="234" y="154"/>
                </a:lnTo>
                <a:lnTo>
                  <a:pt x="234" y="196"/>
                </a:lnTo>
                <a:lnTo>
                  <a:pt x="235" y="235"/>
                </a:lnTo>
                <a:lnTo>
                  <a:pt x="236" y="264"/>
                </a:lnTo>
                <a:lnTo>
                  <a:pt x="237" y="281"/>
                </a:lnTo>
                <a:lnTo>
                  <a:pt x="238" y="288"/>
                </a:lnTo>
                <a:lnTo>
                  <a:pt x="238" y="290"/>
                </a:lnTo>
                <a:lnTo>
                  <a:pt x="239" y="291"/>
                </a:lnTo>
                <a:lnTo>
                  <a:pt x="240" y="292"/>
                </a:lnTo>
              </a:path>
            </a:pathLst>
          </a:custGeom>
          <a:noFill/>
          <a:ln w="36576">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01" name="Freeform 298"/>
          <p:cNvSpPr>
            <a:spLocks/>
          </p:cNvSpPr>
          <p:nvPr/>
        </p:nvSpPr>
        <p:spPr bwMode="auto">
          <a:xfrm>
            <a:off x="765405" y="2715754"/>
            <a:ext cx="1448991" cy="826294"/>
          </a:xfrm>
          <a:custGeom>
            <a:avLst/>
            <a:gdLst>
              <a:gd name="T0" fmla="*/ 3 w 240"/>
              <a:gd name="T1" fmla="*/ 193 h 286"/>
              <a:gd name="T2" fmla="*/ 7 w 240"/>
              <a:gd name="T3" fmla="*/ 42 h 286"/>
              <a:gd name="T4" fmla="*/ 11 w 240"/>
              <a:gd name="T5" fmla="*/ 11 h 286"/>
              <a:gd name="T6" fmla="*/ 15 w 240"/>
              <a:gd name="T7" fmla="*/ 3 h 286"/>
              <a:gd name="T8" fmla="*/ 19 w 240"/>
              <a:gd name="T9" fmla="*/ 3 h 286"/>
              <a:gd name="T10" fmla="*/ 23 w 240"/>
              <a:gd name="T11" fmla="*/ 4 h 286"/>
              <a:gd name="T12" fmla="*/ 27 w 240"/>
              <a:gd name="T13" fmla="*/ 3 h 286"/>
              <a:gd name="T14" fmla="*/ 31 w 240"/>
              <a:gd name="T15" fmla="*/ 3 h 286"/>
              <a:gd name="T16" fmla="*/ 35 w 240"/>
              <a:gd name="T17" fmla="*/ 1 h 286"/>
              <a:gd name="T18" fmla="*/ 39 w 240"/>
              <a:gd name="T19" fmla="*/ 1 h 286"/>
              <a:gd name="T20" fmla="*/ 43 w 240"/>
              <a:gd name="T21" fmla="*/ 1 h 286"/>
              <a:gd name="T22" fmla="*/ 47 w 240"/>
              <a:gd name="T23" fmla="*/ 1 h 286"/>
              <a:gd name="T24" fmla="*/ 51 w 240"/>
              <a:gd name="T25" fmla="*/ 1 h 286"/>
              <a:gd name="T26" fmla="*/ 55 w 240"/>
              <a:gd name="T27" fmla="*/ 1 h 286"/>
              <a:gd name="T28" fmla="*/ 59 w 240"/>
              <a:gd name="T29" fmla="*/ 1 h 286"/>
              <a:gd name="T30" fmla="*/ 63 w 240"/>
              <a:gd name="T31" fmla="*/ 1 h 286"/>
              <a:gd name="T32" fmla="*/ 67 w 240"/>
              <a:gd name="T33" fmla="*/ 1 h 286"/>
              <a:gd name="T34" fmla="*/ 71 w 240"/>
              <a:gd name="T35" fmla="*/ 1 h 286"/>
              <a:gd name="T36" fmla="*/ 75 w 240"/>
              <a:gd name="T37" fmla="*/ 1 h 286"/>
              <a:gd name="T38" fmla="*/ 79 w 240"/>
              <a:gd name="T39" fmla="*/ 1 h 286"/>
              <a:gd name="T40" fmla="*/ 83 w 240"/>
              <a:gd name="T41" fmla="*/ 1 h 286"/>
              <a:gd name="T42" fmla="*/ 87 w 240"/>
              <a:gd name="T43" fmla="*/ 1 h 286"/>
              <a:gd name="T44" fmla="*/ 91 w 240"/>
              <a:gd name="T45" fmla="*/ 1 h 286"/>
              <a:gd name="T46" fmla="*/ 95 w 240"/>
              <a:gd name="T47" fmla="*/ 5 h 286"/>
              <a:gd name="T48" fmla="*/ 99 w 240"/>
              <a:gd name="T49" fmla="*/ 5 h 286"/>
              <a:gd name="T50" fmla="*/ 103 w 240"/>
              <a:gd name="T51" fmla="*/ 5 h 286"/>
              <a:gd name="T52" fmla="*/ 107 w 240"/>
              <a:gd name="T53" fmla="*/ 6 h 286"/>
              <a:gd name="T54" fmla="*/ 111 w 240"/>
              <a:gd name="T55" fmla="*/ 6 h 286"/>
              <a:gd name="T56" fmla="*/ 115 w 240"/>
              <a:gd name="T57" fmla="*/ 6 h 286"/>
              <a:gd name="T58" fmla="*/ 119 w 240"/>
              <a:gd name="T59" fmla="*/ 6 h 286"/>
              <a:gd name="T60" fmla="*/ 124 w 240"/>
              <a:gd name="T61" fmla="*/ 6 h 286"/>
              <a:gd name="T62" fmla="*/ 128 w 240"/>
              <a:gd name="T63" fmla="*/ 6 h 286"/>
              <a:gd name="T64" fmla="*/ 132 w 240"/>
              <a:gd name="T65" fmla="*/ 6 h 286"/>
              <a:gd name="T66" fmla="*/ 136 w 240"/>
              <a:gd name="T67" fmla="*/ 6 h 286"/>
              <a:gd name="T68" fmla="*/ 140 w 240"/>
              <a:gd name="T69" fmla="*/ 5 h 286"/>
              <a:gd name="T70" fmla="*/ 144 w 240"/>
              <a:gd name="T71" fmla="*/ 3 h 286"/>
              <a:gd name="T72" fmla="*/ 148 w 240"/>
              <a:gd name="T73" fmla="*/ 3 h 286"/>
              <a:gd name="T74" fmla="*/ 152 w 240"/>
              <a:gd name="T75" fmla="*/ 3 h 286"/>
              <a:gd name="T76" fmla="*/ 156 w 240"/>
              <a:gd name="T77" fmla="*/ 5 h 286"/>
              <a:gd name="T78" fmla="*/ 160 w 240"/>
              <a:gd name="T79" fmla="*/ 5 h 286"/>
              <a:gd name="T80" fmla="*/ 164 w 240"/>
              <a:gd name="T81" fmla="*/ 3 h 286"/>
              <a:gd name="T82" fmla="*/ 168 w 240"/>
              <a:gd name="T83" fmla="*/ 5 h 286"/>
              <a:gd name="T84" fmla="*/ 172 w 240"/>
              <a:gd name="T85" fmla="*/ 5 h 286"/>
              <a:gd name="T86" fmla="*/ 176 w 240"/>
              <a:gd name="T87" fmla="*/ 5 h 286"/>
              <a:gd name="T88" fmla="*/ 180 w 240"/>
              <a:gd name="T89" fmla="*/ 5 h 286"/>
              <a:gd name="T90" fmla="*/ 184 w 240"/>
              <a:gd name="T91" fmla="*/ 6 h 286"/>
              <a:gd name="T92" fmla="*/ 188 w 240"/>
              <a:gd name="T93" fmla="*/ 6 h 286"/>
              <a:gd name="T94" fmla="*/ 192 w 240"/>
              <a:gd name="T95" fmla="*/ 6 h 286"/>
              <a:gd name="T96" fmla="*/ 196 w 240"/>
              <a:gd name="T97" fmla="*/ 6 h 286"/>
              <a:gd name="T98" fmla="*/ 200 w 240"/>
              <a:gd name="T99" fmla="*/ 6 h 286"/>
              <a:gd name="T100" fmla="*/ 204 w 240"/>
              <a:gd name="T101" fmla="*/ 7 h 286"/>
              <a:gd name="T102" fmla="*/ 208 w 240"/>
              <a:gd name="T103" fmla="*/ 10 h 286"/>
              <a:gd name="T104" fmla="*/ 212 w 240"/>
              <a:gd name="T105" fmla="*/ 10 h 286"/>
              <a:gd name="T106" fmla="*/ 216 w 240"/>
              <a:gd name="T107" fmla="*/ 8 h 286"/>
              <a:gd name="T108" fmla="*/ 220 w 240"/>
              <a:gd name="T109" fmla="*/ 8 h 286"/>
              <a:gd name="T110" fmla="*/ 224 w 240"/>
              <a:gd name="T111" fmla="*/ 11 h 286"/>
              <a:gd name="T112" fmla="*/ 228 w 240"/>
              <a:gd name="T113" fmla="*/ 30 h 286"/>
              <a:gd name="T114" fmla="*/ 232 w 240"/>
              <a:gd name="T115" fmla="*/ 90 h 286"/>
              <a:gd name="T116" fmla="*/ 236 w 240"/>
              <a:gd name="T117" fmla="*/ 262 h 286"/>
              <a:gd name="T118" fmla="*/ 240 w 240"/>
              <a:gd name="T119" fmla="*/ 28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0" h="286">
                <a:moveTo>
                  <a:pt x="0" y="273"/>
                </a:moveTo>
                <a:lnTo>
                  <a:pt x="1" y="265"/>
                </a:lnTo>
                <a:lnTo>
                  <a:pt x="2" y="258"/>
                </a:lnTo>
                <a:lnTo>
                  <a:pt x="2" y="230"/>
                </a:lnTo>
                <a:lnTo>
                  <a:pt x="3" y="193"/>
                </a:lnTo>
                <a:lnTo>
                  <a:pt x="4" y="151"/>
                </a:lnTo>
                <a:lnTo>
                  <a:pt x="5" y="112"/>
                </a:lnTo>
                <a:lnTo>
                  <a:pt x="6" y="80"/>
                </a:lnTo>
                <a:lnTo>
                  <a:pt x="6" y="58"/>
                </a:lnTo>
                <a:lnTo>
                  <a:pt x="7" y="42"/>
                </a:lnTo>
                <a:lnTo>
                  <a:pt x="8" y="32"/>
                </a:lnTo>
                <a:lnTo>
                  <a:pt x="9" y="23"/>
                </a:lnTo>
                <a:lnTo>
                  <a:pt x="10" y="20"/>
                </a:lnTo>
                <a:lnTo>
                  <a:pt x="10" y="18"/>
                </a:lnTo>
                <a:lnTo>
                  <a:pt x="11" y="11"/>
                </a:lnTo>
                <a:lnTo>
                  <a:pt x="12" y="10"/>
                </a:lnTo>
                <a:lnTo>
                  <a:pt x="13" y="8"/>
                </a:lnTo>
                <a:lnTo>
                  <a:pt x="14" y="5"/>
                </a:lnTo>
                <a:lnTo>
                  <a:pt x="14" y="5"/>
                </a:lnTo>
                <a:lnTo>
                  <a:pt x="15" y="3"/>
                </a:lnTo>
                <a:lnTo>
                  <a:pt x="16" y="3"/>
                </a:lnTo>
                <a:lnTo>
                  <a:pt x="17" y="3"/>
                </a:lnTo>
                <a:lnTo>
                  <a:pt x="18" y="3"/>
                </a:lnTo>
                <a:lnTo>
                  <a:pt x="18" y="1"/>
                </a:lnTo>
                <a:lnTo>
                  <a:pt x="19" y="3"/>
                </a:lnTo>
                <a:lnTo>
                  <a:pt x="20" y="1"/>
                </a:lnTo>
                <a:lnTo>
                  <a:pt x="21" y="3"/>
                </a:lnTo>
                <a:lnTo>
                  <a:pt x="22" y="3"/>
                </a:lnTo>
                <a:lnTo>
                  <a:pt x="22" y="5"/>
                </a:lnTo>
                <a:lnTo>
                  <a:pt x="23" y="4"/>
                </a:lnTo>
                <a:lnTo>
                  <a:pt x="24" y="3"/>
                </a:lnTo>
                <a:lnTo>
                  <a:pt x="25" y="5"/>
                </a:lnTo>
                <a:lnTo>
                  <a:pt x="26" y="3"/>
                </a:lnTo>
                <a:lnTo>
                  <a:pt x="26" y="5"/>
                </a:lnTo>
                <a:lnTo>
                  <a:pt x="27" y="3"/>
                </a:lnTo>
                <a:lnTo>
                  <a:pt x="28" y="3"/>
                </a:lnTo>
                <a:lnTo>
                  <a:pt x="29" y="3"/>
                </a:lnTo>
                <a:lnTo>
                  <a:pt x="30" y="3"/>
                </a:lnTo>
                <a:lnTo>
                  <a:pt x="30" y="3"/>
                </a:lnTo>
                <a:lnTo>
                  <a:pt x="31" y="3"/>
                </a:lnTo>
                <a:lnTo>
                  <a:pt x="32" y="1"/>
                </a:lnTo>
                <a:lnTo>
                  <a:pt x="33" y="1"/>
                </a:lnTo>
                <a:lnTo>
                  <a:pt x="34" y="1"/>
                </a:lnTo>
                <a:lnTo>
                  <a:pt x="34" y="1"/>
                </a:lnTo>
                <a:lnTo>
                  <a:pt x="35" y="1"/>
                </a:lnTo>
                <a:lnTo>
                  <a:pt x="36" y="1"/>
                </a:lnTo>
                <a:lnTo>
                  <a:pt x="37" y="1"/>
                </a:lnTo>
                <a:lnTo>
                  <a:pt x="38" y="1"/>
                </a:lnTo>
                <a:lnTo>
                  <a:pt x="38" y="1"/>
                </a:lnTo>
                <a:lnTo>
                  <a:pt x="39" y="1"/>
                </a:lnTo>
                <a:lnTo>
                  <a:pt x="40" y="1"/>
                </a:lnTo>
                <a:lnTo>
                  <a:pt x="41" y="1"/>
                </a:lnTo>
                <a:lnTo>
                  <a:pt x="42" y="1"/>
                </a:lnTo>
                <a:lnTo>
                  <a:pt x="42" y="1"/>
                </a:lnTo>
                <a:lnTo>
                  <a:pt x="43" y="1"/>
                </a:lnTo>
                <a:lnTo>
                  <a:pt x="44" y="1"/>
                </a:lnTo>
                <a:lnTo>
                  <a:pt x="45" y="1"/>
                </a:lnTo>
                <a:lnTo>
                  <a:pt x="46" y="1"/>
                </a:lnTo>
                <a:lnTo>
                  <a:pt x="46" y="1"/>
                </a:lnTo>
                <a:lnTo>
                  <a:pt x="47" y="1"/>
                </a:lnTo>
                <a:lnTo>
                  <a:pt x="48" y="0"/>
                </a:lnTo>
                <a:lnTo>
                  <a:pt x="49" y="1"/>
                </a:lnTo>
                <a:lnTo>
                  <a:pt x="50" y="1"/>
                </a:lnTo>
                <a:lnTo>
                  <a:pt x="50" y="1"/>
                </a:lnTo>
                <a:lnTo>
                  <a:pt x="51" y="1"/>
                </a:lnTo>
                <a:lnTo>
                  <a:pt x="52" y="1"/>
                </a:lnTo>
                <a:lnTo>
                  <a:pt x="53" y="1"/>
                </a:lnTo>
                <a:lnTo>
                  <a:pt x="54" y="1"/>
                </a:lnTo>
                <a:lnTo>
                  <a:pt x="54" y="1"/>
                </a:lnTo>
                <a:lnTo>
                  <a:pt x="55" y="1"/>
                </a:lnTo>
                <a:lnTo>
                  <a:pt x="56" y="1"/>
                </a:lnTo>
                <a:lnTo>
                  <a:pt x="57" y="1"/>
                </a:lnTo>
                <a:lnTo>
                  <a:pt x="58" y="0"/>
                </a:lnTo>
                <a:lnTo>
                  <a:pt x="58" y="1"/>
                </a:lnTo>
                <a:lnTo>
                  <a:pt x="59" y="1"/>
                </a:lnTo>
                <a:lnTo>
                  <a:pt x="60" y="1"/>
                </a:lnTo>
                <a:lnTo>
                  <a:pt x="61" y="1"/>
                </a:lnTo>
                <a:lnTo>
                  <a:pt x="62" y="1"/>
                </a:lnTo>
                <a:lnTo>
                  <a:pt x="62" y="1"/>
                </a:lnTo>
                <a:lnTo>
                  <a:pt x="63" y="1"/>
                </a:lnTo>
                <a:lnTo>
                  <a:pt x="64" y="1"/>
                </a:lnTo>
                <a:lnTo>
                  <a:pt x="65" y="1"/>
                </a:lnTo>
                <a:lnTo>
                  <a:pt x="66" y="1"/>
                </a:lnTo>
                <a:lnTo>
                  <a:pt x="66" y="1"/>
                </a:lnTo>
                <a:lnTo>
                  <a:pt x="67" y="1"/>
                </a:lnTo>
                <a:lnTo>
                  <a:pt x="68" y="1"/>
                </a:lnTo>
                <a:lnTo>
                  <a:pt x="69" y="1"/>
                </a:lnTo>
                <a:lnTo>
                  <a:pt x="70" y="3"/>
                </a:lnTo>
                <a:lnTo>
                  <a:pt x="70" y="1"/>
                </a:lnTo>
                <a:lnTo>
                  <a:pt x="71" y="1"/>
                </a:lnTo>
                <a:lnTo>
                  <a:pt x="72" y="1"/>
                </a:lnTo>
                <a:lnTo>
                  <a:pt x="73" y="1"/>
                </a:lnTo>
                <a:lnTo>
                  <a:pt x="74" y="1"/>
                </a:lnTo>
                <a:lnTo>
                  <a:pt x="74" y="1"/>
                </a:lnTo>
                <a:lnTo>
                  <a:pt x="75" y="1"/>
                </a:lnTo>
                <a:lnTo>
                  <a:pt x="76" y="1"/>
                </a:lnTo>
                <a:lnTo>
                  <a:pt x="77" y="3"/>
                </a:lnTo>
                <a:lnTo>
                  <a:pt x="78" y="1"/>
                </a:lnTo>
                <a:lnTo>
                  <a:pt x="78" y="1"/>
                </a:lnTo>
                <a:lnTo>
                  <a:pt x="79" y="1"/>
                </a:lnTo>
                <a:lnTo>
                  <a:pt x="80" y="1"/>
                </a:lnTo>
                <a:lnTo>
                  <a:pt x="81" y="1"/>
                </a:lnTo>
                <a:lnTo>
                  <a:pt x="82" y="3"/>
                </a:lnTo>
                <a:lnTo>
                  <a:pt x="82" y="1"/>
                </a:lnTo>
                <a:lnTo>
                  <a:pt x="83" y="1"/>
                </a:lnTo>
                <a:lnTo>
                  <a:pt x="84" y="1"/>
                </a:lnTo>
                <a:lnTo>
                  <a:pt x="85" y="3"/>
                </a:lnTo>
                <a:lnTo>
                  <a:pt x="86" y="1"/>
                </a:lnTo>
                <a:lnTo>
                  <a:pt x="86" y="1"/>
                </a:lnTo>
                <a:lnTo>
                  <a:pt x="87" y="1"/>
                </a:lnTo>
                <a:lnTo>
                  <a:pt x="88" y="1"/>
                </a:lnTo>
                <a:lnTo>
                  <a:pt x="89" y="1"/>
                </a:lnTo>
                <a:lnTo>
                  <a:pt x="90" y="3"/>
                </a:lnTo>
                <a:lnTo>
                  <a:pt x="90" y="1"/>
                </a:lnTo>
                <a:lnTo>
                  <a:pt x="91" y="1"/>
                </a:lnTo>
                <a:lnTo>
                  <a:pt x="92" y="3"/>
                </a:lnTo>
                <a:lnTo>
                  <a:pt x="93" y="2"/>
                </a:lnTo>
                <a:lnTo>
                  <a:pt x="94" y="1"/>
                </a:lnTo>
                <a:lnTo>
                  <a:pt x="94" y="3"/>
                </a:lnTo>
                <a:lnTo>
                  <a:pt x="95" y="5"/>
                </a:lnTo>
                <a:lnTo>
                  <a:pt x="96" y="3"/>
                </a:lnTo>
                <a:lnTo>
                  <a:pt x="97" y="5"/>
                </a:lnTo>
                <a:lnTo>
                  <a:pt x="98" y="4"/>
                </a:lnTo>
                <a:lnTo>
                  <a:pt x="98" y="3"/>
                </a:lnTo>
                <a:lnTo>
                  <a:pt x="99" y="5"/>
                </a:lnTo>
                <a:lnTo>
                  <a:pt x="100" y="5"/>
                </a:lnTo>
                <a:lnTo>
                  <a:pt x="101" y="6"/>
                </a:lnTo>
                <a:lnTo>
                  <a:pt x="102" y="6"/>
                </a:lnTo>
                <a:lnTo>
                  <a:pt x="102" y="5"/>
                </a:lnTo>
                <a:lnTo>
                  <a:pt x="103" y="5"/>
                </a:lnTo>
                <a:lnTo>
                  <a:pt x="104" y="6"/>
                </a:lnTo>
                <a:lnTo>
                  <a:pt x="105" y="5"/>
                </a:lnTo>
                <a:lnTo>
                  <a:pt x="106" y="6"/>
                </a:lnTo>
                <a:lnTo>
                  <a:pt x="106" y="6"/>
                </a:lnTo>
                <a:lnTo>
                  <a:pt x="107" y="6"/>
                </a:lnTo>
                <a:lnTo>
                  <a:pt x="108" y="5"/>
                </a:lnTo>
                <a:lnTo>
                  <a:pt x="109" y="6"/>
                </a:lnTo>
                <a:lnTo>
                  <a:pt x="110" y="6"/>
                </a:lnTo>
                <a:lnTo>
                  <a:pt x="110" y="6"/>
                </a:lnTo>
                <a:lnTo>
                  <a:pt x="111" y="6"/>
                </a:lnTo>
                <a:lnTo>
                  <a:pt x="112" y="6"/>
                </a:lnTo>
                <a:lnTo>
                  <a:pt x="113" y="5"/>
                </a:lnTo>
                <a:lnTo>
                  <a:pt x="114" y="6"/>
                </a:lnTo>
                <a:lnTo>
                  <a:pt x="114" y="6"/>
                </a:lnTo>
                <a:lnTo>
                  <a:pt x="115" y="6"/>
                </a:lnTo>
                <a:lnTo>
                  <a:pt x="116" y="6"/>
                </a:lnTo>
                <a:lnTo>
                  <a:pt x="117" y="6"/>
                </a:lnTo>
                <a:lnTo>
                  <a:pt x="118" y="6"/>
                </a:lnTo>
                <a:lnTo>
                  <a:pt x="118" y="6"/>
                </a:lnTo>
                <a:lnTo>
                  <a:pt x="119" y="6"/>
                </a:lnTo>
                <a:lnTo>
                  <a:pt x="121" y="6"/>
                </a:lnTo>
                <a:lnTo>
                  <a:pt x="122" y="6"/>
                </a:lnTo>
                <a:lnTo>
                  <a:pt x="122" y="6"/>
                </a:lnTo>
                <a:lnTo>
                  <a:pt x="123" y="6"/>
                </a:lnTo>
                <a:lnTo>
                  <a:pt x="124" y="6"/>
                </a:lnTo>
                <a:lnTo>
                  <a:pt x="125" y="6"/>
                </a:lnTo>
                <a:lnTo>
                  <a:pt x="126" y="6"/>
                </a:lnTo>
                <a:lnTo>
                  <a:pt x="126" y="6"/>
                </a:lnTo>
                <a:lnTo>
                  <a:pt x="127" y="6"/>
                </a:lnTo>
                <a:lnTo>
                  <a:pt x="128" y="6"/>
                </a:lnTo>
                <a:lnTo>
                  <a:pt x="129" y="6"/>
                </a:lnTo>
                <a:lnTo>
                  <a:pt x="130" y="6"/>
                </a:lnTo>
                <a:lnTo>
                  <a:pt x="130" y="6"/>
                </a:lnTo>
                <a:lnTo>
                  <a:pt x="131" y="6"/>
                </a:lnTo>
                <a:lnTo>
                  <a:pt x="132" y="6"/>
                </a:lnTo>
                <a:lnTo>
                  <a:pt x="133" y="6"/>
                </a:lnTo>
                <a:lnTo>
                  <a:pt x="134" y="6"/>
                </a:lnTo>
                <a:lnTo>
                  <a:pt x="134" y="6"/>
                </a:lnTo>
                <a:lnTo>
                  <a:pt x="135" y="5"/>
                </a:lnTo>
                <a:lnTo>
                  <a:pt x="136" y="6"/>
                </a:lnTo>
                <a:lnTo>
                  <a:pt x="137" y="5"/>
                </a:lnTo>
                <a:lnTo>
                  <a:pt x="138" y="6"/>
                </a:lnTo>
                <a:lnTo>
                  <a:pt x="138" y="5"/>
                </a:lnTo>
                <a:lnTo>
                  <a:pt x="139" y="5"/>
                </a:lnTo>
                <a:lnTo>
                  <a:pt x="140" y="5"/>
                </a:lnTo>
                <a:lnTo>
                  <a:pt x="141" y="5"/>
                </a:lnTo>
                <a:lnTo>
                  <a:pt x="142" y="5"/>
                </a:lnTo>
                <a:lnTo>
                  <a:pt x="142" y="5"/>
                </a:lnTo>
                <a:lnTo>
                  <a:pt x="143" y="4"/>
                </a:lnTo>
                <a:lnTo>
                  <a:pt x="144" y="3"/>
                </a:lnTo>
                <a:lnTo>
                  <a:pt x="145" y="5"/>
                </a:lnTo>
                <a:lnTo>
                  <a:pt x="146" y="3"/>
                </a:lnTo>
                <a:lnTo>
                  <a:pt x="146" y="5"/>
                </a:lnTo>
                <a:lnTo>
                  <a:pt x="147" y="3"/>
                </a:lnTo>
                <a:lnTo>
                  <a:pt x="148" y="3"/>
                </a:lnTo>
                <a:lnTo>
                  <a:pt x="149" y="3"/>
                </a:lnTo>
                <a:lnTo>
                  <a:pt x="150" y="5"/>
                </a:lnTo>
                <a:lnTo>
                  <a:pt x="150" y="3"/>
                </a:lnTo>
                <a:lnTo>
                  <a:pt x="151" y="5"/>
                </a:lnTo>
                <a:lnTo>
                  <a:pt x="152" y="3"/>
                </a:lnTo>
                <a:lnTo>
                  <a:pt x="153" y="4"/>
                </a:lnTo>
                <a:lnTo>
                  <a:pt x="154" y="5"/>
                </a:lnTo>
                <a:lnTo>
                  <a:pt x="154" y="5"/>
                </a:lnTo>
                <a:lnTo>
                  <a:pt x="155" y="3"/>
                </a:lnTo>
                <a:lnTo>
                  <a:pt x="156" y="5"/>
                </a:lnTo>
                <a:lnTo>
                  <a:pt x="157" y="5"/>
                </a:lnTo>
                <a:lnTo>
                  <a:pt x="158" y="4"/>
                </a:lnTo>
                <a:lnTo>
                  <a:pt x="158" y="3"/>
                </a:lnTo>
                <a:lnTo>
                  <a:pt x="159" y="5"/>
                </a:lnTo>
                <a:lnTo>
                  <a:pt x="160" y="5"/>
                </a:lnTo>
                <a:lnTo>
                  <a:pt x="161" y="5"/>
                </a:lnTo>
                <a:lnTo>
                  <a:pt x="162" y="5"/>
                </a:lnTo>
                <a:lnTo>
                  <a:pt x="162" y="5"/>
                </a:lnTo>
                <a:lnTo>
                  <a:pt x="163" y="5"/>
                </a:lnTo>
                <a:lnTo>
                  <a:pt x="164" y="3"/>
                </a:lnTo>
                <a:lnTo>
                  <a:pt x="165" y="5"/>
                </a:lnTo>
                <a:lnTo>
                  <a:pt x="166" y="5"/>
                </a:lnTo>
                <a:lnTo>
                  <a:pt x="166" y="5"/>
                </a:lnTo>
                <a:lnTo>
                  <a:pt x="167" y="5"/>
                </a:lnTo>
                <a:lnTo>
                  <a:pt x="168" y="5"/>
                </a:lnTo>
                <a:lnTo>
                  <a:pt x="169" y="5"/>
                </a:lnTo>
                <a:lnTo>
                  <a:pt x="170" y="5"/>
                </a:lnTo>
                <a:lnTo>
                  <a:pt x="170" y="6"/>
                </a:lnTo>
                <a:lnTo>
                  <a:pt x="171" y="5"/>
                </a:lnTo>
                <a:lnTo>
                  <a:pt x="172" y="5"/>
                </a:lnTo>
                <a:lnTo>
                  <a:pt x="173" y="5"/>
                </a:lnTo>
                <a:lnTo>
                  <a:pt x="174" y="5"/>
                </a:lnTo>
                <a:lnTo>
                  <a:pt x="174" y="6"/>
                </a:lnTo>
                <a:lnTo>
                  <a:pt x="175" y="5"/>
                </a:lnTo>
                <a:lnTo>
                  <a:pt x="176" y="5"/>
                </a:lnTo>
                <a:lnTo>
                  <a:pt x="177" y="5"/>
                </a:lnTo>
                <a:lnTo>
                  <a:pt x="178" y="5"/>
                </a:lnTo>
                <a:lnTo>
                  <a:pt x="178" y="5"/>
                </a:lnTo>
                <a:lnTo>
                  <a:pt x="179" y="6"/>
                </a:lnTo>
                <a:lnTo>
                  <a:pt x="180" y="5"/>
                </a:lnTo>
                <a:lnTo>
                  <a:pt x="181" y="5"/>
                </a:lnTo>
                <a:lnTo>
                  <a:pt x="182" y="6"/>
                </a:lnTo>
                <a:lnTo>
                  <a:pt x="182" y="6"/>
                </a:lnTo>
                <a:lnTo>
                  <a:pt x="183" y="5"/>
                </a:lnTo>
                <a:lnTo>
                  <a:pt x="184" y="6"/>
                </a:lnTo>
                <a:lnTo>
                  <a:pt x="185" y="5"/>
                </a:lnTo>
                <a:lnTo>
                  <a:pt x="186" y="6"/>
                </a:lnTo>
                <a:lnTo>
                  <a:pt x="186" y="5"/>
                </a:lnTo>
                <a:lnTo>
                  <a:pt x="187" y="5"/>
                </a:lnTo>
                <a:lnTo>
                  <a:pt x="188" y="6"/>
                </a:lnTo>
                <a:lnTo>
                  <a:pt x="189" y="6"/>
                </a:lnTo>
                <a:lnTo>
                  <a:pt x="190" y="5"/>
                </a:lnTo>
                <a:lnTo>
                  <a:pt x="190" y="6"/>
                </a:lnTo>
                <a:lnTo>
                  <a:pt x="191" y="5"/>
                </a:lnTo>
                <a:lnTo>
                  <a:pt x="192" y="6"/>
                </a:lnTo>
                <a:lnTo>
                  <a:pt x="193" y="6"/>
                </a:lnTo>
                <a:lnTo>
                  <a:pt x="194" y="5"/>
                </a:lnTo>
                <a:lnTo>
                  <a:pt x="194" y="6"/>
                </a:lnTo>
                <a:lnTo>
                  <a:pt x="195" y="6"/>
                </a:lnTo>
                <a:lnTo>
                  <a:pt x="196" y="6"/>
                </a:lnTo>
                <a:lnTo>
                  <a:pt x="197" y="5"/>
                </a:lnTo>
                <a:lnTo>
                  <a:pt x="198" y="6"/>
                </a:lnTo>
                <a:lnTo>
                  <a:pt x="198" y="6"/>
                </a:lnTo>
                <a:lnTo>
                  <a:pt x="199" y="6"/>
                </a:lnTo>
                <a:lnTo>
                  <a:pt x="200" y="6"/>
                </a:lnTo>
                <a:lnTo>
                  <a:pt x="201" y="6"/>
                </a:lnTo>
                <a:lnTo>
                  <a:pt x="202" y="6"/>
                </a:lnTo>
                <a:lnTo>
                  <a:pt x="202" y="6"/>
                </a:lnTo>
                <a:lnTo>
                  <a:pt x="203" y="6"/>
                </a:lnTo>
                <a:lnTo>
                  <a:pt x="204" y="7"/>
                </a:lnTo>
                <a:lnTo>
                  <a:pt x="205" y="8"/>
                </a:lnTo>
                <a:lnTo>
                  <a:pt x="206" y="6"/>
                </a:lnTo>
                <a:lnTo>
                  <a:pt x="206" y="8"/>
                </a:lnTo>
                <a:lnTo>
                  <a:pt x="207" y="8"/>
                </a:lnTo>
                <a:lnTo>
                  <a:pt x="208" y="10"/>
                </a:lnTo>
                <a:lnTo>
                  <a:pt x="209" y="8"/>
                </a:lnTo>
                <a:lnTo>
                  <a:pt x="210" y="10"/>
                </a:lnTo>
                <a:lnTo>
                  <a:pt x="210" y="9"/>
                </a:lnTo>
                <a:lnTo>
                  <a:pt x="211" y="8"/>
                </a:lnTo>
                <a:lnTo>
                  <a:pt x="212" y="10"/>
                </a:lnTo>
                <a:lnTo>
                  <a:pt x="213" y="10"/>
                </a:lnTo>
                <a:lnTo>
                  <a:pt x="214" y="8"/>
                </a:lnTo>
                <a:lnTo>
                  <a:pt x="214" y="10"/>
                </a:lnTo>
                <a:lnTo>
                  <a:pt x="215" y="8"/>
                </a:lnTo>
                <a:lnTo>
                  <a:pt x="216" y="8"/>
                </a:lnTo>
                <a:lnTo>
                  <a:pt x="217" y="8"/>
                </a:lnTo>
                <a:lnTo>
                  <a:pt x="218" y="8"/>
                </a:lnTo>
                <a:lnTo>
                  <a:pt x="218" y="8"/>
                </a:lnTo>
                <a:lnTo>
                  <a:pt x="219" y="10"/>
                </a:lnTo>
                <a:lnTo>
                  <a:pt x="220" y="8"/>
                </a:lnTo>
                <a:lnTo>
                  <a:pt x="221" y="8"/>
                </a:lnTo>
                <a:lnTo>
                  <a:pt x="222" y="10"/>
                </a:lnTo>
                <a:lnTo>
                  <a:pt x="222" y="10"/>
                </a:lnTo>
                <a:lnTo>
                  <a:pt x="223" y="11"/>
                </a:lnTo>
                <a:lnTo>
                  <a:pt x="224" y="11"/>
                </a:lnTo>
                <a:lnTo>
                  <a:pt x="225" y="15"/>
                </a:lnTo>
                <a:lnTo>
                  <a:pt x="226" y="16"/>
                </a:lnTo>
                <a:lnTo>
                  <a:pt x="226" y="20"/>
                </a:lnTo>
                <a:lnTo>
                  <a:pt x="227" y="24"/>
                </a:lnTo>
                <a:lnTo>
                  <a:pt x="228" y="30"/>
                </a:lnTo>
                <a:lnTo>
                  <a:pt x="229" y="38"/>
                </a:lnTo>
                <a:lnTo>
                  <a:pt x="230" y="49"/>
                </a:lnTo>
                <a:lnTo>
                  <a:pt x="230" y="58"/>
                </a:lnTo>
                <a:lnTo>
                  <a:pt x="231" y="66"/>
                </a:lnTo>
                <a:lnTo>
                  <a:pt x="232" y="90"/>
                </a:lnTo>
                <a:lnTo>
                  <a:pt x="233" y="121"/>
                </a:lnTo>
                <a:lnTo>
                  <a:pt x="234" y="161"/>
                </a:lnTo>
                <a:lnTo>
                  <a:pt x="234" y="202"/>
                </a:lnTo>
                <a:lnTo>
                  <a:pt x="235" y="237"/>
                </a:lnTo>
                <a:lnTo>
                  <a:pt x="236" y="262"/>
                </a:lnTo>
                <a:lnTo>
                  <a:pt x="237" y="276"/>
                </a:lnTo>
                <a:lnTo>
                  <a:pt x="238" y="282"/>
                </a:lnTo>
                <a:lnTo>
                  <a:pt x="238" y="284"/>
                </a:lnTo>
                <a:lnTo>
                  <a:pt x="239" y="285"/>
                </a:lnTo>
                <a:lnTo>
                  <a:pt x="240" y="286"/>
                </a:lnTo>
              </a:path>
            </a:pathLst>
          </a:custGeom>
          <a:noFill/>
          <a:ln w="36576">
            <a:solidFill>
              <a:srgbClr val="8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02" name="Freeform 299"/>
          <p:cNvSpPr>
            <a:spLocks/>
          </p:cNvSpPr>
          <p:nvPr/>
        </p:nvSpPr>
        <p:spPr bwMode="auto">
          <a:xfrm>
            <a:off x="765405" y="2739566"/>
            <a:ext cx="1448991" cy="802481"/>
          </a:xfrm>
          <a:custGeom>
            <a:avLst/>
            <a:gdLst>
              <a:gd name="T0" fmla="*/ 3 w 240"/>
              <a:gd name="T1" fmla="*/ 214 h 278"/>
              <a:gd name="T2" fmla="*/ 7 w 240"/>
              <a:gd name="T3" fmla="*/ 53 h 278"/>
              <a:gd name="T4" fmla="*/ 11 w 240"/>
              <a:gd name="T5" fmla="*/ 15 h 278"/>
              <a:gd name="T6" fmla="*/ 15 w 240"/>
              <a:gd name="T7" fmla="*/ 2 h 278"/>
              <a:gd name="T8" fmla="*/ 19 w 240"/>
              <a:gd name="T9" fmla="*/ 2 h 278"/>
              <a:gd name="T10" fmla="*/ 23 w 240"/>
              <a:gd name="T11" fmla="*/ 5 h 278"/>
              <a:gd name="T12" fmla="*/ 27 w 240"/>
              <a:gd name="T13" fmla="*/ 3 h 278"/>
              <a:gd name="T14" fmla="*/ 31 w 240"/>
              <a:gd name="T15" fmla="*/ 3 h 278"/>
              <a:gd name="T16" fmla="*/ 35 w 240"/>
              <a:gd name="T17" fmla="*/ 2 h 278"/>
              <a:gd name="T18" fmla="*/ 39 w 240"/>
              <a:gd name="T19" fmla="*/ 2 h 278"/>
              <a:gd name="T20" fmla="*/ 43 w 240"/>
              <a:gd name="T21" fmla="*/ 2 h 278"/>
              <a:gd name="T22" fmla="*/ 47 w 240"/>
              <a:gd name="T23" fmla="*/ 2 h 278"/>
              <a:gd name="T24" fmla="*/ 51 w 240"/>
              <a:gd name="T25" fmla="*/ 2 h 278"/>
              <a:gd name="T26" fmla="*/ 55 w 240"/>
              <a:gd name="T27" fmla="*/ 2 h 278"/>
              <a:gd name="T28" fmla="*/ 59 w 240"/>
              <a:gd name="T29" fmla="*/ 2 h 278"/>
              <a:gd name="T30" fmla="*/ 63 w 240"/>
              <a:gd name="T31" fmla="*/ 2 h 278"/>
              <a:gd name="T32" fmla="*/ 67 w 240"/>
              <a:gd name="T33" fmla="*/ 2 h 278"/>
              <a:gd name="T34" fmla="*/ 71 w 240"/>
              <a:gd name="T35" fmla="*/ 3 h 278"/>
              <a:gd name="T36" fmla="*/ 75 w 240"/>
              <a:gd name="T37" fmla="*/ 2 h 278"/>
              <a:gd name="T38" fmla="*/ 79 w 240"/>
              <a:gd name="T39" fmla="*/ 2 h 278"/>
              <a:gd name="T40" fmla="*/ 83 w 240"/>
              <a:gd name="T41" fmla="*/ 3 h 278"/>
              <a:gd name="T42" fmla="*/ 87 w 240"/>
              <a:gd name="T43" fmla="*/ 2 h 278"/>
              <a:gd name="T44" fmla="*/ 91 w 240"/>
              <a:gd name="T45" fmla="*/ 2 h 278"/>
              <a:gd name="T46" fmla="*/ 95 w 240"/>
              <a:gd name="T47" fmla="*/ 3 h 278"/>
              <a:gd name="T48" fmla="*/ 99 w 240"/>
              <a:gd name="T49" fmla="*/ 5 h 278"/>
              <a:gd name="T50" fmla="*/ 103 w 240"/>
              <a:gd name="T51" fmla="*/ 7 h 278"/>
              <a:gd name="T52" fmla="*/ 107 w 240"/>
              <a:gd name="T53" fmla="*/ 7 h 278"/>
              <a:gd name="T54" fmla="*/ 111 w 240"/>
              <a:gd name="T55" fmla="*/ 7 h 278"/>
              <a:gd name="T56" fmla="*/ 115 w 240"/>
              <a:gd name="T57" fmla="*/ 7 h 278"/>
              <a:gd name="T58" fmla="*/ 119 w 240"/>
              <a:gd name="T59" fmla="*/ 7 h 278"/>
              <a:gd name="T60" fmla="*/ 124 w 240"/>
              <a:gd name="T61" fmla="*/ 7 h 278"/>
              <a:gd name="T62" fmla="*/ 128 w 240"/>
              <a:gd name="T63" fmla="*/ 7 h 278"/>
              <a:gd name="T64" fmla="*/ 132 w 240"/>
              <a:gd name="T65" fmla="*/ 7 h 278"/>
              <a:gd name="T66" fmla="*/ 136 w 240"/>
              <a:gd name="T67" fmla="*/ 5 h 278"/>
              <a:gd name="T68" fmla="*/ 140 w 240"/>
              <a:gd name="T69" fmla="*/ 5 h 278"/>
              <a:gd name="T70" fmla="*/ 144 w 240"/>
              <a:gd name="T71" fmla="*/ 3 h 278"/>
              <a:gd name="T72" fmla="*/ 148 w 240"/>
              <a:gd name="T73" fmla="*/ 3 h 278"/>
              <a:gd name="T74" fmla="*/ 152 w 240"/>
              <a:gd name="T75" fmla="*/ 3 h 278"/>
              <a:gd name="T76" fmla="*/ 156 w 240"/>
              <a:gd name="T77" fmla="*/ 5 h 278"/>
              <a:gd name="T78" fmla="*/ 160 w 240"/>
              <a:gd name="T79" fmla="*/ 5 h 278"/>
              <a:gd name="T80" fmla="*/ 164 w 240"/>
              <a:gd name="T81" fmla="*/ 5 h 278"/>
              <a:gd name="T82" fmla="*/ 168 w 240"/>
              <a:gd name="T83" fmla="*/ 5 h 278"/>
              <a:gd name="T84" fmla="*/ 172 w 240"/>
              <a:gd name="T85" fmla="*/ 5 h 278"/>
              <a:gd name="T86" fmla="*/ 176 w 240"/>
              <a:gd name="T87" fmla="*/ 5 h 278"/>
              <a:gd name="T88" fmla="*/ 180 w 240"/>
              <a:gd name="T89" fmla="*/ 5 h 278"/>
              <a:gd name="T90" fmla="*/ 184 w 240"/>
              <a:gd name="T91" fmla="*/ 7 h 278"/>
              <a:gd name="T92" fmla="*/ 188 w 240"/>
              <a:gd name="T93" fmla="*/ 5 h 278"/>
              <a:gd name="T94" fmla="*/ 192 w 240"/>
              <a:gd name="T95" fmla="*/ 7 h 278"/>
              <a:gd name="T96" fmla="*/ 196 w 240"/>
              <a:gd name="T97" fmla="*/ 7 h 278"/>
              <a:gd name="T98" fmla="*/ 200 w 240"/>
              <a:gd name="T99" fmla="*/ 5 h 278"/>
              <a:gd name="T100" fmla="*/ 204 w 240"/>
              <a:gd name="T101" fmla="*/ 7 h 278"/>
              <a:gd name="T102" fmla="*/ 208 w 240"/>
              <a:gd name="T103" fmla="*/ 10 h 278"/>
              <a:gd name="T104" fmla="*/ 212 w 240"/>
              <a:gd name="T105" fmla="*/ 8 h 278"/>
              <a:gd name="T106" fmla="*/ 216 w 240"/>
              <a:gd name="T107" fmla="*/ 8 h 278"/>
              <a:gd name="T108" fmla="*/ 220 w 240"/>
              <a:gd name="T109" fmla="*/ 8 h 278"/>
              <a:gd name="T110" fmla="*/ 224 w 240"/>
              <a:gd name="T111" fmla="*/ 10 h 278"/>
              <a:gd name="T112" fmla="*/ 228 w 240"/>
              <a:gd name="T113" fmla="*/ 27 h 278"/>
              <a:gd name="T114" fmla="*/ 232 w 240"/>
              <a:gd name="T115" fmla="*/ 84 h 278"/>
              <a:gd name="T116" fmla="*/ 236 w 240"/>
              <a:gd name="T117" fmla="*/ 249 h 278"/>
              <a:gd name="T118" fmla="*/ 240 w 240"/>
              <a:gd name="T119"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0" h="278">
                <a:moveTo>
                  <a:pt x="0" y="269"/>
                </a:moveTo>
                <a:lnTo>
                  <a:pt x="1" y="261"/>
                </a:lnTo>
                <a:lnTo>
                  <a:pt x="2" y="252"/>
                </a:lnTo>
                <a:lnTo>
                  <a:pt x="2" y="243"/>
                </a:lnTo>
                <a:lnTo>
                  <a:pt x="3" y="214"/>
                </a:lnTo>
                <a:lnTo>
                  <a:pt x="4" y="177"/>
                </a:lnTo>
                <a:lnTo>
                  <a:pt x="5" y="137"/>
                </a:lnTo>
                <a:lnTo>
                  <a:pt x="6" y="101"/>
                </a:lnTo>
                <a:lnTo>
                  <a:pt x="6" y="73"/>
                </a:lnTo>
                <a:lnTo>
                  <a:pt x="7" y="53"/>
                </a:lnTo>
                <a:lnTo>
                  <a:pt x="8" y="37"/>
                </a:lnTo>
                <a:lnTo>
                  <a:pt x="9" y="28"/>
                </a:lnTo>
                <a:lnTo>
                  <a:pt x="10" y="24"/>
                </a:lnTo>
                <a:lnTo>
                  <a:pt x="10" y="19"/>
                </a:lnTo>
                <a:lnTo>
                  <a:pt x="11" y="15"/>
                </a:lnTo>
                <a:lnTo>
                  <a:pt x="12" y="10"/>
                </a:lnTo>
                <a:lnTo>
                  <a:pt x="13" y="8"/>
                </a:lnTo>
                <a:lnTo>
                  <a:pt x="14" y="5"/>
                </a:lnTo>
                <a:lnTo>
                  <a:pt x="14" y="3"/>
                </a:lnTo>
                <a:lnTo>
                  <a:pt x="15" y="2"/>
                </a:lnTo>
                <a:lnTo>
                  <a:pt x="16" y="2"/>
                </a:lnTo>
                <a:lnTo>
                  <a:pt x="17" y="2"/>
                </a:lnTo>
                <a:lnTo>
                  <a:pt x="18" y="2"/>
                </a:lnTo>
                <a:lnTo>
                  <a:pt x="18" y="2"/>
                </a:lnTo>
                <a:lnTo>
                  <a:pt x="19" y="2"/>
                </a:lnTo>
                <a:lnTo>
                  <a:pt x="20" y="2"/>
                </a:lnTo>
                <a:lnTo>
                  <a:pt x="21" y="2"/>
                </a:lnTo>
                <a:lnTo>
                  <a:pt x="22" y="3"/>
                </a:lnTo>
                <a:lnTo>
                  <a:pt x="22" y="3"/>
                </a:lnTo>
                <a:lnTo>
                  <a:pt x="23" y="5"/>
                </a:lnTo>
                <a:lnTo>
                  <a:pt x="24" y="4"/>
                </a:lnTo>
                <a:lnTo>
                  <a:pt x="25" y="3"/>
                </a:lnTo>
                <a:lnTo>
                  <a:pt x="26" y="5"/>
                </a:lnTo>
                <a:lnTo>
                  <a:pt x="26" y="3"/>
                </a:lnTo>
                <a:lnTo>
                  <a:pt x="27" y="3"/>
                </a:lnTo>
                <a:lnTo>
                  <a:pt x="28" y="3"/>
                </a:lnTo>
                <a:lnTo>
                  <a:pt x="29" y="3"/>
                </a:lnTo>
                <a:lnTo>
                  <a:pt x="30" y="3"/>
                </a:lnTo>
                <a:lnTo>
                  <a:pt x="30" y="3"/>
                </a:lnTo>
                <a:lnTo>
                  <a:pt x="31" y="3"/>
                </a:lnTo>
                <a:lnTo>
                  <a:pt x="32" y="2"/>
                </a:lnTo>
                <a:lnTo>
                  <a:pt x="33" y="2"/>
                </a:lnTo>
                <a:lnTo>
                  <a:pt x="34" y="2"/>
                </a:lnTo>
                <a:lnTo>
                  <a:pt x="34" y="2"/>
                </a:lnTo>
                <a:lnTo>
                  <a:pt x="35" y="2"/>
                </a:lnTo>
                <a:lnTo>
                  <a:pt x="36" y="2"/>
                </a:lnTo>
                <a:lnTo>
                  <a:pt x="37" y="2"/>
                </a:lnTo>
                <a:lnTo>
                  <a:pt x="38" y="0"/>
                </a:lnTo>
                <a:lnTo>
                  <a:pt x="38" y="2"/>
                </a:lnTo>
                <a:lnTo>
                  <a:pt x="39" y="2"/>
                </a:lnTo>
                <a:lnTo>
                  <a:pt x="40" y="0"/>
                </a:lnTo>
                <a:lnTo>
                  <a:pt x="41" y="2"/>
                </a:lnTo>
                <a:lnTo>
                  <a:pt x="42" y="2"/>
                </a:lnTo>
                <a:lnTo>
                  <a:pt x="42" y="2"/>
                </a:lnTo>
                <a:lnTo>
                  <a:pt x="43" y="2"/>
                </a:lnTo>
                <a:lnTo>
                  <a:pt x="44" y="2"/>
                </a:lnTo>
                <a:lnTo>
                  <a:pt x="45" y="2"/>
                </a:lnTo>
                <a:lnTo>
                  <a:pt x="46" y="0"/>
                </a:lnTo>
                <a:lnTo>
                  <a:pt x="46" y="2"/>
                </a:lnTo>
                <a:lnTo>
                  <a:pt x="47" y="2"/>
                </a:lnTo>
                <a:lnTo>
                  <a:pt x="48" y="2"/>
                </a:lnTo>
                <a:lnTo>
                  <a:pt x="49" y="2"/>
                </a:lnTo>
                <a:lnTo>
                  <a:pt x="50" y="2"/>
                </a:lnTo>
                <a:lnTo>
                  <a:pt x="50" y="2"/>
                </a:lnTo>
                <a:lnTo>
                  <a:pt x="51" y="2"/>
                </a:lnTo>
                <a:lnTo>
                  <a:pt x="52" y="2"/>
                </a:lnTo>
                <a:lnTo>
                  <a:pt x="53" y="2"/>
                </a:lnTo>
                <a:lnTo>
                  <a:pt x="54" y="2"/>
                </a:lnTo>
                <a:lnTo>
                  <a:pt x="54" y="2"/>
                </a:lnTo>
                <a:lnTo>
                  <a:pt x="55" y="2"/>
                </a:lnTo>
                <a:lnTo>
                  <a:pt x="56" y="2"/>
                </a:lnTo>
                <a:lnTo>
                  <a:pt x="57" y="2"/>
                </a:lnTo>
                <a:lnTo>
                  <a:pt x="58" y="3"/>
                </a:lnTo>
                <a:lnTo>
                  <a:pt x="58" y="3"/>
                </a:lnTo>
                <a:lnTo>
                  <a:pt x="59" y="2"/>
                </a:lnTo>
                <a:lnTo>
                  <a:pt x="60" y="2"/>
                </a:lnTo>
                <a:lnTo>
                  <a:pt x="61" y="2"/>
                </a:lnTo>
                <a:lnTo>
                  <a:pt x="62" y="3"/>
                </a:lnTo>
                <a:lnTo>
                  <a:pt x="62" y="2"/>
                </a:lnTo>
                <a:lnTo>
                  <a:pt x="63" y="2"/>
                </a:lnTo>
                <a:lnTo>
                  <a:pt x="64" y="2"/>
                </a:lnTo>
                <a:lnTo>
                  <a:pt x="65" y="3"/>
                </a:lnTo>
                <a:lnTo>
                  <a:pt x="66" y="2"/>
                </a:lnTo>
                <a:lnTo>
                  <a:pt x="66" y="3"/>
                </a:lnTo>
                <a:lnTo>
                  <a:pt x="67" y="2"/>
                </a:lnTo>
                <a:lnTo>
                  <a:pt x="68" y="3"/>
                </a:lnTo>
                <a:lnTo>
                  <a:pt x="69" y="3"/>
                </a:lnTo>
                <a:lnTo>
                  <a:pt x="70" y="2"/>
                </a:lnTo>
                <a:lnTo>
                  <a:pt x="70" y="2"/>
                </a:lnTo>
                <a:lnTo>
                  <a:pt x="71" y="3"/>
                </a:lnTo>
                <a:lnTo>
                  <a:pt x="72" y="2"/>
                </a:lnTo>
                <a:lnTo>
                  <a:pt x="73" y="3"/>
                </a:lnTo>
                <a:lnTo>
                  <a:pt x="74" y="3"/>
                </a:lnTo>
                <a:lnTo>
                  <a:pt x="74" y="2"/>
                </a:lnTo>
                <a:lnTo>
                  <a:pt x="75" y="2"/>
                </a:lnTo>
                <a:lnTo>
                  <a:pt x="76" y="3"/>
                </a:lnTo>
                <a:lnTo>
                  <a:pt x="77" y="2"/>
                </a:lnTo>
                <a:lnTo>
                  <a:pt x="78" y="3"/>
                </a:lnTo>
                <a:lnTo>
                  <a:pt x="78" y="3"/>
                </a:lnTo>
                <a:lnTo>
                  <a:pt x="79" y="2"/>
                </a:lnTo>
                <a:lnTo>
                  <a:pt x="80" y="2"/>
                </a:lnTo>
                <a:lnTo>
                  <a:pt x="81" y="3"/>
                </a:lnTo>
                <a:lnTo>
                  <a:pt x="82" y="2"/>
                </a:lnTo>
                <a:lnTo>
                  <a:pt x="82" y="3"/>
                </a:lnTo>
                <a:lnTo>
                  <a:pt x="83" y="3"/>
                </a:lnTo>
                <a:lnTo>
                  <a:pt x="84" y="2"/>
                </a:lnTo>
                <a:lnTo>
                  <a:pt x="85" y="3"/>
                </a:lnTo>
                <a:lnTo>
                  <a:pt x="86" y="2"/>
                </a:lnTo>
                <a:lnTo>
                  <a:pt x="86" y="3"/>
                </a:lnTo>
                <a:lnTo>
                  <a:pt x="87" y="2"/>
                </a:lnTo>
                <a:lnTo>
                  <a:pt x="88" y="2"/>
                </a:lnTo>
                <a:lnTo>
                  <a:pt x="89" y="2"/>
                </a:lnTo>
                <a:lnTo>
                  <a:pt x="90" y="2"/>
                </a:lnTo>
                <a:lnTo>
                  <a:pt x="90" y="3"/>
                </a:lnTo>
                <a:lnTo>
                  <a:pt x="91" y="2"/>
                </a:lnTo>
                <a:lnTo>
                  <a:pt x="92" y="3"/>
                </a:lnTo>
                <a:lnTo>
                  <a:pt x="93" y="3"/>
                </a:lnTo>
                <a:lnTo>
                  <a:pt x="94" y="3"/>
                </a:lnTo>
                <a:lnTo>
                  <a:pt x="94" y="3"/>
                </a:lnTo>
                <a:lnTo>
                  <a:pt x="95" y="3"/>
                </a:lnTo>
                <a:lnTo>
                  <a:pt x="96" y="5"/>
                </a:lnTo>
                <a:lnTo>
                  <a:pt x="97" y="3"/>
                </a:lnTo>
                <a:lnTo>
                  <a:pt x="98" y="4"/>
                </a:lnTo>
                <a:lnTo>
                  <a:pt x="98" y="5"/>
                </a:lnTo>
                <a:lnTo>
                  <a:pt x="99" y="5"/>
                </a:lnTo>
                <a:lnTo>
                  <a:pt x="100" y="7"/>
                </a:lnTo>
                <a:lnTo>
                  <a:pt x="101" y="5"/>
                </a:lnTo>
                <a:lnTo>
                  <a:pt x="102" y="5"/>
                </a:lnTo>
                <a:lnTo>
                  <a:pt x="102" y="5"/>
                </a:lnTo>
                <a:lnTo>
                  <a:pt x="103" y="7"/>
                </a:lnTo>
                <a:lnTo>
                  <a:pt x="104" y="5"/>
                </a:lnTo>
                <a:lnTo>
                  <a:pt x="105" y="7"/>
                </a:lnTo>
                <a:lnTo>
                  <a:pt x="106" y="7"/>
                </a:lnTo>
                <a:lnTo>
                  <a:pt x="106" y="7"/>
                </a:lnTo>
                <a:lnTo>
                  <a:pt x="107" y="7"/>
                </a:lnTo>
                <a:lnTo>
                  <a:pt x="108" y="7"/>
                </a:lnTo>
                <a:lnTo>
                  <a:pt x="109" y="7"/>
                </a:lnTo>
                <a:lnTo>
                  <a:pt x="110" y="7"/>
                </a:lnTo>
                <a:lnTo>
                  <a:pt x="110" y="7"/>
                </a:lnTo>
                <a:lnTo>
                  <a:pt x="111" y="7"/>
                </a:lnTo>
                <a:lnTo>
                  <a:pt x="112" y="7"/>
                </a:lnTo>
                <a:lnTo>
                  <a:pt x="113" y="8"/>
                </a:lnTo>
                <a:lnTo>
                  <a:pt x="114" y="7"/>
                </a:lnTo>
                <a:lnTo>
                  <a:pt x="114" y="7"/>
                </a:lnTo>
                <a:lnTo>
                  <a:pt x="115" y="7"/>
                </a:lnTo>
                <a:lnTo>
                  <a:pt x="116" y="7"/>
                </a:lnTo>
                <a:lnTo>
                  <a:pt x="117" y="7"/>
                </a:lnTo>
                <a:lnTo>
                  <a:pt x="118" y="7"/>
                </a:lnTo>
                <a:lnTo>
                  <a:pt x="118" y="7"/>
                </a:lnTo>
                <a:lnTo>
                  <a:pt x="119" y="7"/>
                </a:lnTo>
                <a:lnTo>
                  <a:pt x="121" y="7"/>
                </a:lnTo>
                <a:lnTo>
                  <a:pt x="122" y="7"/>
                </a:lnTo>
                <a:lnTo>
                  <a:pt x="122" y="8"/>
                </a:lnTo>
                <a:lnTo>
                  <a:pt x="123" y="7"/>
                </a:lnTo>
                <a:lnTo>
                  <a:pt x="124" y="7"/>
                </a:lnTo>
                <a:lnTo>
                  <a:pt x="125" y="7"/>
                </a:lnTo>
                <a:lnTo>
                  <a:pt x="126" y="7"/>
                </a:lnTo>
                <a:lnTo>
                  <a:pt x="126" y="8"/>
                </a:lnTo>
                <a:lnTo>
                  <a:pt x="127" y="7"/>
                </a:lnTo>
                <a:lnTo>
                  <a:pt x="128" y="7"/>
                </a:lnTo>
                <a:lnTo>
                  <a:pt x="129" y="7"/>
                </a:lnTo>
                <a:lnTo>
                  <a:pt x="130" y="8"/>
                </a:lnTo>
                <a:lnTo>
                  <a:pt x="130" y="8"/>
                </a:lnTo>
                <a:lnTo>
                  <a:pt x="131" y="7"/>
                </a:lnTo>
                <a:lnTo>
                  <a:pt x="132" y="7"/>
                </a:lnTo>
                <a:lnTo>
                  <a:pt x="133" y="7"/>
                </a:lnTo>
                <a:lnTo>
                  <a:pt x="134" y="7"/>
                </a:lnTo>
                <a:lnTo>
                  <a:pt x="134" y="7"/>
                </a:lnTo>
                <a:lnTo>
                  <a:pt x="135" y="7"/>
                </a:lnTo>
                <a:lnTo>
                  <a:pt x="136" y="5"/>
                </a:lnTo>
                <a:lnTo>
                  <a:pt x="137" y="7"/>
                </a:lnTo>
                <a:lnTo>
                  <a:pt x="138" y="7"/>
                </a:lnTo>
                <a:lnTo>
                  <a:pt x="138" y="5"/>
                </a:lnTo>
                <a:lnTo>
                  <a:pt x="139" y="5"/>
                </a:lnTo>
                <a:lnTo>
                  <a:pt x="140" y="5"/>
                </a:lnTo>
                <a:lnTo>
                  <a:pt x="141" y="5"/>
                </a:lnTo>
                <a:lnTo>
                  <a:pt x="142" y="5"/>
                </a:lnTo>
                <a:lnTo>
                  <a:pt x="142" y="5"/>
                </a:lnTo>
                <a:lnTo>
                  <a:pt x="143" y="4"/>
                </a:lnTo>
                <a:lnTo>
                  <a:pt x="144" y="3"/>
                </a:lnTo>
                <a:lnTo>
                  <a:pt x="145" y="5"/>
                </a:lnTo>
                <a:lnTo>
                  <a:pt x="146" y="3"/>
                </a:lnTo>
                <a:lnTo>
                  <a:pt x="146" y="5"/>
                </a:lnTo>
                <a:lnTo>
                  <a:pt x="147" y="3"/>
                </a:lnTo>
                <a:lnTo>
                  <a:pt x="148" y="3"/>
                </a:lnTo>
                <a:lnTo>
                  <a:pt x="149" y="3"/>
                </a:lnTo>
                <a:lnTo>
                  <a:pt x="150" y="5"/>
                </a:lnTo>
                <a:lnTo>
                  <a:pt x="150" y="3"/>
                </a:lnTo>
                <a:lnTo>
                  <a:pt x="151" y="5"/>
                </a:lnTo>
                <a:lnTo>
                  <a:pt x="152" y="3"/>
                </a:lnTo>
                <a:lnTo>
                  <a:pt x="153" y="4"/>
                </a:lnTo>
                <a:lnTo>
                  <a:pt x="154" y="5"/>
                </a:lnTo>
                <a:lnTo>
                  <a:pt x="154" y="5"/>
                </a:lnTo>
                <a:lnTo>
                  <a:pt x="155" y="3"/>
                </a:lnTo>
                <a:lnTo>
                  <a:pt x="156" y="5"/>
                </a:lnTo>
                <a:lnTo>
                  <a:pt x="157" y="5"/>
                </a:lnTo>
                <a:lnTo>
                  <a:pt x="158" y="4"/>
                </a:lnTo>
                <a:lnTo>
                  <a:pt x="158" y="3"/>
                </a:lnTo>
                <a:lnTo>
                  <a:pt x="159" y="5"/>
                </a:lnTo>
                <a:lnTo>
                  <a:pt x="160" y="5"/>
                </a:lnTo>
                <a:lnTo>
                  <a:pt x="161" y="5"/>
                </a:lnTo>
                <a:lnTo>
                  <a:pt x="162" y="3"/>
                </a:lnTo>
                <a:lnTo>
                  <a:pt x="162" y="4"/>
                </a:lnTo>
                <a:lnTo>
                  <a:pt x="163" y="5"/>
                </a:lnTo>
                <a:lnTo>
                  <a:pt x="164" y="5"/>
                </a:lnTo>
                <a:lnTo>
                  <a:pt x="165" y="5"/>
                </a:lnTo>
                <a:lnTo>
                  <a:pt x="166" y="5"/>
                </a:lnTo>
                <a:lnTo>
                  <a:pt x="166" y="5"/>
                </a:lnTo>
                <a:lnTo>
                  <a:pt x="167" y="5"/>
                </a:lnTo>
                <a:lnTo>
                  <a:pt x="168" y="5"/>
                </a:lnTo>
                <a:lnTo>
                  <a:pt x="169" y="5"/>
                </a:lnTo>
                <a:lnTo>
                  <a:pt x="170" y="5"/>
                </a:lnTo>
                <a:lnTo>
                  <a:pt x="170" y="5"/>
                </a:lnTo>
                <a:lnTo>
                  <a:pt x="171" y="5"/>
                </a:lnTo>
                <a:lnTo>
                  <a:pt x="172" y="5"/>
                </a:lnTo>
                <a:lnTo>
                  <a:pt x="173" y="5"/>
                </a:lnTo>
                <a:lnTo>
                  <a:pt x="174" y="5"/>
                </a:lnTo>
                <a:lnTo>
                  <a:pt x="174" y="7"/>
                </a:lnTo>
                <a:lnTo>
                  <a:pt x="175" y="5"/>
                </a:lnTo>
                <a:lnTo>
                  <a:pt x="176" y="5"/>
                </a:lnTo>
                <a:lnTo>
                  <a:pt x="177" y="5"/>
                </a:lnTo>
                <a:lnTo>
                  <a:pt x="178" y="6"/>
                </a:lnTo>
                <a:lnTo>
                  <a:pt x="178" y="7"/>
                </a:lnTo>
                <a:lnTo>
                  <a:pt x="179" y="5"/>
                </a:lnTo>
                <a:lnTo>
                  <a:pt x="180" y="5"/>
                </a:lnTo>
                <a:lnTo>
                  <a:pt x="181" y="7"/>
                </a:lnTo>
                <a:lnTo>
                  <a:pt x="182" y="5"/>
                </a:lnTo>
                <a:lnTo>
                  <a:pt x="182" y="5"/>
                </a:lnTo>
                <a:lnTo>
                  <a:pt x="183" y="5"/>
                </a:lnTo>
                <a:lnTo>
                  <a:pt x="184" y="7"/>
                </a:lnTo>
                <a:lnTo>
                  <a:pt x="185" y="5"/>
                </a:lnTo>
                <a:lnTo>
                  <a:pt x="186" y="5"/>
                </a:lnTo>
                <a:lnTo>
                  <a:pt x="186" y="7"/>
                </a:lnTo>
                <a:lnTo>
                  <a:pt x="187" y="5"/>
                </a:lnTo>
                <a:lnTo>
                  <a:pt x="188" y="5"/>
                </a:lnTo>
                <a:lnTo>
                  <a:pt x="189" y="5"/>
                </a:lnTo>
                <a:lnTo>
                  <a:pt x="190" y="5"/>
                </a:lnTo>
                <a:lnTo>
                  <a:pt x="190" y="7"/>
                </a:lnTo>
                <a:lnTo>
                  <a:pt x="191" y="5"/>
                </a:lnTo>
                <a:lnTo>
                  <a:pt x="192" y="7"/>
                </a:lnTo>
                <a:lnTo>
                  <a:pt x="193" y="6"/>
                </a:lnTo>
                <a:lnTo>
                  <a:pt x="194" y="5"/>
                </a:lnTo>
                <a:lnTo>
                  <a:pt x="194" y="7"/>
                </a:lnTo>
                <a:lnTo>
                  <a:pt x="195" y="5"/>
                </a:lnTo>
                <a:lnTo>
                  <a:pt x="196" y="7"/>
                </a:lnTo>
                <a:lnTo>
                  <a:pt x="197" y="7"/>
                </a:lnTo>
                <a:lnTo>
                  <a:pt x="198" y="5"/>
                </a:lnTo>
                <a:lnTo>
                  <a:pt x="198" y="6"/>
                </a:lnTo>
                <a:lnTo>
                  <a:pt x="199" y="7"/>
                </a:lnTo>
                <a:lnTo>
                  <a:pt x="200" y="5"/>
                </a:lnTo>
                <a:lnTo>
                  <a:pt x="201" y="7"/>
                </a:lnTo>
                <a:lnTo>
                  <a:pt x="202" y="7"/>
                </a:lnTo>
                <a:lnTo>
                  <a:pt x="202" y="5"/>
                </a:lnTo>
                <a:lnTo>
                  <a:pt x="203" y="7"/>
                </a:lnTo>
                <a:lnTo>
                  <a:pt x="204" y="7"/>
                </a:lnTo>
                <a:lnTo>
                  <a:pt x="205" y="8"/>
                </a:lnTo>
                <a:lnTo>
                  <a:pt x="206" y="8"/>
                </a:lnTo>
                <a:lnTo>
                  <a:pt x="206" y="7"/>
                </a:lnTo>
                <a:lnTo>
                  <a:pt x="207" y="8"/>
                </a:lnTo>
                <a:lnTo>
                  <a:pt x="208" y="10"/>
                </a:lnTo>
                <a:lnTo>
                  <a:pt x="209" y="8"/>
                </a:lnTo>
                <a:lnTo>
                  <a:pt x="210" y="8"/>
                </a:lnTo>
                <a:lnTo>
                  <a:pt x="210" y="9"/>
                </a:lnTo>
                <a:lnTo>
                  <a:pt x="211" y="10"/>
                </a:lnTo>
                <a:lnTo>
                  <a:pt x="212" y="8"/>
                </a:lnTo>
                <a:lnTo>
                  <a:pt x="213" y="8"/>
                </a:lnTo>
                <a:lnTo>
                  <a:pt x="214" y="10"/>
                </a:lnTo>
                <a:lnTo>
                  <a:pt x="214" y="8"/>
                </a:lnTo>
                <a:lnTo>
                  <a:pt x="215" y="7"/>
                </a:lnTo>
                <a:lnTo>
                  <a:pt x="216" y="8"/>
                </a:lnTo>
                <a:lnTo>
                  <a:pt x="217" y="8"/>
                </a:lnTo>
                <a:lnTo>
                  <a:pt x="218" y="7"/>
                </a:lnTo>
                <a:lnTo>
                  <a:pt x="218" y="8"/>
                </a:lnTo>
                <a:lnTo>
                  <a:pt x="219" y="7"/>
                </a:lnTo>
                <a:lnTo>
                  <a:pt x="220" y="8"/>
                </a:lnTo>
                <a:lnTo>
                  <a:pt x="221" y="7"/>
                </a:lnTo>
                <a:lnTo>
                  <a:pt x="222" y="8"/>
                </a:lnTo>
                <a:lnTo>
                  <a:pt x="222" y="10"/>
                </a:lnTo>
                <a:lnTo>
                  <a:pt x="223" y="10"/>
                </a:lnTo>
                <a:lnTo>
                  <a:pt x="224" y="10"/>
                </a:lnTo>
                <a:lnTo>
                  <a:pt x="225" y="12"/>
                </a:lnTo>
                <a:lnTo>
                  <a:pt x="226" y="15"/>
                </a:lnTo>
                <a:lnTo>
                  <a:pt x="226" y="16"/>
                </a:lnTo>
                <a:lnTo>
                  <a:pt x="227" y="21"/>
                </a:lnTo>
                <a:lnTo>
                  <a:pt x="228" y="27"/>
                </a:lnTo>
                <a:lnTo>
                  <a:pt x="229" y="35"/>
                </a:lnTo>
                <a:lnTo>
                  <a:pt x="230" y="45"/>
                </a:lnTo>
                <a:lnTo>
                  <a:pt x="230" y="54"/>
                </a:lnTo>
                <a:lnTo>
                  <a:pt x="231" y="62"/>
                </a:lnTo>
                <a:lnTo>
                  <a:pt x="232" y="84"/>
                </a:lnTo>
                <a:lnTo>
                  <a:pt x="233" y="113"/>
                </a:lnTo>
                <a:lnTo>
                  <a:pt x="234" y="151"/>
                </a:lnTo>
                <a:lnTo>
                  <a:pt x="234" y="188"/>
                </a:lnTo>
                <a:lnTo>
                  <a:pt x="235" y="222"/>
                </a:lnTo>
                <a:lnTo>
                  <a:pt x="236" y="249"/>
                </a:lnTo>
                <a:lnTo>
                  <a:pt x="237" y="266"/>
                </a:lnTo>
                <a:lnTo>
                  <a:pt x="238" y="274"/>
                </a:lnTo>
                <a:lnTo>
                  <a:pt x="238" y="275"/>
                </a:lnTo>
                <a:lnTo>
                  <a:pt x="239" y="277"/>
                </a:lnTo>
                <a:lnTo>
                  <a:pt x="240" y="278"/>
                </a:lnTo>
              </a:path>
            </a:pathLst>
          </a:custGeom>
          <a:noFill/>
          <a:ln w="36576">
            <a:solidFill>
              <a:srgbClr val="3399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03" name="Freeform 300"/>
          <p:cNvSpPr>
            <a:spLocks/>
          </p:cNvSpPr>
          <p:nvPr/>
        </p:nvSpPr>
        <p:spPr bwMode="auto">
          <a:xfrm>
            <a:off x="765405" y="2768141"/>
            <a:ext cx="1448991" cy="777478"/>
          </a:xfrm>
          <a:custGeom>
            <a:avLst/>
            <a:gdLst>
              <a:gd name="T0" fmla="*/ 3 w 240"/>
              <a:gd name="T1" fmla="*/ 176 h 269"/>
              <a:gd name="T2" fmla="*/ 7 w 240"/>
              <a:gd name="T3" fmla="*/ 39 h 269"/>
              <a:gd name="T4" fmla="*/ 11 w 240"/>
              <a:gd name="T5" fmla="*/ 11 h 269"/>
              <a:gd name="T6" fmla="*/ 15 w 240"/>
              <a:gd name="T7" fmla="*/ 3 h 269"/>
              <a:gd name="T8" fmla="*/ 19 w 240"/>
              <a:gd name="T9" fmla="*/ 2 h 269"/>
              <a:gd name="T10" fmla="*/ 23 w 240"/>
              <a:gd name="T11" fmla="*/ 3 h 269"/>
              <a:gd name="T12" fmla="*/ 27 w 240"/>
              <a:gd name="T13" fmla="*/ 5 h 269"/>
              <a:gd name="T14" fmla="*/ 31 w 240"/>
              <a:gd name="T15" fmla="*/ 2 h 269"/>
              <a:gd name="T16" fmla="*/ 35 w 240"/>
              <a:gd name="T17" fmla="*/ 0 h 269"/>
              <a:gd name="T18" fmla="*/ 39 w 240"/>
              <a:gd name="T19" fmla="*/ 2 h 269"/>
              <a:gd name="T20" fmla="*/ 43 w 240"/>
              <a:gd name="T21" fmla="*/ 2 h 269"/>
              <a:gd name="T22" fmla="*/ 47 w 240"/>
              <a:gd name="T23" fmla="*/ 1 h 269"/>
              <a:gd name="T24" fmla="*/ 51 w 240"/>
              <a:gd name="T25" fmla="*/ 2 h 269"/>
              <a:gd name="T26" fmla="*/ 55 w 240"/>
              <a:gd name="T27" fmla="*/ 2 h 269"/>
              <a:gd name="T28" fmla="*/ 59 w 240"/>
              <a:gd name="T29" fmla="*/ 2 h 269"/>
              <a:gd name="T30" fmla="*/ 63 w 240"/>
              <a:gd name="T31" fmla="*/ 2 h 269"/>
              <a:gd name="T32" fmla="*/ 67 w 240"/>
              <a:gd name="T33" fmla="*/ 2 h 269"/>
              <a:gd name="T34" fmla="*/ 71 w 240"/>
              <a:gd name="T35" fmla="*/ 2 h 269"/>
              <a:gd name="T36" fmla="*/ 75 w 240"/>
              <a:gd name="T37" fmla="*/ 2 h 269"/>
              <a:gd name="T38" fmla="*/ 79 w 240"/>
              <a:gd name="T39" fmla="*/ 2 h 269"/>
              <a:gd name="T40" fmla="*/ 83 w 240"/>
              <a:gd name="T41" fmla="*/ 2 h 269"/>
              <a:gd name="T42" fmla="*/ 87 w 240"/>
              <a:gd name="T43" fmla="*/ 2 h 269"/>
              <a:gd name="T44" fmla="*/ 91 w 240"/>
              <a:gd name="T45" fmla="*/ 2 h 269"/>
              <a:gd name="T46" fmla="*/ 95 w 240"/>
              <a:gd name="T47" fmla="*/ 3 h 269"/>
              <a:gd name="T48" fmla="*/ 99 w 240"/>
              <a:gd name="T49" fmla="*/ 5 h 269"/>
              <a:gd name="T50" fmla="*/ 103 w 240"/>
              <a:gd name="T51" fmla="*/ 6 h 269"/>
              <a:gd name="T52" fmla="*/ 107 w 240"/>
              <a:gd name="T53" fmla="*/ 6 h 269"/>
              <a:gd name="T54" fmla="*/ 111 w 240"/>
              <a:gd name="T55" fmla="*/ 7 h 269"/>
              <a:gd name="T56" fmla="*/ 115 w 240"/>
              <a:gd name="T57" fmla="*/ 8 h 269"/>
              <a:gd name="T58" fmla="*/ 119 w 240"/>
              <a:gd name="T59" fmla="*/ 6 h 269"/>
              <a:gd name="T60" fmla="*/ 124 w 240"/>
              <a:gd name="T61" fmla="*/ 8 h 269"/>
              <a:gd name="T62" fmla="*/ 128 w 240"/>
              <a:gd name="T63" fmla="*/ 6 h 269"/>
              <a:gd name="T64" fmla="*/ 132 w 240"/>
              <a:gd name="T65" fmla="*/ 6 h 269"/>
              <a:gd name="T66" fmla="*/ 136 w 240"/>
              <a:gd name="T67" fmla="*/ 6 h 269"/>
              <a:gd name="T68" fmla="*/ 140 w 240"/>
              <a:gd name="T69" fmla="*/ 5 h 269"/>
              <a:gd name="T70" fmla="*/ 144 w 240"/>
              <a:gd name="T71" fmla="*/ 3 h 269"/>
              <a:gd name="T72" fmla="*/ 148 w 240"/>
              <a:gd name="T73" fmla="*/ 2 h 269"/>
              <a:gd name="T74" fmla="*/ 152 w 240"/>
              <a:gd name="T75" fmla="*/ 3 h 269"/>
              <a:gd name="T76" fmla="*/ 156 w 240"/>
              <a:gd name="T77" fmla="*/ 5 h 269"/>
              <a:gd name="T78" fmla="*/ 160 w 240"/>
              <a:gd name="T79" fmla="*/ 3 h 269"/>
              <a:gd name="T80" fmla="*/ 164 w 240"/>
              <a:gd name="T81" fmla="*/ 5 h 269"/>
              <a:gd name="T82" fmla="*/ 168 w 240"/>
              <a:gd name="T83" fmla="*/ 5 h 269"/>
              <a:gd name="T84" fmla="*/ 172 w 240"/>
              <a:gd name="T85" fmla="*/ 5 h 269"/>
              <a:gd name="T86" fmla="*/ 176 w 240"/>
              <a:gd name="T87" fmla="*/ 5 h 269"/>
              <a:gd name="T88" fmla="*/ 180 w 240"/>
              <a:gd name="T89" fmla="*/ 6 h 269"/>
              <a:gd name="T90" fmla="*/ 184 w 240"/>
              <a:gd name="T91" fmla="*/ 6 h 269"/>
              <a:gd name="T92" fmla="*/ 188 w 240"/>
              <a:gd name="T93" fmla="*/ 5 h 269"/>
              <a:gd name="T94" fmla="*/ 192 w 240"/>
              <a:gd name="T95" fmla="*/ 6 h 269"/>
              <a:gd name="T96" fmla="*/ 196 w 240"/>
              <a:gd name="T97" fmla="*/ 6 h 269"/>
              <a:gd name="T98" fmla="*/ 200 w 240"/>
              <a:gd name="T99" fmla="*/ 5 h 269"/>
              <a:gd name="T100" fmla="*/ 204 w 240"/>
              <a:gd name="T101" fmla="*/ 7 h 269"/>
              <a:gd name="T102" fmla="*/ 208 w 240"/>
              <a:gd name="T103" fmla="*/ 8 h 269"/>
              <a:gd name="T104" fmla="*/ 212 w 240"/>
              <a:gd name="T105" fmla="*/ 9 h 269"/>
              <a:gd name="T106" fmla="*/ 216 w 240"/>
              <a:gd name="T107" fmla="*/ 8 h 269"/>
              <a:gd name="T108" fmla="*/ 220 w 240"/>
              <a:gd name="T109" fmla="*/ 8 h 269"/>
              <a:gd name="T110" fmla="*/ 224 w 240"/>
              <a:gd name="T111" fmla="*/ 11 h 269"/>
              <a:gd name="T112" fmla="*/ 228 w 240"/>
              <a:gd name="T113" fmla="*/ 32 h 269"/>
              <a:gd name="T114" fmla="*/ 232 w 240"/>
              <a:gd name="T115" fmla="*/ 100 h 269"/>
              <a:gd name="T116" fmla="*/ 236 w 240"/>
              <a:gd name="T117" fmla="*/ 251 h 269"/>
              <a:gd name="T118" fmla="*/ 240 w 240"/>
              <a:gd name="T11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0" h="269">
                <a:moveTo>
                  <a:pt x="0" y="254"/>
                </a:moveTo>
                <a:lnTo>
                  <a:pt x="1" y="246"/>
                </a:lnTo>
                <a:lnTo>
                  <a:pt x="2" y="238"/>
                </a:lnTo>
                <a:lnTo>
                  <a:pt x="2" y="212"/>
                </a:lnTo>
                <a:lnTo>
                  <a:pt x="3" y="176"/>
                </a:lnTo>
                <a:lnTo>
                  <a:pt x="4" y="138"/>
                </a:lnTo>
                <a:lnTo>
                  <a:pt x="5" y="103"/>
                </a:lnTo>
                <a:lnTo>
                  <a:pt x="6" y="74"/>
                </a:lnTo>
                <a:lnTo>
                  <a:pt x="6" y="54"/>
                </a:lnTo>
                <a:lnTo>
                  <a:pt x="7" y="39"/>
                </a:lnTo>
                <a:lnTo>
                  <a:pt x="8" y="28"/>
                </a:lnTo>
                <a:lnTo>
                  <a:pt x="9" y="20"/>
                </a:lnTo>
                <a:lnTo>
                  <a:pt x="10" y="17"/>
                </a:lnTo>
                <a:lnTo>
                  <a:pt x="10" y="15"/>
                </a:lnTo>
                <a:lnTo>
                  <a:pt x="11" y="11"/>
                </a:lnTo>
                <a:lnTo>
                  <a:pt x="12" y="8"/>
                </a:lnTo>
                <a:lnTo>
                  <a:pt x="13" y="6"/>
                </a:lnTo>
                <a:lnTo>
                  <a:pt x="14" y="5"/>
                </a:lnTo>
                <a:lnTo>
                  <a:pt x="14" y="2"/>
                </a:lnTo>
                <a:lnTo>
                  <a:pt x="15" y="3"/>
                </a:lnTo>
                <a:lnTo>
                  <a:pt x="16" y="2"/>
                </a:lnTo>
                <a:lnTo>
                  <a:pt x="17" y="1"/>
                </a:lnTo>
                <a:lnTo>
                  <a:pt x="18" y="0"/>
                </a:lnTo>
                <a:lnTo>
                  <a:pt x="18" y="2"/>
                </a:lnTo>
                <a:lnTo>
                  <a:pt x="19" y="2"/>
                </a:lnTo>
                <a:lnTo>
                  <a:pt x="20" y="2"/>
                </a:lnTo>
                <a:lnTo>
                  <a:pt x="21" y="3"/>
                </a:lnTo>
                <a:lnTo>
                  <a:pt x="22" y="3"/>
                </a:lnTo>
                <a:lnTo>
                  <a:pt x="22" y="3"/>
                </a:lnTo>
                <a:lnTo>
                  <a:pt x="23" y="3"/>
                </a:lnTo>
                <a:lnTo>
                  <a:pt x="24" y="3"/>
                </a:lnTo>
                <a:lnTo>
                  <a:pt x="25" y="3"/>
                </a:lnTo>
                <a:lnTo>
                  <a:pt x="26" y="3"/>
                </a:lnTo>
                <a:lnTo>
                  <a:pt x="26" y="3"/>
                </a:lnTo>
                <a:lnTo>
                  <a:pt x="27" y="5"/>
                </a:lnTo>
                <a:lnTo>
                  <a:pt x="28" y="3"/>
                </a:lnTo>
                <a:lnTo>
                  <a:pt x="29" y="3"/>
                </a:lnTo>
                <a:lnTo>
                  <a:pt x="30" y="2"/>
                </a:lnTo>
                <a:lnTo>
                  <a:pt x="30" y="2"/>
                </a:lnTo>
                <a:lnTo>
                  <a:pt x="31" y="2"/>
                </a:lnTo>
                <a:lnTo>
                  <a:pt x="32" y="3"/>
                </a:lnTo>
                <a:lnTo>
                  <a:pt x="33" y="2"/>
                </a:lnTo>
                <a:lnTo>
                  <a:pt x="34" y="0"/>
                </a:lnTo>
                <a:lnTo>
                  <a:pt x="34" y="2"/>
                </a:lnTo>
                <a:lnTo>
                  <a:pt x="35" y="0"/>
                </a:lnTo>
                <a:lnTo>
                  <a:pt x="36" y="1"/>
                </a:lnTo>
                <a:lnTo>
                  <a:pt x="37" y="2"/>
                </a:lnTo>
                <a:lnTo>
                  <a:pt x="38" y="0"/>
                </a:lnTo>
                <a:lnTo>
                  <a:pt x="38" y="0"/>
                </a:lnTo>
                <a:lnTo>
                  <a:pt x="39" y="2"/>
                </a:lnTo>
                <a:lnTo>
                  <a:pt x="40" y="2"/>
                </a:lnTo>
                <a:lnTo>
                  <a:pt x="41" y="0"/>
                </a:lnTo>
                <a:lnTo>
                  <a:pt x="42" y="1"/>
                </a:lnTo>
                <a:lnTo>
                  <a:pt x="42" y="2"/>
                </a:lnTo>
                <a:lnTo>
                  <a:pt x="43" y="2"/>
                </a:lnTo>
                <a:lnTo>
                  <a:pt x="44" y="2"/>
                </a:lnTo>
                <a:lnTo>
                  <a:pt x="45" y="0"/>
                </a:lnTo>
                <a:lnTo>
                  <a:pt x="46" y="2"/>
                </a:lnTo>
                <a:lnTo>
                  <a:pt x="46" y="0"/>
                </a:lnTo>
                <a:lnTo>
                  <a:pt x="47" y="1"/>
                </a:lnTo>
                <a:lnTo>
                  <a:pt x="48" y="2"/>
                </a:lnTo>
                <a:lnTo>
                  <a:pt x="49" y="2"/>
                </a:lnTo>
                <a:lnTo>
                  <a:pt x="50" y="2"/>
                </a:lnTo>
                <a:lnTo>
                  <a:pt x="50" y="2"/>
                </a:lnTo>
                <a:lnTo>
                  <a:pt x="51" y="2"/>
                </a:lnTo>
                <a:lnTo>
                  <a:pt x="52" y="0"/>
                </a:lnTo>
                <a:lnTo>
                  <a:pt x="53" y="1"/>
                </a:lnTo>
                <a:lnTo>
                  <a:pt x="54" y="2"/>
                </a:lnTo>
                <a:lnTo>
                  <a:pt x="54" y="2"/>
                </a:lnTo>
                <a:lnTo>
                  <a:pt x="55" y="2"/>
                </a:lnTo>
                <a:lnTo>
                  <a:pt x="56" y="2"/>
                </a:lnTo>
                <a:lnTo>
                  <a:pt x="57" y="2"/>
                </a:lnTo>
                <a:lnTo>
                  <a:pt x="58" y="2"/>
                </a:lnTo>
                <a:lnTo>
                  <a:pt x="58" y="2"/>
                </a:lnTo>
                <a:lnTo>
                  <a:pt x="59" y="2"/>
                </a:lnTo>
                <a:lnTo>
                  <a:pt x="60" y="2"/>
                </a:lnTo>
                <a:lnTo>
                  <a:pt x="61" y="2"/>
                </a:lnTo>
                <a:lnTo>
                  <a:pt x="62" y="3"/>
                </a:lnTo>
                <a:lnTo>
                  <a:pt x="62" y="2"/>
                </a:lnTo>
                <a:lnTo>
                  <a:pt x="63" y="2"/>
                </a:lnTo>
                <a:lnTo>
                  <a:pt x="64" y="2"/>
                </a:lnTo>
                <a:lnTo>
                  <a:pt x="65" y="2"/>
                </a:lnTo>
                <a:lnTo>
                  <a:pt x="66" y="3"/>
                </a:lnTo>
                <a:lnTo>
                  <a:pt x="66" y="2"/>
                </a:lnTo>
                <a:lnTo>
                  <a:pt x="67" y="2"/>
                </a:lnTo>
                <a:lnTo>
                  <a:pt x="68" y="2"/>
                </a:lnTo>
                <a:lnTo>
                  <a:pt x="69" y="2"/>
                </a:lnTo>
                <a:lnTo>
                  <a:pt x="70" y="3"/>
                </a:lnTo>
                <a:lnTo>
                  <a:pt x="70" y="2"/>
                </a:lnTo>
                <a:lnTo>
                  <a:pt x="71" y="2"/>
                </a:lnTo>
                <a:lnTo>
                  <a:pt x="72" y="2"/>
                </a:lnTo>
                <a:lnTo>
                  <a:pt x="73" y="3"/>
                </a:lnTo>
                <a:lnTo>
                  <a:pt x="74" y="2"/>
                </a:lnTo>
                <a:lnTo>
                  <a:pt x="74" y="2"/>
                </a:lnTo>
                <a:lnTo>
                  <a:pt x="75" y="2"/>
                </a:lnTo>
                <a:lnTo>
                  <a:pt x="76" y="2"/>
                </a:lnTo>
                <a:lnTo>
                  <a:pt x="77" y="2"/>
                </a:lnTo>
                <a:lnTo>
                  <a:pt x="78" y="3"/>
                </a:lnTo>
                <a:lnTo>
                  <a:pt x="78" y="2"/>
                </a:lnTo>
                <a:lnTo>
                  <a:pt x="79" y="2"/>
                </a:lnTo>
                <a:lnTo>
                  <a:pt x="80" y="2"/>
                </a:lnTo>
                <a:lnTo>
                  <a:pt x="81" y="2"/>
                </a:lnTo>
                <a:lnTo>
                  <a:pt x="82" y="3"/>
                </a:lnTo>
                <a:lnTo>
                  <a:pt x="82" y="2"/>
                </a:lnTo>
                <a:lnTo>
                  <a:pt x="83" y="2"/>
                </a:lnTo>
                <a:lnTo>
                  <a:pt x="84" y="2"/>
                </a:lnTo>
                <a:lnTo>
                  <a:pt x="85" y="2"/>
                </a:lnTo>
                <a:lnTo>
                  <a:pt x="86" y="2"/>
                </a:lnTo>
                <a:lnTo>
                  <a:pt x="86" y="2"/>
                </a:lnTo>
                <a:lnTo>
                  <a:pt x="87" y="2"/>
                </a:lnTo>
                <a:lnTo>
                  <a:pt x="88" y="2"/>
                </a:lnTo>
                <a:lnTo>
                  <a:pt x="89" y="2"/>
                </a:lnTo>
                <a:lnTo>
                  <a:pt x="90" y="2"/>
                </a:lnTo>
                <a:lnTo>
                  <a:pt x="90" y="2"/>
                </a:lnTo>
                <a:lnTo>
                  <a:pt x="91" y="2"/>
                </a:lnTo>
                <a:lnTo>
                  <a:pt x="92" y="2"/>
                </a:lnTo>
                <a:lnTo>
                  <a:pt x="93" y="2"/>
                </a:lnTo>
                <a:lnTo>
                  <a:pt x="94" y="3"/>
                </a:lnTo>
                <a:lnTo>
                  <a:pt x="94" y="3"/>
                </a:lnTo>
                <a:lnTo>
                  <a:pt x="95" y="3"/>
                </a:lnTo>
                <a:lnTo>
                  <a:pt x="96" y="5"/>
                </a:lnTo>
                <a:lnTo>
                  <a:pt x="97" y="3"/>
                </a:lnTo>
                <a:lnTo>
                  <a:pt x="98" y="4"/>
                </a:lnTo>
                <a:lnTo>
                  <a:pt x="98" y="5"/>
                </a:lnTo>
                <a:lnTo>
                  <a:pt x="99" y="5"/>
                </a:lnTo>
                <a:lnTo>
                  <a:pt x="100" y="5"/>
                </a:lnTo>
                <a:lnTo>
                  <a:pt x="101" y="5"/>
                </a:lnTo>
                <a:lnTo>
                  <a:pt x="102" y="5"/>
                </a:lnTo>
                <a:lnTo>
                  <a:pt x="102" y="6"/>
                </a:lnTo>
                <a:lnTo>
                  <a:pt x="103" y="6"/>
                </a:lnTo>
                <a:lnTo>
                  <a:pt x="104" y="5"/>
                </a:lnTo>
                <a:lnTo>
                  <a:pt x="105" y="6"/>
                </a:lnTo>
                <a:lnTo>
                  <a:pt x="106" y="6"/>
                </a:lnTo>
                <a:lnTo>
                  <a:pt x="106" y="6"/>
                </a:lnTo>
                <a:lnTo>
                  <a:pt x="107" y="6"/>
                </a:lnTo>
                <a:lnTo>
                  <a:pt x="108" y="6"/>
                </a:lnTo>
                <a:lnTo>
                  <a:pt x="109" y="6"/>
                </a:lnTo>
                <a:lnTo>
                  <a:pt x="110" y="6"/>
                </a:lnTo>
                <a:lnTo>
                  <a:pt x="110" y="6"/>
                </a:lnTo>
                <a:lnTo>
                  <a:pt x="111" y="7"/>
                </a:lnTo>
                <a:lnTo>
                  <a:pt x="112" y="8"/>
                </a:lnTo>
                <a:lnTo>
                  <a:pt x="113" y="6"/>
                </a:lnTo>
                <a:lnTo>
                  <a:pt x="114" y="6"/>
                </a:lnTo>
                <a:lnTo>
                  <a:pt x="114" y="6"/>
                </a:lnTo>
                <a:lnTo>
                  <a:pt x="115" y="8"/>
                </a:lnTo>
                <a:lnTo>
                  <a:pt x="116" y="7"/>
                </a:lnTo>
                <a:lnTo>
                  <a:pt x="117" y="6"/>
                </a:lnTo>
                <a:lnTo>
                  <a:pt x="118" y="6"/>
                </a:lnTo>
                <a:lnTo>
                  <a:pt x="118" y="6"/>
                </a:lnTo>
                <a:lnTo>
                  <a:pt x="119" y="6"/>
                </a:lnTo>
                <a:lnTo>
                  <a:pt x="121" y="6"/>
                </a:lnTo>
                <a:lnTo>
                  <a:pt x="122" y="6"/>
                </a:lnTo>
                <a:lnTo>
                  <a:pt x="122" y="8"/>
                </a:lnTo>
                <a:lnTo>
                  <a:pt x="123" y="6"/>
                </a:lnTo>
                <a:lnTo>
                  <a:pt x="124" y="8"/>
                </a:lnTo>
                <a:lnTo>
                  <a:pt x="125" y="7"/>
                </a:lnTo>
                <a:lnTo>
                  <a:pt x="126" y="6"/>
                </a:lnTo>
                <a:lnTo>
                  <a:pt x="126" y="6"/>
                </a:lnTo>
                <a:lnTo>
                  <a:pt x="127" y="8"/>
                </a:lnTo>
                <a:lnTo>
                  <a:pt x="128" y="6"/>
                </a:lnTo>
                <a:lnTo>
                  <a:pt x="129" y="6"/>
                </a:lnTo>
                <a:lnTo>
                  <a:pt x="130" y="6"/>
                </a:lnTo>
                <a:lnTo>
                  <a:pt x="130" y="6"/>
                </a:lnTo>
                <a:lnTo>
                  <a:pt x="131" y="6"/>
                </a:lnTo>
                <a:lnTo>
                  <a:pt x="132" y="6"/>
                </a:lnTo>
                <a:lnTo>
                  <a:pt x="133" y="6"/>
                </a:lnTo>
                <a:lnTo>
                  <a:pt x="134" y="6"/>
                </a:lnTo>
                <a:lnTo>
                  <a:pt x="134" y="6"/>
                </a:lnTo>
                <a:lnTo>
                  <a:pt x="135" y="6"/>
                </a:lnTo>
                <a:lnTo>
                  <a:pt x="136" y="6"/>
                </a:lnTo>
                <a:lnTo>
                  <a:pt x="137" y="5"/>
                </a:lnTo>
                <a:lnTo>
                  <a:pt x="138" y="6"/>
                </a:lnTo>
                <a:lnTo>
                  <a:pt x="138" y="5"/>
                </a:lnTo>
                <a:lnTo>
                  <a:pt x="139" y="5"/>
                </a:lnTo>
                <a:lnTo>
                  <a:pt x="140" y="5"/>
                </a:lnTo>
                <a:lnTo>
                  <a:pt x="141" y="5"/>
                </a:lnTo>
                <a:lnTo>
                  <a:pt x="142" y="3"/>
                </a:lnTo>
                <a:lnTo>
                  <a:pt x="142" y="5"/>
                </a:lnTo>
                <a:lnTo>
                  <a:pt x="143" y="4"/>
                </a:lnTo>
                <a:lnTo>
                  <a:pt x="144" y="3"/>
                </a:lnTo>
                <a:lnTo>
                  <a:pt x="145" y="3"/>
                </a:lnTo>
                <a:lnTo>
                  <a:pt x="146" y="3"/>
                </a:lnTo>
                <a:lnTo>
                  <a:pt x="146" y="3"/>
                </a:lnTo>
                <a:lnTo>
                  <a:pt x="147" y="3"/>
                </a:lnTo>
                <a:lnTo>
                  <a:pt x="148" y="2"/>
                </a:lnTo>
                <a:lnTo>
                  <a:pt x="149" y="2"/>
                </a:lnTo>
                <a:lnTo>
                  <a:pt x="150" y="3"/>
                </a:lnTo>
                <a:lnTo>
                  <a:pt x="150" y="5"/>
                </a:lnTo>
                <a:lnTo>
                  <a:pt x="151" y="3"/>
                </a:lnTo>
                <a:lnTo>
                  <a:pt x="152" y="3"/>
                </a:lnTo>
                <a:lnTo>
                  <a:pt x="153" y="3"/>
                </a:lnTo>
                <a:lnTo>
                  <a:pt x="154" y="3"/>
                </a:lnTo>
                <a:lnTo>
                  <a:pt x="154" y="5"/>
                </a:lnTo>
                <a:lnTo>
                  <a:pt x="155" y="3"/>
                </a:lnTo>
                <a:lnTo>
                  <a:pt x="156" y="5"/>
                </a:lnTo>
                <a:lnTo>
                  <a:pt x="157" y="3"/>
                </a:lnTo>
                <a:lnTo>
                  <a:pt x="158" y="3"/>
                </a:lnTo>
                <a:lnTo>
                  <a:pt x="158" y="3"/>
                </a:lnTo>
                <a:lnTo>
                  <a:pt x="159" y="5"/>
                </a:lnTo>
                <a:lnTo>
                  <a:pt x="160" y="3"/>
                </a:lnTo>
                <a:lnTo>
                  <a:pt x="161" y="5"/>
                </a:lnTo>
                <a:lnTo>
                  <a:pt x="162" y="3"/>
                </a:lnTo>
                <a:lnTo>
                  <a:pt x="162" y="4"/>
                </a:lnTo>
                <a:lnTo>
                  <a:pt x="163" y="5"/>
                </a:lnTo>
                <a:lnTo>
                  <a:pt x="164" y="5"/>
                </a:lnTo>
                <a:lnTo>
                  <a:pt x="165" y="3"/>
                </a:lnTo>
                <a:lnTo>
                  <a:pt x="166" y="5"/>
                </a:lnTo>
                <a:lnTo>
                  <a:pt x="166" y="3"/>
                </a:lnTo>
                <a:lnTo>
                  <a:pt x="167" y="4"/>
                </a:lnTo>
                <a:lnTo>
                  <a:pt x="168" y="5"/>
                </a:lnTo>
                <a:lnTo>
                  <a:pt x="169" y="5"/>
                </a:lnTo>
                <a:lnTo>
                  <a:pt x="170" y="5"/>
                </a:lnTo>
                <a:lnTo>
                  <a:pt x="170" y="5"/>
                </a:lnTo>
                <a:lnTo>
                  <a:pt x="171" y="5"/>
                </a:lnTo>
                <a:lnTo>
                  <a:pt x="172" y="5"/>
                </a:lnTo>
                <a:lnTo>
                  <a:pt x="173" y="5"/>
                </a:lnTo>
                <a:lnTo>
                  <a:pt x="174" y="5"/>
                </a:lnTo>
                <a:lnTo>
                  <a:pt x="174" y="6"/>
                </a:lnTo>
                <a:lnTo>
                  <a:pt x="175" y="5"/>
                </a:lnTo>
                <a:lnTo>
                  <a:pt x="176" y="5"/>
                </a:lnTo>
                <a:lnTo>
                  <a:pt x="177" y="5"/>
                </a:lnTo>
                <a:lnTo>
                  <a:pt x="178" y="5"/>
                </a:lnTo>
                <a:lnTo>
                  <a:pt x="178" y="5"/>
                </a:lnTo>
                <a:lnTo>
                  <a:pt x="179" y="5"/>
                </a:lnTo>
                <a:lnTo>
                  <a:pt x="180" y="6"/>
                </a:lnTo>
                <a:lnTo>
                  <a:pt x="181" y="5"/>
                </a:lnTo>
                <a:lnTo>
                  <a:pt x="182" y="5"/>
                </a:lnTo>
                <a:lnTo>
                  <a:pt x="182" y="5"/>
                </a:lnTo>
                <a:lnTo>
                  <a:pt x="183" y="5"/>
                </a:lnTo>
                <a:lnTo>
                  <a:pt x="184" y="6"/>
                </a:lnTo>
                <a:lnTo>
                  <a:pt x="185" y="5"/>
                </a:lnTo>
                <a:lnTo>
                  <a:pt x="186" y="5"/>
                </a:lnTo>
                <a:lnTo>
                  <a:pt x="186" y="6"/>
                </a:lnTo>
                <a:lnTo>
                  <a:pt x="187" y="5"/>
                </a:lnTo>
                <a:lnTo>
                  <a:pt x="188" y="5"/>
                </a:lnTo>
                <a:lnTo>
                  <a:pt x="189" y="6"/>
                </a:lnTo>
                <a:lnTo>
                  <a:pt x="190" y="5"/>
                </a:lnTo>
                <a:lnTo>
                  <a:pt x="190" y="6"/>
                </a:lnTo>
                <a:lnTo>
                  <a:pt x="191" y="5"/>
                </a:lnTo>
                <a:lnTo>
                  <a:pt x="192" y="6"/>
                </a:lnTo>
                <a:lnTo>
                  <a:pt x="193" y="5"/>
                </a:lnTo>
                <a:lnTo>
                  <a:pt x="194" y="5"/>
                </a:lnTo>
                <a:lnTo>
                  <a:pt x="194" y="6"/>
                </a:lnTo>
                <a:lnTo>
                  <a:pt x="195" y="5"/>
                </a:lnTo>
                <a:lnTo>
                  <a:pt x="196" y="6"/>
                </a:lnTo>
                <a:lnTo>
                  <a:pt x="197" y="6"/>
                </a:lnTo>
                <a:lnTo>
                  <a:pt x="198" y="6"/>
                </a:lnTo>
                <a:lnTo>
                  <a:pt x="198" y="6"/>
                </a:lnTo>
                <a:lnTo>
                  <a:pt x="199" y="6"/>
                </a:lnTo>
                <a:lnTo>
                  <a:pt x="200" y="5"/>
                </a:lnTo>
                <a:lnTo>
                  <a:pt x="201" y="6"/>
                </a:lnTo>
                <a:lnTo>
                  <a:pt x="202" y="6"/>
                </a:lnTo>
                <a:lnTo>
                  <a:pt x="202" y="6"/>
                </a:lnTo>
                <a:lnTo>
                  <a:pt x="203" y="6"/>
                </a:lnTo>
                <a:lnTo>
                  <a:pt x="204" y="7"/>
                </a:lnTo>
                <a:lnTo>
                  <a:pt x="205" y="8"/>
                </a:lnTo>
                <a:lnTo>
                  <a:pt x="206" y="8"/>
                </a:lnTo>
                <a:lnTo>
                  <a:pt x="206" y="8"/>
                </a:lnTo>
                <a:lnTo>
                  <a:pt x="207" y="8"/>
                </a:lnTo>
                <a:lnTo>
                  <a:pt x="208" y="8"/>
                </a:lnTo>
                <a:lnTo>
                  <a:pt x="209" y="9"/>
                </a:lnTo>
                <a:lnTo>
                  <a:pt x="210" y="8"/>
                </a:lnTo>
                <a:lnTo>
                  <a:pt x="210" y="8"/>
                </a:lnTo>
                <a:lnTo>
                  <a:pt x="211" y="9"/>
                </a:lnTo>
                <a:lnTo>
                  <a:pt x="212" y="9"/>
                </a:lnTo>
                <a:lnTo>
                  <a:pt x="213" y="8"/>
                </a:lnTo>
                <a:lnTo>
                  <a:pt x="214" y="8"/>
                </a:lnTo>
                <a:lnTo>
                  <a:pt x="214" y="8"/>
                </a:lnTo>
                <a:lnTo>
                  <a:pt x="215" y="8"/>
                </a:lnTo>
                <a:lnTo>
                  <a:pt x="216" y="8"/>
                </a:lnTo>
                <a:lnTo>
                  <a:pt x="217" y="7"/>
                </a:lnTo>
                <a:lnTo>
                  <a:pt x="218" y="6"/>
                </a:lnTo>
                <a:lnTo>
                  <a:pt x="218" y="8"/>
                </a:lnTo>
                <a:lnTo>
                  <a:pt x="219" y="6"/>
                </a:lnTo>
                <a:lnTo>
                  <a:pt x="220" y="8"/>
                </a:lnTo>
                <a:lnTo>
                  <a:pt x="221" y="8"/>
                </a:lnTo>
                <a:lnTo>
                  <a:pt x="222" y="8"/>
                </a:lnTo>
                <a:lnTo>
                  <a:pt x="222" y="9"/>
                </a:lnTo>
                <a:lnTo>
                  <a:pt x="223" y="10"/>
                </a:lnTo>
                <a:lnTo>
                  <a:pt x="224" y="11"/>
                </a:lnTo>
                <a:lnTo>
                  <a:pt x="225" y="14"/>
                </a:lnTo>
                <a:lnTo>
                  <a:pt x="226" y="17"/>
                </a:lnTo>
                <a:lnTo>
                  <a:pt x="226" y="20"/>
                </a:lnTo>
                <a:lnTo>
                  <a:pt x="227" y="27"/>
                </a:lnTo>
                <a:lnTo>
                  <a:pt x="228" y="32"/>
                </a:lnTo>
                <a:lnTo>
                  <a:pt x="229" y="43"/>
                </a:lnTo>
                <a:lnTo>
                  <a:pt x="230" y="57"/>
                </a:lnTo>
                <a:lnTo>
                  <a:pt x="230" y="66"/>
                </a:lnTo>
                <a:lnTo>
                  <a:pt x="231" y="75"/>
                </a:lnTo>
                <a:lnTo>
                  <a:pt x="232" y="100"/>
                </a:lnTo>
                <a:lnTo>
                  <a:pt x="233" y="131"/>
                </a:lnTo>
                <a:lnTo>
                  <a:pt x="234" y="165"/>
                </a:lnTo>
                <a:lnTo>
                  <a:pt x="234" y="199"/>
                </a:lnTo>
                <a:lnTo>
                  <a:pt x="235" y="230"/>
                </a:lnTo>
                <a:lnTo>
                  <a:pt x="236" y="251"/>
                </a:lnTo>
                <a:lnTo>
                  <a:pt x="237" y="261"/>
                </a:lnTo>
                <a:lnTo>
                  <a:pt x="238" y="266"/>
                </a:lnTo>
                <a:lnTo>
                  <a:pt x="238" y="267"/>
                </a:lnTo>
                <a:lnTo>
                  <a:pt x="239" y="268"/>
                </a:lnTo>
                <a:lnTo>
                  <a:pt x="240" y="269"/>
                </a:lnTo>
              </a:path>
            </a:pathLst>
          </a:custGeom>
          <a:noFill/>
          <a:ln w="36576">
            <a:solidFill>
              <a:srgbClr val="99CC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04" name="Freeform 301"/>
          <p:cNvSpPr>
            <a:spLocks/>
          </p:cNvSpPr>
          <p:nvPr/>
        </p:nvSpPr>
        <p:spPr bwMode="auto">
          <a:xfrm>
            <a:off x="765405" y="2799097"/>
            <a:ext cx="1448991" cy="746522"/>
          </a:xfrm>
          <a:custGeom>
            <a:avLst/>
            <a:gdLst>
              <a:gd name="T0" fmla="*/ 3 w 240"/>
              <a:gd name="T1" fmla="*/ 201 h 258"/>
              <a:gd name="T2" fmla="*/ 7 w 240"/>
              <a:gd name="T3" fmla="*/ 53 h 258"/>
              <a:gd name="T4" fmla="*/ 11 w 240"/>
              <a:gd name="T5" fmla="*/ 13 h 258"/>
              <a:gd name="T6" fmla="*/ 15 w 240"/>
              <a:gd name="T7" fmla="*/ 1 h 258"/>
              <a:gd name="T8" fmla="*/ 19 w 240"/>
              <a:gd name="T9" fmla="*/ 0 h 258"/>
              <a:gd name="T10" fmla="*/ 23 w 240"/>
              <a:gd name="T11" fmla="*/ 2 h 258"/>
              <a:gd name="T12" fmla="*/ 27 w 240"/>
              <a:gd name="T13" fmla="*/ 3 h 258"/>
              <a:gd name="T14" fmla="*/ 31 w 240"/>
              <a:gd name="T15" fmla="*/ 1 h 258"/>
              <a:gd name="T16" fmla="*/ 35 w 240"/>
              <a:gd name="T17" fmla="*/ 0 h 258"/>
              <a:gd name="T18" fmla="*/ 39 w 240"/>
              <a:gd name="T19" fmla="*/ 0 h 258"/>
              <a:gd name="T20" fmla="*/ 43 w 240"/>
              <a:gd name="T21" fmla="*/ 1 h 258"/>
              <a:gd name="T22" fmla="*/ 47 w 240"/>
              <a:gd name="T23" fmla="*/ 1 h 258"/>
              <a:gd name="T24" fmla="*/ 51 w 240"/>
              <a:gd name="T25" fmla="*/ 1 h 258"/>
              <a:gd name="T26" fmla="*/ 55 w 240"/>
              <a:gd name="T27" fmla="*/ 1 h 258"/>
              <a:gd name="T28" fmla="*/ 59 w 240"/>
              <a:gd name="T29" fmla="*/ 1 h 258"/>
              <a:gd name="T30" fmla="*/ 63 w 240"/>
              <a:gd name="T31" fmla="*/ 2 h 258"/>
              <a:gd name="T32" fmla="*/ 67 w 240"/>
              <a:gd name="T33" fmla="*/ 1 h 258"/>
              <a:gd name="T34" fmla="*/ 71 w 240"/>
              <a:gd name="T35" fmla="*/ 1 h 258"/>
              <a:gd name="T36" fmla="*/ 75 w 240"/>
              <a:gd name="T37" fmla="*/ 3 h 258"/>
              <a:gd name="T38" fmla="*/ 79 w 240"/>
              <a:gd name="T39" fmla="*/ 1 h 258"/>
              <a:gd name="T40" fmla="*/ 83 w 240"/>
              <a:gd name="T41" fmla="*/ 2 h 258"/>
              <a:gd name="T42" fmla="*/ 87 w 240"/>
              <a:gd name="T43" fmla="*/ 1 h 258"/>
              <a:gd name="T44" fmla="*/ 91 w 240"/>
              <a:gd name="T45" fmla="*/ 1 h 258"/>
              <a:gd name="T46" fmla="*/ 95 w 240"/>
              <a:gd name="T47" fmla="*/ 4 h 258"/>
              <a:gd name="T48" fmla="*/ 99 w 240"/>
              <a:gd name="T49" fmla="*/ 4 h 258"/>
              <a:gd name="T50" fmla="*/ 103 w 240"/>
              <a:gd name="T51" fmla="*/ 6 h 258"/>
              <a:gd name="T52" fmla="*/ 107 w 240"/>
              <a:gd name="T53" fmla="*/ 6 h 258"/>
              <a:gd name="T54" fmla="*/ 111 w 240"/>
              <a:gd name="T55" fmla="*/ 7 h 258"/>
              <a:gd name="T56" fmla="*/ 115 w 240"/>
              <a:gd name="T57" fmla="*/ 6 h 258"/>
              <a:gd name="T58" fmla="*/ 119 w 240"/>
              <a:gd name="T59" fmla="*/ 6 h 258"/>
              <a:gd name="T60" fmla="*/ 124 w 240"/>
              <a:gd name="T61" fmla="*/ 7 h 258"/>
              <a:gd name="T62" fmla="*/ 128 w 240"/>
              <a:gd name="T63" fmla="*/ 7 h 258"/>
              <a:gd name="T64" fmla="*/ 132 w 240"/>
              <a:gd name="T65" fmla="*/ 7 h 258"/>
              <a:gd name="T66" fmla="*/ 136 w 240"/>
              <a:gd name="T67" fmla="*/ 6 h 258"/>
              <a:gd name="T68" fmla="*/ 140 w 240"/>
              <a:gd name="T69" fmla="*/ 6 h 258"/>
              <a:gd name="T70" fmla="*/ 144 w 240"/>
              <a:gd name="T71" fmla="*/ 4 h 258"/>
              <a:gd name="T72" fmla="*/ 148 w 240"/>
              <a:gd name="T73" fmla="*/ 4 h 258"/>
              <a:gd name="T74" fmla="*/ 152 w 240"/>
              <a:gd name="T75" fmla="*/ 4 h 258"/>
              <a:gd name="T76" fmla="*/ 156 w 240"/>
              <a:gd name="T77" fmla="*/ 4 h 258"/>
              <a:gd name="T78" fmla="*/ 160 w 240"/>
              <a:gd name="T79" fmla="*/ 6 h 258"/>
              <a:gd name="T80" fmla="*/ 164 w 240"/>
              <a:gd name="T81" fmla="*/ 4 h 258"/>
              <a:gd name="T82" fmla="*/ 168 w 240"/>
              <a:gd name="T83" fmla="*/ 6 h 258"/>
              <a:gd name="T84" fmla="*/ 172 w 240"/>
              <a:gd name="T85" fmla="*/ 6 h 258"/>
              <a:gd name="T86" fmla="*/ 176 w 240"/>
              <a:gd name="T87" fmla="*/ 6 h 258"/>
              <a:gd name="T88" fmla="*/ 180 w 240"/>
              <a:gd name="T89" fmla="*/ 6 h 258"/>
              <a:gd name="T90" fmla="*/ 184 w 240"/>
              <a:gd name="T91" fmla="*/ 6 h 258"/>
              <a:gd name="T92" fmla="*/ 188 w 240"/>
              <a:gd name="T93" fmla="*/ 6 h 258"/>
              <a:gd name="T94" fmla="*/ 192 w 240"/>
              <a:gd name="T95" fmla="*/ 6 h 258"/>
              <a:gd name="T96" fmla="*/ 196 w 240"/>
              <a:gd name="T97" fmla="*/ 6 h 258"/>
              <a:gd name="T98" fmla="*/ 200 w 240"/>
              <a:gd name="T99" fmla="*/ 6 h 258"/>
              <a:gd name="T100" fmla="*/ 204 w 240"/>
              <a:gd name="T101" fmla="*/ 7 h 258"/>
              <a:gd name="T102" fmla="*/ 208 w 240"/>
              <a:gd name="T103" fmla="*/ 7 h 258"/>
              <a:gd name="T104" fmla="*/ 212 w 240"/>
              <a:gd name="T105" fmla="*/ 9 h 258"/>
              <a:gd name="T106" fmla="*/ 216 w 240"/>
              <a:gd name="T107" fmla="*/ 7 h 258"/>
              <a:gd name="T108" fmla="*/ 220 w 240"/>
              <a:gd name="T109" fmla="*/ 6 h 258"/>
              <a:gd name="T110" fmla="*/ 224 w 240"/>
              <a:gd name="T111" fmla="*/ 9 h 258"/>
              <a:gd name="T112" fmla="*/ 228 w 240"/>
              <a:gd name="T113" fmla="*/ 35 h 258"/>
              <a:gd name="T114" fmla="*/ 232 w 240"/>
              <a:gd name="T115" fmla="*/ 106 h 258"/>
              <a:gd name="T116" fmla="*/ 236 w 240"/>
              <a:gd name="T117" fmla="*/ 243 h 258"/>
              <a:gd name="T118" fmla="*/ 240 w 240"/>
              <a:gd name="T119"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0" h="258">
                <a:moveTo>
                  <a:pt x="0" y="250"/>
                </a:moveTo>
                <a:lnTo>
                  <a:pt x="1" y="246"/>
                </a:lnTo>
                <a:lnTo>
                  <a:pt x="2" y="242"/>
                </a:lnTo>
                <a:lnTo>
                  <a:pt x="2" y="227"/>
                </a:lnTo>
                <a:lnTo>
                  <a:pt x="3" y="201"/>
                </a:lnTo>
                <a:lnTo>
                  <a:pt x="4" y="169"/>
                </a:lnTo>
                <a:lnTo>
                  <a:pt x="5" y="133"/>
                </a:lnTo>
                <a:lnTo>
                  <a:pt x="6" y="100"/>
                </a:lnTo>
                <a:lnTo>
                  <a:pt x="6" y="73"/>
                </a:lnTo>
                <a:lnTo>
                  <a:pt x="7" y="53"/>
                </a:lnTo>
                <a:lnTo>
                  <a:pt x="8" y="37"/>
                </a:lnTo>
                <a:lnTo>
                  <a:pt x="9" y="27"/>
                </a:lnTo>
                <a:lnTo>
                  <a:pt x="10" y="23"/>
                </a:lnTo>
                <a:lnTo>
                  <a:pt x="10" y="19"/>
                </a:lnTo>
                <a:lnTo>
                  <a:pt x="11" y="13"/>
                </a:lnTo>
                <a:lnTo>
                  <a:pt x="12" y="9"/>
                </a:lnTo>
                <a:lnTo>
                  <a:pt x="13" y="6"/>
                </a:lnTo>
                <a:lnTo>
                  <a:pt x="14" y="3"/>
                </a:lnTo>
                <a:lnTo>
                  <a:pt x="14" y="3"/>
                </a:lnTo>
                <a:lnTo>
                  <a:pt x="15" y="1"/>
                </a:lnTo>
                <a:lnTo>
                  <a:pt x="16" y="0"/>
                </a:lnTo>
                <a:lnTo>
                  <a:pt x="17" y="0"/>
                </a:lnTo>
                <a:lnTo>
                  <a:pt x="18" y="0"/>
                </a:lnTo>
                <a:lnTo>
                  <a:pt x="18" y="1"/>
                </a:lnTo>
                <a:lnTo>
                  <a:pt x="19" y="0"/>
                </a:lnTo>
                <a:lnTo>
                  <a:pt x="20" y="1"/>
                </a:lnTo>
                <a:lnTo>
                  <a:pt x="21" y="1"/>
                </a:lnTo>
                <a:lnTo>
                  <a:pt x="22" y="1"/>
                </a:lnTo>
                <a:lnTo>
                  <a:pt x="22" y="3"/>
                </a:lnTo>
                <a:lnTo>
                  <a:pt x="23" y="2"/>
                </a:lnTo>
                <a:lnTo>
                  <a:pt x="24" y="1"/>
                </a:lnTo>
                <a:lnTo>
                  <a:pt x="25" y="3"/>
                </a:lnTo>
                <a:lnTo>
                  <a:pt x="26" y="3"/>
                </a:lnTo>
                <a:lnTo>
                  <a:pt x="26" y="3"/>
                </a:lnTo>
                <a:lnTo>
                  <a:pt x="27" y="3"/>
                </a:lnTo>
                <a:lnTo>
                  <a:pt x="28" y="3"/>
                </a:lnTo>
                <a:lnTo>
                  <a:pt x="29" y="1"/>
                </a:lnTo>
                <a:lnTo>
                  <a:pt x="30" y="1"/>
                </a:lnTo>
                <a:lnTo>
                  <a:pt x="30" y="1"/>
                </a:lnTo>
                <a:lnTo>
                  <a:pt x="31" y="1"/>
                </a:lnTo>
                <a:lnTo>
                  <a:pt x="32" y="1"/>
                </a:lnTo>
                <a:lnTo>
                  <a:pt x="33" y="1"/>
                </a:lnTo>
                <a:lnTo>
                  <a:pt x="34" y="0"/>
                </a:lnTo>
                <a:lnTo>
                  <a:pt x="34" y="0"/>
                </a:lnTo>
                <a:lnTo>
                  <a:pt x="35" y="0"/>
                </a:lnTo>
                <a:lnTo>
                  <a:pt x="36" y="0"/>
                </a:lnTo>
                <a:lnTo>
                  <a:pt x="37" y="0"/>
                </a:lnTo>
                <a:lnTo>
                  <a:pt x="38" y="0"/>
                </a:lnTo>
                <a:lnTo>
                  <a:pt x="38" y="1"/>
                </a:lnTo>
                <a:lnTo>
                  <a:pt x="39" y="0"/>
                </a:lnTo>
                <a:lnTo>
                  <a:pt x="40" y="0"/>
                </a:lnTo>
                <a:lnTo>
                  <a:pt x="41" y="1"/>
                </a:lnTo>
                <a:lnTo>
                  <a:pt x="42" y="1"/>
                </a:lnTo>
                <a:lnTo>
                  <a:pt x="42" y="0"/>
                </a:lnTo>
                <a:lnTo>
                  <a:pt x="43" y="1"/>
                </a:lnTo>
                <a:lnTo>
                  <a:pt x="44" y="0"/>
                </a:lnTo>
                <a:lnTo>
                  <a:pt x="45" y="1"/>
                </a:lnTo>
                <a:lnTo>
                  <a:pt x="46" y="1"/>
                </a:lnTo>
                <a:lnTo>
                  <a:pt x="46" y="1"/>
                </a:lnTo>
                <a:lnTo>
                  <a:pt x="47" y="1"/>
                </a:lnTo>
                <a:lnTo>
                  <a:pt x="48" y="1"/>
                </a:lnTo>
                <a:lnTo>
                  <a:pt x="49" y="1"/>
                </a:lnTo>
                <a:lnTo>
                  <a:pt x="50" y="1"/>
                </a:lnTo>
                <a:lnTo>
                  <a:pt x="50" y="1"/>
                </a:lnTo>
                <a:lnTo>
                  <a:pt x="51" y="1"/>
                </a:lnTo>
                <a:lnTo>
                  <a:pt x="52" y="1"/>
                </a:lnTo>
                <a:lnTo>
                  <a:pt x="53" y="1"/>
                </a:lnTo>
                <a:lnTo>
                  <a:pt x="54" y="1"/>
                </a:lnTo>
                <a:lnTo>
                  <a:pt x="54" y="1"/>
                </a:lnTo>
                <a:lnTo>
                  <a:pt x="55" y="1"/>
                </a:lnTo>
                <a:lnTo>
                  <a:pt x="56" y="1"/>
                </a:lnTo>
                <a:lnTo>
                  <a:pt x="57" y="1"/>
                </a:lnTo>
                <a:lnTo>
                  <a:pt x="58" y="1"/>
                </a:lnTo>
                <a:lnTo>
                  <a:pt x="58" y="1"/>
                </a:lnTo>
                <a:lnTo>
                  <a:pt x="59" y="1"/>
                </a:lnTo>
                <a:lnTo>
                  <a:pt x="60" y="3"/>
                </a:lnTo>
                <a:lnTo>
                  <a:pt x="61" y="1"/>
                </a:lnTo>
                <a:lnTo>
                  <a:pt x="62" y="3"/>
                </a:lnTo>
                <a:lnTo>
                  <a:pt x="62" y="3"/>
                </a:lnTo>
                <a:lnTo>
                  <a:pt x="63" y="2"/>
                </a:lnTo>
                <a:lnTo>
                  <a:pt x="64" y="1"/>
                </a:lnTo>
                <a:lnTo>
                  <a:pt x="65" y="3"/>
                </a:lnTo>
                <a:lnTo>
                  <a:pt x="66" y="1"/>
                </a:lnTo>
                <a:lnTo>
                  <a:pt x="66" y="3"/>
                </a:lnTo>
                <a:lnTo>
                  <a:pt x="67" y="1"/>
                </a:lnTo>
                <a:lnTo>
                  <a:pt x="68" y="2"/>
                </a:lnTo>
                <a:lnTo>
                  <a:pt x="69" y="3"/>
                </a:lnTo>
                <a:lnTo>
                  <a:pt x="70" y="1"/>
                </a:lnTo>
                <a:lnTo>
                  <a:pt x="70" y="3"/>
                </a:lnTo>
                <a:lnTo>
                  <a:pt x="71" y="1"/>
                </a:lnTo>
                <a:lnTo>
                  <a:pt x="72" y="1"/>
                </a:lnTo>
                <a:lnTo>
                  <a:pt x="73" y="3"/>
                </a:lnTo>
                <a:lnTo>
                  <a:pt x="74" y="2"/>
                </a:lnTo>
                <a:lnTo>
                  <a:pt x="74" y="1"/>
                </a:lnTo>
                <a:lnTo>
                  <a:pt x="75" y="3"/>
                </a:lnTo>
                <a:lnTo>
                  <a:pt x="76" y="1"/>
                </a:lnTo>
                <a:lnTo>
                  <a:pt x="77" y="3"/>
                </a:lnTo>
                <a:lnTo>
                  <a:pt x="78" y="3"/>
                </a:lnTo>
                <a:lnTo>
                  <a:pt x="78" y="2"/>
                </a:lnTo>
                <a:lnTo>
                  <a:pt x="79" y="1"/>
                </a:lnTo>
                <a:lnTo>
                  <a:pt x="80" y="3"/>
                </a:lnTo>
                <a:lnTo>
                  <a:pt x="81" y="3"/>
                </a:lnTo>
                <a:lnTo>
                  <a:pt x="82" y="1"/>
                </a:lnTo>
                <a:lnTo>
                  <a:pt x="82" y="3"/>
                </a:lnTo>
                <a:lnTo>
                  <a:pt x="83" y="2"/>
                </a:lnTo>
                <a:lnTo>
                  <a:pt x="84" y="1"/>
                </a:lnTo>
                <a:lnTo>
                  <a:pt x="85" y="3"/>
                </a:lnTo>
                <a:lnTo>
                  <a:pt x="86" y="1"/>
                </a:lnTo>
                <a:lnTo>
                  <a:pt x="86" y="3"/>
                </a:lnTo>
                <a:lnTo>
                  <a:pt x="87" y="1"/>
                </a:lnTo>
                <a:lnTo>
                  <a:pt x="88" y="1"/>
                </a:lnTo>
                <a:lnTo>
                  <a:pt x="89" y="1"/>
                </a:lnTo>
                <a:lnTo>
                  <a:pt x="90" y="3"/>
                </a:lnTo>
                <a:lnTo>
                  <a:pt x="90" y="1"/>
                </a:lnTo>
                <a:lnTo>
                  <a:pt x="91" y="1"/>
                </a:lnTo>
                <a:lnTo>
                  <a:pt x="92" y="3"/>
                </a:lnTo>
                <a:lnTo>
                  <a:pt x="93" y="3"/>
                </a:lnTo>
                <a:lnTo>
                  <a:pt x="94" y="3"/>
                </a:lnTo>
                <a:lnTo>
                  <a:pt x="94" y="3"/>
                </a:lnTo>
                <a:lnTo>
                  <a:pt x="95" y="4"/>
                </a:lnTo>
                <a:lnTo>
                  <a:pt x="96" y="3"/>
                </a:lnTo>
                <a:lnTo>
                  <a:pt x="97" y="4"/>
                </a:lnTo>
                <a:lnTo>
                  <a:pt x="98" y="4"/>
                </a:lnTo>
                <a:lnTo>
                  <a:pt x="98" y="4"/>
                </a:lnTo>
                <a:lnTo>
                  <a:pt x="99" y="4"/>
                </a:lnTo>
                <a:lnTo>
                  <a:pt x="100" y="6"/>
                </a:lnTo>
                <a:lnTo>
                  <a:pt x="101" y="4"/>
                </a:lnTo>
                <a:lnTo>
                  <a:pt x="102" y="5"/>
                </a:lnTo>
                <a:lnTo>
                  <a:pt x="102" y="6"/>
                </a:lnTo>
                <a:lnTo>
                  <a:pt x="103" y="6"/>
                </a:lnTo>
                <a:lnTo>
                  <a:pt x="104" y="6"/>
                </a:lnTo>
                <a:lnTo>
                  <a:pt x="105" y="6"/>
                </a:lnTo>
                <a:lnTo>
                  <a:pt x="106" y="7"/>
                </a:lnTo>
                <a:lnTo>
                  <a:pt x="106" y="6"/>
                </a:lnTo>
                <a:lnTo>
                  <a:pt x="107" y="6"/>
                </a:lnTo>
                <a:lnTo>
                  <a:pt x="108" y="7"/>
                </a:lnTo>
                <a:lnTo>
                  <a:pt x="109" y="7"/>
                </a:lnTo>
                <a:lnTo>
                  <a:pt x="110" y="7"/>
                </a:lnTo>
                <a:lnTo>
                  <a:pt x="110" y="7"/>
                </a:lnTo>
                <a:lnTo>
                  <a:pt x="111" y="7"/>
                </a:lnTo>
                <a:lnTo>
                  <a:pt x="112" y="7"/>
                </a:lnTo>
                <a:lnTo>
                  <a:pt x="113" y="7"/>
                </a:lnTo>
                <a:lnTo>
                  <a:pt x="114" y="7"/>
                </a:lnTo>
                <a:lnTo>
                  <a:pt x="114" y="7"/>
                </a:lnTo>
                <a:lnTo>
                  <a:pt x="115" y="6"/>
                </a:lnTo>
                <a:lnTo>
                  <a:pt x="116" y="6"/>
                </a:lnTo>
                <a:lnTo>
                  <a:pt x="117" y="7"/>
                </a:lnTo>
                <a:lnTo>
                  <a:pt x="118" y="7"/>
                </a:lnTo>
                <a:lnTo>
                  <a:pt x="118" y="6"/>
                </a:lnTo>
                <a:lnTo>
                  <a:pt x="119" y="6"/>
                </a:lnTo>
                <a:lnTo>
                  <a:pt x="121" y="7"/>
                </a:lnTo>
                <a:lnTo>
                  <a:pt x="122" y="7"/>
                </a:lnTo>
                <a:lnTo>
                  <a:pt x="122" y="6"/>
                </a:lnTo>
                <a:lnTo>
                  <a:pt x="123" y="7"/>
                </a:lnTo>
                <a:lnTo>
                  <a:pt x="124" y="7"/>
                </a:lnTo>
                <a:lnTo>
                  <a:pt x="125" y="7"/>
                </a:lnTo>
                <a:lnTo>
                  <a:pt x="126" y="7"/>
                </a:lnTo>
                <a:lnTo>
                  <a:pt x="126" y="7"/>
                </a:lnTo>
                <a:lnTo>
                  <a:pt x="127" y="7"/>
                </a:lnTo>
                <a:lnTo>
                  <a:pt x="128" y="7"/>
                </a:lnTo>
                <a:lnTo>
                  <a:pt x="129" y="7"/>
                </a:lnTo>
                <a:lnTo>
                  <a:pt x="130" y="7"/>
                </a:lnTo>
                <a:lnTo>
                  <a:pt x="130" y="7"/>
                </a:lnTo>
                <a:lnTo>
                  <a:pt x="131" y="7"/>
                </a:lnTo>
                <a:lnTo>
                  <a:pt x="132" y="7"/>
                </a:lnTo>
                <a:lnTo>
                  <a:pt x="133" y="6"/>
                </a:lnTo>
                <a:lnTo>
                  <a:pt x="134" y="7"/>
                </a:lnTo>
                <a:lnTo>
                  <a:pt x="134" y="6"/>
                </a:lnTo>
                <a:lnTo>
                  <a:pt x="135" y="6"/>
                </a:lnTo>
                <a:lnTo>
                  <a:pt x="136" y="6"/>
                </a:lnTo>
                <a:lnTo>
                  <a:pt x="137" y="7"/>
                </a:lnTo>
                <a:lnTo>
                  <a:pt x="138" y="6"/>
                </a:lnTo>
                <a:lnTo>
                  <a:pt x="138" y="6"/>
                </a:lnTo>
                <a:lnTo>
                  <a:pt x="139" y="6"/>
                </a:lnTo>
                <a:lnTo>
                  <a:pt x="140" y="6"/>
                </a:lnTo>
                <a:lnTo>
                  <a:pt x="141" y="6"/>
                </a:lnTo>
                <a:lnTo>
                  <a:pt x="142" y="4"/>
                </a:lnTo>
                <a:lnTo>
                  <a:pt x="142" y="4"/>
                </a:lnTo>
                <a:lnTo>
                  <a:pt x="143" y="4"/>
                </a:lnTo>
                <a:lnTo>
                  <a:pt x="144" y="4"/>
                </a:lnTo>
                <a:lnTo>
                  <a:pt x="145" y="4"/>
                </a:lnTo>
                <a:lnTo>
                  <a:pt x="146" y="4"/>
                </a:lnTo>
                <a:lnTo>
                  <a:pt x="146" y="3"/>
                </a:lnTo>
                <a:lnTo>
                  <a:pt x="147" y="4"/>
                </a:lnTo>
                <a:lnTo>
                  <a:pt x="148" y="4"/>
                </a:lnTo>
                <a:lnTo>
                  <a:pt x="149" y="4"/>
                </a:lnTo>
                <a:lnTo>
                  <a:pt x="150" y="4"/>
                </a:lnTo>
                <a:lnTo>
                  <a:pt x="150" y="3"/>
                </a:lnTo>
                <a:lnTo>
                  <a:pt x="151" y="4"/>
                </a:lnTo>
                <a:lnTo>
                  <a:pt x="152" y="4"/>
                </a:lnTo>
                <a:lnTo>
                  <a:pt x="153" y="5"/>
                </a:lnTo>
                <a:lnTo>
                  <a:pt x="154" y="6"/>
                </a:lnTo>
                <a:lnTo>
                  <a:pt x="154" y="4"/>
                </a:lnTo>
                <a:lnTo>
                  <a:pt x="155" y="6"/>
                </a:lnTo>
                <a:lnTo>
                  <a:pt x="156" y="4"/>
                </a:lnTo>
                <a:lnTo>
                  <a:pt x="157" y="4"/>
                </a:lnTo>
                <a:lnTo>
                  <a:pt x="158" y="5"/>
                </a:lnTo>
                <a:lnTo>
                  <a:pt x="158" y="6"/>
                </a:lnTo>
                <a:lnTo>
                  <a:pt x="159" y="4"/>
                </a:lnTo>
                <a:lnTo>
                  <a:pt x="160" y="6"/>
                </a:lnTo>
                <a:lnTo>
                  <a:pt x="161" y="4"/>
                </a:lnTo>
                <a:lnTo>
                  <a:pt x="162" y="6"/>
                </a:lnTo>
                <a:lnTo>
                  <a:pt x="162" y="6"/>
                </a:lnTo>
                <a:lnTo>
                  <a:pt x="163" y="6"/>
                </a:lnTo>
                <a:lnTo>
                  <a:pt x="164" y="4"/>
                </a:lnTo>
                <a:lnTo>
                  <a:pt x="165" y="6"/>
                </a:lnTo>
                <a:lnTo>
                  <a:pt x="166" y="6"/>
                </a:lnTo>
                <a:lnTo>
                  <a:pt x="166" y="6"/>
                </a:lnTo>
                <a:lnTo>
                  <a:pt x="167" y="6"/>
                </a:lnTo>
                <a:lnTo>
                  <a:pt x="168" y="6"/>
                </a:lnTo>
                <a:lnTo>
                  <a:pt x="169" y="6"/>
                </a:lnTo>
                <a:lnTo>
                  <a:pt x="170" y="6"/>
                </a:lnTo>
                <a:lnTo>
                  <a:pt x="170" y="6"/>
                </a:lnTo>
                <a:lnTo>
                  <a:pt x="171" y="6"/>
                </a:lnTo>
                <a:lnTo>
                  <a:pt x="172" y="6"/>
                </a:lnTo>
                <a:lnTo>
                  <a:pt x="173" y="7"/>
                </a:lnTo>
                <a:lnTo>
                  <a:pt x="174" y="6"/>
                </a:lnTo>
                <a:lnTo>
                  <a:pt x="174" y="7"/>
                </a:lnTo>
                <a:lnTo>
                  <a:pt x="175" y="6"/>
                </a:lnTo>
                <a:lnTo>
                  <a:pt x="176" y="6"/>
                </a:lnTo>
                <a:lnTo>
                  <a:pt x="177" y="7"/>
                </a:lnTo>
                <a:lnTo>
                  <a:pt x="178" y="6"/>
                </a:lnTo>
                <a:lnTo>
                  <a:pt x="178" y="6"/>
                </a:lnTo>
                <a:lnTo>
                  <a:pt x="179" y="6"/>
                </a:lnTo>
                <a:lnTo>
                  <a:pt x="180" y="6"/>
                </a:lnTo>
                <a:lnTo>
                  <a:pt x="181" y="7"/>
                </a:lnTo>
                <a:lnTo>
                  <a:pt x="182" y="6"/>
                </a:lnTo>
                <a:lnTo>
                  <a:pt x="182" y="6"/>
                </a:lnTo>
                <a:lnTo>
                  <a:pt x="183" y="6"/>
                </a:lnTo>
                <a:lnTo>
                  <a:pt x="184" y="6"/>
                </a:lnTo>
                <a:lnTo>
                  <a:pt x="185" y="6"/>
                </a:lnTo>
                <a:lnTo>
                  <a:pt x="186" y="7"/>
                </a:lnTo>
                <a:lnTo>
                  <a:pt x="186" y="6"/>
                </a:lnTo>
                <a:lnTo>
                  <a:pt x="187" y="6"/>
                </a:lnTo>
                <a:lnTo>
                  <a:pt x="188" y="6"/>
                </a:lnTo>
                <a:lnTo>
                  <a:pt x="189" y="6"/>
                </a:lnTo>
                <a:lnTo>
                  <a:pt x="190" y="6"/>
                </a:lnTo>
                <a:lnTo>
                  <a:pt x="190" y="6"/>
                </a:lnTo>
                <a:lnTo>
                  <a:pt x="191" y="7"/>
                </a:lnTo>
                <a:lnTo>
                  <a:pt x="192" y="6"/>
                </a:lnTo>
                <a:lnTo>
                  <a:pt x="193" y="6"/>
                </a:lnTo>
                <a:lnTo>
                  <a:pt x="194" y="6"/>
                </a:lnTo>
                <a:lnTo>
                  <a:pt x="194" y="6"/>
                </a:lnTo>
                <a:lnTo>
                  <a:pt x="195" y="7"/>
                </a:lnTo>
                <a:lnTo>
                  <a:pt x="196" y="6"/>
                </a:lnTo>
                <a:lnTo>
                  <a:pt x="197" y="6"/>
                </a:lnTo>
                <a:lnTo>
                  <a:pt x="198" y="6"/>
                </a:lnTo>
                <a:lnTo>
                  <a:pt x="198" y="6"/>
                </a:lnTo>
                <a:lnTo>
                  <a:pt x="199" y="6"/>
                </a:lnTo>
                <a:lnTo>
                  <a:pt x="200" y="6"/>
                </a:lnTo>
                <a:lnTo>
                  <a:pt x="201" y="6"/>
                </a:lnTo>
                <a:lnTo>
                  <a:pt x="202" y="7"/>
                </a:lnTo>
                <a:lnTo>
                  <a:pt x="202" y="6"/>
                </a:lnTo>
                <a:lnTo>
                  <a:pt x="203" y="6"/>
                </a:lnTo>
                <a:lnTo>
                  <a:pt x="204" y="7"/>
                </a:lnTo>
                <a:lnTo>
                  <a:pt x="205" y="7"/>
                </a:lnTo>
                <a:lnTo>
                  <a:pt x="206" y="7"/>
                </a:lnTo>
                <a:lnTo>
                  <a:pt x="206" y="7"/>
                </a:lnTo>
                <a:lnTo>
                  <a:pt x="207" y="9"/>
                </a:lnTo>
                <a:lnTo>
                  <a:pt x="208" y="7"/>
                </a:lnTo>
                <a:lnTo>
                  <a:pt x="209" y="9"/>
                </a:lnTo>
                <a:lnTo>
                  <a:pt x="210" y="9"/>
                </a:lnTo>
                <a:lnTo>
                  <a:pt x="210" y="9"/>
                </a:lnTo>
                <a:lnTo>
                  <a:pt x="211" y="9"/>
                </a:lnTo>
                <a:lnTo>
                  <a:pt x="212" y="9"/>
                </a:lnTo>
                <a:lnTo>
                  <a:pt x="213" y="9"/>
                </a:lnTo>
                <a:lnTo>
                  <a:pt x="214" y="7"/>
                </a:lnTo>
                <a:lnTo>
                  <a:pt x="214" y="7"/>
                </a:lnTo>
                <a:lnTo>
                  <a:pt x="215" y="7"/>
                </a:lnTo>
                <a:lnTo>
                  <a:pt x="216" y="7"/>
                </a:lnTo>
                <a:lnTo>
                  <a:pt x="217" y="6"/>
                </a:lnTo>
                <a:lnTo>
                  <a:pt x="218" y="6"/>
                </a:lnTo>
                <a:lnTo>
                  <a:pt x="218" y="6"/>
                </a:lnTo>
                <a:lnTo>
                  <a:pt x="219" y="6"/>
                </a:lnTo>
                <a:lnTo>
                  <a:pt x="220" y="6"/>
                </a:lnTo>
                <a:lnTo>
                  <a:pt x="221" y="7"/>
                </a:lnTo>
                <a:lnTo>
                  <a:pt x="222" y="6"/>
                </a:lnTo>
                <a:lnTo>
                  <a:pt x="222" y="9"/>
                </a:lnTo>
                <a:lnTo>
                  <a:pt x="223" y="9"/>
                </a:lnTo>
                <a:lnTo>
                  <a:pt x="224" y="9"/>
                </a:lnTo>
                <a:lnTo>
                  <a:pt x="225" y="12"/>
                </a:lnTo>
                <a:lnTo>
                  <a:pt x="226" y="16"/>
                </a:lnTo>
                <a:lnTo>
                  <a:pt x="226" y="19"/>
                </a:lnTo>
                <a:lnTo>
                  <a:pt x="227" y="25"/>
                </a:lnTo>
                <a:lnTo>
                  <a:pt x="228" y="35"/>
                </a:lnTo>
                <a:lnTo>
                  <a:pt x="229" y="46"/>
                </a:lnTo>
                <a:lnTo>
                  <a:pt x="230" y="60"/>
                </a:lnTo>
                <a:lnTo>
                  <a:pt x="230" y="71"/>
                </a:lnTo>
                <a:lnTo>
                  <a:pt x="231" y="81"/>
                </a:lnTo>
                <a:lnTo>
                  <a:pt x="232" y="106"/>
                </a:lnTo>
                <a:lnTo>
                  <a:pt x="233" y="137"/>
                </a:lnTo>
                <a:lnTo>
                  <a:pt x="234" y="171"/>
                </a:lnTo>
                <a:lnTo>
                  <a:pt x="234" y="202"/>
                </a:lnTo>
                <a:lnTo>
                  <a:pt x="235" y="227"/>
                </a:lnTo>
                <a:lnTo>
                  <a:pt x="236" y="243"/>
                </a:lnTo>
                <a:lnTo>
                  <a:pt x="237" y="252"/>
                </a:lnTo>
                <a:lnTo>
                  <a:pt x="238" y="256"/>
                </a:lnTo>
                <a:lnTo>
                  <a:pt x="238" y="257"/>
                </a:lnTo>
                <a:lnTo>
                  <a:pt x="239" y="257"/>
                </a:lnTo>
                <a:lnTo>
                  <a:pt x="240" y="258"/>
                </a:lnTo>
              </a:path>
            </a:pathLst>
          </a:custGeom>
          <a:noFill/>
          <a:ln w="36576">
            <a:solidFill>
              <a:srgbClr val="33CC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05" name="Freeform 302"/>
          <p:cNvSpPr>
            <a:spLocks/>
          </p:cNvSpPr>
          <p:nvPr/>
        </p:nvSpPr>
        <p:spPr bwMode="auto">
          <a:xfrm>
            <a:off x="765405" y="2838388"/>
            <a:ext cx="1448991" cy="708422"/>
          </a:xfrm>
          <a:custGeom>
            <a:avLst/>
            <a:gdLst>
              <a:gd name="T0" fmla="*/ 3 w 240"/>
              <a:gd name="T1" fmla="*/ 171 h 246"/>
              <a:gd name="T2" fmla="*/ 7 w 240"/>
              <a:gd name="T3" fmla="*/ 44 h 246"/>
              <a:gd name="T4" fmla="*/ 11 w 240"/>
              <a:gd name="T5" fmla="*/ 11 h 246"/>
              <a:gd name="T6" fmla="*/ 15 w 240"/>
              <a:gd name="T7" fmla="*/ 1 h 246"/>
              <a:gd name="T8" fmla="*/ 19 w 240"/>
              <a:gd name="T9" fmla="*/ 1 h 246"/>
              <a:gd name="T10" fmla="*/ 23 w 240"/>
              <a:gd name="T11" fmla="*/ 3 h 246"/>
              <a:gd name="T12" fmla="*/ 27 w 240"/>
              <a:gd name="T13" fmla="*/ 3 h 246"/>
              <a:gd name="T14" fmla="*/ 31 w 240"/>
              <a:gd name="T15" fmla="*/ 1 h 246"/>
              <a:gd name="T16" fmla="*/ 35 w 240"/>
              <a:gd name="T17" fmla="*/ 1 h 246"/>
              <a:gd name="T18" fmla="*/ 39 w 240"/>
              <a:gd name="T19" fmla="*/ 1 h 246"/>
              <a:gd name="T20" fmla="*/ 43 w 240"/>
              <a:gd name="T21" fmla="*/ 1 h 246"/>
              <a:gd name="T22" fmla="*/ 47 w 240"/>
              <a:gd name="T23" fmla="*/ 1 h 246"/>
              <a:gd name="T24" fmla="*/ 51 w 240"/>
              <a:gd name="T25" fmla="*/ 1 h 246"/>
              <a:gd name="T26" fmla="*/ 55 w 240"/>
              <a:gd name="T27" fmla="*/ 3 h 246"/>
              <a:gd name="T28" fmla="*/ 59 w 240"/>
              <a:gd name="T29" fmla="*/ 3 h 246"/>
              <a:gd name="T30" fmla="*/ 63 w 240"/>
              <a:gd name="T31" fmla="*/ 3 h 246"/>
              <a:gd name="T32" fmla="*/ 67 w 240"/>
              <a:gd name="T33" fmla="*/ 3 h 246"/>
              <a:gd name="T34" fmla="*/ 71 w 240"/>
              <a:gd name="T35" fmla="*/ 1 h 246"/>
              <a:gd name="T36" fmla="*/ 75 w 240"/>
              <a:gd name="T37" fmla="*/ 1 h 246"/>
              <a:gd name="T38" fmla="*/ 79 w 240"/>
              <a:gd name="T39" fmla="*/ 3 h 246"/>
              <a:gd name="T40" fmla="*/ 83 w 240"/>
              <a:gd name="T41" fmla="*/ 2 h 246"/>
              <a:gd name="T42" fmla="*/ 87 w 240"/>
              <a:gd name="T43" fmla="*/ 1 h 246"/>
              <a:gd name="T44" fmla="*/ 91 w 240"/>
              <a:gd name="T45" fmla="*/ 3 h 246"/>
              <a:gd name="T46" fmla="*/ 95 w 240"/>
              <a:gd name="T47" fmla="*/ 4 h 246"/>
              <a:gd name="T48" fmla="*/ 99 w 240"/>
              <a:gd name="T49" fmla="*/ 6 h 246"/>
              <a:gd name="T50" fmla="*/ 103 w 240"/>
              <a:gd name="T51" fmla="*/ 6 h 246"/>
              <a:gd name="T52" fmla="*/ 107 w 240"/>
              <a:gd name="T53" fmla="*/ 7 h 246"/>
              <a:gd name="T54" fmla="*/ 111 w 240"/>
              <a:gd name="T55" fmla="*/ 8 h 246"/>
              <a:gd name="T56" fmla="*/ 115 w 240"/>
              <a:gd name="T57" fmla="*/ 7 h 246"/>
              <a:gd name="T58" fmla="*/ 119 w 240"/>
              <a:gd name="T59" fmla="*/ 8 h 246"/>
              <a:gd name="T60" fmla="*/ 124 w 240"/>
              <a:gd name="T61" fmla="*/ 8 h 246"/>
              <a:gd name="T62" fmla="*/ 128 w 240"/>
              <a:gd name="T63" fmla="*/ 8 h 246"/>
              <a:gd name="T64" fmla="*/ 132 w 240"/>
              <a:gd name="T65" fmla="*/ 8 h 246"/>
              <a:gd name="T66" fmla="*/ 136 w 240"/>
              <a:gd name="T67" fmla="*/ 7 h 246"/>
              <a:gd name="T68" fmla="*/ 140 w 240"/>
              <a:gd name="T69" fmla="*/ 6 h 246"/>
              <a:gd name="T70" fmla="*/ 144 w 240"/>
              <a:gd name="T71" fmla="*/ 4 h 246"/>
              <a:gd name="T72" fmla="*/ 148 w 240"/>
              <a:gd name="T73" fmla="*/ 4 h 246"/>
              <a:gd name="T74" fmla="*/ 152 w 240"/>
              <a:gd name="T75" fmla="*/ 4 h 246"/>
              <a:gd name="T76" fmla="*/ 156 w 240"/>
              <a:gd name="T77" fmla="*/ 4 h 246"/>
              <a:gd name="T78" fmla="*/ 160 w 240"/>
              <a:gd name="T79" fmla="*/ 6 h 246"/>
              <a:gd name="T80" fmla="*/ 164 w 240"/>
              <a:gd name="T81" fmla="*/ 6 h 246"/>
              <a:gd name="T82" fmla="*/ 168 w 240"/>
              <a:gd name="T83" fmla="*/ 6 h 246"/>
              <a:gd name="T84" fmla="*/ 172 w 240"/>
              <a:gd name="T85" fmla="*/ 7 h 246"/>
              <a:gd name="T86" fmla="*/ 176 w 240"/>
              <a:gd name="T87" fmla="*/ 7 h 246"/>
              <a:gd name="T88" fmla="*/ 180 w 240"/>
              <a:gd name="T89" fmla="*/ 7 h 246"/>
              <a:gd name="T90" fmla="*/ 184 w 240"/>
              <a:gd name="T91" fmla="*/ 7 h 246"/>
              <a:gd name="T92" fmla="*/ 188 w 240"/>
              <a:gd name="T93" fmla="*/ 7 h 246"/>
              <a:gd name="T94" fmla="*/ 192 w 240"/>
              <a:gd name="T95" fmla="*/ 7 h 246"/>
              <a:gd name="T96" fmla="*/ 196 w 240"/>
              <a:gd name="T97" fmla="*/ 6 h 246"/>
              <a:gd name="T98" fmla="*/ 200 w 240"/>
              <a:gd name="T99" fmla="*/ 7 h 246"/>
              <a:gd name="T100" fmla="*/ 204 w 240"/>
              <a:gd name="T101" fmla="*/ 7 h 246"/>
              <a:gd name="T102" fmla="*/ 208 w 240"/>
              <a:gd name="T103" fmla="*/ 8 h 246"/>
              <a:gd name="T104" fmla="*/ 212 w 240"/>
              <a:gd name="T105" fmla="*/ 10 h 246"/>
              <a:gd name="T106" fmla="*/ 216 w 240"/>
              <a:gd name="T107" fmla="*/ 7 h 246"/>
              <a:gd name="T108" fmla="*/ 220 w 240"/>
              <a:gd name="T109" fmla="*/ 7 h 246"/>
              <a:gd name="T110" fmla="*/ 224 w 240"/>
              <a:gd name="T111" fmla="*/ 13 h 246"/>
              <a:gd name="T112" fmla="*/ 228 w 240"/>
              <a:gd name="T113" fmla="*/ 36 h 246"/>
              <a:gd name="T114" fmla="*/ 232 w 240"/>
              <a:gd name="T115" fmla="*/ 102 h 246"/>
              <a:gd name="T116" fmla="*/ 236 w 240"/>
              <a:gd name="T117" fmla="*/ 231 h 246"/>
              <a:gd name="T118" fmla="*/ 240 w 240"/>
              <a:gd name="T11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0" h="246">
                <a:moveTo>
                  <a:pt x="0" y="236"/>
                </a:moveTo>
                <a:lnTo>
                  <a:pt x="1" y="233"/>
                </a:lnTo>
                <a:lnTo>
                  <a:pt x="2" y="220"/>
                </a:lnTo>
                <a:lnTo>
                  <a:pt x="2" y="199"/>
                </a:lnTo>
                <a:lnTo>
                  <a:pt x="3" y="171"/>
                </a:lnTo>
                <a:lnTo>
                  <a:pt x="4" y="139"/>
                </a:lnTo>
                <a:lnTo>
                  <a:pt x="5" y="108"/>
                </a:lnTo>
                <a:lnTo>
                  <a:pt x="6" y="81"/>
                </a:lnTo>
                <a:lnTo>
                  <a:pt x="6" y="60"/>
                </a:lnTo>
                <a:lnTo>
                  <a:pt x="7" y="44"/>
                </a:lnTo>
                <a:lnTo>
                  <a:pt x="8" y="38"/>
                </a:lnTo>
                <a:lnTo>
                  <a:pt x="9" y="32"/>
                </a:lnTo>
                <a:lnTo>
                  <a:pt x="10" y="23"/>
                </a:lnTo>
                <a:lnTo>
                  <a:pt x="10" y="16"/>
                </a:lnTo>
                <a:lnTo>
                  <a:pt x="11" y="11"/>
                </a:lnTo>
                <a:lnTo>
                  <a:pt x="12" y="8"/>
                </a:lnTo>
                <a:lnTo>
                  <a:pt x="13" y="6"/>
                </a:lnTo>
                <a:lnTo>
                  <a:pt x="14" y="3"/>
                </a:lnTo>
                <a:lnTo>
                  <a:pt x="14" y="1"/>
                </a:lnTo>
                <a:lnTo>
                  <a:pt x="15" y="1"/>
                </a:lnTo>
                <a:lnTo>
                  <a:pt x="16" y="1"/>
                </a:lnTo>
                <a:lnTo>
                  <a:pt x="17" y="0"/>
                </a:lnTo>
                <a:lnTo>
                  <a:pt x="18" y="1"/>
                </a:lnTo>
                <a:lnTo>
                  <a:pt x="18" y="0"/>
                </a:lnTo>
                <a:lnTo>
                  <a:pt x="19" y="1"/>
                </a:lnTo>
                <a:lnTo>
                  <a:pt x="20" y="1"/>
                </a:lnTo>
                <a:lnTo>
                  <a:pt x="21" y="1"/>
                </a:lnTo>
                <a:lnTo>
                  <a:pt x="22" y="3"/>
                </a:lnTo>
                <a:lnTo>
                  <a:pt x="22" y="3"/>
                </a:lnTo>
                <a:lnTo>
                  <a:pt x="23" y="3"/>
                </a:lnTo>
                <a:lnTo>
                  <a:pt x="24" y="3"/>
                </a:lnTo>
                <a:lnTo>
                  <a:pt x="25" y="4"/>
                </a:lnTo>
                <a:lnTo>
                  <a:pt x="26" y="4"/>
                </a:lnTo>
                <a:lnTo>
                  <a:pt x="26" y="3"/>
                </a:lnTo>
                <a:lnTo>
                  <a:pt x="27" y="3"/>
                </a:lnTo>
                <a:lnTo>
                  <a:pt x="28" y="3"/>
                </a:lnTo>
                <a:lnTo>
                  <a:pt x="29" y="1"/>
                </a:lnTo>
                <a:lnTo>
                  <a:pt x="30" y="2"/>
                </a:lnTo>
                <a:lnTo>
                  <a:pt x="30" y="3"/>
                </a:lnTo>
                <a:lnTo>
                  <a:pt x="31" y="1"/>
                </a:lnTo>
                <a:lnTo>
                  <a:pt x="32" y="1"/>
                </a:lnTo>
                <a:lnTo>
                  <a:pt x="33" y="3"/>
                </a:lnTo>
                <a:lnTo>
                  <a:pt x="34" y="1"/>
                </a:lnTo>
                <a:lnTo>
                  <a:pt x="34" y="1"/>
                </a:lnTo>
                <a:lnTo>
                  <a:pt x="35" y="1"/>
                </a:lnTo>
                <a:lnTo>
                  <a:pt x="36" y="0"/>
                </a:lnTo>
                <a:lnTo>
                  <a:pt x="37" y="1"/>
                </a:lnTo>
                <a:lnTo>
                  <a:pt x="38" y="1"/>
                </a:lnTo>
                <a:lnTo>
                  <a:pt x="38" y="0"/>
                </a:lnTo>
                <a:lnTo>
                  <a:pt x="39" y="1"/>
                </a:lnTo>
                <a:lnTo>
                  <a:pt x="40" y="1"/>
                </a:lnTo>
                <a:lnTo>
                  <a:pt x="41" y="1"/>
                </a:lnTo>
                <a:lnTo>
                  <a:pt x="42" y="1"/>
                </a:lnTo>
                <a:lnTo>
                  <a:pt x="42" y="1"/>
                </a:lnTo>
                <a:lnTo>
                  <a:pt x="43" y="1"/>
                </a:lnTo>
                <a:lnTo>
                  <a:pt x="44" y="1"/>
                </a:lnTo>
                <a:lnTo>
                  <a:pt x="45" y="1"/>
                </a:lnTo>
                <a:lnTo>
                  <a:pt x="46" y="1"/>
                </a:lnTo>
                <a:lnTo>
                  <a:pt x="46" y="1"/>
                </a:lnTo>
                <a:lnTo>
                  <a:pt x="47" y="1"/>
                </a:lnTo>
                <a:lnTo>
                  <a:pt x="48" y="1"/>
                </a:lnTo>
                <a:lnTo>
                  <a:pt x="49" y="1"/>
                </a:lnTo>
                <a:lnTo>
                  <a:pt x="50" y="1"/>
                </a:lnTo>
                <a:lnTo>
                  <a:pt x="50" y="1"/>
                </a:lnTo>
                <a:lnTo>
                  <a:pt x="51" y="1"/>
                </a:lnTo>
                <a:lnTo>
                  <a:pt x="52" y="1"/>
                </a:lnTo>
                <a:lnTo>
                  <a:pt x="53" y="1"/>
                </a:lnTo>
                <a:lnTo>
                  <a:pt x="54" y="1"/>
                </a:lnTo>
                <a:lnTo>
                  <a:pt x="54" y="1"/>
                </a:lnTo>
                <a:lnTo>
                  <a:pt x="55" y="3"/>
                </a:lnTo>
                <a:lnTo>
                  <a:pt x="56" y="1"/>
                </a:lnTo>
                <a:lnTo>
                  <a:pt x="57" y="1"/>
                </a:lnTo>
                <a:lnTo>
                  <a:pt x="58" y="1"/>
                </a:lnTo>
                <a:lnTo>
                  <a:pt x="58" y="1"/>
                </a:lnTo>
                <a:lnTo>
                  <a:pt x="59" y="3"/>
                </a:lnTo>
                <a:lnTo>
                  <a:pt x="60" y="1"/>
                </a:lnTo>
                <a:lnTo>
                  <a:pt x="61" y="3"/>
                </a:lnTo>
                <a:lnTo>
                  <a:pt x="62" y="1"/>
                </a:lnTo>
                <a:lnTo>
                  <a:pt x="62" y="3"/>
                </a:lnTo>
                <a:lnTo>
                  <a:pt x="63" y="3"/>
                </a:lnTo>
                <a:lnTo>
                  <a:pt x="64" y="3"/>
                </a:lnTo>
                <a:lnTo>
                  <a:pt x="65" y="1"/>
                </a:lnTo>
                <a:lnTo>
                  <a:pt x="66" y="3"/>
                </a:lnTo>
                <a:lnTo>
                  <a:pt x="66" y="1"/>
                </a:lnTo>
                <a:lnTo>
                  <a:pt x="67" y="3"/>
                </a:lnTo>
                <a:lnTo>
                  <a:pt x="68" y="2"/>
                </a:lnTo>
                <a:lnTo>
                  <a:pt x="69" y="1"/>
                </a:lnTo>
                <a:lnTo>
                  <a:pt x="70" y="3"/>
                </a:lnTo>
                <a:lnTo>
                  <a:pt x="70" y="1"/>
                </a:lnTo>
                <a:lnTo>
                  <a:pt x="71" y="1"/>
                </a:lnTo>
                <a:lnTo>
                  <a:pt x="72" y="3"/>
                </a:lnTo>
                <a:lnTo>
                  <a:pt x="73" y="2"/>
                </a:lnTo>
                <a:lnTo>
                  <a:pt x="74" y="1"/>
                </a:lnTo>
                <a:lnTo>
                  <a:pt x="74" y="3"/>
                </a:lnTo>
                <a:lnTo>
                  <a:pt x="75" y="1"/>
                </a:lnTo>
                <a:lnTo>
                  <a:pt x="76" y="3"/>
                </a:lnTo>
                <a:lnTo>
                  <a:pt x="77" y="1"/>
                </a:lnTo>
                <a:lnTo>
                  <a:pt x="78" y="3"/>
                </a:lnTo>
                <a:lnTo>
                  <a:pt x="78" y="3"/>
                </a:lnTo>
                <a:lnTo>
                  <a:pt x="79" y="3"/>
                </a:lnTo>
                <a:lnTo>
                  <a:pt x="80" y="1"/>
                </a:lnTo>
                <a:lnTo>
                  <a:pt x="81" y="3"/>
                </a:lnTo>
                <a:lnTo>
                  <a:pt x="82" y="3"/>
                </a:lnTo>
                <a:lnTo>
                  <a:pt x="82" y="1"/>
                </a:lnTo>
                <a:lnTo>
                  <a:pt x="83" y="2"/>
                </a:lnTo>
                <a:lnTo>
                  <a:pt x="84" y="3"/>
                </a:lnTo>
                <a:lnTo>
                  <a:pt x="85" y="1"/>
                </a:lnTo>
                <a:lnTo>
                  <a:pt x="86" y="1"/>
                </a:lnTo>
                <a:lnTo>
                  <a:pt x="86" y="3"/>
                </a:lnTo>
                <a:lnTo>
                  <a:pt x="87" y="1"/>
                </a:lnTo>
                <a:lnTo>
                  <a:pt x="88" y="1"/>
                </a:lnTo>
                <a:lnTo>
                  <a:pt x="89" y="1"/>
                </a:lnTo>
                <a:lnTo>
                  <a:pt x="90" y="1"/>
                </a:lnTo>
                <a:lnTo>
                  <a:pt x="90" y="1"/>
                </a:lnTo>
                <a:lnTo>
                  <a:pt x="91" y="3"/>
                </a:lnTo>
                <a:lnTo>
                  <a:pt x="92" y="1"/>
                </a:lnTo>
                <a:lnTo>
                  <a:pt x="93" y="2"/>
                </a:lnTo>
                <a:lnTo>
                  <a:pt x="94" y="3"/>
                </a:lnTo>
                <a:lnTo>
                  <a:pt x="94" y="3"/>
                </a:lnTo>
                <a:lnTo>
                  <a:pt x="95" y="4"/>
                </a:lnTo>
                <a:lnTo>
                  <a:pt x="96" y="4"/>
                </a:lnTo>
                <a:lnTo>
                  <a:pt x="97" y="4"/>
                </a:lnTo>
                <a:lnTo>
                  <a:pt x="98" y="4"/>
                </a:lnTo>
                <a:lnTo>
                  <a:pt x="98" y="6"/>
                </a:lnTo>
                <a:lnTo>
                  <a:pt x="99" y="6"/>
                </a:lnTo>
                <a:lnTo>
                  <a:pt x="100" y="6"/>
                </a:lnTo>
                <a:lnTo>
                  <a:pt x="101" y="6"/>
                </a:lnTo>
                <a:lnTo>
                  <a:pt x="102" y="6"/>
                </a:lnTo>
                <a:lnTo>
                  <a:pt x="102" y="7"/>
                </a:lnTo>
                <a:lnTo>
                  <a:pt x="103" y="6"/>
                </a:lnTo>
                <a:lnTo>
                  <a:pt x="104" y="7"/>
                </a:lnTo>
                <a:lnTo>
                  <a:pt x="105" y="7"/>
                </a:lnTo>
                <a:lnTo>
                  <a:pt x="106" y="7"/>
                </a:lnTo>
                <a:lnTo>
                  <a:pt x="106" y="7"/>
                </a:lnTo>
                <a:lnTo>
                  <a:pt x="107" y="7"/>
                </a:lnTo>
                <a:lnTo>
                  <a:pt x="108" y="7"/>
                </a:lnTo>
                <a:lnTo>
                  <a:pt x="109" y="7"/>
                </a:lnTo>
                <a:lnTo>
                  <a:pt x="110" y="7"/>
                </a:lnTo>
                <a:lnTo>
                  <a:pt x="110" y="8"/>
                </a:lnTo>
                <a:lnTo>
                  <a:pt x="111" y="8"/>
                </a:lnTo>
                <a:lnTo>
                  <a:pt x="112" y="7"/>
                </a:lnTo>
                <a:lnTo>
                  <a:pt x="113" y="8"/>
                </a:lnTo>
                <a:lnTo>
                  <a:pt x="114" y="7"/>
                </a:lnTo>
                <a:lnTo>
                  <a:pt x="114" y="8"/>
                </a:lnTo>
                <a:lnTo>
                  <a:pt x="115" y="7"/>
                </a:lnTo>
                <a:lnTo>
                  <a:pt x="116" y="8"/>
                </a:lnTo>
                <a:lnTo>
                  <a:pt x="117" y="8"/>
                </a:lnTo>
                <a:lnTo>
                  <a:pt x="118" y="7"/>
                </a:lnTo>
                <a:lnTo>
                  <a:pt x="118" y="7"/>
                </a:lnTo>
                <a:lnTo>
                  <a:pt x="119" y="8"/>
                </a:lnTo>
                <a:lnTo>
                  <a:pt x="121" y="7"/>
                </a:lnTo>
                <a:lnTo>
                  <a:pt x="122" y="7"/>
                </a:lnTo>
                <a:lnTo>
                  <a:pt x="122" y="8"/>
                </a:lnTo>
                <a:lnTo>
                  <a:pt x="123" y="7"/>
                </a:lnTo>
                <a:lnTo>
                  <a:pt x="124" y="8"/>
                </a:lnTo>
                <a:lnTo>
                  <a:pt x="125" y="8"/>
                </a:lnTo>
                <a:lnTo>
                  <a:pt x="126" y="7"/>
                </a:lnTo>
                <a:lnTo>
                  <a:pt x="126" y="8"/>
                </a:lnTo>
                <a:lnTo>
                  <a:pt x="127" y="7"/>
                </a:lnTo>
                <a:lnTo>
                  <a:pt x="128" y="8"/>
                </a:lnTo>
                <a:lnTo>
                  <a:pt x="129" y="7"/>
                </a:lnTo>
                <a:lnTo>
                  <a:pt x="130" y="8"/>
                </a:lnTo>
                <a:lnTo>
                  <a:pt x="130" y="8"/>
                </a:lnTo>
                <a:lnTo>
                  <a:pt x="131" y="7"/>
                </a:lnTo>
                <a:lnTo>
                  <a:pt x="132" y="8"/>
                </a:lnTo>
                <a:lnTo>
                  <a:pt x="133" y="7"/>
                </a:lnTo>
                <a:lnTo>
                  <a:pt x="134" y="7"/>
                </a:lnTo>
                <a:lnTo>
                  <a:pt x="134" y="7"/>
                </a:lnTo>
                <a:lnTo>
                  <a:pt x="135" y="7"/>
                </a:lnTo>
                <a:lnTo>
                  <a:pt x="136" y="7"/>
                </a:lnTo>
                <a:lnTo>
                  <a:pt x="137" y="7"/>
                </a:lnTo>
                <a:lnTo>
                  <a:pt x="138" y="6"/>
                </a:lnTo>
                <a:lnTo>
                  <a:pt x="138" y="7"/>
                </a:lnTo>
                <a:lnTo>
                  <a:pt x="139" y="6"/>
                </a:lnTo>
                <a:lnTo>
                  <a:pt x="140" y="6"/>
                </a:lnTo>
                <a:lnTo>
                  <a:pt x="141" y="6"/>
                </a:lnTo>
                <a:lnTo>
                  <a:pt x="142" y="4"/>
                </a:lnTo>
                <a:lnTo>
                  <a:pt x="142" y="6"/>
                </a:lnTo>
                <a:lnTo>
                  <a:pt x="143" y="4"/>
                </a:lnTo>
                <a:lnTo>
                  <a:pt x="144" y="4"/>
                </a:lnTo>
                <a:lnTo>
                  <a:pt x="145" y="3"/>
                </a:lnTo>
                <a:lnTo>
                  <a:pt x="146" y="4"/>
                </a:lnTo>
                <a:lnTo>
                  <a:pt x="146" y="4"/>
                </a:lnTo>
                <a:lnTo>
                  <a:pt x="147" y="4"/>
                </a:lnTo>
                <a:lnTo>
                  <a:pt x="148" y="4"/>
                </a:lnTo>
                <a:lnTo>
                  <a:pt x="149" y="3"/>
                </a:lnTo>
                <a:lnTo>
                  <a:pt x="150" y="4"/>
                </a:lnTo>
                <a:lnTo>
                  <a:pt x="150" y="6"/>
                </a:lnTo>
                <a:lnTo>
                  <a:pt x="151" y="4"/>
                </a:lnTo>
                <a:lnTo>
                  <a:pt x="152" y="4"/>
                </a:lnTo>
                <a:lnTo>
                  <a:pt x="153" y="5"/>
                </a:lnTo>
                <a:lnTo>
                  <a:pt x="154" y="6"/>
                </a:lnTo>
                <a:lnTo>
                  <a:pt x="154" y="6"/>
                </a:lnTo>
                <a:lnTo>
                  <a:pt x="155" y="6"/>
                </a:lnTo>
                <a:lnTo>
                  <a:pt x="156" y="4"/>
                </a:lnTo>
                <a:lnTo>
                  <a:pt x="157" y="6"/>
                </a:lnTo>
                <a:lnTo>
                  <a:pt x="158" y="6"/>
                </a:lnTo>
                <a:lnTo>
                  <a:pt x="158" y="6"/>
                </a:lnTo>
                <a:lnTo>
                  <a:pt x="159" y="6"/>
                </a:lnTo>
                <a:lnTo>
                  <a:pt x="160" y="6"/>
                </a:lnTo>
                <a:lnTo>
                  <a:pt x="161" y="6"/>
                </a:lnTo>
                <a:lnTo>
                  <a:pt x="162" y="6"/>
                </a:lnTo>
                <a:lnTo>
                  <a:pt x="162" y="6"/>
                </a:lnTo>
                <a:lnTo>
                  <a:pt x="163" y="6"/>
                </a:lnTo>
                <a:lnTo>
                  <a:pt x="164" y="6"/>
                </a:lnTo>
                <a:lnTo>
                  <a:pt x="165" y="7"/>
                </a:lnTo>
                <a:lnTo>
                  <a:pt x="166" y="6"/>
                </a:lnTo>
                <a:lnTo>
                  <a:pt x="166" y="7"/>
                </a:lnTo>
                <a:lnTo>
                  <a:pt x="167" y="6"/>
                </a:lnTo>
                <a:lnTo>
                  <a:pt x="168" y="6"/>
                </a:lnTo>
                <a:lnTo>
                  <a:pt x="169" y="7"/>
                </a:lnTo>
                <a:lnTo>
                  <a:pt x="170" y="7"/>
                </a:lnTo>
                <a:lnTo>
                  <a:pt x="170" y="7"/>
                </a:lnTo>
                <a:lnTo>
                  <a:pt x="171" y="6"/>
                </a:lnTo>
                <a:lnTo>
                  <a:pt x="172" y="7"/>
                </a:lnTo>
                <a:lnTo>
                  <a:pt x="173" y="7"/>
                </a:lnTo>
                <a:lnTo>
                  <a:pt x="174" y="7"/>
                </a:lnTo>
                <a:lnTo>
                  <a:pt x="174" y="7"/>
                </a:lnTo>
                <a:lnTo>
                  <a:pt x="175" y="7"/>
                </a:lnTo>
                <a:lnTo>
                  <a:pt x="176" y="7"/>
                </a:lnTo>
                <a:lnTo>
                  <a:pt x="177" y="7"/>
                </a:lnTo>
                <a:lnTo>
                  <a:pt x="178" y="7"/>
                </a:lnTo>
                <a:lnTo>
                  <a:pt x="178" y="7"/>
                </a:lnTo>
                <a:lnTo>
                  <a:pt x="179" y="7"/>
                </a:lnTo>
                <a:lnTo>
                  <a:pt x="180" y="7"/>
                </a:lnTo>
                <a:lnTo>
                  <a:pt x="181" y="7"/>
                </a:lnTo>
                <a:lnTo>
                  <a:pt x="182" y="7"/>
                </a:lnTo>
                <a:lnTo>
                  <a:pt x="182" y="6"/>
                </a:lnTo>
                <a:lnTo>
                  <a:pt x="183" y="6"/>
                </a:lnTo>
                <a:lnTo>
                  <a:pt x="184" y="7"/>
                </a:lnTo>
                <a:lnTo>
                  <a:pt x="185" y="7"/>
                </a:lnTo>
                <a:lnTo>
                  <a:pt x="186" y="7"/>
                </a:lnTo>
                <a:lnTo>
                  <a:pt x="186" y="7"/>
                </a:lnTo>
                <a:lnTo>
                  <a:pt x="187" y="7"/>
                </a:lnTo>
                <a:lnTo>
                  <a:pt x="188" y="7"/>
                </a:lnTo>
                <a:lnTo>
                  <a:pt x="189" y="7"/>
                </a:lnTo>
                <a:lnTo>
                  <a:pt x="190" y="6"/>
                </a:lnTo>
                <a:lnTo>
                  <a:pt x="190" y="7"/>
                </a:lnTo>
                <a:lnTo>
                  <a:pt x="191" y="6"/>
                </a:lnTo>
                <a:lnTo>
                  <a:pt x="192" y="7"/>
                </a:lnTo>
                <a:lnTo>
                  <a:pt x="193" y="6"/>
                </a:lnTo>
                <a:lnTo>
                  <a:pt x="194" y="6"/>
                </a:lnTo>
                <a:lnTo>
                  <a:pt x="194" y="7"/>
                </a:lnTo>
                <a:lnTo>
                  <a:pt x="195" y="6"/>
                </a:lnTo>
                <a:lnTo>
                  <a:pt x="196" y="6"/>
                </a:lnTo>
                <a:lnTo>
                  <a:pt x="197" y="7"/>
                </a:lnTo>
                <a:lnTo>
                  <a:pt x="198" y="6"/>
                </a:lnTo>
                <a:lnTo>
                  <a:pt x="198" y="6"/>
                </a:lnTo>
                <a:lnTo>
                  <a:pt x="199" y="6"/>
                </a:lnTo>
                <a:lnTo>
                  <a:pt x="200" y="7"/>
                </a:lnTo>
                <a:lnTo>
                  <a:pt x="201" y="6"/>
                </a:lnTo>
                <a:lnTo>
                  <a:pt x="202" y="7"/>
                </a:lnTo>
                <a:lnTo>
                  <a:pt x="202" y="7"/>
                </a:lnTo>
                <a:lnTo>
                  <a:pt x="203" y="7"/>
                </a:lnTo>
                <a:lnTo>
                  <a:pt x="204" y="7"/>
                </a:lnTo>
                <a:lnTo>
                  <a:pt x="205" y="8"/>
                </a:lnTo>
                <a:lnTo>
                  <a:pt x="206" y="8"/>
                </a:lnTo>
                <a:lnTo>
                  <a:pt x="206" y="7"/>
                </a:lnTo>
                <a:lnTo>
                  <a:pt x="207" y="10"/>
                </a:lnTo>
                <a:lnTo>
                  <a:pt x="208" y="8"/>
                </a:lnTo>
                <a:lnTo>
                  <a:pt x="209" y="10"/>
                </a:lnTo>
                <a:lnTo>
                  <a:pt x="210" y="8"/>
                </a:lnTo>
                <a:lnTo>
                  <a:pt x="210" y="10"/>
                </a:lnTo>
                <a:lnTo>
                  <a:pt x="211" y="10"/>
                </a:lnTo>
                <a:lnTo>
                  <a:pt x="212" y="10"/>
                </a:lnTo>
                <a:lnTo>
                  <a:pt x="213" y="10"/>
                </a:lnTo>
                <a:lnTo>
                  <a:pt x="214" y="8"/>
                </a:lnTo>
                <a:lnTo>
                  <a:pt x="214" y="8"/>
                </a:lnTo>
                <a:lnTo>
                  <a:pt x="215" y="7"/>
                </a:lnTo>
                <a:lnTo>
                  <a:pt x="216" y="7"/>
                </a:lnTo>
                <a:lnTo>
                  <a:pt x="217" y="7"/>
                </a:lnTo>
                <a:lnTo>
                  <a:pt x="218" y="6"/>
                </a:lnTo>
                <a:lnTo>
                  <a:pt x="218" y="6"/>
                </a:lnTo>
                <a:lnTo>
                  <a:pt x="219" y="7"/>
                </a:lnTo>
                <a:lnTo>
                  <a:pt x="220" y="7"/>
                </a:lnTo>
                <a:lnTo>
                  <a:pt x="221" y="8"/>
                </a:lnTo>
                <a:lnTo>
                  <a:pt x="222" y="8"/>
                </a:lnTo>
                <a:lnTo>
                  <a:pt x="222" y="11"/>
                </a:lnTo>
                <a:lnTo>
                  <a:pt x="223" y="11"/>
                </a:lnTo>
                <a:lnTo>
                  <a:pt x="224" y="13"/>
                </a:lnTo>
                <a:lnTo>
                  <a:pt x="225" y="15"/>
                </a:lnTo>
                <a:lnTo>
                  <a:pt x="226" y="18"/>
                </a:lnTo>
                <a:lnTo>
                  <a:pt x="226" y="22"/>
                </a:lnTo>
                <a:lnTo>
                  <a:pt x="227" y="28"/>
                </a:lnTo>
                <a:lnTo>
                  <a:pt x="228" y="36"/>
                </a:lnTo>
                <a:lnTo>
                  <a:pt x="229" y="47"/>
                </a:lnTo>
                <a:lnTo>
                  <a:pt x="230" y="60"/>
                </a:lnTo>
                <a:lnTo>
                  <a:pt x="230" y="78"/>
                </a:lnTo>
                <a:lnTo>
                  <a:pt x="231" y="91"/>
                </a:lnTo>
                <a:lnTo>
                  <a:pt x="232" y="102"/>
                </a:lnTo>
                <a:lnTo>
                  <a:pt x="233" y="130"/>
                </a:lnTo>
                <a:lnTo>
                  <a:pt x="234" y="160"/>
                </a:lnTo>
                <a:lnTo>
                  <a:pt x="234" y="190"/>
                </a:lnTo>
                <a:lnTo>
                  <a:pt x="235" y="214"/>
                </a:lnTo>
                <a:lnTo>
                  <a:pt x="236" y="231"/>
                </a:lnTo>
                <a:lnTo>
                  <a:pt x="237" y="240"/>
                </a:lnTo>
                <a:lnTo>
                  <a:pt x="238" y="243"/>
                </a:lnTo>
                <a:lnTo>
                  <a:pt x="238" y="245"/>
                </a:lnTo>
                <a:lnTo>
                  <a:pt x="239" y="245"/>
                </a:lnTo>
                <a:lnTo>
                  <a:pt x="240" y="246"/>
                </a:lnTo>
              </a:path>
            </a:pathLst>
          </a:custGeom>
          <a:noFill/>
          <a:ln w="36576">
            <a:solidFill>
              <a:srgbClr val="00CC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06" name="Freeform 303"/>
          <p:cNvSpPr>
            <a:spLocks/>
          </p:cNvSpPr>
          <p:nvPr/>
        </p:nvSpPr>
        <p:spPr bwMode="auto">
          <a:xfrm>
            <a:off x="765405" y="2883631"/>
            <a:ext cx="1448991" cy="663179"/>
          </a:xfrm>
          <a:custGeom>
            <a:avLst/>
            <a:gdLst>
              <a:gd name="T0" fmla="*/ 3 w 240"/>
              <a:gd name="T1" fmla="*/ 191 h 230"/>
              <a:gd name="T2" fmla="*/ 7 w 240"/>
              <a:gd name="T3" fmla="*/ 61 h 230"/>
              <a:gd name="T4" fmla="*/ 11 w 240"/>
              <a:gd name="T5" fmla="*/ 17 h 230"/>
              <a:gd name="T6" fmla="*/ 15 w 240"/>
              <a:gd name="T7" fmla="*/ 2 h 230"/>
              <a:gd name="T8" fmla="*/ 19 w 240"/>
              <a:gd name="T9" fmla="*/ 0 h 230"/>
              <a:gd name="T10" fmla="*/ 23 w 240"/>
              <a:gd name="T11" fmla="*/ 4 h 230"/>
              <a:gd name="T12" fmla="*/ 27 w 240"/>
              <a:gd name="T13" fmla="*/ 4 h 230"/>
              <a:gd name="T14" fmla="*/ 31 w 240"/>
              <a:gd name="T15" fmla="*/ 3 h 230"/>
              <a:gd name="T16" fmla="*/ 35 w 240"/>
              <a:gd name="T17" fmla="*/ 2 h 230"/>
              <a:gd name="T18" fmla="*/ 39 w 240"/>
              <a:gd name="T19" fmla="*/ 3 h 230"/>
              <a:gd name="T20" fmla="*/ 43 w 240"/>
              <a:gd name="T21" fmla="*/ 3 h 230"/>
              <a:gd name="T22" fmla="*/ 47 w 240"/>
              <a:gd name="T23" fmla="*/ 3 h 230"/>
              <a:gd name="T24" fmla="*/ 51 w 240"/>
              <a:gd name="T25" fmla="*/ 3 h 230"/>
              <a:gd name="T26" fmla="*/ 55 w 240"/>
              <a:gd name="T27" fmla="*/ 4 h 230"/>
              <a:gd name="T28" fmla="*/ 59 w 240"/>
              <a:gd name="T29" fmla="*/ 4 h 230"/>
              <a:gd name="T30" fmla="*/ 63 w 240"/>
              <a:gd name="T31" fmla="*/ 5 h 230"/>
              <a:gd name="T32" fmla="*/ 67 w 240"/>
              <a:gd name="T33" fmla="*/ 6 h 230"/>
              <a:gd name="T34" fmla="*/ 71 w 240"/>
              <a:gd name="T35" fmla="*/ 4 h 230"/>
              <a:gd name="T36" fmla="*/ 75 w 240"/>
              <a:gd name="T37" fmla="*/ 4 h 230"/>
              <a:gd name="T38" fmla="*/ 79 w 240"/>
              <a:gd name="T39" fmla="*/ 4 h 230"/>
              <a:gd name="T40" fmla="*/ 83 w 240"/>
              <a:gd name="T41" fmla="*/ 4 h 230"/>
              <a:gd name="T42" fmla="*/ 87 w 240"/>
              <a:gd name="T43" fmla="*/ 3 h 230"/>
              <a:gd name="T44" fmla="*/ 91 w 240"/>
              <a:gd name="T45" fmla="*/ 3 h 230"/>
              <a:gd name="T46" fmla="*/ 95 w 240"/>
              <a:gd name="T47" fmla="*/ 6 h 230"/>
              <a:gd name="T48" fmla="*/ 99 w 240"/>
              <a:gd name="T49" fmla="*/ 7 h 230"/>
              <a:gd name="T50" fmla="*/ 103 w 240"/>
              <a:gd name="T51" fmla="*/ 7 h 230"/>
              <a:gd name="T52" fmla="*/ 107 w 240"/>
              <a:gd name="T53" fmla="*/ 8 h 230"/>
              <a:gd name="T54" fmla="*/ 111 w 240"/>
              <a:gd name="T55" fmla="*/ 9 h 230"/>
              <a:gd name="T56" fmla="*/ 115 w 240"/>
              <a:gd name="T57" fmla="*/ 8 h 230"/>
              <a:gd name="T58" fmla="*/ 119 w 240"/>
              <a:gd name="T59" fmla="*/ 8 h 230"/>
              <a:gd name="T60" fmla="*/ 124 w 240"/>
              <a:gd name="T61" fmla="*/ 8 h 230"/>
              <a:gd name="T62" fmla="*/ 128 w 240"/>
              <a:gd name="T63" fmla="*/ 8 h 230"/>
              <a:gd name="T64" fmla="*/ 132 w 240"/>
              <a:gd name="T65" fmla="*/ 8 h 230"/>
              <a:gd name="T66" fmla="*/ 136 w 240"/>
              <a:gd name="T67" fmla="*/ 7 h 230"/>
              <a:gd name="T68" fmla="*/ 140 w 240"/>
              <a:gd name="T69" fmla="*/ 7 h 230"/>
              <a:gd name="T70" fmla="*/ 144 w 240"/>
              <a:gd name="T71" fmla="*/ 6 h 230"/>
              <a:gd name="T72" fmla="*/ 148 w 240"/>
              <a:gd name="T73" fmla="*/ 5 h 230"/>
              <a:gd name="T74" fmla="*/ 152 w 240"/>
              <a:gd name="T75" fmla="*/ 6 h 230"/>
              <a:gd name="T76" fmla="*/ 156 w 240"/>
              <a:gd name="T77" fmla="*/ 7 h 230"/>
              <a:gd name="T78" fmla="*/ 160 w 240"/>
              <a:gd name="T79" fmla="*/ 7 h 230"/>
              <a:gd name="T80" fmla="*/ 164 w 240"/>
              <a:gd name="T81" fmla="*/ 7 h 230"/>
              <a:gd name="T82" fmla="*/ 168 w 240"/>
              <a:gd name="T83" fmla="*/ 7 h 230"/>
              <a:gd name="T84" fmla="*/ 172 w 240"/>
              <a:gd name="T85" fmla="*/ 8 h 230"/>
              <a:gd name="T86" fmla="*/ 176 w 240"/>
              <a:gd name="T87" fmla="*/ 8 h 230"/>
              <a:gd name="T88" fmla="*/ 180 w 240"/>
              <a:gd name="T89" fmla="*/ 7 h 230"/>
              <a:gd name="T90" fmla="*/ 184 w 240"/>
              <a:gd name="T91" fmla="*/ 7 h 230"/>
              <a:gd name="T92" fmla="*/ 188 w 240"/>
              <a:gd name="T93" fmla="*/ 7 h 230"/>
              <a:gd name="T94" fmla="*/ 192 w 240"/>
              <a:gd name="T95" fmla="*/ 7 h 230"/>
              <a:gd name="T96" fmla="*/ 196 w 240"/>
              <a:gd name="T97" fmla="*/ 7 h 230"/>
              <a:gd name="T98" fmla="*/ 200 w 240"/>
              <a:gd name="T99" fmla="*/ 6 h 230"/>
              <a:gd name="T100" fmla="*/ 204 w 240"/>
              <a:gd name="T101" fmla="*/ 6 h 230"/>
              <a:gd name="T102" fmla="*/ 208 w 240"/>
              <a:gd name="T103" fmla="*/ 8 h 230"/>
              <a:gd name="T104" fmla="*/ 212 w 240"/>
              <a:gd name="T105" fmla="*/ 8 h 230"/>
              <a:gd name="T106" fmla="*/ 216 w 240"/>
              <a:gd name="T107" fmla="*/ 7 h 230"/>
              <a:gd name="T108" fmla="*/ 220 w 240"/>
              <a:gd name="T109" fmla="*/ 6 h 230"/>
              <a:gd name="T110" fmla="*/ 224 w 240"/>
              <a:gd name="T111" fmla="*/ 11 h 230"/>
              <a:gd name="T112" fmla="*/ 228 w 240"/>
              <a:gd name="T113" fmla="*/ 39 h 230"/>
              <a:gd name="T114" fmla="*/ 232 w 240"/>
              <a:gd name="T115" fmla="*/ 105 h 230"/>
              <a:gd name="T116" fmla="*/ 236 w 240"/>
              <a:gd name="T117" fmla="*/ 216 h 230"/>
              <a:gd name="T118" fmla="*/ 240 w 240"/>
              <a:gd name="T119" fmla="*/ 23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0" h="230">
                <a:moveTo>
                  <a:pt x="0" y="224"/>
                </a:moveTo>
                <a:lnTo>
                  <a:pt x="1" y="221"/>
                </a:lnTo>
                <a:lnTo>
                  <a:pt x="2" y="219"/>
                </a:lnTo>
                <a:lnTo>
                  <a:pt x="2" y="209"/>
                </a:lnTo>
                <a:lnTo>
                  <a:pt x="3" y="191"/>
                </a:lnTo>
                <a:lnTo>
                  <a:pt x="4" y="165"/>
                </a:lnTo>
                <a:lnTo>
                  <a:pt x="5" y="136"/>
                </a:lnTo>
                <a:lnTo>
                  <a:pt x="6" y="107"/>
                </a:lnTo>
                <a:lnTo>
                  <a:pt x="6" y="81"/>
                </a:lnTo>
                <a:lnTo>
                  <a:pt x="7" y="61"/>
                </a:lnTo>
                <a:lnTo>
                  <a:pt x="8" y="46"/>
                </a:lnTo>
                <a:lnTo>
                  <a:pt x="9" y="33"/>
                </a:lnTo>
                <a:lnTo>
                  <a:pt x="10" y="29"/>
                </a:lnTo>
                <a:lnTo>
                  <a:pt x="10" y="25"/>
                </a:lnTo>
                <a:lnTo>
                  <a:pt x="11" y="17"/>
                </a:lnTo>
                <a:lnTo>
                  <a:pt x="12" y="12"/>
                </a:lnTo>
                <a:lnTo>
                  <a:pt x="13" y="8"/>
                </a:lnTo>
                <a:lnTo>
                  <a:pt x="14" y="6"/>
                </a:lnTo>
                <a:lnTo>
                  <a:pt x="14" y="3"/>
                </a:lnTo>
                <a:lnTo>
                  <a:pt x="15" y="2"/>
                </a:lnTo>
                <a:lnTo>
                  <a:pt x="16" y="0"/>
                </a:lnTo>
                <a:lnTo>
                  <a:pt x="17" y="0"/>
                </a:lnTo>
                <a:lnTo>
                  <a:pt x="18" y="0"/>
                </a:lnTo>
                <a:lnTo>
                  <a:pt x="18" y="0"/>
                </a:lnTo>
                <a:lnTo>
                  <a:pt x="19" y="0"/>
                </a:lnTo>
                <a:lnTo>
                  <a:pt x="20" y="0"/>
                </a:lnTo>
                <a:lnTo>
                  <a:pt x="21" y="3"/>
                </a:lnTo>
                <a:lnTo>
                  <a:pt x="22" y="2"/>
                </a:lnTo>
                <a:lnTo>
                  <a:pt x="22" y="3"/>
                </a:lnTo>
                <a:lnTo>
                  <a:pt x="23" y="4"/>
                </a:lnTo>
                <a:lnTo>
                  <a:pt x="24" y="4"/>
                </a:lnTo>
                <a:lnTo>
                  <a:pt x="25" y="4"/>
                </a:lnTo>
                <a:lnTo>
                  <a:pt x="26" y="4"/>
                </a:lnTo>
                <a:lnTo>
                  <a:pt x="26" y="4"/>
                </a:lnTo>
                <a:lnTo>
                  <a:pt x="27" y="4"/>
                </a:lnTo>
                <a:lnTo>
                  <a:pt x="28" y="3"/>
                </a:lnTo>
                <a:lnTo>
                  <a:pt x="29" y="4"/>
                </a:lnTo>
                <a:lnTo>
                  <a:pt x="30" y="4"/>
                </a:lnTo>
                <a:lnTo>
                  <a:pt x="30" y="3"/>
                </a:lnTo>
                <a:lnTo>
                  <a:pt x="31" y="3"/>
                </a:lnTo>
                <a:lnTo>
                  <a:pt x="32" y="3"/>
                </a:lnTo>
                <a:lnTo>
                  <a:pt x="33" y="3"/>
                </a:lnTo>
                <a:lnTo>
                  <a:pt x="34" y="3"/>
                </a:lnTo>
                <a:lnTo>
                  <a:pt x="34" y="2"/>
                </a:lnTo>
                <a:lnTo>
                  <a:pt x="35" y="2"/>
                </a:lnTo>
                <a:lnTo>
                  <a:pt x="36" y="2"/>
                </a:lnTo>
                <a:lnTo>
                  <a:pt x="37" y="3"/>
                </a:lnTo>
                <a:lnTo>
                  <a:pt x="38" y="2"/>
                </a:lnTo>
                <a:lnTo>
                  <a:pt x="38" y="2"/>
                </a:lnTo>
                <a:lnTo>
                  <a:pt x="39" y="3"/>
                </a:lnTo>
                <a:lnTo>
                  <a:pt x="40" y="2"/>
                </a:lnTo>
                <a:lnTo>
                  <a:pt x="41" y="3"/>
                </a:lnTo>
                <a:lnTo>
                  <a:pt x="42" y="2"/>
                </a:lnTo>
                <a:lnTo>
                  <a:pt x="42" y="2"/>
                </a:lnTo>
                <a:lnTo>
                  <a:pt x="43" y="3"/>
                </a:lnTo>
                <a:lnTo>
                  <a:pt x="44" y="2"/>
                </a:lnTo>
                <a:lnTo>
                  <a:pt x="45" y="3"/>
                </a:lnTo>
                <a:lnTo>
                  <a:pt x="46" y="2"/>
                </a:lnTo>
                <a:lnTo>
                  <a:pt x="46" y="3"/>
                </a:lnTo>
                <a:lnTo>
                  <a:pt x="47" y="3"/>
                </a:lnTo>
                <a:lnTo>
                  <a:pt x="48" y="3"/>
                </a:lnTo>
                <a:lnTo>
                  <a:pt x="49" y="4"/>
                </a:lnTo>
                <a:lnTo>
                  <a:pt x="50" y="3"/>
                </a:lnTo>
                <a:lnTo>
                  <a:pt x="50" y="3"/>
                </a:lnTo>
                <a:lnTo>
                  <a:pt x="51" y="3"/>
                </a:lnTo>
                <a:lnTo>
                  <a:pt x="52" y="4"/>
                </a:lnTo>
                <a:lnTo>
                  <a:pt x="53" y="4"/>
                </a:lnTo>
                <a:lnTo>
                  <a:pt x="54" y="3"/>
                </a:lnTo>
                <a:lnTo>
                  <a:pt x="54" y="3"/>
                </a:lnTo>
                <a:lnTo>
                  <a:pt x="55" y="4"/>
                </a:lnTo>
                <a:lnTo>
                  <a:pt x="56" y="4"/>
                </a:lnTo>
                <a:lnTo>
                  <a:pt x="57" y="4"/>
                </a:lnTo>
                <a:lnTo>
                  <a:pt x="58" y="4"/>
                </a:lnTo>
                <a:lnTo>
                  <a:pt x="58" y="4"/>
                </a:lnTo>
                <a:lnTo>
                  <a:pt x="59" y="4"/>
                </a:lnTo>
                <a:lnTo>
                  <a:pt x="60" y="4"/>
                </a:lnTo>
                <a:lnTo>
                  <a:pt x="61" y="4"/>
                </a:lnTo>
                <a:lnTo>
                  <a:pt x="62" y="4"/>
                </a:lnTo>
                <a:lnTo>
                  <a:pt x="62" y="6"/>
                </a:lnTo>
                <a:lnTo>
                  <a:pt x="63" y="5"/>
                </a:lnTo>
                <a:lnTo>
                  <a:pt x="64" y="4"/>
                </a:lnTo>
                <a:lnTo>
                  <a:pt x="65" y="4"/>
                </a:lnTo>
                <a:lnTo>
                  <a:pt x="66" y="6"/>
                </a:lnTo>
                <a:lnTo>
                  <a:pt x="66" y="4"/>
                </a:lnTo>
                <a:lnTo>
                  <a:pt x="67" y="6"/>
                </a:lnTo>
                <a:lnTo>
                  <a:pt x="68" y="5"/>
                </a:lnTo>
                <a:lnTo>
                  <a:pt x="69" y="4"/>
                </a:lnTo>
                <a:lnTo>
                  <a:pt x="70" y="6"/>
                </a:lnTo>
                <a:lnTo>
                  <a:pt x="70" y="6"/>
                </a:lnTo>
                <a:lnTo>
                  <a:pt x="71" y="4"/>
                </a:lnTo>
                <a:lnTo>
                  <a:pt x="72" y="6"/>
                </a:lnTo>
                <a:lnTo>
                  <a:pt x="73" y="4"/>
                </a:lnTo>
                <a:lnTo>
                  <a:pt x="74" y="5"/>
                </a:lnTo>
                <a:lnTo>
                  <a:pt x="74" y="6"/>
                </a:lnTo>
                <a:lnTo>
                  <a:pt x="75" y="4"/>
                </a:lnTo>
                <a:lnTo>
                  <a:pt x="76" y="4"/>
                </a:lnTo>
                <a:lnTo>
                  <a:pt x="77" y="6"/>
                </a:lnTo>
                <a:lnTo>
                  <a:pt x="78" y="4"/>
                </a:lnTo>
                <a:lnTo>
                  <a:pt x="78" y="4"/>
                </a:lnTo>
                <a:lnTo>
                  <a:pt x="79" y="4"/>
                </a:lnTo>
                <a:lnTo>
                  <a:pt x="80" y="4"/>
                </a:lnTo>
                <a:lnTo>
                  <a:pt x="81" y="4"/>
                </a:lnTo>
                <a:lnTo>
                  <a:pt x="82" y="4"/>
                </a:lnTo>
                <a:lnTo>
                  <a:pt x="82" y="4"/>
                </a:lnTo>
                <a:lnTo>
                  <a:pt x="83" y="4"/>
                </a:lnTo>
                <a:lnTo>
                  <a:pt x="84" y="4"/>
                </a:lnTo>
                <a:lnTo>
                  <a:pt x="85" y="4"/>
                </a:lnTo>
                <a:lnTo>
                  <a:pt x="86" y="4"/>
                </a:lnTo>
                <a:lnTo>
                  <a:pt x="86" y="3"/>
                </a:lnTo>
                <a:lnTo>
                  <a:pt x="87" y="3"/>
                </a:lnTo>
                <a:lnTo>
                  <a:pt x="88" y="3"/>
                </a:lnTo>
                <a:lnTo>
                  <a:pt x="89" y="3"/>
                </a:lnTo>
                <a:lnTo>
                  <a:pt x="90" y="3"/>
                </a:lnTo>
                <a:lnTo>
                  <a:pt x="90" y="3"/>
                </a:lnTo>
                <a:lnTo>
                  <a:pt x="91" y="3"/>
                </a:lnTo>
                <a:lnTo>
                  <a:pt x="92" y="4"/>
                </a:lnTo>
                <a:lnTo>
                  <a:pt x="93" y="4"/>
                </a:lnTo>
                <a:lnTo>
                  <a:pt x="94" y="3"/>
                </a:lnTo>
                <a:lnTo>
                  <a:pt x="94" y="4"/>
                </a:lnTo>
                <a:lnTo>
                  <a:pt x="95" y="6"/>
                </a:lnTo>
                <a:lnTo>
                  <a:pt x="96" y="4"/>
                </a:lnTo>
                <a:lnTo>
                  <a:pt x="97" y="7"/>
                </a:lnTo>
                <a:lnTo>
                  <a:pt x="98" y="6"/>
                </a:lnTo>
                <a:lnTo>
                  <a:pt x="98" y="6"/>
                </a:lnTo>
                <a:lnTo>
                  <a:pt x="99" y="7"/>
                </a:lnTo>
                <a:lnTo>
                  <a:pt x="100" y="7"/>
                </a:lnTo>
                <a:lnTo>
                  <a:pt x="101" y="7"/>
                </a:lnTo>
                <a:lnTo>
                  <a:pt x="102" y="7"/>
                </a:lnTo>
                <a:lnTo>
                  <a:pt x="102" y="8"/>
                </a:lnTo>
                <a:lnTo>
                  <a:pt x="103" y="7"/>
                </a:lnTo>
                <a:lnTo>
                  <a:pt x="104" y="8"/>
                </a:lnTo>
                <a:lnTo>
                  <a:pt x="105" y="8"/>
                </a:lnTo>
                <a:lnTo>
                  <a:pt x="106" y="8"/>
                </a:lnTo>
                <a:lnTo>
                  <a:pt x="106" y="8"/>
                </a:lnTo>
                <a:lnTo>
                  <a:pt x="107" y="8"/>
                </a:lnTo>
                <a:lnTo>
                  <a:pt x="108" y="8"/>
                </a:lnTo>
                <a:lnTo>
                  <a:pt x="109" y="9"/>
                </a:lnTo>
                <a:lnTo>
                  <a:pt x="110" y="9"/>
                </a:lnTo>
                <a:lnTo>
                  <a:pt x="110" y="8"/>
                </a:lnTo>
                <a:lnTo>
                  <a:pt x="111" y="9"/>
                </a:lnTo>
                <a:lnTo>
                  <a:pt x="112" y="9"/>
                </a:lnTo>
                <a:lnTo>
                  <a:pt x="113" y="8"/>
                </a:lnTo>
                <a:lnTo>
                  <a:pt x="114" y="9"/>
                </a:lnTo>
                <a:lnTo>
                  <a:pt x="114" y="8"/>
                </a:lnTo>
                <a:lnTo>
                  <a:pt x="115" y="8"/>
                </a:lnTo>
                <a:lnTo>
                  <a:pt x="116" y="8"/>
                </a:lnTo>
                <a:lnTo>
                  <a:pt x="117" y="8"/>
                </a:lnTo>
                <a:lnTo>
                  <a:pt x="118" y="8"/>
                </a:lnTo>
                <a:lnTo>
                  <a:pt x="118" y="8"/>
                </a:lnTo>
                <a:lnTo>
                  <a:pt x="119" y="8"/>
                </a:lnTo>
                <a:lnTo>
                  <a:pt x="121" y="9"/>
                </a:lnTo>
                <a:lnTo>
                  <a:pt x="122" y="8"/>
                </a:lnTo>
                <a:lnTo>
                  <a:pt x="122" y="8"/>
                </a:lnTo>
                <a:lnTo>
                  <a:pt x="123" y="9"/>
                </a:lnTo>
                <a:lnTo>
                  <a:pt x="124" y="8"/>
                </a:lnTo>
                <a:lnTo>
                  <a:pt x="125" y="9"/>
                </a:lnTo>
                <a:lnTo>
                  <a:pt x="126" y="9"/>
                </a:lnTo>
                <a:lnTo>
                  <a:pt x="126" y="9"/>
                </a:lnTo>
                <a:lnTo>
                  <a:pt x="127" y="9"/>
                </a:lnTo>
                <a:lnTo>
                  <a:pt x="128" y="8"/>
                </a:lnTo>
                <a:lnTo>
                  <a:pt x="129" y="9"/>
                </a:lnTo>
                <a:lnTo>
                  <a:pt x="130" y="9"/>
                </a:lnTo>
                <a:lnTo>
                  <a:pt x="130" y="9"/>
                </a:lnTo>
                <a:lnTo>
                  <a:pt x="131" y="8"/>
                </a:lnTo>
                <a:lnTo>
                  <a:pt x="132" y="8"/>
                </a:lnTo>
                <a:lnTo>
                  <a:pt x="133" y="8"/>
                </a:lnTo>
                <a:lnTo>
                  <a:pt x="134" y="8"/>
                </a:lnTo>
                <a:lnTo>
                  <a:pt x="134" y="8"/>
                </a:lnTo>
                <a:lnTo>
                  <a:pt x="135" y="8"/>
                </a:lnTo>
                <a:lnTo>
                  <a:pt x="136" y="7"/>
                </a:lnTo>
                <a:lnTo>
                  <a:pt x="137" y="8"/>
                </a:lnTo>
                <a:lnTo>
                  <a:pt x="138" y="7"/>
                </a:lnTo>
                <a:lnTo>
                  <a:pt x="138" y="7"/>
                </a:lnTo>
                <a:lnTo>
                  <a:pt x="139" y="7"/>
                </a:lnTo>
                <a:lnTo>
                  <a:pt x="140" y="7"/>
                </a:lnTo>
                <a:lnTo>
                  <a:pt x="141" y="7"/>
                </a:lnTo>
                <a:lnTo>
                  <a:pt x="142" y="7"/>
                </a:lnTo>
                <a:lnTo>
                  <a:pt x="142" y="6"/>
                </a:lnTo>
                <a:lnTo>
                  <a:pt x="143" y="6"/>
                </a:lnTo>
                <a:lnTo>
                  <a:pt x="144" y="6"/>
                </a:lnTo>
                <a:lnTo>
                  <a:pt x="145" y="4"/>
                </a:lnTo>
                <a:lnTo>
                  <a:pt x="146" y="6"/>
                </a:lnTo>
                <a:lnTo>
                  <a:pt x="146" y="4"/>
                </a:lnTo>
                <a:lnTo>
                  <a:pt x="147" y="6"/>
                </a:lnTo>
                <a:lnTo>
                  <a:pt x="148" y="5"/>
                </a:lnTo>
                <a:lnTo>
                  <a:pt x="149" y="4"/>
                </a:lnTo>
                <a:lnTo>
                  <a:pt x="150" y="6"/>
                </a:lnTo>
                <a:lnTo>
                  <a:pt x="150" y="6"/>
                </a:lnTo>
                <a:lnTo>
                  <a:pt x="151" y="6"/>
                </a:lnTo>
                <a:lnTo>
                  <a:pt x="152" y="6"/>
                </a:lnTo>
                <a:lnTo>
                  <a:pt x="153" y="6"/>
                </a:lnTo>
                <a:lnTo>
                  <a:pt x="154" y="7"/>
                </a:lnTo>
                <a:lnTo>
                  <a:pt x="154" y="6"/>
                </a:lnTo>
                <a:lnTo>
                  <a:pt x="155" y="7"/>
                </a:lnTo>
                <a:lnTo>
                  <a:pt x="156" y="7"/>
                </a:lnTo>
                <a:lnTo>
                  <a:pt x="157" y="7"/>
                </a:lnTo>
                <a:lnTo>
                  <a:pt x="158" y="6"/>
                </a:lnTo>
                <a:lnTo>
                  <a:pt x="158" y="6"/>
                </a:lnTo>
                <a:lnTo>
                  <a:pt x="159" y="7"/>
                </a:lnTo>
                <a:lnTo>
                  <a:pt x="160" y="7"/>
                </a:lnTo>
                <a:lnTo>
                  <a:pt x="161" y="8"/>
                </a:lnTo>
                <a:lnTo>
                  <a:pt x="162" y="7"/>
                </a:lnTo>
                <a:lnTo>
                  <a:pt x="162" y="7"/>
                </a:lnTo>
                <a:lnTo>
                  <a:pt x="163" y="7"/>
                </a:lnTo>
                <a:lnTo>
                  <a:pt x="164" y="7"/>
                </a:lnTo>
                <a:lnTo>
                  <a:pt x="165" y="7"/>
                </a:lnTo>
                <a:lnTo>
                  <a:pt x="166" y="7"/>
                </a:lnTo>
                <a:lnTo>
                  <a:pt x="166" y="7"/>
                </a:lnTo>
                <a:lnTo>
                  <a:pt x="167" y="7"/>
                </a:lnTo>
                <a:lnTo>
                  <a:pt x="168" y="7"/>
                </a:lnTo>
                <a:lnTo>
                  <a:pt x="169" y="8"/>
                </a:lnTo>
                <a:lnTo>
                  <a:pt x="170" y="7"/>
                </a:lnTo>
                <a:lnTo>
                  <a:pt x="170" y="8"/>
                </a:lnTo>
                <a:lnTo>
                  <a:pt x="171" y="8"/>
                </a:lnTo>
                <a:lnTo>
                  <a:pt x="172" y="8"/>
                </a:lnTo>
                <a:lnTo>
                  <a:pt x="173" y="8"/>
                </a:lnTo>
                <a:lnTo>
                  <a:pt x="174" y="8"/>
                </a:lnTo>
                <a:lnTo>
                  <a:pt x="174" y="8"/>
                </a:lnTo>
                <a:lnTo>
                  <a:pt x="175" y="7"/>
                </a:lnTo>
                <a:lnTo>
                  <a:pt x="176" y="8"/>
                </a:lnTo>
                <a:lnTo>
                  <a:pt x="177" y="7"/>
                </a:lnTo>
                <a:lnTo>
                  <a:pt x="178" y="7"/>
                </a:lnTo>
                <a:lnTo>
                  <a:pt x="178" y="7"/>
                </a:lnTo>
                <a:lnTo>
                  <a:pt x="179" y="8"/>
                </a:lnTo>
                <a:lnTo>
                  <a:pt x="180" y="7"/>
                </a:lnTo>
                <a:lnTo>
                  <a:pt x="181" y="7"/>
                </a:lnTo>
                <a:lnTo>
                  <a:pt x="182" y="8"/>
                </a:lnTo>
                <a:lnTo>
                  <a:pt x="182" y="7"/>
                </a:lnTo>
                <a:lnTo>
                  <a:pt x="183" y="7"/>
                </a:lnTo>
                <a:lnTo>
                  <a:pt x="184" y="7"/>
                </a:lnTo>
                <a:lnTo>
                  <a:pt x="185" y="7"/>
                </a:lnTo>
                <a:lnTo>
                  <a:pt x="186" y="7"/>
                </a:lnTo>
                <a:lnTo>
                  <a:pt x="186" y="7"/>
                </a:lnTo>
                <a:lnTo>
                  <a:pt x="187" y="7"/>
                </a:lnTo>
                <a:lnTo>
                  <a:pt x="188" y="7"/>
                </a:lnTo>
                <a:lnTo>
                  <a:pt x="189" y="7"/>
                </a:lnTo>
                <a:lnTo>
                  <a:pt x="190" y="6"/>
                </a:lnTo>
                <a:lnTo>
                  <a:pt x="190" y="7"/>
                </a:lnTo>
                <a:lnTo>
                  <a:pt x="191" y="6"/>
                </a:lnTo>
                <a:lnTo>
                  <a:pt x="192" y="7"/>
                </a:lnTo>
                <a:lnTo>
                  <a:pt x="193" y="7"/>
                </a:lnTo>
                <a:lnTo>
                  <a:pt x="194" y="7"/>
                </a:lnTo>
                <a:lnTo>
                  <a:pt x="194" y="6"/>
                </a:lnTo>
                <a:lnTo>
                  <a:pt x="195" y="7"/>
                </a:lnTo>
                <a:lnTo>
                  <a:pt x="196" y="7"/>
                </a:lnTo>
                <a:lnTo>
                  <a:pt x="197" y="6"/>
                </a:lnTo>
                <a:lnTo>
                  <a:pt x="198" y="6"/>
                </a:lnTo>
                <a:lnTo>
                  <a:pt x="198" y="6"/>
                </a:lnTo>
                <a:lnTo>
                  <a:pt x="199" y="7"/>
                </a:lnTo>
                <a:lnTo>
                  <a:pt x="200" y="6"/>
                </a:lnTo>
                <a:lnTo>
                  <a:pt x="201" y="6"/>
                </a:lnTo>
                <a:lnTo>
                  <a:pt x="202" y="6"/>
                </a:lnTo>
                <a:lnTo>
                  <a:pt x="202" y="6"/>
                </a:lnTo>
                <a:lnTo>
                  <a:pt x="203" y="7"/>
                </a:lnTo>
                <a:lnTo>
                  <a:pt x="204" y="6"/>
                </a:lnTo>
                <a:lnTo>
                  <a:pt x="205" y="6"/>
                </a:lnTo>
                <a:lnTo>
                  <a:pt x="206" y="7"/>
                </a:lnTo>
                <a:lnTo>
                  <a:pt x="206" y="8"/>
                </a:lnTo>
                <a:lnTo>
                  <a:pt x="207" y="8"/>
                </a:lnTo>
                <a:lnTo>
                  <a:pt x="208" y="8"/>
                </a:lnTo>
                <a:lnTo>
                  <a:pt x="209" y="8"/>
                </a:lnTo>
                <a:lnTo>
                  <a:pt x="210" y="9"/>
                </a:lnTo>
                <a:lnTo>
                  <a:pt x="210" y="9"/>
                </a:lnTo>
                <a:lnTo>
                  <a:pt x="211" y="8"/>
                </a:lnTo>
                <a:lnTo>
                  <a:pt x="212" y="8"/>
                </a:lnTo>
                <a:lnTo>
                  <a:pt x="213" y="9"/>
                </a:lnTo>
                <a:lnTo>
                  <a:pt x="214" y="7"/>
                </a:lnTo>
                <a:lnTo>
                  <a:pt x="214" y="7"/>
                </a:lnTo>
                <a:lnTo>
                  <a:pt x="215" y="7"/>
                </a:lnTo>
                <a:lnTo>
                  <a:pt x="216" y="7"/>
                </a:lnTo>
                <a:lnTo>
                  <a:pt x="217" y="6"/>
                </a:lnTo>
                <a:lnTo>
                  <a:pt x="218" y="6"/>
                </a:lnTo>
                <a:lnTo>
                  <a:pt x="218" y="6"/>
                </a:lnTo>
                <a:lnTo>
                  <a:pt x="219" y="4"/>
                </a:lnTo>
                <a:lnTo>
                  <a:pt x="220" y="6"/>
                </a:lnTo>
                <a:lnTo>
                  <a:pt x="221" y="7"/>
                </a:lnTo>
                <a:lnTo>
                  <a:pt x="222" y="7"/>
                </a:lnTo>
                <a:lnTo>
                  <a:pt x="222" y="8"/>
                </a:lnTo>
                <a:lnTo>
                  <a:pt x="223" y="9"/>
                </a:lnTo>
                <a:lnTo>
                  <a:pt x="224" y="11"/>
                </a:lnTo>
                <a:lnTo>
                  <a:pt x="225" y="14"/>
                </a:lnTo>
                <a:lnTo>
                  <a:pt x="226" y="17"/>
                </a:lnTo>
                <a:lnTo>
                  <a:pt x="226" y="23"/>
                </a:lnTo>
                <a:lnTo>
                  <a:pt x="227" y="30"/>
                </a:lnTo>
                <a:lnTo>
                  <a:pt x="228" y="39"/>
                </a:lnTo>
                <a:lnTo>
                  <a:pt x="229" y="50"/>
                </a:lnTo>
                <a:lnTo>
                  <a:pt x="230" y="64"/>
                </a:lnTo>
                <a:lnTo>
                  <a:pt x="230" y="74"/>
                </a:lnTo>
                <a:lnTo>
                  <a:pt x="231" y="83"/>
                </a:lnTo>
                <a:lnTo>
                  <a:pt x="232" y="105"/>
                </a:lnTo>
                <a:lnTo>
                  <a:pt x="233" y="131"/>
                </a:lnTo>
                <a:lnTo>
                  <a:pt x="234" y="157"/>
                </a:lnTo>
                <a:lnTo>
                  <a:pt x="234" y="182"/>
                </a:lnTo>
                <a:lnTo>
                  <a:pt x="235" y="201"/>
                </a:lnTo>
                <a:lnTo>
                  <a:pt x="236" y="216"/>
                </a:lnTo>
                <a:lnTo>
                  <a:pt x="237" y="224"/>
                </a:lnTo>
                <a:lnTo>
                  <a:pt x="238" y="228"/>
                </a:lnTo>
                <a:lnTo>
                  <a:pt x="238" y="228"/>
                </a:lnTo>
                <a:lnTo>
                  <a:pt x="239" y="229"/>
                </a:lnTo>
                <a:lnTo>
                  <a:pt x="240" y="230"/>
                </a:lnTo>
              </a:path>
            </a:pathLst>
          </a:custGeom>
          <a:noFill/>
          <a:ln w="36576">
            <a:solidFill>
              <a:srgbClr val="99CC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07" name="Freeform 304"/>
          <p:cNvSpPr>
            <a:spLocks/>
          </p:cNvSpPr>
          <p:nvPr/>
        </p:nvSpPr>
        <p:spPr bwMode="auto">
          <a:xfrm>
            <a:off x="765405" y="2947925"/>
            <a:ext cx="1448991" cy="598885"/>
          </a:xfrm>
          <a:custGeom>
            <a:avLst/>
            <a:gdLst>
              <a:gd name="T0" fmla="*/ 3 w 240"/>
              <a:gd name="T1" fmla="*/ 178 h 208"/>
              <a:gd name="T2" fmla="*/ 7 w 240"/>
              <a:gd name="T3" fmla="*/ 62 h 208"/>
              <a:gd name="T4" fmla="*/ 11 w 240"/>
              <a:gd name="T5" fmla="*/ 16 h 208"/>
              <a:gd name="T6" fmla="*/ 15 w 240"/>
              <a:gd name="T7" fmla="*/ 1 h 208"/>
              <a:gd name="T8" fmla="*/ 19 w 240"/>
              <a:gd name="T9" fmla="*/ 0 h 208"/>
              <a:gd name="T10" fmla="*/ 23 w 240"/>
              <a:gd name="T11" fmla="*/ 2 h 208"/>
              <a:gd name="T12" fmla="*/ 27 w 240"/>
              <a:gd name="T13" fmla="*/ 3 h 208"/>
              <a:gd name="T14" fmla="*/ 31 w 240"/>
              <a:gd name="T15" fmla="*/ 3 h 208"/>
              <a:gd name="T16" fmla="*/ 35 w 240"/>
              <a:gd name="T17" fmla="*/ 0 h 208"/>
              <a:gd name="T18" fmla="*/ 39 w 240"/>
              <a:gd name="T19" fmla="*/ 0 h 208"/>
              <a:gd name="T20" fmla="*/ 43 w 240"/>
              <a:gd name="T21" fmla="*/ 1 h 208"/>
              <a:gd name="T22" fmla="*/ 47 w 240"/>
              <a:gd name="T23" fmla="*/ 2 h 208"/>
              <a:gd name="T24" fmla="*/ 51 w 240"/>
              <a:gd name="T25" fmla="*/ 2 h 208"/>
              <a:gd name="T26" fmla="*/ 55 w 240"/>
              <a:gd name="T27" fmla="*/ 2 h 208"/>
              <a:gd name="T28" fmla="*/ 59 w 240"/>
              <a:gd name="T29" fmla="*/ 2 h 208"/>
              <a:gd name="T30" fmla="*/ 63 w 240"/>
              <a:gd name="T31" fmla="*/ 4 h 208"/>
              <a:gd name="T32" fmla="*/ 67 w 240"/>
              <a:gd name="T33" fmla="*/ 3 h 208"/>
              <a:gd name="T34" fmla="*/ 71 w 240"/>
              <a:gd name="T35" fmla="*/ 4 h 208"/>
              <a:gd name="T36" fmla="*/ 75 w 240"/>
              <a:gd name="T37" fmla="*/ 4 h 208"/>
              <a:gd name="T38" fmla="*/ 79 w 240"/>
              <a:gd name="T39" fmla="*/ 4 h 208"/>
              <a:gd name="T40" fmla="*/ 83 w 240"/>
              <a:gd name="T41" fmla="*/ 3 h 208"/>
              <a:gd name="T42" fmla="*/ 87 w 240"/>
              <a:gd name="T43" fmla="*/ 1 h 208"/>
              <a:gd name="T44" fmla="*/ 91 w 240"/>
              <a:gd name="T45" fmla="*/ 2 h 208"/>
              <a:gd name="T46" fmla="*/ 95 w 240"/>
              <a:gd name="T47" fmla="*/ 3 h 208"/>
              <a:gd name="T48" fmla="*/ 99 w 240"/>
              <a:gd name="T49" fmla="*/ 5 h 208"/>
              <a:gd name="T50" fmla="*/ 103 w 240"/>
              <a:gd name="T51" fmla="*/ 6 h 208"/>
              <a:gd name="T52" fmla="*/ 107 w 240"/>
              <a:gd name="T53" fmla="*/ 6 h 208"/>
              <a:gd name="T54" fmla="*/ 111 w 240"/>
              <a:gd name="T55" fmla="*/ 8 h 208"/>
              <a:gd name="T56" fmla="*/ 115 w 240"/>
              <a:gd name="T57" fmla="*/ 8 h 208"/>
              <a:gd name="T58" fmla="*/ 119 w 240"/>
              <a:gd name="T59" fmla="*/ 6 h 208"/>
              <a:gd name="T60" fmla="*/ 124 w 240"/>
              <a:gd name="T61" fmla="*/ 8 h 208"/>
              <a:gd name="T62" fmla="*/ 128 w 240"/>
              <a:gd name="T63" fmla="*/ 9 h 208"/>
              <a:gd name="T64" fmla="*/ 132 w 240"/>
              <a:gd name="T65" fmla="*/ 8 h 208"/>
              <a:gd name="T66" fmla="*/ 136 w 240"/>
              <a:gd name="T67" fmla="*/ 6 h 208"/>
              <a:gd name="T68" fmla="*/ 140 w 240"/>
              <a:gd name="T69" fmla="*/ 5 h 208"/>
              <a:gd name="T70" fmla="*/ 144 w 240"/>
              <a:gd name="T71" fmla="*/ 3 h 208"/>
              <a:gd name="T72" fmla="*/ 148 w 240"/>
              <a:gd name="T73" fmla="*/ 2 h 208"/>
              <a:gd name="T74" fmla="*/ 152 w 240"/>
              <a:gd name="T75" fmla="*/ 3 h 208"/>
              <a:gd name="T76" fmla="*/ 156 w 240"/>
              <a:gd name="T77" fmla="*/ 4 h 208"/>
              <a:gd name="T78" fmla="*/ 160 w 240"/>
              <a:gd name="T79" fmla="*/ 3 h 208"/>
              <a:gd name="T80" fmla="*/ 164 w 240"/>
              <a:gd name="T81" fmla="*/ 3 h 208"/>
              <a:gd name="T82" fmla="*/ 168 w 240"/>
              <a:gd name="T83" fmla="*/ 4 h 208"/>
              <a:gd name="T84" fmla="*/ 172 w 240"/>
              <a:gd name="T85" fmla="*/ 5 h 208"/>
              <a:gd name="T86" fmla="*/ 176 w 240"/>
              <a:gd name="T87" fmla="*/ 5 h 208"/>
              <a:gd name="T88" fmla="*/ 180 w 240"/>
              <a:gd name="T89" fmla="*/ 5 h 208"/>
              <a:gd name="T90" fmla="*/ 184 w 240"/>
              <a:gd name="T91" fmla="*/ 5 h 208"/>
              <a:gd name="T92" fmla="*/ 188 w 240"/>
              <a:gd name="T93" fmla="*/ 5 h 208"/>
              <a:gd name="T94" fmla="*/ 192 w 240"/>
              <a:gd name="T95" fmla="*/ 4 h 208"/>
              <a:gd name="T96" fmla="*/ 196 w 240"/>
              <a:gd name="T97" fmla="*/ 4 h 208"/>
              <a:gd name="T98" fmla="*/ 200 w 240"/>
              <a:gd name="T99" fmla="*/ 4 h 208"/>
              <a:gd name="T100" fmla="*/ 204 w 240"/>
              <a:gd name="T101" fmla="*/ 5 h 208"/>
              <a:gd name="T102" fmla="*/ 208 w 240"/>
              <a:gd name="T103" fmla="*/ 6 h 208"/>
              <a:gd name="T104" fmla="*/ 212 w 240"/>
              <a:gd name="T105" fmla="*/ 8 h 208"/>
              <a:gd name="T106" fmla="*/ 216 w 240"/>
              <a:gd name="T107" fmla="*/ 4 h 208"/>
              <a:gd name="T108" fmla="*/ 220 w 240"/>
              <a:gd name="T109" fmla="*/ 3 h 208"/>
              <a:gd name="T110" fmla="*/ 224 w 240"/>
              <a:gd name="T111" fmla="*/ 8 h 208"/>
              <a:gd name="T112" fmla="*/ 228 w 240"/>
              <a:gd name="T113" fmla="*/ 28 h 208"/>
              <a:gd name="T114" fmla="*/ 232 w 240"/>
              <a:gd name="T115" fmla="*/ 79 h 208"/>
              <a:gd name="T116" fmla="*/ 236 w 240"/>
              <a:gd name="T117" fmla="*/ 191 h 208"/>
              <a:gd name="T118" fmla="*/ 240 w 240"/>
              <a:gd name="T11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0" h="208">
                <a:moveTo>
                  <a:pt x="0" y="203"/>
                </a:moveTo>
                <a:lnTo>
                  <a:pt x="1" y="201"/>
                </a:lnTo>
                <a:lnTo>
                  <a:pt x="2" y="199"/>
                </a:lnTo>
                <a:lnTo>
                  <a:pt x="2" y="191"/>
                </a:lnTo>
                <a:lnTo>
                  <a:pt x="3" y="178"/>
                </a:lnTo>
                <a:lnTo>
                  <a:pt x="4" y="157"/>
                </a:lnTo>
                <a:lnTo>
                  <a:pt x="5" y="134"/>
                </a:lnTo>
                <a:lnTo>
                  <a:pt x="6" y="108"/>
                </a:lnTo>
                <a:lnTo>
                  <a:pt x="6" y="83"/>
                </a:lnTo>
                <a:lnTo>
                  <a:pt x="7" y="62"/>
                </a:lnTo>
                <a:lnTo>
                  <a:pt x="8" y="46"/>
                </a:lnTo>
                <a:lnTo>
                  <a:pt x="9" y="34"/>
                </a:lnTo>
                <a:lnTo>
                  <a:pt x="10" y="29"/>
                </a:lnTo>
                <a:lnTo>
                  <a:pt x="10" y="25"/>
                </a:lnTo>
                <a:lnTo>
                  <a:pt x="11" y="16"/>
                </a:lnTo>
                <a:lnTo>
                  <a:pt x="12" y="12"/>
                </a:lnTo>
                <a:lnTo>
                  <a:pt x="13" y="8"/>
                </a:lnTo>
                <a:lnTo>
                  <a:pt x="14" y="5"/>
                </a:lnTo>
                <a:lnTo>
                  <a:pt x="14" y="3"/>
                </a:lnTo>
                <a:lnTo>
                  <a:pt x="15" y="1"/>
                </a:lnTo>
                <a:lnTo>
                  <a:pt x="16" y="1"/>
                </a:lnTo>
                <a:lnTo>
                  <a:pt x="17" y="0"/>
                </a:lnTo>
                <a:lnTo>
                  <a:pt x="18" y="0"/>
                </a:lnTo>
                <a:lnTo>
                  <a:pt x="18" y="0"/>
                </a:lnTo>
                <a:lnTo>
                  <a:pt x="19" y="0"/>
                </a:lnTo>
                <a:lnTo>
                  <a:pt x="20" y="1"/>
                </a:lnTo>
                <a:lnTo>
                  <a:pt x="21" y="1"/>
                </a:lnTo>
                <a:lnTo>
                  <a:pt x="22" y="2"/>
                </a:lnTo>
                <a:lnTo>
                  <a:pt x="22" y="2"/>
                </a:lnTo>
                <a:lnTo>
                  <a:pt x="23" y="2"/>
                </a:lnTo>
                <a:lnTo>
                  <a:pt x="24" y="3"/>
                </a:lnTo>
                <a:lnTo>
                  <a:pt x="25" y="3"/>
                </a:lnTo>
                <a:lnTo>
                  <a:pt x="26" y="4"/>
                </a:lnTo>
                <a:lnTo>
                  <a:pt x="26" y="3"/>
                </a:lnTo>
                <a:lnTo>
                  <a:pt x="27" y="3"/>
                </a:lnTo>
                <a:lnTo>
                  <a:pt x="28" y="4"/>
                </a:lnTo>
                <a:lnTo>
                  <a:pt x="29" y="2"/>
                </a:lnTo>
                <a:lnTo>
                  <a:pt x="30" y="2"/>
                </a:lnTo>
                <a:lnTo>
                  <a:pt x="30" y="3"/>
                </a:lnTo>
                <a:lnTo>
                  <a:pt x="31" y="3"/>
                </a:lnTo>
                <a:lnTo>
                  <a:pt x="32" y="2"/>
                </a:lnTo>
                <a:lnTo>
                  <a:pt x="33" y="1"/>
                </a:lnTo>
                <a:lnTo>
                  <a:pt x="34" y="2"/>
                </a:lnTo>
                <a:lnTo>
                  <a:pt x="34" y="1"/>
                </a:lnTo>
                <a:lnTo>
                  <a:pt x="35" y="0"/>
                </a:lnTo>
                <a:lnTo>
                  <a:pt x="36" y="0"/>
                </a:lnTo>
                <a:lnTo>
                  <a:pt x="37" y="1"/>
                </a:lnTo>
                <a:lnTo>
                  <a:pt x="38" y="0"/>
                </a:lnTo>
                <a:lnTo>
                  <a:pt x="38" y="1"/>
                </a:lnTo>
                <a:lnTo>
                  <a:pt x="39" y="0"/>
                </a:lnTo>
                <a:lnTo>
                  <a:pt x="40" y="1"/>
                </a:lnTo>
                <a:lnTo>
                  <a:pt x="41" y="1"/>
                </a:lnTo>
                <a:lnTo>
                  <a:pt x="42" y="1"/>
                </a:lnTo>
                <a:lnTo>
                  <a:pt x="42" y="1"/>
                </a:lnTo>
                <a:lnTo>
                  <a:pt x="43" y="1"/>
                </a:lnTo>
                <a:lnTo>
                  <a:pt x="44" y="1"/>
                </a:lnTo>
                <a:lnTo>
                  <a:pt x="45" y="2"/>
                </a:lnTo>
                <a:lnTo>
                  <a:pt x="46" y="1"/>
                </a:lnTo>
                <a:lnTo>
                  <a:pt x="46" y="2"/>
                </a:lnTo>
                <a:lnTo>
                  <a:pt x="47" y="2"/>
                </a:lnTo>
                <a:lnTo>
                  <a:pt x="48" y="2"/>
                </a:lnTo>
                <a:lnTo>
                  <a:pt x="49" y="2"/>
                </a:lnTo>
                <a:lnTo>
                  <a:pt x="50" y="3"/>
                </a:lnTo>
                <a:lnTo>
                  <a:pt x="50" y="2"/>
                </a:lnTo>
                <a:lnTo>
                  <a:pt x="51" y="2"/>
                </a:lnTo>
                <a:lnTo>
                  <a:pt x="52" y="2"/>
                </a:lnTo>
                <a:lnTo>
                  <a:pt x="53" y="2"/>
                </a:lnTo>
                <a:lnTo>
                  <a:pt x="54" y="2"/>
                </a:lnTo>
                <a:lnTo>
                  <a:pt x="54" y="2"/>
                </a:lnTo>
                <a:lnTo>
                  <a:pt x="55" y="2"/>
                </a:lnTo>
                <a:lnTo>
                  <a:pt x="56" y="2"/>
                </a:lnTo>
                <a:lnTo>
                  <a:pt x="57" y="2"/>
                </a:lnTo>
                <a:lnTo>
                  <a:pt x="58" y="3"/>
                </a:lnTo>
                <a:lnTo>
                  <a:pt x="58" y="2"/>
                </a:lnTo>
                <a:lnTo>
                  <a:pt x="59" y="2"/>
                </a:lnTo>
                <a:lnTo>
                  <a:pt x="60" y="2"/>
                </a:lnTo>
                <a:lnTo>
                  <a:pt x="61" y="3"/>
                </a:lnTo>
                <a:lnTo>
                  <a:pt x="62" y="3"/>
                </a:lnTo>
                <a:lnTo>
                  <a:pt x="62" y="3"/>
                </a:lnTo>
                <a:lnTo>
                  <a:pt x="63" y="4"/>
                </a:lnTo>
                <a:lnTo>
                  <a:pt x="64" y="4"/>
                </a:lnTo>
                <a:lnTo>
                  <a:pt x="65" y="4"/>
                </a:lnTo>
                <a:lnTo>
                  <a:pt x="66" y="4"/>
                </a:lnTo>
                <a:lnTo>
                  <a:pt x="66" y="4"/>
                </a:lnTo>
                <a:lnTo>
                  <a:pt x="67" y="3"/>
                </a:lnTo>
                <a:lnTo>
                  <a:pt x="68" y="4"/>
                </a:lnTo>
                <a:lnTo>
                  <a:pt x="69" y="4"/>
                </a:lnTo>
                <a:lnTo>
                  <a:pt x="70" y="4"/>
                </a:lnTo>
                <a:lnTo>
                  <a:pt x="70" y="4"/>
                </a:lnTo>
                <a:lnTo>
                  <a:pt x="71" y="4"/>
                </a:lnTo>
                <a:lnTo>
                  <a:pt x="72" y="4"/>
                </a:lnTo>
                <a:lnTo>
                  <a:pt x="73" y="4"/>
                </a:lnTo>
                <a:lnTo>
                  <a:pt x="74" y="4"/>
                </a:lnTo>
                <a:lnTo>
                  <a:pt x="74" y="4"/>
                </a:lnTo>
                <a:lnTo>
                  <a:pt x="75" y="4"/>
                </a:lnTo>
                <a:lnTo>
                  <a:pt x="76" y="4"/>
                </a:lnTo>
                <a:lnTo>
                  <a:pt x="77" y="4"/>
                </a:lnTo>
                <a:lnTo>
                  <a:pt x="78" y="3"/>
                </a:lnTo>
                <a:lnTo>
                  <a:pt x="78" y="4"/>
                </a:lnTo>
                <a:lnTo>
                  <a:pt x="79" y="4"/>
                </a:lnTo>
                <a:lnTo>
                  <a:pt x="80" y="3"/>
                </a:lnTo>
                <a:lnTo>
                  <a:pt x="81" y="4"/>
                </a:lnTo>
                <a:lnTo>
                  <a:pt x="82" y="4"/>
                </a:lnTo>
                <a:lnTo>
                  <a:pt x="82" y="3"/>
                </a:lnTo>
                <a:lnTo>
                  <a:pt x="83" y="3"/>
                </a:lnTo>
                <a:lnTo>
                  <a:pt x="84" y="3"/>
                </a:lnTo>
                <a:lnTo>
                  <a:pt x="85" y="3"/>
                </a:lnTo>
                <a:lnTo>
                  <a:pt x="86" y="3"/>
                </a:lnTo>
                <a:lnTo>
                  <a:pt x="86" y="3"/>
                </a:lnTo>
                <a:lnTo>
                  <a:pt x="87" y="1"/>
                </a:lnTo>
                <a:lnTo>
                  <a:pt x="88" y="1"/>
                </a:lnTo>
                <a:lnTo>
                  <a:pt x="89" y="2"/>
                </a:lnTo>
                <a:lnTo>
                  <a:pt x="90" y="2"/>
                </a:lnTo>
                <a:lnTo>
                  <a:pt x="90" y="1"/>
                </a:lnTo>
                <a:lnTo>
                  <a:pt x="91" y="2"/>
                </a:lnTo>
                <a:lnTo>
                  <a:pt x="92" y="2"/>
                </a:lnTo>
                <a:lnTo>
                  <a:pt x="93" y="2"/>
                </a:lnTo>
                <a:lnTo>
                  <a:pt x="94" y="2"/>
                </a:lnTo>
                <a:lnTo>
                  <a:pt x="94" y="3"/>
                </a:lnTo>
                <a:lnTo>
                  <a:pt x="95" y="3"/>
                </a:lnTo>
                <a:lnTo>
                  <a:pt x="96" y="3"/>
                </a:lnTo>
                <a:lnTo>
                  <a:pt x="97" y="4"/>
                </a:lnTo>
                <a:lnTo>
                  <a:pt x="98" y="4"/>
                </a:lnTo>
                <a:lnTo>
                  <a:pt x="98" y="4"/>
                </a:lnTo>
                <a:lnTo>
                  <a:pt x="99" y="5"/>
                </a:lnTo>
                <a:lnTo>
                  <a:pt x="100" y="5"/>
                </a:lnTo>
                <a:lnTo>
                  <a:pt x="101" y="5"/>
                </a:lnTo>
                <a:lnTo>
                  <a:pt x="102" y="5"/>
                </a:lnTo>
                <a:lnTo>
                  <a:pt x="102" y="5"/>
                </a:lnTo>
                <a:lnTo>
                  <a:pt x="103" y="6"/>
                </a:lnTo>
                <a:lnTo>
                  <a:pt x="104" y="5"/>
                </a:lnTo>
                <a:lnTo>
                  <a:pt x="105" y="6"/>
                </a:lnTo>
                <a:lnTo>
                  <a:pt x="106" y="8"/>
                </a:lnTo>
                <a:lnTo>
                  <a:pt x="106" y="7"/>
                </a:lnTo>
                <a:lnTo>
                  <a:pt x="107" y="6"/>
                </a:lnTo>
                <a:lnTo>
                  <a:pt x="108" y="8"/>
                </a:lnTo>
                <a:lnTo>
                  <a:pt x="109" y="6"/>
                </a:lnTo>
                <a:lnTo>
                  <a:pt x="110" y="6"/>
                </a:lnTo>
                <a:lnTo>
                  <a:pt x="110" y="8"/>
                </a:lnTo>
                <a:lnTo>
                  <a:pt x="111" y="8"/>
                </a:lnTo>
                <a:lnTo>
                  <a:pt x="112" y="8"/>
                </a:lnTo>
                <a:lnTo>
                  <a:pt x="113" y="6"/>
                </a:lnTo>
                <a:lnTo>
                  <a:pt x="114" y="8"/>
                </a:lnTo>
                <a:lnTo>
                  <a:pt x="114" y="8"/>
                </a:lnTo>
                <a:lnTo>
                  <a:pt x="115" y="8"/>
                </a:lnTo>
                <a:lnTo>
                  <a:pt x="116" y="7"/>
                </a:lnTo>
                <a:lnTo>
                  <a:pt x="117" y="6"/>
                </a:lnTo>
                <a:lnTo>
                  <a:pt x="118" y="6"/>
                </a:lnTo>
                <a:lnTo>
                  <a:pt x="118" y="6"/>
                </a:lnTo>
                <a:lnTo>
                  <a:pt x="119" y="6"/>
                </a:lnTo>
                <a:lnTo>
                  <a:pt x="121" y="6"/>
                </a:lnTo>
                <a:lnTo>
                  <a:pt x="122" y="8"/>
                </a:lnTo>
                <a:lnTo>
                  <a:pt x="122" y="8"/>
                </a:lnTo>
                <a:lnTo>
                  <a:pt x="123" y="8"/>
                </a:lnTo>
                <a:lnTo>
                  <a:pt x="124" y="8"/>
                </a:lnTo>
                <a:lnTo>
                  <a:pt x="125" y="8"/>
                </a:lnTo>
                <a:lnTo>
                  <a:pt x="126" y="8"/>
                </a:lnTo>
                <a:lnTo>
                  <a:pt x="126" y="9"/>
                </a:lnTo>
                <a:lnTo>
                  <a:pt x="127" y="8"/>
                </a:lnTo>
                <a:lnTo>
                  <a:pt x="128" y="9"/>
                </a:lnTo>
                <a:lnTo>
                  <a:pt x="129" y="8"/>
                </a:lnTo>
                <a:lnTo>
                  <a:pt x="130" y="8"/>
                </a:lnTo>
                <a:lnTo>
                  <a:pt x="130" y="8"/>
                </a:lnTo>
                <a:lnTo>
                  <a:pt x="131" y="8"/>
                </a:lnTo>
                <a:lnTo>
                  <a:pt x="132" y="8"/>
                </a:lnTo>
                <a:lnTo>
                  <a:pt x="133" y="8"/>
                </a:lnTo>
                <a:lnTo>
                  <a:pt x="134" y="8"/>
                </a:lnTo>
                <a:lnTo>
                  <a:pt x="134" y="7"/>
                </a:lnTo>
                <a:lnTo>
                  <a:pt x="135" y="6"/>
                </a:lnTo>
                <a:lnTo>
                  <a:pt x="136" y="6"/>
                </a:lnTo>
                <a:lnTo>
                  <a:pt x="137" y="6"/>
                </a:lnTo>
                <a:lnTo>
                  <a:pt x="138" y="6"/>
                </a:lnTo>
                <a:lnTo>
                  <a:pt x="138" y="5"/>
                </a:lnTo>
                <a:lnTo>
                  <a:pt x="139" y="5"/>
                </a:lnTo>
                <a:lnTo>
                  <a:pt x="140" y="5"/>
                </a:lnTo>
                <a:lnTo>
                  <a:pt x="141" y="5"/>
                </a:lnTo>
                <a:lnTo>
                  <a:pt x="142" y="3"/>
                </a:lnTo>
                <a:lnTo>
                  <a:pt x="142" y="4"/>
                </a:lnTo>
                <a:lnTo>
                  <a:pt x="143" y="4"/>
                </a:lnTo>
                <a:lnTo>
                  <a:pt x="144" y="3"/>
                </a:lnTo>
                <a:lnTo>
                  <a:pt x="145" y="2"/>
                </a:lnTo>
                <a:lnTo>
                  <a:pt x="146" y="3"/>
                </a:lnTo>
                <a:lnTo>
                  <a:pt x="146" y="2"/>
                </a:lnTo>
                <a:lnTo>
                  <a:pt x="147" y="2"/>
                </a:lnTo>
                <a:lnTo>
                  <a:pt x="148" y="2"/>
                </a:lnTo>
                <a:lnTo>
                  <a:pt x="149" y="3"/>
                </a:lnTo>
                <a:lnTo>
                  <a:pt x="150" y="2"/>
                </a:lnTo>
                <a:lnTo>
                  <a:pt x="150" y="3"/>
                </a:lnTo>
                <a:lnTo>
                  <a:pt x="151" y="3"/>
                </a:lnTo>
                <a:lnTo>
                  <a:pt x="152" y="3"/>
                </a:lnTo>
                <a:lnTo>
                  <a:pt x="153" y="4"/>
                </a:lnTo>
                <a:lnTo>
                  <a:pt x="154" y="4"/>
                </a:lnTo>
                <a:lnTo>
                  <a:pt x="154" y="4"/>
                </a:lnTo>
                <a:lnTo>
                  <a:pt x="155" y="4"/>
                </a:lnTo>
                <a:lnTo>
                  <a:pt x="156" y="4"/>
                </a:lnTo>
                <a:lnTo>
                  <a:pt x="157" y="4"/>
                </a:lnTo>
                <a:lnTo>
                  <a:pt x="158" y="4"/>
                </a:lnTo>
                <a:lnTo>
                  <a:pt x="158" y="4"/>
                </a:lnTo>
                <a:lnTo>
                  <a:pt x="159" y="4"/>
                </a:lnTo>
                <a:lnTo>
                  <a:pt x="160" y="3"/>
                </a:lnTo>
                <a:lnTo>
                  <a:pt x="161" y="4"/>
                </a:lnTo>
                <a:lnTo>
                  <a:pt x="162" y="3"/>
                </a:lnTo>
                <a:lnTo>
                  <a:pt x="162" y="4"/>
                </a:lnTo>
                <a:lnTo>
                  <a:pt x="163" y="4"/>
                </a:lnTo>
                <a:lnTo>
                  <a:pt x="164" y="3"/>
                </a:lnTo>
                <a:lnTo>
                  <a:pt x="165" y="4"/>
                </a:lnTo>
                <a:lnTo>
                  <a:pt x="166" y="3"/>
                </a:lnTo>
                <a:lnTo>
                  <a:pt x="166" y="4"/>
                </a:lnTo>
                <a:lnTo>
                  <a:pt x="167" y="4"/>
                </a:lnTo>
                <a:lnTo>
                  <a:pt x="168" y="4"/>
                </a:lnTo>
                <a:lnTo>
                  <a:pt x="169" y="4"/>
                </a:lnTo>
                <a:lnTo>
                  <a:pt x="170" y="5"/>
                </a:lnTo>
                <a:lnTo>
                  <a:pt x="170" y="4"/>
                </a:lnTo>
                <a:lnTo>
                  <a:pt x="171" y="5"/>
                </a:lnTo>
                <a:lnTo>
                  <a:pt x="172" y="5"/>
                </a:lnTo>
                <a:lnTo>
                  <a:pt x="173" y="5"/>
                </a:lnTo>
                <a:lnTo>
                  <a:pt x="174" y="5"/>
                </a:lnTo>
                <a:lnTo>
                  <a:pt x="174" y="6"/>
                </a:lnTo>
                <a:lnTo>
                  <a:pt x="175" y="5"/>
                </a:lnTo>
                <a:lnTo>
                  <a:pt x="176" y="5"/>
                </a:lnTo>
                <a:lnTo>
                  <a:pt x="177" y="5"/>
                </a:lnTo>
                <a:lnTo>
                  <a:pt x="178" y="5"/>
                </a:lnTo>
                <a:lnTo>
                  <a:pt x="178" y="5"/>
                </a:lnTo>
                <a:lnTo>
                  <a:pt x="179" y="5"/>
                </a:lnTo>
                <a:lnTo>
                  <a:pt x="180" y="5"/>
                </a:lnTo>
                <a:lnTo>
                  <a:pt x="181" y="5"/>
                </a:lnTo>
                <a:lnTo>
                  <a:pt x="182" y="4"/>
                </a:lnTo>
                <a:lnTo>
                  <a:pt x="182" y="5"/>
                </a:lnTo>
                <a:lnTo>
                  <a:pt x="183" y="5"/>
                </a:lnTo>
                <a:lnTo>
                  <a:pt x="184" y="5"/>
                </a:lnTo>
                <a:lnTo>
                  <a:pt x="185" y="4"/>
                </a:lnTo>
                <a:lnTo>
                  <a:pt x="186" y="5"/>
                </a:lnTo>
                <a:lnTo>
                  <a:pt x="186" y="5"/>
                </a:lnTo>
                <a:lnTo>
                  <a:pt x="187" y="5"/>
                </a:lnTo>
                <a:lnTo>
                  <a:pt x="188" y="5"/>
                </a:lnTo>
                <a:lnTo>
                  <a:pt x="189" y="4"/>
                </a:lnTo>
                <a:lnTo>
                  <a:pt x="190" y="5"/>
                </a:lnTo>
                <a:lnTo>
                  <a:pt x="190" y="5"/>
                </a:lnTo>
                <a:lnTo>
                  <a:pt x="191" y="5"/>
                </a:lnTo>
                <a:lnTo>
                  <a:pt x="192" y="4"/>
                </a:lnTo>
                <a:lnTo>
                  <a:pt x="193" y="5"/>
                </a:lnTo>
                <a:lnTo>
                  <a:pt x="194" y="5"/>
                </a:lnTo>
                <a:lnTo>
                  <a:pt x="194" y="5"/>
                </a:lnTo>
                <a:lnTo>
                  <a:pt x="195" y="5"/>
                </a:lnTo>
                <a:lnTo>
                  <a:pt x="196" y="4"/>
                </a:lnTo>
                <a:lnTo>
                  <a:pt x="197" y="5"/>
                </a:lnTo>
                <a:lnTo>
                  <a:pt x="198" y="4"/>
                </a:lnTo>
                <a:lnTo>
                  <a:pt x="198" y="5"/>
                </a:lnTo>
                <a:lnTo>
                  <a:pt x="199" y="5"/>
                </a:lnTo>
                <a:lnTo>
                  <a:pt x="200" y="4"/>
                </a:lnTo>
                <a:lnTo>
                  <a:pt x="201" y="4"/>
                </a:lnTo>
                <a:lnTo>
                  <a:pt x="202" y="4"/>
                </a:lnTo>
                <a:lnTo>
                  <a:pt x="202" y="4"/>
                </a:lnTo>
                <a:lnTo>
                  <a:pt x="203" y="4"/>
                </a:lnTo>
                <a:lnTo>
                  <a:pt x="204" y="5"/>
                </a:lnTo>
                <a:lnTo>
                  <a:pt x="205" y="5"/>
                </a:lnTo>
                <a:lnTo>
                  <a:pt x="206" y="6"/>
                </a:lnTo>
                <a:lnTo>
                  <a:pt x="206" y="6"/>
                </a:lnTo>
                <a:lnTo>
                  <a:pt x="207" y="6"/>
                </a:lnTo>
                <a:lnTo>
                  <a:pt x="208" y="6"/>
                </a:lnTo>
                <a:lnTo>
                  <a:pt x="209" y="6"/>
                </a:lnTo>
                <a:lnTo>
                  <a:pt x="210" y="8"/>
                </a:lnTo>
                <a:lnTo>
                  <a:pt x="210" y="7"/>
                </a:lnTo>
                <a:lnTo>
                  <a:pt x="211" y="6"/>
                </a:lnTo>
                <a:lnTo>
                  <a:pt x="212" y="8"/>
                </a:lnTo>
                <a:lnTo>
                  <a:pt x="213" y="6"/>
                </a:lnTo>
                <a:lnTo>
                  <a:pt x="214" y="6"/>
                </a:lnTo>
                <a:lnTo>
                  <a:pt x="214" y="5"/>
                </a:lnTo>
                <a:lnTo>
                  <a:pt x="215" y="5"/>
                </a:lnTo>
                <a:lnTo>
                  <a:pt x="216" y="4"/>
                </a:lnTo>
                <a:lnTo>
                  <a:pt x="217" y="4"/>
                </a:lnTo>
                <a:lnTo>
                  <a:pt x="218" y="4"/>
                </a:lnTo>
                <a:lnTo>
                  <a:pt x="218" y="3"/>
                </a:lnTo>
                <a:lnTo>
                  <a:pt x="219" y="4"/>
                </a:lnTo>
                <a:lnTo>
                  <a:pt x="220" y="3"/>
                </a:lnTo>
                <a:lnTo>
                  <a:pt x="221" y="4"/>
                </a:lnTo>
                <a:lnTo>
                  <a:pt x="222" y="4"/>
                </a:lnTo>
                <a:lnTo>
                  <a:pt x="222" y="5"/>
                </a:lnTo>
                <a:lnTo>
                  <a:pt x="223" y="6"/>
                </a:lnTo>
                <a:lnTo>
                  <a:pt x="224" y="8"/>
                </a:lnTo>
                <a:lnTo>
                  <a:pt x="225" y="10"/>
                </a:lnTo>
                <a:lnTo>
                  <a:pt x="226" y="12"/>
                </a:lnTo>
                <a:lnTo>
                  <a:pt x="226" y="16"/>
                </a:lnTo>
                <a:lnTo>
                  <a:pt x="227" y="21"/>
                </a:lnTo>
                <a:lnTo>
                  <a:pt x="228" y="28"/>
                </a:lnTo>
                <a:lnTo>
                  <a:pt x="229" y="36"/>
                </a:lnTo>
                <a:lnTo>
                  <a:pt x="230" y="47"/>
                </a:lnTo>
                <a:lnTo>
                  <a:pt x="230" y="53"/>
                </a:lnTo>
                <a:lnTo>
                  <a:pt x="231" y="60"/>
                </a:lnTo>
                <a:lnTo>
                  <a:pt x="232" y="79"/>
                </a:lnTo>
                <a:lnTo>
                  <a:pt x="233" y="102"/>
                </a:lnTo>
                <a:lnTo>
                  <a:pt x="234" y="127"/>
                </a:lnTo>
                <a:lnTo>
                  <a:pt x="234" y="153"/>
                </a:lnTo>
                <a:lnTo>
                  <a:pt x="235" y="175"/>
                </a:lnTo>
                <a:lnTo>
                  <a:pt x="236" y="191"/>
                </a:lnTo>
                <a:lnTo>
                  <a:pt x="237" y="200"/>
                </a:lnTo>
                <a:lnTo>
                  <a:pt x="238" y="205"/>
                </a:lnTo>
                <a:lnTo>
                  <a:pt x="238" y="206"/>
                </a:lnTo>
                <a:lnTo>
                  <a:pt x="239" y="207"/>
                </a:lnTo>
                <a:lnTo>
                  <a:pt x="240" y="208"/>
                </a:lnTo>
              </a:path>
            </a:pathLst>
          </a:custGeom>
          <a:noFill/>
          <a:ln w="36576">
            <a:solidFill>
              <a:srgbClr val="CC99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08" name="Freeform 305"/>
          <p:cNvSpPr>
            <a:spLocks/>
          </p:cNvSpPr>
          <p:nvPr/>
        </p:nvSpPr>
        <p:spPr bwMode="auto">
          <a:xfrm>
            <a:off x="765405" y="3014600"/>
            <a:ext cx="1448991" cy="535781"/>
          </a:xfrm>
          <a:custGeom>
            <a:avLst/>
            <a:gdLst>
              <a:gd name="T0" fmla="*/ 3 w 240"/>
              <a:gd name="T1" fmla="*/ 158 h 186"/>
              <a:gd name="T2" fmla="*/ 7 w 240"/>
              <a:gd name="T3" fmla="*/ 56 h 186"/>
              <a:gd name="T4" fmla="*/ 11 w 240"/>
              <a:gd name="T5" fmla="*/ 17 h 186"/>
              <a:gd name="T6" fmla="*/ 15 w 240"/>
              <a:gd name="T7" fmla="*/ 2 h 186"/>
              <a:gd name="T8" fmla="*/ 19 w 240"/>
              <a:gd name="T9" fmla="*/ 1 h 186"/>
              <a:gd name="T10" fmla="*/ 23 w 240"/>
              <a:gd name="T11" fmla="*/ 2 h 186"/>
              <a:gd name="T12" fmla="*/ 27 w 240"/>
              <a:gd name="T13" fmla="*/ 3 h 186"/>
              <a:gd name="T14" fmla="*/ 31 w 240"/>
              <a:gd name="T15" fmla="*/ 2 h 186"/>
              <a:gd name="T16" fmla="*/ 35 w 240"/>
              <a:gd name="T17" fmla="*/ 1 h 186"/>
              <a:gd name="T18" fmla="*/ 39 w 240"/>
              <a:gd name="T19" fmla="*/ 3 h 186"/>
              <a:gd name="T20" fmla="*/ 43 w 240"/>
              <a:gd name="T21" fmla="*/ 3 h 186"/>
              <a:gd name="T22" fmla="*/ 47 w 240"/>
              <a:gd name="T23" fmla="*/ 3 h 186"/>
              <a:gd name="T24" fmla="*/ 51 w 240"/>
              <a:gd name="T25" fmla="*/ 5 h 186"/>
              <a:gd name="T26" fmla="*/ 55 w 240"/>
              <a:gd name="T27" fmla="*/ 5 h 186"/>
              <a:gd name="T28" fmla="*/ 59 w 240"/>
              <a:gd name="T29" fmla="*/ 6 h 186"/>
              <a:gd name="T30" fmla="*/ 63 w 240"/>
              <a:gd name="T31" fmla="*/ 6 h 186"/>
              <a:gd name="T32" fmla="*/ 67 w 240"/>
              <a:gd name="T33" fmla="*/ 6 h 186"/>
              <a:gd name="T34" fmla="*/ 71 w 240"/>
              <a:gd name="T35" fmla="*/ 6 h 186"/>
              <a:gd name="T36" fmla="*/ 75 w 240"/>
              <a:gd name="T37" fmla="*/ 5 h 186"/>
              <a:gd name="T38" fmla="*/ 79 w 240"/>
              <a:gd name="T39" fmla="*/ 5 h 186"/>
              <a:gd name="T40" fmla="*/ 83 w 240"/>
              <a:gd name="T41" fmla="*/ 5 h 186"/>
              <a:gd name="T42" fmla="*/ 87 w 240"/>
              <a:gd name="T43" fmla="*/ 4 h 186"/>
              <a:gd name="T44" fmla="*/ 91 w 240"/>
              <a:gd name="T45" fmla="*/ 5 h 186"/>
              <a:gd name="T46" fmla="*/ 95 w 240"/>
              <a:gd name="T47" fmla="*/ 6 h 186"/>
              <a:gd name="T48" fmla="*/ 99 w 240"/>
              <a:gd name="T49" fmla="*/ 7 h 186"/>
              <a:gd name="T50" fmla="*/ 103 w 240"/>
              <a:gd name="T51" fmla="*/ 8 h 186"/>
              <a:gd name="T52" fmla="*/ 107 w 240"/>
              <a:gd name="T53" fmla="*/ 9 h 186"/>
              <a:gd name="T54" fmla="*/ 111 w 240"/>
              <a:gd name="T55" fmla="*/ 10 h 186"/>
              <a:gd name="T56" fmla="*/ 115 w 240"/>
              <a:gd name="T57" fmla="*/ 9 h 186"/>
              <a:gd name="T58" fmla="*/ 119 w 240"/>
              <a:gd name="T59" fmla="*/ 8 h 186"/>
              <a:gd name="T60" fmla="*/ 124 w 240"/>
              <a:gd name="T61" fmla="*/ 9 h 186"/>
              <a:gd name="T62" fmla="*/ 128 w 240"/>
              <a:gd name="T63" fmla="*/ 10 h 186"/>
              <a:gd name="T64" fmla="*/ 132 w 240"/>
              <a:gd name="T65" fmla="*/ 10 h 186"/>
              <a:gd name="T66" fmla="*/ 136 w 240"/>
              <a:gd name="T67" fmla="*/ 8 h 186"/>
              <a:gd name="T68" fmla="*/ 140 w 240"/>
              <a:gd name="T69" fmla="*/ 7 h 186"/>
              <a:gd name="T70" fmla="*/ 144 w 240"/>
              <a:gd name="T71" fmla="*/ 6 h 186"/>
              <a:gd name="T72" fmla="*/ 148 w 240"/>
              <a:gd name="T73" fmla="*/ 5 h 186"/>
              <a:gd name="T74" fmla="*/ 152 w 240"/>
              <a:gd name="T75" fmla="*/ 8 h 186"/>
              <a:gd name="T76" fmla="*/ 156 w 240"/>
              <a:gd name="T77" fmla="*/ 9 h 186"/>
              <a:gd name="T78" fmla="*/ 160 w 240"/>
              <a:gd name="T79" fmla="*/ 9 h 186"/>
              <a:gd name="T80" fmla="*/ 164 w 240"/>
              <a:gd name="T81" fmla="*/ 10 h 186"/>
              <a:gd name="T82" fmla="*/ 168 w 240"/>
              <a:gd name="T83" fmla="*/ 10 h 186"/>
              <a:gd name="T84" fmla="*/ 172 w 240"/>
              <a:gd name="T85" fmla="*/ 12 h 186"/>
              <a:gd name="T86" fmla="*/ 176 w 240"/>
              <a:gd name="T87" fmla="*/ 12 h 186"/>
              <a:gd name="T88" fmla="*/ 180 w 240"/>
              <a:gd name="T89" fmla="*/ 11 h 186"/>
              <a:gd name="T90" fmla="*/ 184 w 240"/>
              <a:gd name="T91" fmla="*/ 10 h 186"/>
              <a:gd name="T92" fmla="*/ 188 w 240"/>
              <a:gd name="T93" fmla="*/ 10 h 186"/>
              <a:gd name="T94" fmla="*/ 192 w 240"/>
              <a:gd name="T95" fmla="*/ 10 h 186"/>
              <a:gd name="T96" fmla="*/ 196 w 240"/>
              <a:gd name="T97" fmla="*/ 9 h 186"/>
              <a:gd name="T98" fmla="*/ 200 w 240"/>
              <a:gd name="T99" fmla="*/ 8 h 186"/>
              <a:gd name="T100" fmla="*/ 204 w 240"/>
              <a:gd name="T101" fmla="*/ 10 h 186"/>
              <a:gd name="T102" fmla="*/ 208 w 240"/>
              <a:gd name="T103" fmla="*/ 10 h 186"/>
              <a:gd name="T104" fmla="*/ 212 w 240"/>
              <a:gd name="T105" fmla="*/ 11 h 186"/>
              <a:gd name="T106" fmla="*/ 216 w 240"/>
              <a:gd name="T107" fmla="*/ 8 h 186"/>
              <a:gd name="T108" fmla="*/ 220 w 240"/>
              <a:gd name="T109" fmla="*/ 8 h 186"/>
              <a:gd name="T110" fmla="*/ 224 w 240"/>
              <a:gd name="T111" fmla="*/ 16 h 186"/>
              <a:gd name="T112" fmla="*/ 228 w 240"/>
              <a:gd name="T113" fmla="*/ 53 h 186"/>
              <a:gd name="T114" fmla="*/ 232 w 240"/>
              <a:gd name="T115" fmla="*/ 117 h 186"/>
              <a:gd name="T116" fmla="*/ 236 w 240"/>
              <a:gd name="T117" fmla="*/ 182 h 186"/>
              <a:gd name="T118" fmla="*/ 240 w 240"/>
              <a:gd name="T11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0" h="186">
                <a:moveTo>
                  <a:pt x="0" y="181"/>
                </a:moveTo>
                <a:lnTo>
                  <a:pt x="1" y="179"/>
                </a:lnTo>
                <a:lnTo>
                  <a:pt x="2" y="177"/>
                </a:lnTo>
                <a:lnTo>
                  <a:pt x="2" y="171"/>
                </a:lnTo>
                <a:lnTo>
                  <a:pt x="3" y="158"/>
                </a:lnTo>
                <a:lnTo>
                  <a:pt x="4" y="139"/>
                </a:lnTo>
                <a:lnTo>
                  <a:pt x="5" y="116"/>
                </a:lnTo>
                <a:lnTo>
                  <a:pt x="6" y="93"/>
                </a:lnTo>
                <a:lnTo>
                  <a:pt x="6" y="73"/>
                </a:lnTo>
                <a:lnTo>
                  <a:pt x="7" y="56"/>
                </a:lnTo>
                <a:lnTo>
                  <a:pt x="8" y="43"/>
                </a:lnTo>
                <a:lnTo>
                  <a:pt x="9" y="33"/>
                </a:lnTo>
                <a:lnTo>
                  <a:pt x="10" y="28"/>
                </a:lnTo>
                <a:lnTo>
                  <a:pt x="10" y="24"/>
                </a:lnTo>
                <a:lnTo>
                  <a:pt x="11" y="17"/>
                </a:lnTo>
                <a:lnTo>
                  <a:pt x="12" y="13"/>
                </a:lnTo>
                <a:lnTo>
                  <a:pt x="13" y="8"/>
                </a:lnTo>
                <a:lnTo>
                  <a:pt x="14" y="5"/>
                </a:lnTo>
                <a:lnTo>
                  <a:pt x="14" y="4"/>
                </a:lnTo>
                <a:lnTo>
                  <a:pt x="15" y="2"/>
                </a:lnTo>
                <a:lnTo>
                  <a:pt x="16" y="0"/>
                </a:lnTo>
                <a:lnTo>
                  <a:pt x="17" y="0"/>
                </a:lnTo>
                <a:lnTo>
                  <a:pt x="18" y="1"/>
                </a:lnTo>
                <a:lnTo>
                  <a:pt x="18" y="0"/>
                </a:lnTo>
                <a:lnTo>
                  <a:pt x="19" y="1"/>
                </a:lnTo>
                <a:lnTo>
                  <a:pt x="20" y="0"/>
                </a:lnTo>
                <a:lnTo>
                  <a:pt x="21" y="1"/>
                </a:lnTo>
                <a:lnTo>
                  <a:pt x="22" y="1"/>
                </a:lnTo>
                <a:lnTo>
                  <a:pt x="22" y="2"/>
                </a:lnTo>
                <a:lnTo>
                  <a:pt x="23" y="2"/>
                </a:lnTo>
                <a:lnTo>
                  <a:pt x="24" y="2"/>
                </a:lnTo>
                <a:lnTo>
                  <a:pt x="25" y="3"/>
                </a:lnTo>
                <a:lnTo>
                  <a:pt x="26" y="3"/>
                </a:lnTo>
                <a:lnTo>
                  <a:pt x="26" y="3"/>
                </a:lnTo>
                <a:lnTo>
                  <a:pt x="27" y="3"/>
                </a:lnTo>
                <a:lnTo>
                  <a:pt x="28" y="2"/>
                </a:lnTo>
                <a:lnTo>
                  <a:pt x="29" y="2"/>
                </a:lnTo>
                <a:lnTo>
                  <a:pt x="30" y="2"/>
                </a:lnTo>
                <a:lnTo>
                  <a:pt x="30" y="2"/>
                </a:lnTo>
                <a:lnTo>
                  <a:pt x="31" y="2"/>
                </a:lnTo>
                <a:lnTo>
                  <a:pt x="32" y="1"/>
                </a:lnTo>
                <a:lnTo>
                  <a:pt x="33" y="2"/>
                </a:lnTo>
                <a:lnTo>
                  <a:pt x="34" y="1"/>
                </a:lnTo>
                <a:lnTo>
                  <a:pt x="34" y="2"/>
                </a:lnTo>
                <a:lnTo>
                  <a:pt x="35" y="1"/>
                </a:lnTo>
                <a:lnTo>
                  <a:pt x="36" y="1"/>
                </a:lnTo>
                <a:lnTo>
                  <a:pt x="37" y="2"/>
                </a:lnTo>
                <a:lnTo>
                  <a:pt x="38" y="2"/>
                </a:lnTo>
                <a:lnTo>
                  <a:pt x="38" y="2"/>
                </a:lnTo>
                <a:lnTo>
                  <a:pt x="39" y="3"/>
                </a:lnTo>
                <a:lnTo>
                  <a:pt x="40" y="3"/>
                </a:lnTo>
                <a:lnTo>
                  <a:pt x="41" y="2"/>
                </a:lnTo>
                <a:lnTo>
                  <a:pt x="42" y="2"/>
                </a:lnTo>
                <a:lnTo>
                  <a:pt x="42" y="3"/>
                </a:lnTo>
                <a:lnTo>
                  <a:pt x="43" y="3"/>
                </a:lnTo>
                <a:lnTo>
                  <a:pt x="44" y="3"/>
                </a:lnTo>
                <a:lnTo>
                  <a:pt x="45" y="4"/>
                </a:lnTo>
                <a:lnTo>
                  <a:pt x="46" y="3"/>
                </a:lnTo>
                <a:lnTo>
                  <a:pt x="46" y="3"/>
                </a:lnTo>
                <a:lnTo>
                  <a:pt x="47" y="3"/>
                </a:lnTo>
                <a:lnTo>
                  <a:pt x="48" y="3"/>
                </a:lnTo>
                <a:lnTo>
                  <a:pt x="49" y="4"/>
                </a:lnTo>
                <a:lnTo>
                  <a:pt x="50" y="4"/>
                </a:lnTo>
                <a:lnTo>
                  <a:pt x="50" y="4"/>
                </a:lnTo>
                <a:lnTo>
                  <a:pt x="51" y="5"/>
                </a:lnTo>
                <a:lnTo>
                  <a:pt x="52" y="4"/>
                </a:lnTo>
                <a:lnTo>
                  <a:pt x="53" y="4"/>
                </a:lnTo>
                <a:lnTo>
                  <a:pt x="54" y="5"/>
                </a:lnTo>
                <a:lnTo>
                  <a:pt x="54" y="4"/>
                </a:lnTo>
                <a:lnTo>
                  <a:pt x="55" y="5"/>
                </a:lnTo>
                <a:lnTo>
                  <a:pt x="56" y="5"/>
                </a:lnTo>
                <a:lnTo>
                  <a:pt x="57" y="5"/>
                </a:lnTo>
                <a:lnTo>
                  <a:pt x="58" y="6"/>
                </a:lnTo>
                <a:lnTo>
                  <a:pt x="58" y="6"/>
                </a:lnTo>
                <a:lnTo>
                  <a:pt x="59" y="6"/>
                </a:lnTo>
                <a:lnTo>
                  <a:pt x="60" y="5"/>
                </a:lnTo>
                <a:lnTo>
                  <a:pt x="61" y="6"/>
                </a:lnTo>
                <a:lnTo>
                  <a:pt x="62" y="6"/>
                </a:lnTo>
                <a:lnTo>
                  <a:pt x="62" y="7"/>
                </a:lnTo>
                <a:lnTo>
                  <a:pt x="63" y="6"/>
                </a:lnTo>
                <a:lnTo>
                  <a:pt x="64" y="6"/>
                </a:lnTo>
                <a:lnTo>
                  <a:pt x="65" y="6"/>
                </a:lnTo>
                <a:lnTo>
                  <a:pt x="66" y="6"/>
                </a:lnTo>
                <a:lnTo>
                  <a:pt x="66" y="6"/>
                </a:lnTo>
                <a:lnTo>
                  <a:pt x="67" y="6"/>
                </a:lnTo>
                <a:lnTo>
                  <a:pt x="68" y="6"/>
                </a:lnTo>
                <a:lnTo>
                  <a:pt x="69" y="6"/>
                </a:lnTo>
                <a:lnTo>
                  <a:pt x="70" y="6"/>
                </a:lnTo>
                <a:lnTo>
                  <a:pt x="70" y="5"/>
                </a:lnTo>
                <a:lnTo>
                  <a:pt x="71" y="6"/>
                </a:lnTo>
                <a:lnTo>
                  <a:pt x="72" y="6"/>
                </a:lnTo>
                <a:lnTo>
                  <a:pt x="73" y="5"/>
                </a:lnTo>
                <a:lnTo>
                  <a:pt x="74" y="5"/>
                </a:lnTo>
                <a:lnTo>
                  <a:pt x="74" y="5"/>
                </a:lnTo>
                <a:lnTo>
                  <a:pt x="75" y="5"/>
                </a:lnTo>
                <a:lnTo>
                  <a:pt x="76" y="5"/>
                </a:lnTo>
                <a:lnTo>
                  <a:pt x="77" y="5"/>
                </a:lnTo>
                <a:lnTo>
                  <a:pt x="78" y="6"/>
                </a:lnTo>
                <a:lnTo>
                  <a:pt x="78" y="5"/>
                </a:lnTo>
                <a:lnTo>
                  <a:pt x="79" y="5"/>
                </a:lnTo>
                <a:lnTo>
                  <a:pt x="80" y="5"/>
                </a:lnTo>
                <a:lnTo>
                  <a:pt x="81" y="6"/>
                </a:lnTo>
                <a:lnTo>
                  <a:pt x="82" y="5"/>
                </a:lnTo>
                <a:lnTo>
                  <a:pt x="82" y="5"/>
                </a:lnTo>
                <a:lnTo>
                  <a:pt x="83" y="5"/>
                </a:lnTo>
                <a:lnTo>
                  <a:pt x="84" y="5"/>
                </a:lnTo>
                <a:lnTo>
                  <a:pt x="85" y="4"/>
                </a:lnTo>
                <a:lnTo>
                  <a:pt x="86" y="4"/>
                </a:lnTo>
                <a:lnTo>
                  <a:pt x="86" y="4"/>
                </a:lnTo>
                <a:lnTo>
                  <a:pt x="87" y="4"/>
                </a:lnTo>
                <a:lnTo>
                  <a:pt x="88" y="4"/>
                </a:lnTo>
                <a:lnTo>
                  <a:pt x="89" y="4"/>
                </a:lnTo>
                <a:lnTo>
                  <a:pt x="90" y="4"/>
                </a:lnTo>
                <a:lnTo>
                  <a:pt x="90" y="4"/>
                </a:lnTo>
                <a:lnTo>
                  <a:pt x="91" y="5"/>
                </a:lnTo>
                <a:lnTo>
                  <a:pt x="92" y="4"/>
                </a:lnTo>
                <a:lnTo>
                  <a:pt x="93" y="4"/>
                </a:lnTo>
                <a:lnTo>
                  <a:pt x="94" y="5"/>
                </a:lnTo>
                <a:lnTo>
                  <a:pt x="94" y="6"/>
                </a:lnTo>
                <a:lnTo>
                  <a:pt x="95" y="6"/>
                </a:lnTo>
                <a:lnTo>
                  <a:pt x="96" y="6"/>
                </a:lnTo>
                <a:lnTo>
                  <a:pt x="97" y="7"/>
                </a:lnTo>
                <a:lnTo>
                  <a:pt x="98" y="7"/>
                </a:lnTo>
                <a:lnTo>
                  <a:pt x="98" y="7"/>
                </a:lnTo>
                <a:lnTo>
                  <a:pt x="99" y="7"/>
                </a:lnTo>
                <a:lnTo>
                  <a:pt x="100" y="7"/>
                </a:lnTo>
                <a:lnTo>
                  <a:pt x="101" y="8"/>
                </a:lnTo>
                <a:lnTo>
                  <a:pt x="102" y="8"/>
                </a:lnTo>
                <a:lnTo>
                  <a:pt x="102" y="8"/>
                </a:lnTo>
                <a:lnTo>
                  <a:pt x="103" y="8"/>
                </a:lnTo>
                <a:lnTo>
                  <a:pt x="104" y="8"/>
                </a:lnTo>
                <a:lnTo>
                  <a:pt x="105" y="9"/>
                </a:lnTo>
                <a:lnTo>
                  <a:pt x="106" y="9"/>
                </a:lnTo>
                <a:lnTo>
                  <a:pt x="106" y="9"/>
                </a:lnTo>
                <a:lnTo>
                  <a:pt x="107" y="9"/>
                </a:lnTo>
                <a:lnTo>
                  <a:pt x="108" y="10"/>
                </a:lnTo>
                <a:lnTo>
                  <a:pt x="109" y="10"/>
                </a:lnTo>
                <a:lnTo>
                  <a:pt x="110" y="10"/>
                </a:lnTo>
                <a:lnTo>
                  <a:pt x="110" y="11"/>
                </a:lnTo>
                <a:lnTo>
                  <a:pt x="111" y="10"/>
                </a:lnTo>
                <a:lnTo>
                  <a:pt x="112" y="10"/>
                </a:lnTo>
                <a:lnTo>
                  <a:pt x="113" y="10"/>
                </a:lnTo>
                <a:lnTo>
                  <a:pt x="114" y="10"/>
                </a:lnTo>
                <a:lnTo>
                  <a:pt x="114" y="10"/>
                </a:lnTo>
                <a:lnTo>
                  <a:pt x="115" y="9"/>
                </a:lnTo>
                <a:lnTo>
                  <a:pt x="116" y="9"/>
                </a:lnTo>
                <a:lnTo>
                  <a:pt x="117" y="9"/>
                </a:lnTo>
                <a:lnTo>
                  <a:pt x="118" y="9"/>
                </a:lnTo>
                <a:lnTo>
                  <a:pt x="118" y="8"/>
                </a:lnTo>
                <a:lnTo>
                  <a:pt x="119" y="8"/>
                </a:lnTo>
                <a:lnTo>
                  <a:pt x="121" y="9"/>
                </a:lnTo>
                <a:lnTo>
                  <a:pt x="122" y="9"/>
                </a:lnTo>
                <a:lnTo>
                  <a:pt x="122" y="9"/>
                </a:lnTo>
                <a:lnTo>
                  <a:pt x="123" y="10"/>
                </a:lnTo>
                <a:lnTo>
                  <a:pt x="124" y="9"/>
                </a:lnTo>
                <a:lnTo>
                  <a:pt x="125" y="9"/>
                </a:lnTo>
                <a:lnTo>
                  <a:pt x="126" y="10"/>
                </a:lnTo>
                <a:lnTo>
                  <a:pt x="126" y="11"/>
                </a:lnTo>
                <a:lnTo>
                  <a:pt x="127" y="10"/>
                </a:lnTo>
                <a:lnTo>
                  <a:pt x="128" y="10"/>
                </a:lnTo>
                <a:lnTo>
                  <a:pt x="129" y="11"/>
                </a:lnTo>
                <a:lnTo>
                  <a:pt x="130" y="10"/>
                </a:lnTo>
                <a:lnTo>
                  <a:pt x="130" y="10"/>
                </a:lnTo>
                <a:lnTo>
                  <a:pt x="131" y="10"/>
                </a:lnTo>
                <a:lnTo>
                  <a:pt x="132" y="10"/>
                </a:lnTo>
                <a:lnTo>
                  <a:pt x="133" y="9"/>
                </a:lnTo>
                <a:lnTo>
                  <a:pt x="134" y="10"/>
                </a:lnTo>
                <a:lnTo>
                  <a:pt x="134" y="9"/>
                </a:lnTo>
                <a:lnTo>
                  <a:pt x="135" y="9"/>
                </a:lnTo>
                <a:lnTo>
                  <a:pt x="136" y="8"/>
                </a:lnTo>
                <a:lnTo>
                  <a:pt x="137" y="9"/>
                </a:lnTo>
                <a:lnTo>
                  <a:pt x="138" y="8"/>
                </a:lnTo>
                <a:lnTo>
                  <a:pt x="138" y="8"/>
                </a:lnTo>
                <a:lnTo>
                  <a:pt x="139" y="7"/>
                </a:lnTo>
                <a:lnTo>
                  <a:pt x="140" y="7"/>
                </a:lnTo>
                <a:lnTo>
                  <a:pt x="141" y="8"/>
                </a:lnTo>
                <a:lnTo>
                  <a:pt x="142" y="6"/>
                </a:lnTo>
                <a:lnTo>
                  <a:pt x="142" y="6"/>
                </a:lnTo>
                <a:lnTo>
                  <a:pt x="143" y="6"/>
                </a:lnTo>
                <a:lnTo>
                  <a:pt x="144" y="6"/>
                </a:lnTo>
                <a:lnTo>
                  <a:pt x="145" y="6"/>
                </a:lnTo>
                <a:lnTo>
                  <a:pt x="146" y="5"/>
                </a:lnTo>
                <a:lnTo>
                  <a:pt x="146" y="5"/>
                </a:lnTo>
                <a:lnTo>
                  <a:pt x="147" y="6"/>
                </a:lnTo>
                <a:lnTo>
                  <a:pt x="148" y="5"/>
                </a:lnTo>
                <a:lnTo>
                  <a:pt x="149" y="5"/>
                </a:lnTo>
                <a:lnTo>
                  <a:pt x="150" y="6"/>
                </a:lnTo>
                <a:lnTo>
                  <a:pt x="150" y="7"/>
                </a:lnTo>
                <a:lnTo>
                  <a:pt x="151" y="6"/>
                </a:lnTo>
                <a:lnTo>
                  <a:pt x="152" y="8"/>
                </a:lnTo>
                <a:lnTo>
                  <a:pt x="153" y="7"/>
                </a:lnTo>
                <a:lnTo>
                  <a:pt x="154" y="7"/>
                </a:lnTo>
                <a:lnTo>
                  <a:pt x="154" y="8"/>
                </a:lnTo>
                <a:lnTo>
                  <a:pt x="155" y="8"/>
                </a:lnTo>
                <a:lnTo>
                  <a:pt x="156" y="9"/>
                </a:lnTo>
                <a:lnTo>
                  <a:pt x="157" y="9"/>
                </a:lnTo>
                <a:lnTo>
                  <a:pt x="158" y="9"/>
                </a:lnTo>
                <a:lnTo>
                  <a:pt x="158" y="9"/>
                </a:lnTo>
                <a:lnTo>
                  <a:pt x="159" y="9"/>
                </a:lnTo>
                <a:lnTo>
                  <a:pt x="160" y="9"/>
                </a:lnTo>
                <a:lnTo>
                  <a:pt x="161" y="10"/>
                </a:lnTo>
                <a:lnTo>
                  <a:pt x="162" y="10"/>
                </a:lnTo>
                <a:lnTo>
                  <a:pt x="162" y="10"/>
                </a:lnTo>
                <a:lnTo>
                  <a:pt x="163" y="10"/>
                </a:lnTo>
                <a:lnTo>
                  <a:pt x="164" y="10"/>
                </a:lnTo>
                <a:lnTo>
                  <a:pt x="165" y="10"/>
                </a:lnTo>
                <a:lnTo>
                  <a:pt x="166" y="10"/>
                </a:lnTo>
                <a:lnTo>
                  <a:pt x="166" y="11"/>
                </a:lnTo>
                <a:lnTo>
                  <a:pt x="167" y="10"/>
                </a:lnTo>
                <a:lnTo>
                  <a:pt x="168" y="10"/>
                </a:lnTo>
                <a:lnTo>
                  <a:pt x="169" y="12"/>
                </a:lnTo>
                <a:lnTo>
                  <a:pt x="170" y="11"/>
                </a:lnTo>
                <a:lnTo>
                  <a:pt x="170" y="11"/>
                </a:lnTo>
                <a:lnTo>
                  <a:pt x="171" y="12"/>
                </a:lnTo>
                <a:lnTo>
                  <a:pt x="172" y="12"/>
                </a:lnTo>
                <a:lnTo>
                  <a:pt x="173" y="12"/>
                </a:lnTo>
                <a:lnTo>
                  <a:pt x="174" y="12"/>
                </a:lnTo>
                <a:lnTo>
                  <a:pt x="174" y="11"/>
                </a:lnTo>
                <a:lnTo>
                  <a:pt x="175" y="11"/>
                </a:lnTo>
                <a:lnTo>
                  <a:pt x="176" y="12"/>
                </a:lnTo>
                <a:lnTo>
                  <a:pt x="177" y="11"/>
                </a:lnTo>
                <a:lnTo>
                  <a:pt x="178" y="11"/>
                </a:lnTo>
                <a:lnTo>
                  <a:pt x="178" y="12"/>
                </a:lnTo>
                <a:lnTo>
                  <a:pt x="179" y="11"/>
                </a:lnTo>
                <a:lnTo>
                  <a:pt x="180" y="11"/>
                </a:lnTo>
                <a:lnTo>
                  <a:pt x="181" y="11"/>
                </a:lnTo>
                <a:lnTo>
                  <a:pt x="182" y="11"/>
                </a:lnTo>
                <a:lnTo>
                  <a:pt x="182" y="11"/>
                </a:lnTo>
                <a:lnTo>
                  <a:pt x="183" y="11"/>
                </a:lnTo>
                <a:lnTo>
                  <a:pt x="184" y="10"/>
                </a:lnTo>
                <a:lnTo>
                  <a:pt x="185" y="10"/>
                </a:lnTo>
                <a:lnTo>
                  <a:pt x="186" y="11"/>
                </a:lnTo>
                <a:lnTo>
                  <a:pt x="186" y="10"/>
                </a:lnTo>
                <a:lnTo>
                  <a:pt x="187" y="10"/>
                </a:lnTo>
                <a:lnTo>
                  <a:pt x="188" y="10"/>
                </a:lnTo>
                <a:lnTo>
                  <a:pt x="189" y="10"/>
                </a:lnTo>
                <a:lnTo>
                  <a:pt x="190" y="10"/>
                </a:lnTo>
                <a:lnTo>
                  <a:pt x="190" y="9"/>
                </a:lnTo>
                <a:lnTo>
                  <a:pt x="191" y="9"/>
                </a:lnTo>
                <a:lnTo>
                  <a:pt x="192" y="10"/>
                </a:lnTo>
                <a:lnTo>
                  <a:pt x="193" y="9"/>
                </a:lnTo>
                <a:lnTo>
                  <a:pt x="194" y="9"/>
                </a:lnTo>
                <a:lnTo>
                  <a:pt x="194" y="8"/>
                </a:lnTo>
                <a:lnTo>
                  <a:pt x="195" y="9"/>
                </a:lnTo>
                <a:lnTo>
                  <a:pt x="196" y="9"/>
                </a:lnTo>
                <a:lnTo>
                  <a:pt x="197" y="8"/>
                </a:lnTo>
                <a:lnTo>
                  <a:pt x="198" y="8"/>
                </a:lnTo>
                <a:lnTo>
                  <a:pt x="198" y="8"/>
                </a:lnTo>
                <a:lnTo>
                  <a:pt x="199" y="8"/>
                </a:lnTo>
                <a:lnTo>
                  <a:pt x="200" y="8"/>
                </a:lnTo>
                <a:lnTo>
                  <a:pt x="201" y="9"/>
                </a:lnTo>
                <a:lnTo>
                  <a:pt x="202" y="8"/>
                </a:lnTo>
                <a:lnTo>
                  <a:pt x="202" y="9"/>
                </a:lnTo>
                <a:lnTo>
                  <a:pt x="203" y="9"/>
                </a:lnTo>
                <a:lnTo>
                  <a:pt x="204" y="10"/>
                </a:lnTo>
                <a:lnTo>
                  <a:pt x="205" y="9"/>
                </a:lnTo>
                <a:lnTo>
                  <a:pt x="206" y="9"/>
                </a:lnTo>
                <a:lnTo>
                  <a:pt x="206" y="10"/>
                </a:lnTo>
                <a:lnTo>
                  <a:pt x="207" y="11"/>
                </a:lnTo>
                <a:lnTo>
                  <a:pt x="208" y="10"/>
                </a:lnTo>
                <a:lnTo>
                  <a:pt x="209" y="11"/>
                </a:lnTo>
                <a:lnTo>
                  <a:pt x="210" y="11"/>
                </a:lnTo>
                <a:lnTo>
                  <a:pt x="210" y="11"/>
                </a:lnTo>
                <a:lnTo>
                  <a:pt x="211" y="11"/>
                </a:lnTo>
                <a:lnTo>
                  <a:pt x="212" y="11"/>
                </a:lnTo>
                <a:lnTo>
                  <a:pt x="213" y="10"/>
                </a:lnTo>
                <a:lnTo>
                  <a:pt x="214" y="11"/>
                </a:lnTo>
                <a:lnTo>
                  <a:pt x="214" y="9"/>
                </a:lnTo>
                <a:lnTo>
                  <a:pt x="215" y="9"/>
                </a:lnTo>
                <a:lnTo>
                  <a:pt x="216" y="8"/>
                </a:lnTo>
                <a:lnTo>
                  <a:pt x="217" y="8"/>
                </a:lnTo>
                <a:lnTo>
                  <a:pt x="218" y="8"/>
                </a:lnTo>
                <a:lnTo>
                  <a:pt x="218" y="7"/>
                </a:lnTo>
                <a:lnTo>
                  <a:pt x="219" y="7"/>
                </a:lnTo>
                <a:lnTo>
                  <a:pt x="220" y="8"/>
                </a:lnTo>
                <a:lnTo>
                  <a:pt x="221" y="9"/>
                </a:lnTo>
                <a:lnTo>
                  <a:pt x="222" y="10"/>
                </a:lnTo>
                <a:lnTo>
                  <a:pt x="222" y="13"/>
                </a:lnTo>
                <a:lnTo>
                  <a:pt x="223" y="14"/>
                </a:lnTo>
                <a:lnTo>
                  <a:pt x="224" y="16"/>
                </a:lnTo>
                <a:lnTo>
                  <a:pt x="225" y="20"/>
                </a:lnTo>
                <a:lnTo>
                  <a:pt x="226" y="26"/>
                </a:lnTo>
                <a:lnTo>
                  <a:pt x="226" y="33"/>
                </a:lnTo>
                <a:lnTo>
                  <a:pt x="227" y="43"/>
                </a:lnTo>
                <a:lnTo>
                  <a:pt x="228" y="53"/>
                </a:lnTo>
                <a:lnTo>
                  <a:pt x="229" y="65"/>
                </a:lnTo>
                <a:lnTo>
                  <a:pt x="230" y="80"/>
                </a:lnTo>
                <a:lnTo>
                  <a:pt x="230" y="89"/>
                </a:lnTo>
                <a:lnTo>
                  <a:pt x="231" y="97"/>
                </a:lnTo>
                <a:lnTo>
                  <a:pt x="232" y="117"/>
                </a:lnTo>
                <a:lnTo>
                  <a:pt x="233" y="136"/>
                </a:lnTo>
                <a:lnTo>
                  <a:pt x="234" y="155"/>
                </a:lnTo>
                <a:lnTo>
                  <a:pt x="234" y="169"/>
                </a:lnTo>
                <a:lnTo>
                  <a:pt x="235" y="178"/>
                </a:lnTo>
                <a:lnTo>
                  <a:pt x="236" y="182"/>
                </a:lnTo>
                <a:lnTo>
                  <a:pt x="237" y="184"/>
                </a:lnTo>
                <a:lnTo>
                  <a:pt x="238" y="185"/>
                </a:lnTo>
                <a:lnTo>
                  <a:pt x="238" y="185"/>
                </a:lnTo>
                <a:lnTo>
                  <a:pt x="239" y="186"/>
                </a:lnTo>
                <a:lnTo>
                  <a:pt x="240" y="186"/>
                </a:lnTo>
              </a:path>
            </a:pathLst>
          </a:custGeom>
          <a:noFill/>
          <a:ln w="36576">
            <a:solidFill>
              <a:srgbClr val="FFCC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09" name="Freeform 306"/>
          <p:cNvSpPr>
            <a:spLocks/>
          </p:cNvSpPr>
          <p:nvPr/>
        </p:nvSpPr>
        <p:spPr bwMode="auto">
          <a:xfrm>
            <a:off x="777311" y="3181288"/>
            <a:ext cx="1425179" cy="370285"/>
          </a:xfrm>
          <a:custGeom>
            <a:avLst/>
            <a:gdLst>
              <a:gd name="T0" fmla="*/ 2 w 236"/>
              <a:gd name="T1" fmla="*/ 68 h 95"/>
              <a:gd name="T2" fmla="*/ 6 w 236"/>
              <a:gd name="T3" fmla="*/ 3 h 95"/>
              <a:gd name="T4" fmla="*/ 10 w 236"/>
              <a:gd name="T5" fmla="*/ 6 h 95"/>
              <a:gd name="T6" fmla="*/ 14 w 236"/>
              <a:gd name="T7" fmla="*/ 5 h 95"/>
              <a:gd name="T8" fmla="*/ 18 w 236"/>
              <a:gd name="T9" fmla="*/ 3 h 95"/>
              <a:gd name="T10" fmla="*/ 22 w 236"/>
              <a:gd name="T11" fmla="*/ 3 h 95"/>
              <a:gd name="T12" fmla="*/ 26 w 236"/>
              <a:gd name="T13" fmla="*/ 2 h 95"/>
              <a:gd name="T14" fmla="*/ 30 w 236"/>
              <a:gd name="T15" fmla="*/ 3 h 95"/>
              <a:gd name="T16" fmla="*/ 34 w 236"/>
              <a:gd name="T17" fmla="*/ 3 h 95"/>
              <a:gd name="T18" fmla="*/ 38 w 236"/>
              <a:gd name="T19" fmla="*/ 3 h 95"/>
              <a:gd name="T20" fmla="*/ 42 w 236"/>
              <a:gd name="T21" fmla="*/ 3 h 95"/>
              <a:gd name="T22" fmla="*/ 45 w 236"/>
              <a:gd name="T23" fmla="*/ 4 h 95"/>
              <a:gd name="T24" fmla="*/ 49 w 236"/>
              <a:gd name="T25" fmla="*/ 4 h 95"/>
              <a:gd name="T26" fmla="*/ 53 w 236"/>
              <a:gd name="T27" fmla="*/ 5 h 95"/>
              <a:gd name="T28" fmla="*/ 57 w 236"/>
              <a:gd name="T29" fmla="*/ 6 h 95"/>
              <a:gd name="T30" fmla="*/ 61 w 236"/>
              <a:gd name="T31" fmla="*/ 7 h 95"/>
              <a:gd name="T32" fmla="*/ 65 w 236"/>
              <a:gd name="T33" fmla="*/ 7 h 95"/>
              <a:gd name="T34" fmla="*/ 69 w 236"/>
              <a:gd name="T35" fmla="*/ 6 h 95"/>
              <a:gd name="T36" fmla="*/ 73 w 236"/>
              <a:gd name="T37" fmla="*/ 6 h 95"/>
              <a:gd name="T38" fmla="*/ 77 w 236"/>
              <a:gd name="T39" fmla="*/ 7 h 95"/>
              <a:gd name="T40" fmla="*/ 81 w 236"/>
              <a:gd name="T41" fmla="*/ 6 h 95"/>
              <a:gd name="T42" fmla="*/ 85 w 236"/>
              <a:gd name="T43" fmla="*/ 5 h 95"/>
              <a:gd name="T44" fmla="*/ 89 w 236"/>
              <a:gd name="T45" fmla="*/ 4 h 95"/>
              <a:gd name="T46" fmla="*/ 93 w 236"/>
              <a:gd name="T47" fmla="*/ 3 h 95"/>
              <a:gd name="T48" fmla="*/ 96 w 236"/>
              <a:gd name="T49" fmla="*/ 4 h 95"/>
              <a:gd name="T50" fmla="*/ 100 w 236"/>
              <a:gd name="T51" fmla="*/ 5 h 95"/>
              <a:gd name="T52" fmla="*/ 104 w 236"/>
              <a:gd name="T53" fmla="*/ 3 h 95"/>
              <a:gd name="T54" fmla="*/ 108 w 236"/>
              <a:gd name="T55" fmla="*/ 4 h 95"/>
              <a:gd name="T56" fmla="*/ 112 w 236"/>
              <a:gd name="T57" fmla="*/ 3 h 95"/>
              <a:gd name="T58" fmla="*/ 116 w 236"/>
              <a:gd name="T59" fmla="*/ 2 h 95"/>
              <a:gd name="T60" fmla="*/ 120 w 236"/>
              <a:gd name="T61" fmla="*/ 3 h 95"/>
              <a:gd name="T62" fmla="*/ 124 w 236"/>
              <a:gd name="T63" fmla="*/ 2 h 95"/>
              <a:gd name="T64" fmla="*/ 128 w 236"/>
              <a:gd name="T65" fmla="*/ 3 h 95"/>
              <a:gd name="T66" fmla="*/ 132 w 236"/>
              <a:gd name="T67" fmla="*/ 2 h 95"/>
              <a:gd name="T68" fmla="*/ 136 w 236"/>
              <a:gd name="T69" fmla="*/ 4 h 95"/>
              <a:gd name="T70" fmla="*/ 140 w 236"/>
              <a:gd name="T71" fmla="*/ 4 h 95"/>
              <a:gd name="T72" fmla="*/ 143 w 236"/>
              <a:gd name="T73" fmla="*/ 3 h 95"/>
              <a:gd name="T74" fmla="*/ 147 w 236"/>
              <a:gd name="T75" fmla="*/ 3 h 95"/>
              <a:gd name="T76" fmla="*/ 151 w 236"/>
              <a:gd name="T77" fmla="*/ 2 h 95"/>
              <a:gd name="T78" fmla="*/ 155 w 236"/>
              <a:gd name="T79" fmla="*/ 5 h 95"/>
              <a:gd name="T80" fmla="*/ 159 w 236"/>
              <a:gd name="T81" fmla="*/ 4 h 95"/>
              <a:gd name="T82" fmla="*/ 163 w 236"/>
              <a:gd name="T83" fmla="*/ 4 h 95"/>
              <a:gd name="T84" fmla="*/ 167 w 236"/>
              <a:gd name="T85" fmla="*/ 4 h 95"/>
              <a:gd name="T86" fmla="*/ 171 w 236"/>
              <a:gd name="T87" fmla="*/ 4 h 95"/>
              <a:gd name="T88" fmla="*/ 175 w 236"/>
              <a:gd name="T89" fmla="*/ 5 h 95"/>
              <a:gd name="T90" fmla="*/ 179 w 236"/>
              <a:gd name="T91" fmla="*/ 5 h 95"/>
              <a:gd name="T92" fmla="*/ 183 w 236"/>
              <a:gd name="T93" fmla="*/ 2 h 95"/>
              <a:gd name="T94" fmla="*/ 187 w 236"/>
              <a:gd name="T95" fmla="*/ 4 h 95"/>
              <a:gd name="T96" fmla="*/ 191 w 236"/>
              <a:gd name="T97" fmla="*/ 4 h 95"/>
              <a:gd name="T98" fmla="*/ 194 w 236"/>
              <a:gd name="T99" fmla="*/ 4 h 95"/>
              <a:gd name="T100" fmla="*/ 198 w 236"/>
              <a:gd name="T101" fmla="*/ 2 h 95"/>
              <a:gd name="T102" fmla="*/ 202 w 236"/>
              <a:gd name="T103" fmla="*/ 1 h 95"/>
              <a:gd name="T104" fmla="*/ 206 w 236"/>
              <a:gd name="T105" fmla="*/ 2 h 95"/>
              <a:gd name="T106" fmla="*/ 210 w 236"/>
              <a:gd name="T107" fmla="*/ 1 h 95"/>
              <a:gd name="T108" fmla="*/ 214 w 236"/>
              <a:gd name="T109" fmla="*/ 2 h 95"/>
              <a:gd name="T110" fmla="*/ 218 w 236"/>
              <a:gd name="T111" fmla="*/ 3 h 95"/>
              <a:gd name="T112" fmla="*/ 222 w 236"/>
              <a:gd name="T113" fmla="*/ 4 h 95"/>
              <a:gd name="T114" fmla="*/ 226 w 236"/>
              <a:gd name="T115" fmla="*/ 4 h 95"/>
              <a:gd name="T116" fmla="*/ 230 w 236"/>
              <a:gd name="T117" fmla="*/ 4 h 95"/>
              <a:gd name="T118" fmla="*/ 234 w 236"/>
              <a:gd name="T119" fmla="*/ 5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6" h="95">
                <a:moveTo>
                  <a:pt x="0" y="95"/>
                </a:moveTo>
                <a:lnTo>
                  <a:pt x="2" y="68"/>
                </a:lnTo>
                <a:lnTo>
                  <a:pt x="4" y="6"/>
                </a:lnTo>
                <a:lnTo>
                  <a:pt x="6" y="3"/>
                </a:lnTo>
                <a:lnTo>
                  <a:pt x="8" y="5"/>
                </a:lnTo>
                <a:lnTo>
                  <a:pt x="10" y="6"/>
                </a:lnTo>
                <a:lnTo>
                  <a:pt x="12" y="6"/>
                </a:lnTo>
                <a:lnTo>
                  <a:pt x="14" y="5"/>
                </a:lnTo>
                <a:lnTo>
                  <a:pt x="16" y="4"/>
                </a:lnTo>
                <a:lnTo>
                  <a:pt x="18" y="3"/>
                </a:lnTo>
                <a:lnTo>
                  <a:pt x="20" y="2"/>
                </a:lnTo>
                <a:lnTo>
                  <a:pt x="22" y="3"/>
                </a:lnTo>
                <a:lnTo>
                  <a:pt x="24" y="3"/>
                </a:lnTo>
                <a:lnTo>
                  <a:pt x="26" y="2"/>
                </a:lnTo>
                <a:lnTo>
                  <a:pt x="28" y="2"/>
                </a:lnTo>
                <a:lnTo>
                  <a:pt x="30" y="3"/>
                </a:lnTo>
                <a:lnTo>
                  <a:pt x="32" y="4"/>
                </a:lnTo>
                <a:lnTo>
                  <a:pt x="34" y="3"/>
                </a:lnTo>
                <a:lnTo>
                  <a:pt x="36" y="3"/>
                </a:lnTo>
                <a:lnTo>
                  <a:pt x="38" y="3"/>
                </a:lnTo>
                <a:lnTo>
                  <a:pt x="40" y="3"/>
                </a:lnTo>
                <a:lnTo>
                  <a:pt x="42" y="3"/>
                </a:lnTo>
                <a:lnTo>
                  <a:pt x="44" y="4"/>
                </a:lnTo>
                <a:lnTo>
                  <a:pt x="45" y="4"/>
                </a:lnTo>
                <a:lnTo>
                  <a:pt x="47" y="3"/>
                </a:lnTo>
                <a:lnTo>
                  <a:pt x="49" y="4"/>
                </a:lnTo>
                <a:lnTo>
                  <a:pt x="51" y="4"/>
                </a:lnTo>
                <a:lnTo>
                  <a:pt x="53" y="5"/>
                </a:lnTo>
                <a:lnTo>
                  <a:pt x="55" y="5"/>
                </a:lnTo>
                <a:lnTo>
                  <a:pt x="57" y="6"/>
                </a:lnTo>
                <a:lnTo>
                  <a:pt x="59" y="6"/>
                </a:lnTo>
                <a:lnTo>
                  <a:pt x="61" y="7"/>
                </a:lnTo>
                <a:lnTo>
                  <a:pt x="63" y="7"/>
                </a:lnTo>
                <a:lnTo>
                  <a:pt x="65" y="7"/>
                </a:lnTo>
                <a:lnTo>
                  <a:pt x="67" y="7"/>
                </a:lnTo>
                <a:lnTo>
                  <a:pt x="69" y="6"/>
                </a:lnTo>
                <a:lnTo>
                  <a:pt x="71" y="6"/>
                </a:lnTo>
                <a:lnTo>
                  <a:pt x="73" y="6"/>
                </a:lnTo>
                <a:lnTo>
                  <a:pt x="75" y="6"/>
                </a:lnTo>
                <a:lnTo>
                  <a:pt x="77" y="7"/>
                </a:lnTo>
                <a:lnTo>
                  <a:pt x="79" y="7"/>
                </a:lnTo>
                <a:lnTo>
                  <a:pt x="81" y="6"/>
                </a:lnTo>
                <a:lnTo>
                  <a:pt x="83" y="5"/>
                </a:lnTo>
                <a:lnTo>
                  <a:pt x="85" y="5"/>
                </a:lnTo>
                <a:lnTo>
                  <a:pt x="87" y="4"/>
                </a:lnTo>
                <a:lnTo>
                  <a:pt x="89" y="4"/>
                </a:lnTo>
                <a:lnTo>
                  <a:pt x="91" y="3"/>
                </a:lnTo>
                <a:lnTo>
                  <a:pt x="93" y="3"/>
                </a:lnTo>
                <a:lnTo>
                  <a:pt x="94" y="3"/>
                </a:lnTo>
                <a:lnTo>
                  <a:pt x="96" y="4"/>
                </a:lnTo>
                <a:lnTo>
                  <a:pt x="98" y="4"/>
                </a:lnTo>
                <a:lnTo>
                  <a:pt x="100" y="5"/>
                </a:lnTo>
                <a:lnTo>
                  <a:pt x="102" y="4"/>
                </a:lnTo>
                <a:lnTo>
                  <a:pt x="104" y="3"/>
                </a:lnTo>
                <a:lnTo>
                  <a:pt x="106" y="4"/>
                </a:lnTo>
                <a:lnTo>
                  <a:pt x="108" y="4"/>
                </a:lnTo>
                <a:lnTo>
                  <a:pt x="110" y="4"/>
                </a:lnTo>
                <a:lnTo>
                  <a:pt x="112" y="3"/>
                </a:lnTo>
                <a:lnTo>
                  <a:pt x="114" y="2"/>
                </a:lnTo>
                <a:lnTo>
                  <a:pt x="116" y="2"/>
                </a:lnTo>
                <a:lnTo>
                  <a:pt x="118" y="0"/>
                </a:lnTo>
                <a:lnTo>
                  <a:pt x="120" y="3"/>
                </a:lnTo>
                <a:lnTo>
                  <a:pt x="122" y="3"/>
                </a:lnTo>
                <a:lnTo>
                  <a:pt x="124" y="2"/>
                </a:lnTo>
                <a:lnTo>
                  <a:pt x="126" y="3"/>
                </a:lnTo>
                <a:lnTo>
                  <a:pt x="128" y="3"/>
                </a:lnTo>
                <a:lnTo>
                  <a:pt x="130" y="2"/>
                </a:lnTo>
                <a:lnTo>
                  <a:pt x="132" y="2"/>
                </a:lnTo>
                <a:lnTo>
                  <a:pt x="134" y="2"/>
                </a:lnTo>
                <a:lnTo>
                  <a:pt x="136" y="4"/>
                </a:lnTo>
                <a:lnTo>
                  <a:pt x="138" y="4"/>
                </a:lnTo>
                <a:lnTo>
                  <a:pt x="140" y="4"/>
                </a:lnTo>
                <a:lnTo>
                  <a:pt x="142" y="3"/>
                </a:lnTo>
                <a:lnTo>
                  <a:pt x="143" y="3"/>
                </a:lnTo>
                <a:lnTo>
                  <a:pt x="145" y="3"/>
                </a:lnTo>
                <a:lnTo>
                  <a:pt x="147" y="3"/>
                </a:lnTo>
                <a:lnTo>
                  <a:pt x="149" y="3"/>
                </a:lnTo>
                <a:lnTo>
                  <a:pt x="151" y="2"/>
                </a:lnTo>
                <a:lnTo>
                  <a:pt x="153" y="4"/>
                </a:lnTo>
                <a:lnTo>
                  <a:pt x="155" y="5"/>
                </a:lnTo>
                <a:lnTo>
                  <a:pt x="157" y="5"/>
                </a:lnTo>
                <a:lnTo>
                  <a:pt x="159" y="4"/>
                </a:lnTo>
                <a:lnTo>
                  <a:pt x="161" y="5"/>
                </a:lnTo>
                <a:lnTo>
                  <a:pt x="163" y="4"/>
                </a:lnTo>
                <a:lnTo>
                  <a:pt x="165" y="3"/>
                </a:lnTo>
                <a:lnTo>
                  <a:pt x="167" y="4"/>
                </a:lnTo>
                <a:lnTo>
                  <a:pt x="169" y="4"/>
                </a:lnTo>
                <a:lnTo>
                  <a:pt x="171" y="4"/>
                </a:lnTo>
                <a:lnTo>
                  <a:pt x="173" y="5"/>
                </a:lnTo>
                <a:lnTo>
                  <a:pt x="175" y="5"/>
                </a:lnTo>
                <a:lnTo>
                  <a:pt x="177" y="5"/>
                </a:lnTo>
                <a:lnTo>
                  <a:pt x="179" y="5"/>
                </a:lnTo>
                <a:lnTo>
                  <a:pt x="181" y="3"/>
                </a:lnTo>
                <a:lnTo>
                  <a:pt x="183" y="2"/>
                </a:lnTo>
                <a:lnTo>
                  <a:pt x="185" y="3"/>
                </a:lnTo>
                <a:lnTo>
                  <a:pt x="187" y="4"/>
                </a:lnTo>
                <a:lnTo>
                  <a:pt x="189" y="4"/>
                </a:lnTo>
                <a:lnTo>
                  <a:pt x="191" y="4"/>
                </a:lnTo>
                <a:lnTo>
                  <a:pt x="192" y="3"/>
                </a:lnTo>
                <a:lnTo>
                  <a:pt x="194" y="4"/>
                </a:lnTo>
                <a:lnTo>
                  <a:pt x="196" y="3"/>
                </a:lnTo>
                <a:lnTo>
                  <a:pt x="198" y="2"/>
                </a:lnTo>
                <a:lnTo>
                  <a:pt x="200" y="1"/>
                </a:lnTo>
                <a:lnTo>
                  <a:pt x="202" y="1"/>
                </a:lnTo>
                <a:lnTo>
                  <a:pt x="204" y="2"/>
                </a:lnTo>
                <a:lnTo>
                  <a:pt x="206" y="2"/>
                </a:lnTo>
                <a:lnTo>
                  <a:pt x="208" y="1"/>
                </a:lnTo>
                <a:lnTo>
                  <a:pt x="210" y="1"/>
                </a:lnTo>
                <a:lnTo>
                  <a:pt x="212" y="2"/>
                </a:lnTo>
                <a:lnTo>
                  <a:pt x="214" y="2"/>
                </a:lnTo>
                <a:lnTo>
                  <a:pt x="216" y="2"/>
                </a:lnTo>
                <a:lnTo>
                  <a:pt x="218" y="3"/>
                </a:lnTo>
                <a:lnTo>
                  <a:pt x="220" y="3"/>
                </a:lnTo>
                <a:lnTo>
                  <a:pt x="222" y="4"/>
                </a:lnTo>
                <a:lnTo>
                  <a:pt x="224" y="4"/>
                </a:lnTo>
                <a:lnTo>
                  <a:pt x="226" y="4"/>
                </a:lnTo>
                <a:lnTo>
                  <a:pt x="228" y="5"/>
                </a:lnTo>
                <a:lnTo>
                  <a:pt x="230" y="4"/>
                </a:lnTo>
                <a:lnTo>
                  <a:pt x="232" y="5"/>
                </a:lnTo>
                <a:lnTo>
                  <a:pt x="234" y="58"/>
                </a:lnTo>
                <a:lnTo>
                  <a:pt x="236" y="95"/>
                </a:lnTo>
              </a:path>
            </a:pathLst>
          </a:custGeom>
          <a:noFill/>
          <a:ln w="36576">
            <a:solidFill>
              <a:srgbClr val="00FF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10" name="Freeform 308"/>
          <p:cNvSpPr>
            <a:spLocks/>
          </p:cNvSpPr>
          <p:nvPr/>
        </p:nvSpPr>
        <p:spPr bwMode="auto">
          <a:xfrm flipH="1">
            <a:off x="2248925" y="1800924"/>
            <a:ext cx="2955000" cy="1156679"/>
          </a:xfrm>
          <a:custGeom>
            <a:avLst/>
            <a:gdLst>
              <a:gd name="T0" fmla="*/ 588 w 588"/>
              <a:gd name="T1" fmla="*/ 775 h 775"/>
              <a:gd name="T2" fmla="*/ 204 w 588"/>
              <a:gd name="T3" fmla="*/ 772 h 775"/>
              <a:gd name="T4" fmla="*/ 45 w 588"/>
              <a:gd name="T5" fmla="*/ 718 h 775"/>
              <a:gd name="T6" fmla="*/ 0 w 588"/>
              <a:gd name="T7" fmla="*/ 532 h 775"/>
              <a:gd name="T8" fmla="*/ 0 w 588"/>
              <a:gd name="T9" fmla="*/ 0 h 775"/>
            </a:gdLst>
            <a:ahLst/>
            <a:cxnLst>
              <a:cxn ang="0">
                <a:pos x="T0" y="T1"/>
              </a:cxn>
              <a:cxn ang="0">
                <a:pos x="T2" y="T3"/>
              </a:cxn>
              <a:cxn ang="0">
                <a:pos x="T4" y="T5"/>
              </a:cxn>
              <a:cxn ang="0">
                <a:pos x="T6" y="T7"/>
              </a:cxn>
              <a:cxn ang="0">
                <a:pos x="T8" y="T9"/>
              </a:cxn>
            </a:cxnLst>
            <a:rect l="0" t="0" r="r" b="b"/>
            <a:pathLst>
              <a:path w="588" h="775">
                <a:moveTo>
                  <a:pt x="588" y="775"/>
                </a:moveTo>
                <a:lnTo>
                  <a:pt x="204" y="772"/>
                </a:lnTo>
                <a:cubicBezTo>
                  <a:pt x="114" y="763"/>
                  <a:pt x="79" y="758"/>
                  <a:pt x="45" y="718"/>
                </a:cubicBezTo>
                <a:cubicBezTo>
                  <a:pt x="17" y="693"/>
                  <a:pt x="3" y="658"/>
                  <a:pt x="0" y="532"/>
                </a:cubicBezTo>
                <a:lnTo>
                  <a:pt x="0" y="0"/>
                </a:lnTo>
              </a:path>
            </a:pathLst>
          </a:custGeom>
          <a:noFill/>
          <a:ln w="38100" cap="flat" cmpd="sng">
            <a:solidFill>
              <a:srgbClr val="FF6600"/>
            </a:solidFill>
            <a:prstDash val="solid"/>
            <a:round/>
            <a:headEnd type="none" w="sm" len="sm"/>
            <a:tailEnd type="triangle" w="med" len="med"/>
          </a:ln>
          <a:effectLst/>
          <a:extLst>
            <a:ext uri="{909E8E84-426E-40DD-AFC4-6F175D3DCCD1}">
              <a14:hiddenFill xmlns:a14="http://schemas.microsoft.com/office/drawing/2010/main">
                <a:solidFill>
                  <a:srgbClr val="13BD5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sz="1350"/>
          </a:p>
        </p:txBody>
      </p:sp>
      <p:pic>
        <p:nvPicPr>
          <p:cNvPr id="4096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0000"/>
          <a:stretch/>
        </p:blipFill>
        <p:spPr bwMode="auto">
          <a:xfrm>
            <a:off x="4844531" y="3085272"/>
            <a:ext cx="1150055" cy="818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6128" y="3789698"/>
            <a:ext cx="688718" cy="526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60" name="组合 359">
            <a:extLst>
              <a:ext uri="{FF2B5EF4-FFF2-40B4-BE49-F238E27FC236}">
                <a16:creationId xmlns:a16="http://schemas.microsoft.com/office/drawing/2014/main" id="{9A05C05A-5E03-4EAC-8CC7-92A006DDFE25}"/>
              </a:ext>
            </a:extLst>
          </p:cNvPr>
          <p:cNvGrpSpPr/>
          <p:nvPr/>
        </p:nvGrpSpPr>
        <p:grpSpPr>
          <a:xfrm>
            <a:off x="6725448" y="188542"/>
            <a:ext cx="2361802" cy="4871609"/>
            <a:chOff x="1269612" y="-741343"/>
            <a:chExt cx="2493984" cy="5696301"/>
          </a:xfrm>
        </p:grpSpPr>
        <p:sp>
          <p:nvSpPr>
            <p:cNvPr id="361" name="圆角矩形 1">
              <a:extLst>
                <a:ext uri="{FF2B5EF4-FFF2-40B4-BE49-F238E27FC236}">
                  <a16:creationId xmlns:a16="http://schemas.microsoft.com/office/drawing/2014/main" id="{07FA9110-D941-4D0E-B510-FA7BBC8143DD}"/>
                </a:ext>
              </a:extLst>
            </p:cNvPr>
            <p:cNvSpPr/>
            <p:nvPr/>
          </p:nvSpPr>
          <p:spPr>
            <a:xfrm>
              <a:off x="1269612" y="-741343"/>
              <a:ext cx="2493984" cy="5696301"/>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362" name="Group 4">
              <a:extLst>
                <a:ext uri="{FF2B5EF4-FFF2-40B4-BE49-F238E27FC236}">
                  <a16:creationId xmlns:a16="http://schemas.microsoft.com/office/drawing/2014/main" id="{F830A8AD-D0B8-499B-9A63-6188B40F4EF4}"/>
                </a:ext>
              </a:extLst>
            </p:cNvPr>
            <p:cNvGrpSpPr>
              <a:grpSpLocks/>
            </p:cNvGrpSpPr>
            <p:nvPr/>
          </p:nvGrpSpPr>
          <p:grpSpPr bwMode="auto">
            <a:xfrm>
              <a:off x="1568421" y="1261947"/>
              <a:ext cx="2195175" cy="1280050"/>
              <a:chOff x="1473" y="563"/>
              <a:chExt cx="4254" cy="2717"/>
            </a:xfrm>
          </p:grpSpPr>
          <p:sp>
            <p:nvSpPr>
              <p:cNvPr id="367" name="Rectangle 5">
                <a:extLst>
                  <a:ext uri="{FF2B5EF4-FFF2-40B4-BE49-F238E27FC236}">
                    <a16:creationId xmlns:a16="http://schemas.microsoft.com/office/drawing/2014/main" id="{14F5FD86-3953-4B0E-BBA5-DF3B6D9CBA2D}"/>
                  </a:ext>
                </a:extLst>
              </p:cNvPr>
              <p:cNvSpPr>
                <a:spLocks noChangeArrowheads="1"/>
              </p:cNvSpPr>
              <p:nvPr/>
            </p:nvSpPr>
            <p:spPr bwMode="auto">
              <a:xfrm>
                <a:off x="4950" y="1797"/>
                <a:ext cx="777"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p>
                <a:r>
                  <a:rPr lang="en-US" altLang="zh-CN" sz="825" b="1">
                    <a:solidFill>
                      <a:schemeClr val="tx2"/>
                    </a:solidFill>
                    <a:ea typeface="PMingLiU" pitchFamily="18" charset="-120"/>
                  </a:rPr>
                  <a:t>U</a:t>
                </a:r>
                <a:r>
                  <a:rPr lang="en-US" altLang="zh-CN" sz="825" b="1" baseline="-25000">
                    <a:solidFill>
                      <a:schemeClr val="tx2"/>
                    </a:solidFill>
                    <a:ea typeface="PMingLiU" pitchFamily="18" charset="-120"/>
                  </a:rPr>
                  <a:t>signal</a:t>
                </a:r>
              </a:p>
            </p:txBody>
          </p:sp>
          <p:grpSp>
            <p:nvGrpSpPr>
              <p:cNvPr id="368" name="Group 6">
                <a:extLst>
                  <a:ext uri="{FF2B5EF4-FFF2-40B4-BE49-F238E27FC236}">
                    <a16:creationId xmlns:a16="http://schemas.microsoft.com/office/drawing/2014/main" id="{428882F3-BCC9-422E-937D-75ED54D246B9}"/>
                  </a:ext>
                </a:extLst>
              </p:cNvPr>
              <p:cNvGrpSpPr>
                <a:grpSpLocks/>
              </p:cNvGrpSpPr>
              <p:nvPr/>
            </p:nvGrpSpPr>
            <p:grpSpPr bwMode="auto">
              <a:xfrm>
                <a:off x="1954" y="563"/>
                <a:ext cx="2732" cy="668"/>
                <a:chOff x="1954" y="563"/>
                <a:chExt cx="2732" cy="668"/>
              </a:xfrm>
            </p:grpSpPr>
            <p:sp>
              <p:nvSpPr>
                <p:cNvPr id="407" name="Rectangle 7">
                  <a:extLst>
                    <a:ext uri="{FF2B5EF4-FFF2-40B4-BE49-F238E27FC236}">
                      <a16:creationId xmlns:a16="http://schemas.microsoft.com/office/drawing/2014/main" id="{73025496-6770-452C-8443-4B66F3A9615A}"/>
                    </a:ext>
                  </a:extLst>
                </p:cNvPr>
                <p:cNvSpPr>
                  <a:spLocks noChangeArrowheads="1"/>
                </p:cNvSpPr>
                <p:nvPr/>
              </p:nvSpPr>
              <p:spPr bwMode="auto">
                <a:xfrm>
                  <a:off x="1954" y="563"/>
                  <a:ext cx="2732" cy="338"/>
                </a:xfrm>
                <a:prstGeom prst="rect">
                  <a:avLst/>
                </a:prstGeom>
                <a:solidFill>
                  <a:srgbClr val="004EFF"/>
                </a:solidFill>
                <a:ln w="12700">
                  <a:solidFill>
                    <a:schemeClr val="tx1"/>
                  </a:solidFill>
                  <a:miter lim="800000"/>
                  <a:headEnd/>
                  <a:tailEnd/>
                </a:ln>
              </p:spPr>
              <p:txBody>
                <a:bodyPr wrap="none" anchor="ctr"/>
                <a:lstStyle/>
                <a:p>
                  <a:endParaRPr lang="zh-CN" altLang="en-US" sz="825" b="1"/>
                </a:p>
              </p:txBody>
            </p:sp>
            <p:sp>
              <p:nvSpPr>
                <p:cNvPr id="408" name="Rectangle 8">
                  <a:extLst>
                    <a:ext uri="{FF2B5EF4-FFF2-40B4-BE49-F238E27FC236}">
                      <a16:creationId xmlns:a16="http://schemas.microsoft.com/office/drawing/2014/main" id="{B6A5B4A8-78D6-4D52-97AC-96E80F5FF24B}"/>
                    </a:ext>
                  </a:extLst>
                </p:cNvPr>
                <p:cNvSpPr>
                  <a:spLocks noChangeArrowheads="1"/>
                </p:cNvSpPr>
                <p:nvPr/>
              </p:nvSpPr>
              <p:spPr bwMode="auto">
                <a:xfrm>
                  <a:off x="1954" y="900"/>
                  <a:ext cx="2731" cy="331"/>
                </a:xfrm>
                <a:prstGeom prst="rect">
                  <a:avLst/>
                </a:prstGeom>
                <a:solidFill>
                  <a:srgbClr val="FF9900"/>
                </a:solidFill>
                <a:ln w="12700">
                  <a:solidFill>
                    <a:schemeClr val="tx1"/>
                  </a:solidFill>
                  <a:miter lim="800000"/>
                  <a:headEnd/>
                  <a:tailEnd/>
                </a:ln>
              </p:spPr>
              <p:txBody>
                <a:bodyPr wrap="none" anchor="ctr"/>
                <a:lstStyle/>
                <a:p>
                  <a:endParaRPr lang="zh-CN" altLang="en-US" sz="825" b="1"/>
                </a:p>
              </p:txBody>
            </p:sp>
          </p:grpSp>
          <p:pic>
            <p:nvPicPr>
              <p:cNvPr id="369" name="Picture 9">
                <a:extLst>
                  <a:ext uri="{FF2B5EF4-FFF2-40B4-BE49-F238E27FC236}">
                    <a16:creationId xmlns:a16="http://schemas.microsoft.com/office/drawing/2014/main" id="{76040BE1-FDD0-4190-B3CE-670F30A7E009}"/>
                  </a:ext>
                </a:extLst>
              </p:cNvPr>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74" y="1413"/>
                <a:ext cx="550" cy="1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0" name="Group 10">
                <a:extLst>
                  <a:ext uri="{FF2B5EF4-FFF2-40B4-BE49-F238E27FC236}">
                    <a16:creationId xmlns:a16="http://schemas.microsoft.com/office/drawing/2014/main" id="{9567EFEC-4F40-4206-A11E-766662F4DB74}"/>
                  </a:ext>
                </a:extLst>
              </p:cNvPr>
              <p:cNvGrpSpPr>
                <a:grpSpLocks/>
              </p:cNvGrpSpPr>
              <p:nvPr/>
            </p:nvGrpSpPr>
            <p:grpSpPr bwMode="auto">
              <a:xfrm>
                <a:off x="2815" y="956"/>
                <a:ext cx="1054" cy="587"/>
                <a:chOff x="2815" y="956"/>
                <a:chExt cx="1054" cy="587"/>
              </a:xfrm>
            </p:grpSpPr>
            <p:sp>
              <p:nvSpPr>
                <p:cNvPr id="403" name="Arc 11">
                  <a:extLst>
                    <a:ext uri="{FF2B5EF4-FFF2-40B4-BE49-F238E27FC236}">
                      <a16:creationId xmlns:a16="http://schemas.microsoft.com/office/drawing/2014/main" id="{5D7D98B3-457A-4576-932F-01569CF701A1}"/>
                    </a:ext>
                  </a:extLst>
                </p:cNvPr>
                <p:cNvSpPr>
                  <a:spLocks/>
                </p:cNvSpPr>
                <p:nvPr/>
              </p:nvSpPr>
              <p:spPr bwMode="auto">
                <a:xfrm>
                  <a:off x="2815" y="964"/>
                  <a:ext cx="400" cy="57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rgbClr val="3333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404" name="Arc 12">
                  <a:extLst>
                    <a:ext uri="{FF2B5EF4-FFF2-40B4-BE49-F238E27FC236}">
                      <a16:creationId xmlns:a16="http://schemas.microsoft.com/office/drawing/2014/main" id="{772E9E20-4465-403F-B5DF-22EBCBB27059}"/>
                    </a:ext>
                  </a:extLst>
                </p:cNvPr>
                <p:cNvSpPr>
                  <a:spLocks/>
                </p:cNvSpPr>
                <p:nvPr/>
              </p:nvSpPr>
              <p:spPr bwMode="auto">
                <a:xfrm>
                  <a:off x="3091" y="957"/>
                  <a:ext cx="241" cy="57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rgbClr val="3333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405" name="Arc 13">
                  <a:extLst>
                    <a:ext uri="{FF2B5EF4-FFF2-40B4-BE49-F238E27FC236}">
                      <a16:creationId xmlns:a16="http://schemas.microsoft.com/office/drawing/2014/main" id="{868F407C-B9E2-4A28-BA23-3A6A3873D495}"/>
                    </a:ext>
                  </a:extLst>
                </p:cNvPr>
                <p:cNvSpPr>
                  <a:spLocks/>
                </p:cNvSpPr>
                <p:nvPr/>
              </p:nvSpPr>
              <p:spPr bwMode="auto">
                <a:xfrm>
                  <a:off x="3361" y="957"/>
                  <a:ext cx="241" cy="57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525"/>
                      </a:moveTo>
                      <a:cubicBezTo>
                        <a:pt x="41" y="9660"/>
                        <a:pt x="9645" y="49"/>
                        <a:pt x="21510" y="0"/>
                      </a:cubicBezTo>
                    </a:path>
                    <a:path w="21600" h="21600" stroke="0" extrusionOk="0">
                      <a:moveTo>
                        <a:pt x="0" y="21525"/>
                      </a:moveTo>
                      <a:cubicBezTo>
                        <a:pt x="41" y="9660"/>
                        <a:pt x="9645" y="49"/>
                        <a:pt x="21510" y="0"/>
                      </a:cubicBezTo>
                      <a:lnTo>
                        <a:pt x="21600" y="21600"/>
                      </a:lnTo>
                      <a:lnTo>
                        <a:pt x="0" y="21525"/>
                      </a:lnTo>
                      <a:close/>
                    </a:path>
                  </a:pathLst>
                </a:custGeom>
                <a:noFill/>
                <a:ln w="25400" cap="rnd">
                  <a:solidFill>
                    <a:srgbClr val="3333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406" name="Arc 14">
                  <a:extLst>
                    <a:ext uri="{FF2B5EF4-FFF2-40B4-BE49-F238E27FC236}">
                      <a16:creationId xmlns:a16="http://schemas.microsoft.com/office/drawing/2014/main" id="{C317C46D-F88F-4714-A6F5-5629AA9AD462}"/>
                    </a:ext>
                  </a:extLst>
                </p:cNvPr>
                <p:cNvSpPr>
                  <a:spLocks/>
                </p:cNvSpPr>
                <p:nvPr/>
              </p:nvSpPr>
              <p:spPr bwMode="auto">
                <a:xfrm>
                  <a:off x="3469" y="956"/>
                  <a:ext cx="400" cy="57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525"/>
                      </a:moveTo>
                      <a:cubicBezTo>
                        <a:pt x="41" y="9646"/>
                        <a:pt x="9667" y="29"/>
                        <a:pt x="21546" y="0"/>
                      </a:cubicBezTo>
                    </a:path>
                    <a:path w="21600" h="21600" stroke="0" extrusionOk="0">
                      <a:moveTo>
                        <a:pt x="0" y="21525"/>
                      </a:moveTo>
                      <a:cubicBezTo>
                        <a:pt x="41" y="9646"/>
                        <a:pt x="9667" y="29"/>
                        <a:pt x="21546" y="0"/>
                      </a:cubicBezTo>
                      <a:lnTo>
                        <a:pt x="21600" y="21600"/>
                      </a:lnTo>
                      <a:lnTo>
                        <a:pt x="0" y="21525"/>
                      </a:lnTo>
                      <a:close/>
                    </a:path>
                  </a:pathLst>
                </a:custGeom>
                <a:noFill/>
                <a:ln w="25400" cap="rnd">
                  <a:solidFill>
                    <a:srgbClr val="3333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grpSp>
          <p:grpSp>
            <p:nvGrpSpPr>
              <p:cNvPr id="371" name="Group 15">
                <a:extLst>
                  <a:ext uri="{FF2B5EF4-FFF2-40B4-BE49-F238E27FC236}">
                    <a16:creationId xmlns:a16="http://schemas.microsoft.com/office/drawing/2014/main" id="{A3161A5A-852B-44B6-A056-E0DDFBD0E6D8}"/>
                  </a:ext>
                </a:extLst>
              </p:cNvPr>
              <p:cNvGrpSpPr>
                <a:grpSpLocks/>
              </p:cNvGrpSpPr>
              <p:nvPr/>
            </p:nvGrpSpPr>
            <p:grpSpPr bwMode="auto">
              <a:xfrm>
                <a:off x="2856" y="969"/>
                <a:ext cx="1054" cy="587"/>
                <a:chOff x="2856" y="969"/>
                <a:chExt cx="1054" cy="587"/>
              </a:xfrm>
            </p:grpSpPr>
            <p:sp>
              <p:nvSpPr>
                <p:cNvPr id="399" name="Arc 16">
                  <a:extLst>
                    <a:ext uri="{FF2B5EF4-FFF2-40B4-BE49-F238E27FC236}">
                      <a16:creationId xmlns:a16="http://schemas.microsoft.com/office/drawing/2014/main" id="{CAADA1E2-D704-45DD-B519-7C79224FBA0A}"/>
                    </a:ext>
                  </a:extLst>
                </p:cNvPr>
                <p:cNvSpPr>
                  <a:spLocks/>
                </p:cNvSpPr>
                <p:nvPr/>
              </p:nvSpPr>
              <p:spPr bwMode="auto">
                <a:xfrm>
                  <a:off x="2856" y="977"/>
                  <a:ext cx="400" cy="57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400" name="Arc 17">
                  <a:extLst>
                    <a:ext uri="{FF2B5EF4-FFF2-40B4-BE49-F238E27FC236}">
                      <a16:creationId xmlns:a16="http://schemas.microsoft.com/office/drawing/2014/main" id="{7EF51643-D5D7-40A5-AC35-A566CADB7853}"/>
                    </a:ext>
                  </a:extLst>
                </p:cNvPr>
                <p:cNvSpPr>
                  <a:spLocks/>
                </p:cNvSpPr>
                <p:nvPr/>
              </p:nvSpPr>
              <p:spPr bwMode="auto">
                <a:xfrm>
                  <a:off x="3132" y="970"/>
                  <a:ext cx="241" cy="57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401" name="Arc 18">
                  <a:extLst>
                    <a:ext uri="{FF2B5EF4-FFF2-40B4-BE49-F238E27FC236}">
                      <a16:creationId xmlns:a16="http://schemas.microsoft.com/office/drawing/2014/main" id="{4C5B70F6-1118-462D-9329-D83514591661}"/>
                    </a:ext>
                  </a:extLst>
                </p:cNvPr>
                <p:cNvSpPr>
                  <a:spLocks/>
                </p:cNvSpPr>
                <p:nvPr/>
              </p:nvSpPr>
              <p:spPr bwMode="auto">
                <a:xfrm>
                  <a:off x="3402" y="970"/>
                  <a:ext cx="241" cy="57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525"/>
                      </a:moveTo>
                      <a:cubicBezTo>
                        <a:pt x="41" y="9660"/>
                        <a:pt x="9645" y="49"/>
                        <a:pt x="21510" y="0"/>
                      </a:cubicBezTo>
                    </a:path>
                    <a:path w="21600" h="21600" stroke="0" extrusionOk="0">
                      <a:moveTo>
                        <a:pt x="0" y="21525"/>
                      </a:moveTo>
                      <a:cubicBezTo>
                        <a:pt x="41" y="9660"/>
                        <a:pt x="9645" y="49"/>
                        <a:pt x="21510" y="0"/>
                      </a:cubicBezTo>
                      <a:lnTo>
                        <a:pt x="21600" y="21600"/>
                      </a:lnTo>
                      <a:lnTo>
                        <a:pt x="0" y="21525"/>
                      </a:lnTo>
                      <a:close/>
                    </a:path>
                  </a:pathLst>
                </a:custGeom>
                <a:noFill/>
                <a:ln w="254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402" name="Arc 19">
                  <a:extLst>
                    <a:ext uri="{FF2B5EF4-FFF2-40B4-BE49-F238E27FC236}">
                      <a16:creationId xmlns:a16="http://schemas.microsoft.com/office/drawing/2014/main" id="{25D82D8C-D200-4811-83A1-21FF2B9B8405}"/>
                    </a:ext>
                  </a:extLst>
                </p:cNvPr>
                <p:cNvSpPr>
                  <a:spLocks/>
                </p:cNvSpPr>
                <p:nvPr/>
              </p:nvSpPr>
              <p:spPr bwMode="auto">
                <a:xfrm>
                  <a:off x="3510" y="969"/>
                  <a:ext cx="400" cy="57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525"/>
                      </a:moveTo>
                      <a:cubicBezTo>
                        <a:pt x="41" y="9646"/>
                        <a:pt x="9667" y="29"/>
                        <a:pt x="21546" y="0"/>
                      </a:cubicBezTo>
                    </a:path>
                    <a:path w="21600" h="21600" stroke="0" extrusionOk="0">
                      <a:moveTo>
                        <a:pt x="0" y="21525"/>
                      </a:moveTo>
                      <a:cubicBezTo>
                        <a:pt x="41" y="9646"/>
                        <a:pt x="9667" y="29"/>
                        <a:pt x="21546" y="0"/>
                      </a:cubicBezTo>
                      <a:lnTo>
                        <a:pt x="21600" y="21600"/>
                      </a:lnTo>
                      <a:lnTo>
                        <a:pt x="0" y="21525"/>
                      </a:lnTo>
                      <a:close/>
                    </a:path>
                  </a:pathLst>
                </a:custGeom>
                <a:noFill/>
                <a:ln w="254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grpSp>
          <p:sp>
            <p:nvSpPr>
              <p:cNvPr id="372" name="Oval 20">
                <a:extLst>
                  <a:ext uri="{FF2B5EF4-FFF2-40B4-BE49-F238E27FC236}">
                    <a16:creationId xmlns:a16="http://schemas.microsoft.com/office/drawing/2014/main" id="{B3A1E960-2233-4761-85A6-A8DF3C6E9C76}"/>
                  </a:ext>
                </a:extLst>
              </p:cNvPr>
              <p:cNvSpPr>
                <a:spLocks noChangeArrowheads="1"/>
              </p:cNvSpPr>
              <p:nvPr/>
            </p:nvSpPr>
            <p:spPr bwMode="auto">
              <a:xfrm>
                <a:off x="3102" y="1034"/>
                <a:ext cx="473" cy="87"/>
              </a:xfrm>
              <a:prstGeom prst="ellipse">
                <a:avLst/>
              </a:prstGeom>
              <a:noFill/>
              <a:ln w="12700">
                <a:solidFill>
                  <a:srgbClr val="993366"/>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825" b="1"/>
              </a:p>
            </p:txBody>
          </p:sp>
          <p:sp>
            <p:nvSpPr>
              <p:cNvPr id="373" name="Oval 21">
                <a:extLst>
                  <a:ext uri="{FF2B5EF4-FFF2-40B4-BE49-F238E27FC236}">
                    <a16:creationId xmlns:a16="http://schemas.microsoft.com/office/drawing/2014/main" id="{83C0ABBB-ED3E-4E8F-A094-DAB829B39270}"/>
                  </a:ext>
                </a:extLst>
              </p:cNvPr>
              <p:cNvSpPr>
                <a:spLocks noChangeArrowheads="1"/>
              </p:cNvSpPr>
              <p:nvPr/>
            </p:nvSpPr>
            <p:spPr bwMode="auto">
              <a:xfrm>
                <a:off x="2992" y="1020"/>
                <a:ext cx="706" cy="125"/>
              </a:xfrm>
              <a:prstGeom prst="ellipse">
                <a:avLst/>
              </a:prstGeom>
              <a:noFill/>
              <a:ln w="12700">
                <a:solidFill>
                  <a:srgbClr val="993366"/>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825" b="1"/>
              </a:p>
            </p:txBody>
          </p:sp>
          <p:sp>
            <p:nvSpPr>
              <p:cNvPr id="374" name="Oval 22">
                <a:extLst>
                  <a:ext uri="{FF2B5EF4-FFF2-40B4-BE49-F238E27FC236}">
                    <a16:creationId xmlns:a16="http://schemas.microsoft.com/office/drawing/2014/main" id="{F1B68A1B-B431-4BC5-84EC-39B6C2B53414}"/>
                  </a:ext>
                </a:extLst>
              </p:cNvPr>
              <p:cNvSpPr>
                <a:spLocks noChangeArrowheads="1"/>
              </p:cNvSpPr>
              <p:nvPr/>
            </p:nvSpPr>
            <p:spPr bwMode="auto">
              <a:xfrm>
                <a:off x="2881" y="999"/>
                <a:ext cx="937" cy="165"/>
              </a:xfrm>
              <a:prstGeom prst="ellipse">
                <a:avLst/>
              </a:prstGeom>
              <a:noFill/>
              <a:ln w="12700">
                <a:solidFill>
                  <a:srgbClr val="993366"/>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825" b="1"/>
              </a:p>
            </p:txBody>
          </p:sp>
          <p:sp>
            <p:nvSpPr>
              <p:cNvPr id="375" name="Oval 23">
                <a:extLst>
                  <a:ext uri="{FF2B5EF4-FFF2-40B4-BE49-F238E27FC236}">
                    <a16:creationId xmlns:a16="http://schemas.microsoft.com/office/drawing/2014/main" id="{41BD73F7-533E-4F4D-A095-2CA3093AB420}"/>
                  </a:ext>
                </a:extLst>
              </p:cNvPr>
              <p:cNvSpPr>
                <a:spLocks noChangeArrowheads="1"/>
              </p:cNvSpPr>
              <p:nvPr/>
            </p:nvSpPr>
            <p:spPr bwMode="auto">
              <a:xfrm>
                <a:off x="4896" y="1610"/>
                <a:ext cx="76" cy="7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825" b="1"/>
              </a:p>
            </p:txBody>
          </p:sp>
          <p:sp>
            <p:nvSpPr>
              <p:cNvPr id="376" name="Oval 24">
                <a:extLst>
                  <a:ext uri="{FF2B5EF4-FFF2-40B4-BE49-F238E27FC236}">
                    <a16:creationId xmlns:a16="http://schemas.microsoft.com/office/drawing/2014/main" id="{F88143F7-4EE9-4687-AE58-3B2BEEBB0068}"/>
                  </a:ext>
                </a:extLst>
              </p:cNvPr>
              <p:cNvSpPr>
                <a:spLocks noChangeArrowheads="1"/>
              </p:cNvSpPr>
              <p:nvPr/>
            </p:nvSpPr>
            <p:spPr bwMode="auto">
              <a:xfrm>
                <a:off x="4890" y="2142"/>
                <a:ext cx="76" cy="7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825" b="1"/>
              </a:p>
            </p:txBody>
          </p:sp>
          <p:sp>
            <p:nvSpPr>
              <p:cNvPr id="377" name="Line 25">
                <a:extLst>
                  <a:ext uri="{FF2B5EF4-FFF2-40B4-BE49-F238E27FC236}">
                    <a16:creationId xmlns:a16="http://schemas.microsoft.com/office/drawing/2014/main" id="{F4049265-8C2D-4AB7-9569-75CD64B9E768}"/>
                  </a:ext>
                </a:extLst>
              </p:cNvPr>
              <p:cNvSpPr>
                <a:spLocks noChangeShapeType="1"/>
              </p:cNvSpPr>
              <p:nvPr/>
            </p:nvSpPr>
            <p:spPr bwMode="auto">
              <a:xfrm flipV="1">
                <a:off x="4938" y="1728"/>
                <a:ext cx="0" cy="39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sz="1350"/>
              </a:p>
            </p:txBody>
          </p:sp>
          <p:sp>
            <p:nvSpPr>
              <p:cNvPr id="378" name="Line 26">
                <a:extLst>
                  <a:ext uri="{FF2B5EF4-FFF2-40B4-BE49-F238E27FC236}">
                    <a16:creationId xmlns:a16="http://schemas.microsoft.com/office/drawing/2014/main" id="{4AAF7EEF-294F-449E-BD7A-9D76E41FE20E}"/>
                  </a:ext>
                </a:extLst>
              </p:cNvPr>
              <p:cNvSpPr>
                <a:spLocks noChangeShapeType="1"/>
              </p:cNvSpPr>
              <p:nvPr/>
            </p:nvSpPr>
            <p:spPr bwMode="auto">
              <a:xfrm>
                <a:off x="3587" y="1651"/>
                <a:ext cx="1303"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350"/>
              </a:p>
            </p:txBody>
          </p:sp>
          <p:sp>
            <p:nvSpPr>
              <p:cNvPr id="379" name="Line 27">
                <a:extLst>
                  <a:ext uri="{FF2B5EF4-FFF2-40B4-BE49-F238E27FC236}">
                    <a16:creationId xmlns:a16="http://schemas.microsoft.com/office/drawing/2014/main" id="{4100AB86-5D1F-46F6-A154-08E2049F70C7}"/>
                  </a:ext>
                </a:extLst>
              </p:cNvPr>
              <p:cNvSpPr>
                <a:spLocks noChangeShapeType="1"/>
              </p:cNvSpPr>
              <p:nvPr/>
            </p:nvSpPr>
            <p:spPr bwMode="auto">
              <a:xfrm>
                <a:off x="3603" y="2181"/>
                <a:ext cx="1281"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350"/>
              </a:p>
            </p:txBody>
          </p:sp>
          <p:sp>
            <p:nvSpPr>
              <p:cNvPr id="380" name="Rectangle 28">
                <a:extLst>
                  <a:ext uri="{FF2B5EF4-FFF2-40B4-BE49-F238E27FC236}">
                    <a16:creationId xmlns:a16="http://schemas.microsoft.com/office/drawing/2014/main" id="{7B203115-B3F2-4F1D-B3EB-8720F4D778BF}"/>
                  </a:ext>
                </a:extLst>
              </p:cNvPr>
              <p:cNvSpPr>
                <a:spLocks noChangeArrowheads="1"/>
              </p:cNvSpPr>
              <p:nvPr/>
            </p:nvSpPr>
            <p:spPr bwMode="auto">
              <a:xfrm>
                <a:off x="2018" y="589"/>
                <a:ext cx="786"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lang="en-US" altLang="zh-CN" sz="825" b="1" dirty="0">
                    <a:solidFill>
                      <a:schemeClr val="tx2"/>
                    </a:solidFill>
                    <a:ea typeface="PMingLiU" pitchFamily="18" charset="-120"/>
                  </a:rPr>
                  <a:t>wafer</a:t>
                </a:r>
              </a:p>
            </p:txBody>
          </p:sp>
          <p:sp>
            <p:nvSpPr>
              <p:cNvPr id="381" name="Line 33">
                <a:extLst>
                  <a:ext uri="{FF2B5EF4-FFF2-40B4-BE49-F238E27FC236}">
                    <a16:creationId xmlns:a16="http://schemas.microsoft.com/office/drawing/2014/main" id="{631FB1EE-0A61-4F85-8CA4-63A64622B705}"/>
                  </a:ext>
                </a:extLst>
              </p:cNvPr>
              <p:cNvSpPr>
                <a:spLocks noChangeShapeType="1"/>
              </p:cNvSpPr>
              <p:nvPr/>
            </p:nvSpPr>
            <p:spPr bwMode="auto">
              <a:xfrm flipV="1">
                <a:off x="2047" y="1121"/>
                <a:ext cx="841" cy="41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sz="1350"/>
              </a:p>
            </p:txBody>
          </p:sp>
          <p:sp>
            <p:nvSpPr>
              <p:cNvPr id="382" name="Rectangle 34">
                <a:extLst>
                  <a:ext uri="{FF2B5EF4-FFF2-40B4-BE49-F238E27FC236}">
                    <a16:creationId xmlns:a16="http://schemas.microsoft.com/office/drawing/2014/main" id="{D303CAA6-1319-402D-B355-8FAEC5C05E87}"/>
                  </a:ext>
                </a:extLst>
              </p:cNvPr>
              <p:cNvSpPr>
                <a:spLocks noChangeArrowheads="1"/>
              </p:cNvSpPr>
              <p:nvPr/>
            </p:nvSpPr>
            <p:spPr bwMode="auto">
              <a:xfrm>
                <a:off x="1565" y="1431"/>
                <a:ext cx="885"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lang="zh-CN" altLang="en-US" sz="825" b="1" dirty="0">
                    <a:solidFill>
                      <a:srgbClr val="CC0099"/>
                    </a:solidFill>
                    <a:ea typeface="PMingLiU" pitchFamily="18" charset="-120"/>
                  </a:rPr>
                  <a:t>涡电流</a:t>
                </a:r>
                <a:endParaRPr lang="en-US" altLang="zh-CN" sz="825" b="1" dirty="0">
                  <a:solidFill>
                    <a:srgbClr val="CC0099"/>
                  </a:solidFill>
                  <a:ea typeface="PMingLiU" pitchFamily="18" charset="-120"/>
                </a:endParaRPr>
              </a:p>
            </p:txBody>
          </p:sp>
          <p:sp>
            <p:nvSpPr>
              <p:cNvPr id="383" name="Line 37">
                <a:extLst>
                  <a:ext uri="{FF2B5EF4-FFF2-40B4-BE49-F238E27FC236}">
                    <a16:creationId xmlns:a16="http://schemas.microsoft.com/office/drawing/2014/main" id="{BD35F700-0A70-4B2D-887B-9C51C784DB7F}"/>
                  </a:ext>
                </a:extLst>
              </p:cNvPr>
              <p:cNvSpPr>
                <a:spLocks noChangeShapeType="1"/>
              </p:cNvSpPr>
              <p:nvPr/>
            </p:nvSpPr>
            <p:spPr bwMode="auto">
              <a:xfrm>
                <a:off x="4707" y="909"/>
                <a:ext cx="315" cy="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350"/>
              </a:p>
            </p:txBody>
          </p:sp>
          <p:sp>
            <p:nvSpPr>
              <p:cNvPr id="384" name="Line 38">
                <a:extLst>
                  <a:ext uri="{FF2B5EF4-FFF2-40B4-BE49-F238E27FC236}">
                    <a16:creationId xmlns:a16="http://schemas.microsoft.com/office/drawing/2014/main" id="{7BA26729-DFBC-4C06-B40F-C076ED47591A}"/>
                  </a:ext>
                </a:extLst>
              </p:cNvPr>
              <p:cNvSpPr>
                <a:spLocks noChangeShapeType="1"/>
              </p:cNvSpPr>
              <p:nvPr/>
            </p:nvSpPr>
            <p:spPr bwMode="auto">
              <a:xfrm>
                <a:off x="4714" y="1231"/>
                <a:ext cx="3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350"/>
              </a:p>
            </p:txBody>
          </p:sp>
          <p:sp>
            <p:nvSpPr>
              <p:cNvPr id="385" name="Line 39">
                <a:extLst>
                  <a:ext uri="{FF2B5EF4-FFF2-40B4-BE49-F238E27FC236}">
                    <a16:creationId xmlns:a16="http://schemas.microsoft.com/office/drawing/2014/main" id="{9318F903-BD71-4D28-9774-BD62E6EDDD60}"/>
                  </a:ext>
                </a:extLst>
              </p:cNvPr>
              <p:cNvSpPr>
                <a:spLocks noChangeShapeType="1"/>
              </p:cNvSpPr>
              <p:nvPr/>
            </p:nvSpPr>
            <p:spPr bwMode="auto">
              <a:xfrm flipV="1">
                <a:off x="4965" y="926"/>
                <a:ext cx="0" cy="287"/>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sz="1350"/>
              </a:p>
            </p:txBody>
          </p:sp>
          <p:sp>
            <p:nvSpPr>
              <p:cNvPr id="386" name="Rectangle 40">
                <a:extLst>
                  <a:ext uri="{FF2B5EF4-FFF2-40B4-BE49-F238E27FC236}">
                    <a16:creationId xmlns:a16="http://schemas.microsoft.com/office/drawing/2014/main" id="{DD9AD3A7-6DFD-4500-9C08-56C7F0F0D130}"/>
                  </a:ext>
                </a:extLst>
              </p:cNvPr>
              <p:cNvSpPr>
                <a:spLocks noChangeArrowheads="1"/>
              </p:cNvSpPr>
              <p:nvPr/>
            </p:nvSpPr>
            <p:spPr bwMode="auto">
              <a:xfrm>
                <a:off x="5005" y="920"/>
                <a:ext cx="416"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lang="en-US" altLang="zh-CN" sz="825" b="1">
                    <a:solidFill>
                      <a:schemeClr val="tx2"/>
                    </a:solidFill>
                    <a:ea typeface="PMingLiU" pitchFamily="18" charset="-120"/>
                  </a:rPr>
                  <a:t>D</a:t>
                </a:r>
              </a:p>
            </p:txBody>
          </p:sp>
          <p:sp>
            <p:nvSpPr>
              <p:cNvPr id="387" name="Oval 41">
                <a:extLst>
                  <a:ext uri="{FF2B5EF4-FFF2-40B4-BE49-F238E27FC236}">
                    <a16:creationId xmlns:a16="http://schemas.microsoft.com/office/drawing/2014/main" id="{C08FEF8A-DEC2-4D9A-AC52-450850EF8C89}"/>
                  </a:ext>
                </a:extLst>
              </p:cNvPr>
              <p:cNvSpPr>
                <a:spLocks noChangeArrowheads="1"/>
              </p:cNvSpPr>
              <p:nvPr/>
            </p:nvSpPr>
            <p:spPr bwMode="auto">
              <a:xfrm>
                <a:off x="3550" y="1610"/>
                <a:ext cx="76" cy="76"/>
              </a:xfrm>
              <a:prstGeom prst="ellipse">
                <a:avLst/>
              </a:prstGeom>
              <a:solidFill>
                <a:schemeClr val="tx2"/>
              </a:solidFill>
              <a:ln w="25400">
                <a:solidFill>
                  <a:schemeClr val="tx1"/>
                </a:solidFill>
                <a:round/>
                <a:headEnd/>
                <a:tailEnd/>
              </a:ln>
            </p:spPr>
            <p:txBody>
              <a:bodyPr wrap="none" anchor="ctr"/>
              <a:lstStyle/>
              <a:p>
                <a:endParaRPr lang="zh-CN" altLang="en-US" sz="825" b="1"/>
              </a:p>
            </p:txBody>
          </p:sp>
          <p:sp>
            <p:nvSpPr>
              <p:cNvPr id="388" name="Oval 42">
                <a:extLst>
                  <a:ext uri="{FF2B5EF4-FFF2-40B4-BE49-F238E27FC236}">
                    <a16:creationId xmlns:a16="http://schemas.microsoft.com/office/drawing/2014/main" id="{75295B04-F213-4803-B65D-DB2A5C47FF9E}"/>
                  </a:ext>
                </a:extLst>
              </p:cNvPr>
              <p:cNvSpPr>
                <a:spLocks noChangeArrowheads="1"/>
              </p:cNvSpPr>
              <p:nvPr/>
            </p:nvSpPr>
            <p:spPr bwMode="auto">
              <a:xfrm>
                <a:off x="3551" y="2135"/>
                <a:ext cx="76" cy="76"/>
              </a:xfrm>
              <a:prstGeom prst="ellipse">
                <a:avLst/>
              </a:prstGeom>
              <a:solidFill>
                <a:schemeClr val="tx2"/>
              </a:solidFill>
              <a:ln w="25400">
                <a:solidFill>
                  <a:schemeClr val="tx1"/>
                </a:solidFill>
                <a:round/>
                <a:headEnd/>
                <a:tailEnd/>
              </a:ln>
            </p:spPr>
            <p:txBody>
              <a:bodyPr wrap="none" anchor="ctr"/>
              <a:lstStyle/>
              <a:p>
                <a:endParaRPr lang="zh-CN" altLang="en-US" sz="825" b="1"/>
              </a:p>
            </p:txBody>
          </p:sp>
          <p:sp>
            <p:nvSpPr>
              <p:cNvPr id="389" name="Rectangle 43">
                <a:extLst>
                  <a:ext uri="{FF2B5EF4-FFF2-40B4-BE49-F238E27FC236}">
                    <a16:creationId xmlns:a16="http://schemas.microsoft.com/office/drawing/2014/main" id="{0AF0F194-CA29-4631-B071-E4EB120C9CE3}"/>
                  </a:ext>
                </a:extLst>
              </p:cNvPr>
              <p:cNvSpPr>
                <a:spLocks noChangeArrowheads="1"/>
              </p:cNvSpPr>
              <p:nvPr/>
            </p:nvSpPr>
            <p:spPr bwMode="auto">
              <a:xfrm>
                <a:off x="4956" y="2541"/>
                <a:ext cx="732"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p>
                <a:r>
                  <a:rPr lang="en-US" altLang="zh-CN" sz="825" b="1">
                    <a:solidFill>
                      <a:schemeClr val="tx2"/>
                    </a:solidFill>
                    <a:ea typeface="PMingLiU" pitchFamily="18" charset="-120"/>
                  </a:rPr>
                  <a:t>U</a:t>
                </a:r>
                <a:r>
                  <a:rPr lang="en-US" altLang="zh-CN" sz="825" b="1" baseline="-25000">
                    <a:solidFill>
                      <a:schemeClr val="tx2"/>
                    </a:solidFill>
                    <a:ea typeface="PMingLiU" pitchFamily="18" charset="-120"/>
                  </a:rPr>
                  <a:t>drive</a:t>
                </a:r>
              </a:p>
            </p:txBody>
          </p:sp>
          <p:sp>
            <p:nvSpPr>
              <p:cNvPr id="390" name="Oval 44">
                <a:extLst>
                  <a:ext uri="{FF2B5EF4-FFF2-40B4-BE49-F238E27FC236}">
                    <a16:creationId xmlns:a16="http://schemas.microsoft.com/office/drawing/2014/main" id="{FE744865-3574-4DA9-9CE5-D2B1BDCC3BAA}"/>
                  </a:ext>
                </a:extLst>
              </p:cNvPr>
              <p:cNvSpPr>
                <a:spLocks noChangeArrowheads="1"/>
              </p:cNvSpPr>
              <p:nvPr/>
            </p:nvSpPr>
            <p:spPr bwMode="auto">
              <a:xfrm>
                <a:off x="4902" y="2354"/>
                <a:ext cx="76" cy="7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825" b="1"/>
              </a:p>
            </p:txBody>
          </p:sp>
          <p:sp>
            <p:nvSpPr>
              <p:cNvPr id="391" name="Oval 45">
                <a:extLst>
                  <a:ext uri="{FF2B5EF4-FFF2-40B4-BE49-F238E27FC236}">
                    <a16:creationId xmlns:a16="http://schemas.microsoft.com/office/drawing/2014/main" id="{BD8B9B2D-49EE-4DC3-AC05-128147AF406E}"/>
                  </a:ext>
                </a:extLst>
              </p:cNvPr>
              <p:cNvSpPr>
                <a:spLocks noChangeArrowheads="1"/>
              </p:cNvSpPr>
              <p:nvPr/>
            </p:nvSpPr>
            <p:spPr bwMode="auto">
              <a:xfrm>
                <a:off x="4896" y="2886"/>
                <a:ext cx="76" cy="7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825" b="1"/>
              </a:p>
            </p:txBody>
          </p:sp>
          <p:sp>
            <p:nvSpPr>
              <p:cNvPr id="392" name="Line 46">
                <a:extLst>
                  <a:ext uri="{FF2B5EF4-FFF2-40B4-BE49-F238E27FC236}">
                    <a16:creationId xmlns:a16="http://schemas.microsoft.com/office/drawing/2014/main" id="{C7A86B2C-11DD-42D5-9973-A0EB2C1D6647}"/>
                  </a:ext>
                </a:extLst>
              </p:cNvPr>
              <p:cNvSpPr>
                <a:spLocks noChangeShapeType="1"/>
              </p:cNvSpPr>
              <p:nvPr/>
            </p:nvSpPr>
            <p:spPr bwMode="auto">
              <a:xfrm flipV="1">
                <a:off x="4944" y="2472"/>
                <a:ext cx="0" cy="39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sz="1350"/>
              </a:p>
            </p:txBody>
          </p:sp>
          <p:sp>
            <p:nvSpPr>
              <p:cNvPr id="393" name="Line 47">
                <a:extLst>
                  <a:ext uri="{FF2B5EF4-FFF2-40B4-BE49-F238E27FC236}">
                    <a16:creationId xmlns:a16="http://schemas.microsoft.com/office/drawing/2014/main" id="{26C84A10-5442-4437-9871-0939C77CD35E}"/>
                  </a:ext>
                </a:extLst>
              </p:cNvPr>
              <p:cNvSpPr>
                <a:spLocks noChangeShapeType="1"/>
              </p:cNvSpPr>
              <p:nvPr/>
            </p:nvSpPr>
            <p:spPr bwMode="auto">
              <a:xfrm>
                <a:off x="3593" y="2395"/>
                <a:ext cx="1303"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350"/>
              </a:p>
            </p:txBody>
          </p:sp>
          <p:sp>
            <p:nvSpPr>
              <p:cNvPr id="394" name="Line 48">
                <a:extLst>
                  <a:ext uri="{FF2B5EF4-FFF2-40B4-BE49-F238E27FC236}">
                    <a16:creationId xmlns:a16="http://schemas.microsoft.com/office/drawing/2014/main" id="{3DEB9A99-6E21-42C1-BAE7-BF5EE038C3D7}"/>
                  </a:ext>
                </a:extLst>
              </p:cNvPr>
              <p:cNvSpPr>
                <a:spLocks noChangeShapeType="1"/>
              </p:cNvSpPr>
              <p:nvPr/>
            </p:nvSpPr>
            <p:spPr bwMode="auto">
              <a:xfrm>
                <a:off x="3609" y="2925"/>
                <a:ext cx="1281"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350"/>
              </a:p>
            </p:txBody>
          </p:sp>
          <p:sp>
            <p:nvSpPr>
              <p:cNvPr id="395" name="Oval 49">
                <a:extLst>
                  <a:ext uri="{FF2B5EF4-FFF2-40B4-BE49-F238E27FC236}">
                    <a16:creationId xmlns:a16="http://schemas.microsoft.com/office/drawing/2014/main" id="{1C993373-A6E0-4D1F-93F5-39661FA82904}"/>
                  </a:ext>
                </a:extLst>
              </p:cNvPr>
              <p:cNvSpPr>
                <a:spLocks noChangeArrowheads="1"/>
              </p:cNvSpPr>
              <p:nvPr/>
            </p:nvSpPr>
            <p:spPr bwMode="auto">
              <a:xfrm>
                <a:off x="3556" y="2354"/>
                <a:ext cx="76" cy="76"/>
              </a:xfrm>
              <a:prstGeom prst="ellipse">
                <a:avLst/>
              </a:prstGeom>
              <a:solidFill>
                <a:schemeClr val="tx2"/>
              </a:solidFill>
              <a:ln w="25400">
                <a:solidFill>
                  <a:schemeClr val="tx1"/>
                </a:solidFill>
                <a:round/>
                <a:headEnd/>
                <a:tailEnd/>
              </a:ln>
            </p:spPr>
            <p:txBody>
              <a:bodyPr wrap="none" anchor="ctr"/>
              <a:lstStyle/>
              <a:p>
                <a:endParaRPr lang="zh-CN" altLang="en-US" sz="825" b="1"/>
              </a:p>
            </p:txBody>
          </p:sp>
          <p:sp>
            <p:nvSpPr>
              <p:cNvPr id="396" name="Oval 50">
                <a:extLst>
                  <a:ext uri="{FF2B5EF4-FFF2-40B4-BE49-F238E27FC236}">
                    <a16:creationId xmlns:a16="http://schemas.microsoft.com/office/drawing/2014/main" id="{411DE575-DD4C-481A-AA9C-C48B16051EF8}"/>
                  </a:ext>
                </a:extLst>
              </p:cNvPr>
              <p:cNvSpPr>
                <a:spLocks noChangeArrowheads="1"/>
              </p:cNvSpPr>
              <p:nvPr/>
            </p:nvSpPr>
            <p:spPr bwMode="auto">
              <a:xfrm>
                <a:off x="3557" y="2879"/>
                <a:ext cx="76" cy="76"/>
              </a:xfrm>
              <a:prstGeom prst="ellipse">
                <a:avLst/>
              </a:prstGeom>
              <a:solidFill>
                <a:schemeClr val="tx2"/>
              </a:solidFill>
              <a:ln w="25400">
                <a:solidFill>
                  <a:schemeClr val="tx1"/>
                </a:solidFill>
                <a:round/>
                <a:headEnd/>
                <a:tailEnd/>
              </a:ln>
            </p:spPr>
            <p:txBody>
              <a:bodyPr wrap="none" anchor="ctr"/>
              <a:lstStyle/>
              <a:p>
                <a:endParaRPr lang="zh-CN" altLang="en-US" sz="825" b="1"/>
              </a:p>
            </p:txBody>
          </p:sp>
          <p:sp>
            <p:nvSpPr>
              <p:cNvPr id="397" name="Line 51">
                <a:extLst>
                  <a:ext uri="{FF2B5EF4-FFF2-40B4-BE49-F238E27FC236}">
                    <a16:creationId xmlns:a16="http://schemas.microsoft.com/office/drawing/2014/main" id="{B00B3D22-991B-4C1A-AAF2-38E7E026B32B}"/>
                  </a:ext>
                </a:extLst>
              </p:cNvPr>
              <p:cNvSpPr>
                <a:spLocks noChangeShapeType="1"/>
              </p:cNvSpPr>
              <p:nvPr/>
            </p:nvSpPr>
            <p:spPr bwMode="auto">
              <a:xfrm flipV="1">
                <a:off x="2605" y="1982"/>
                <a:ext cx="454" cy="287"/>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sz="1350"/>
              </a:p>
            </p:txBody>
          </p:sp>
          <p:sp>
            <p:nvSpPr>
              <p:cNvPr id="398" name="Rectangle 52">
                <a:extLst>
                  <a:ext uri="{FF2B5EF4-FFF2-40B4-BE49-F238E27FC236}">
                    <a16:creationId xmlns:a16="http://schemas.microsoft.com/office/drawing/2014/main" id="{F95F24EF-FE32-489A-95A8-372DF89EB9B7}"/>
                  </a:ext>
                </a:extLst>
              </p:cNvPr>
              <p:cNvSpPr>
                <a:spLocks noChangeArrowheads="1"/>
              </p:cNvSpPr>
              <p:nvPr/>
            </p:nvSpPr>
            <p:spPr bwMode="auto">
              <a:xfrm>
                <a:off x="1473" y="2190"/>
                <a:ext cx="1090"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p>
                <a:r>
                  <a:rPr lang="zh-CN" altLang="en-US" sz="825" b="1" dirty="0">
                    <a:solidFill>
                      <a:schemeClr val="tx2"/>
                    </a:solidFill>
                    <a:ea typeface="PMingLiU" pitchFamily="18" charset="-120"/>
                  </a:rPr>
                  <a:t>电传感器</a:t>
                </a:r>
                <a:endParaRPr lang="en-US" altLang="zh-CN" sz="825" b="1" dirty="0">
                  <a:solidFill>
                    <a:schemeClr val="tx2"/>
                  </a:solidFill>
                  <a:ea typeface="PMingLiU" pitchFamily="18" charset="-120"/>
                </a:endParaRPr>
              </a:p>
            </p:txBody>
          </p:sp>
        </p:grpSp>
        <p:pic>
          <p:nvPicPr>
            <p:cNvPr id="363" name="Picture 58">
              <a:extLst>
                <a:ext uri="{FF2B5EF4-FFF2-40B4-BE49-F238E27FC236}">
                  <a16:creationId xmlns:a16="http://schemas.microsoft.com/office/drawing/2014/main" id="{FCF62EBC-59FE-42BD-A2AC-D61BEA8759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6277" y="2880294"/>
              <a:ext cx="2395238" cy="126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TextBox 6">
              <a:extLst>
                <a:ext uri="{FF2B5EF4-FFF2-40B4-BE49-F238E27FC236}">
                  <a16:creationId xmlns:a16="http://schemas.microsoft.com/office/drawing/2014/main" id="{F0543B5F-DCB3-4A58-8B9B-F1A93502F7DE}"/>
                </a:ext>
              </a:extLst>
            </p:cNvPr>
            <p:cNvSpPr txBox="1"/>
            <p:nvPr/>
          </p:nvSpPr>
          <p:spPr>
            <a:xfrm>
              <a:off x="1607392" y="917500"/>
              <a:ext cx="1646111" cy="323891"/>
            </a:xfrm>
            <a:prstGeom prst="rect">
              <a:avLst/>
            </a:prstGeom>
            <a:noFill/>
          </p:spPr>
          <p:txBody>
            <a:bodyPr wrap="square" rtlCol="0">
              <a:spAutoFit/>
            </a:bodyPr>
            <a:lstStyle/>
            <a:p>
              <a:r>
                <a:rPr lang="zh-CN" altLang="en-US" sz="1200" dirty="0"/>
                <a:t>涡流感应原理图</a:t>
              </a:r>
            </a:p>
          </p:txBody>
        </p:sp>
        <p:sp>
          <p:nvSpPr>
            <p:cNvPr id="365" name="TextBox 63">
              <a:extLst>
                <a:ext uri="{FF2B5EF4-FFF2-40B4-BE49-F238E27FC236}">
                  <a16:creationId xmlns:a16="http://schemas.microsoft.com/office/drawing/2014/main" id="{E283DCEF-B2F2-41B0-A6D2-0A2FD9AFB484}"/>
                </a:ext>
              </a:extLst>
            </p:cNvPr>
            <p:cNvSpPr txBox="1"/>
            <p:nvPr/>
          </p:nvSpPr>
          <p:spPr>
            <a:xfrm>
              <a:off x="1607392" y="2607954"/>
              <a:ext cx="1942614" cy="323891"/>
            </a:xfrm>
            <a:prstGeom prst="rect">
              <a:avLst/>
            </a:prstGeom>
            <a:noFill/>
          </p:spPr>
          <p:txBody>
            <a:bodyPr wrap="square" rtlCol="0">
              <a:spAutoFit/>
            </a:bodyPr>
            <a:lstStyle/>
            <a:p>
              <a:r>
                <a:rPr lang="zh-CN" altLang="en-US" sz="1200" dirty="0"/>
                <a:t>机台侧转换后的数据</a:t>
              </a:r>
            </a:p>
          </p:txBody>
        </p:sp>
        <p:sp>
          <p:nvSpPr>
            <p:cNvPr id="366" name="TextBox 8">
              <a:extLst>
                <a:ext uri="{FF2B5EF4-FFF2-40B4-BE49-F238E27FC236}">
                  <a16:creationId xmlns:a16="http://schemas.microsoft.com/office/drawing/2014/main" id="{EC0B5C5C-39C2-4344-9C71-52A82F5E5DEE}"/>
                </a:ext>
              </a:extLst>
            </p:cNvPr>
            <p:cNvSpPr txBox="1"/>
            <p:nvPr/>
          </p:nvSpPr>
          <p:spPr>
            <a:xfrm>
              <a:off x="1663326" y="4183170"/>
              <a:ext cx="1758705" cy="593799"/>
            </a:xfrm>
            <a:prstGeom prst="rect">
              <a:avLst/>
            </a:prstGeom>
            <a:noFill/>
          </p:spPr>
          <p:txBody>
            <a:bodyPr wrap="square" rtlCol="0">
              <a:spAutoFit/>
            </a:bodyPr>
            <a:lstStyle/>
            <a:p>
              <a:r>
                <a:rPr lang="zh-CN" altLang="en-US" sz="900" dirty="0"/>
                <a:t>特点：</a:t>
              </a:r>
              <a:endParaRPr lang="en-US" altLang="zh-CN" sz="900" dirty="0"/>
            </a:p>
            <a:p>
              <a:r>
                <a:rPr lang="en-US" altLang="zh-CN" sz="900" dirty="0"/>
                <a:t>1 .</a:t>
              </a:r>
              <a:r>
                <a:rPr lang="zh-CN" altLang="en-US" sz="900" dirty="0"/>
                <a:t>实时测量金属膜的厚度</a:t>
              </a:r>
              <a:endParaRPr lang="en-US" altLang="zh-CN" sz="900" dirty="0"/>
            </a:p>
            <a:p>
              <a:r>
                <a:rPr lang="en-US" altLang="zh-CN" sz="900" dirty="0"/>
                <a:t>2</a:t>
              </a:r>
              <a:r>
                <a:rPr lang="zh-CN" altLang="en-US" sz="900" dirty="0"/>
                <a:t> </a:t>
              </a:r>
              <a:r>
                <a:rPr lang="en-US" altLang="zh-CN" sz="900" dirty="0"/>
                <a:t>.</a:t>
              </a:r>
              <a:r>
                <a:rPr lang="zh-CN" altLang="en-US" sz="900" dirty="0"/>
                <a:t>能够反映硅片各点的厚度</a:t>
              </a:r>
            </a:p>
          </p:txBody>
        </p:sp>
      </p:grpSp>
      <p:grpSp>
        <p:nvGrpSpPr>
          <p:cNvPr id="409" name="组合 408">
            <a:extLst>
              <a:ext uri="{FF2B5EF4-FFF2-40B4-BE49-F238E27FC236}">
                <a16:creationId xmlns:a16="http://schemas.microsoft.com/office/drawing/2014/main" id="{9D6ECD02-75C7-44B1-A717-031D29861781}"/>
              </a:ext>
            </a:extLst>
          </p:cNvPr>
          <p:cNvGrpSpPr/>
          <p:nvPr/>
        </p:nvGrpSpPr>
        <p:grpSpPr>
          <a:xfrm>
            <a:off x="7022443" y="285863"/>
            <a:ext cx="1704528" cy="1210584"/>
            <a:chOff x="4932040" y="1423389"/>
            <a:chExt cx="3774393" cy="2550021"/>
          </a:xfrm>
        </p:grpSpPr>
        <p:pic>
          <p:nvPicPr>
            <p:cNvPr id="410" name="Picture 3">
              <a:extLst>
                <a:ext uri="{FF2B5EF4-FFF2-40B4-BE49-F238E27FC236}">
                  <a16:creationId xmlns:a16="http://schemas.microsoft.com/office/drawing/2014/main" id="{57D10C83-B877-472F-B73B-11DC0742C31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32040" y="1423389"/>
              <a:ext cx="3774393" cy="2550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1" name="椭圆 410">
              <a:extLst>
                <a:ext uri="{FF2B5EF4-FFF2-40B4-BE49-F238E27FC236}">
                  <a16:creationId xmlns:a16="http://schemas.microsoft.com/office/drawing/2014/main" id="{502797B9-BE33-4743-A70A-7D5A5ED63914}"/>
                </a:ext>
              </a:extLst>
            </p:cNvPr>
            <p:cNvSpPr/>
            <p:nvPr/>
          </p:nvSpPr>
          <p:spPr>
            <a:xfrm>
              <a:off x="5436096" y="1423389"/>
              <a:ext cx="936104" cy="10695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extLst>
      <p:ext uri="{BB962C8B-B14F-4D97-AF65-F5344CB8AC3E}">
        <p14:creationId xmlns:p14="http://schemas.microsoft.com/office/powerpoint/2010/main" val="348182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dissolve">
                                      <p:cBhvr>
                                        <p:cTn id="7" dur="500"/>
                                        <p:tgtEl>
                                          <p:spTgt spid="2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6"/>
                                        </p:tgtEl>
                                        <p:attrNameLst>
                                          <p:attrName>style.visibility</p:attrName>
                                        </p:attrNameLst>
                                      </p:cBhvr>
                                      <p:to>
                                        <p:strVal val="visible"/>
                                      </p:to>
                                    </p:set>
                                    <p:animEffect transition="in" filter="fade">
                                      <p:cBhvr>
                                        <p:cTn id="10" dur="500"/>
                                        <p:tgtEl>
                                          <p:spTgt spid="21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18"/>
                                        </p:tgtEl>
                                        <p:attrNameLst>
                                          <p:attrName>style.visibility</p:attrName>
                                        </p:attrNameLst>
                                      </p:cBhvr>
                                      <p:to>
                                        <p:strVal val="visible"/>
                                      </p:to>
                                    </p:set>
                                    <p:animEffect transition="in" filter="dissolve">
                                      <p:cBhvr>
                                        <p:cTn id="15" dur="500"/>
                                        <p:tgtEl>
                                          <p:spTgt spid="2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5"/>
                                        </p:tgtEl>
                                        <p:attrNameLst>
                                          <p:attrName>style.visibility</p:attrName>
                                        </p:attrNameLst>
                                      </p:cBhvr>
                                      <p:to>
                                        <p:strVal val="visible"/>
                                      </p:to>
                                    </p:set>
                                    <p:animEffect transition="in" filter="fade">
                                      <p:cBhvr>
                                        <p:cTn id="18" dur="500"/>
                                        <p:tgtEl>
                                          <p:spTgt spid="215"/>
                                        </p:tgtEl>
                                      </p:cBhvr>
                                    </p:animEffect>
                                  </p:childTnLst>
                                </p:cTn>
                              </p:par>
                            </p:childTnLst>
                          </p:cTn>
                        </p:par>
                        <p:par>
                          <p:cTn id="19" fill="hold">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219"/>
                                        </p:tgtEl>
                                        <p:attrNameLst>
                                          <p:attrName>style.visibility</p:attrName>
                                        </p:attrNameLst>
                                      </p:cBhvr>
                                      <p:to>
                                        <p:strVal val="visible"/>
                                      </p:to>
                                    </p:set>
                                    <p:animEffect transition="in" filter="dissolve">
                                      <p:cBhvr>
                                        <p:cTn id="22" dur="500"/>
                                        <p:tgtEl>
                                          <p:spTgt spid="219"/>
                                        </p:tgtEl>
                                      </p:cBhvr>
                                    </p:animEffect>
                                  </p:childTnLst>
                                </p:cTn>
                              </p:par>
                            </p:childTnLst>
                          </p:cTn>
                        </p:par>
                        <p:par>
                          <p:cTn id="23" fill="hold">
                            <p:stCondLst>
                              <p:cond delay="1000"/>
                            </p:stCondLst>
                            <p:childTnLst>
                              <p:par>
                                <p:cTn id="24" presetID="9" presetClass="entr" presetSubtype="0" fill="hold" nodeType="afterEffect">
                                  <p:stCondLst>
                                    <p:cond delay="0"/>
                                  </p:stCondLst>
                                  <p:childTnLst>
                                    <p:set>
                                      <p:cBhvr>
                                        <p:cTn id="25" dur="1" fill="hold">
                                          <p:stCondLst>
                                            <p:cond delay="0"/>
                                          </p:stCondLst>
                                        </p:cTn>
                                        <p:tgtEl>
                                          <p:spTgt spid="226"/>
                                        </p:tgtEl>
                                        <p:attrNameLst>
                                          <p:attrName>style.visibility</p:attrName>
                                        </p:attrNameLst>
                                      </p:cBhvr>
                                      <p:to>
                                        <p:strVal val="visible"/>
                                      </p:to>
                                    </p:set>
                                    <p:animEffect transition="in" filter="dissolve">
                                      <p:cBhvr>
                                        <p:cTn id="26" dur="500"/>
                                        <p:tgtEl>
                                          <p:spTgt spid="226"/>
                                        </p:tgtEl>
                                      </p:cBhvr>
                                    </p:animEffect>
                                  </p:childTnLst>
                                </p:cTn>
                              </p:par>
                            </p:childTnLst>
                          </p:cTn>
                        </p:par>
                        <p:par>
                          <p:cTn id="27" fill="hold">
                            <p:stCondLst>
                              <p:cond delay="1500"/>
                            </p:stCondLst>
                            <p:childTnLst>
                              <p:par>
                                <p:cTn id="28" presetID="9" presetClass="entr" presetSubtype="0" fill="hold" grpId="0" nodeType="afterEffect">
                                  <p:stCondLst>
                                    <p:cond delay="0"/>
                                  </p:stCondLst>
                                  <p:childTnLst>
                                    <p:set>
                                      <p:cBhvr>
                                        <p:cTn id="29" dur="1" fill="hold">
                                          <p:stCondLst>
                                            <p:cond delay="0"/>
                                          </p:stCondLst>
                                        </p:cTn>
                                        <p:tgtEl>
                                          <p:spTgt spid="295"/>
                                        </p:tgtEl>
                                        <p:attrNameLst>
                                          <p:attrName>style.visibility</p:attrName>
                                        </p:attrNameLst>
                                      </p:cBhvr>
                                      <p:to>
                                        <p:strVal val="visible"/>
                                      </p:to>
                                    </p:set>
                                    <p:animEffect transition="in" filter="dissolve">
                                      <p:cBhvr>
                                        <p:cTn id="30" dur="500"/>
                                        <p:tgtEl>
                                          <p:spTgt spid="29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10"/>
                                        </p:tgtEl>
                                        <p:attrNameLst>
                                          <p:attrName>style.visibility</p:attrName>
                                        </p:attrNameLst>
                                      </p:cBhvr>
                                      <p:to>
                                        <p:strVal val="visible"/>
                                      </p:to>
                                    </p:set>
                                    <p:animEffect transition="in" filter="wipe(left)">
                                      <p:cBhvr>
                                        <p:cTn id="35" dur="500"/>
                                        <p:tgtEl>
                                          <p:spTgt spid="310"/>
                                        </p:tgtEl>
                                      </p:cBhvr>
                                    </p:animEffect>
                                  </p:childTnLst>
                                </p:cTn>
                              </p:par>
                            </p:childTnLst>
                          </p:cTn>
                        </p:par>
                        <p:par>
                          <p:cTn id="36" fill="hold">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223"/>
                                        </p:tgtEl>
                                        <p:attrNameLst>
                                          <p:attrName>style.visibility</p:attrName>
                                        </p:attrNameLst>
                                      </p:cBhvr>
                                      <p:to>
                                        <p:strVal val="visible"/>
                                      </p:to>
                                    </p:set>
                                    <p:animEffect transition="in" filter="dissolve">
                                      <p:cBhvr>
                                        <p:cTn id="39" dur="500"/>
                                        <p:tgtEl>
                                          <p:spTgt spid="223"/>
                                        </p:tgtEl>
                                      </p:cBhvr>
                                    </p:animEffect>
                                  </p:childTnLst>
                                </p:cTn>
                              </p:par>
                            </p:childTnLst>
                          </p:cTn>
                        </p:par>
                        <p:par>
                          <p:cTn id="40" fill="hold">
                            <p:stCondLst>
                              <p:cond delay="1000"/>
                            </p:stCondLst>
                            <p:childTnLst>
                              <p:par>
                                <p:cTn id="41" presetID="9" presetClass="entr" presetSubtype="0" fill="hold" grpId="0" nodeType="afterEffect">
                                  <p:stCondLst>
                                    <p:cond delay="0"/>
                                  </p:stCondLst>
                                  <p:childTnLst>
                                    <p:set>
                                      <p:cBhvr>
                                        <p:cTn id="42" dur="1" fill="hold">
                                          <p:stCondLst>
                                            <p:cond delay="0"/>
                                          </p:stCondLst>
                                        </p:cTn>
                                        <p:tgtEl>
                                          <p:spTgt spid="224"/>
                                        </p:tgtEl>
                                        <p:attrNameLst>
                                          <p:attrName>style.visibility</p:attrName>
                                        </p:attrNameLst>
                                      </p:cBhvr>
                                      <p:to>
                                        <p:strVal val="visible"/>
                                      </p:to>
                                    </p:set>
                                    <p:animEffect transition="in" filter="dissolve">
                                      <p:cBhvr>
                                        <p:cTn id="43" dur="500"/>
                                        <p:tgtEl>
                                          <p:spTgt spid="224"/>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225"/>
                                        </p:tgtEl>
                                        <p:attrNameLst>
                                          <p:attrName>style.visibility</p:attrName>
                                        </p:attrNameLst>
                                      </p:cBhvr>
                                      <p:to>
                                        <p:strVal val="visible"/>
                                      </p:to>
                                    </p:set>
                                    <p:animEffect transition="in" filter="dissolve">
                                      <p:cBhvr>
                                        <p:cTn id="48" dur="500"/>
                                        <p:tgtEl>
                                          <p:spTgt spid="225"/>
                                        </p:tgtEl>
                                      </p:cBhvr>
                                    </p:animEffect>
                                  </p:childTnLst>
                                </p:cTn>
                              </p:par>
                            </p:childTnLst>
                          </p:cTn>
                        </p:par>
                        <p:par>
                          <p:cTn id="49" fill="hold">
                            <p:stCondLst>
                              <p:cond delay="500"/>
                            </p:stCondLst>
                            <p:childTnLst>
                              <p:par>
                                <p:cTn id="50" presetID="22" presetClass="entr" presetSubtype="2" fill="hold" grpId="0" nodeType="afterEffect">
                                  <p:stCondLst>
                                    <p:cond delay="0"/>
                                  </p:stCondLst>
                                  <p:childTnLst>
                                    <p:set>
                                      <p:cBhvr>
                                        <p:cTn id="51" dur="1" fill="hold">
                                          <p:stCondLst>
                                            <p:cond delay="0"/>
                                          </p:stCondLst>
                                        </p:cTn>
                                        <p:tgtEl>
                                          <p:spTgt spid="217"/>
                                        </p:tgtEl>
                                        <p:attrNameLst>
                                          <p:attrName>style.visibility</p:attrName>
                                        </p:attrNameLst>
                                      </p:cBhvr>
                                      <p:to>
                                        <p:strVal val="visible"/>
                                      </p:to>
                                    </p:set>
                                    <p:animEffect transition="in" filter="wipe(right)">
                                      <p:cBhvr>
                                        <p:cTn id="52" dur="500"/>
                                        <p:tgtEl>
                                          <p:spTgt spid="217"/>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297"/>
                                        </p:tgtEl>
                                        <p:attrNameLst>
                                          <p:attrName>style.visibility</p:attrName>
                                        </p:attrNameLst>
                                      </p:cBhvr>
                                      <p:to>
                                        <p:strVal val="visible"/>
                                      </p:to>
                                    </p:set>
                                    <p:animEffect transition="in" filter="wipe(left)">
                                      <p:cBhvr>
                                        <p:cTn id="56" dur="500"/>
                                        <p:tgtEl>
                                          <p:spTgt spid="297"/>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296"/>
                                        </p:tgtEl>
                                        <p:attrNameLst>
                                          <p:attrName>style.visibility</p:attrName>
                                        </p:attrNameLst>
                                      </p:cBhvr>
                                      <p:to>
                                        <p:strVal val="visible"/>
                                      </p:to>
                                    </p:set>
                                  </p:childTnLst>
                                </p:cTn>
                              </p:par>
                            </p:childTnLst>
                          </p:cTn>
                        </p:par>
                        <p:par>
                          <p:cTn id="61" fill="hold">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298"/>
                                        </p:tgtEl>
                                        <p:attrNameLst>
                                          <p:attrName>style.visibility</p:attrName>
                                        </p:attrNameLst>
                                      </p:cBhvr>
                                      <p:to>
                                        <p:strVal val="visible"/>
                                      </p:to>
                                    </p:set>
                                    <p:animEffect transition="in" filter="wipe(left)">
                                      <p:cBhvr>
                                        <p:cTn id="64" dur="500"/>
                                        <p:tgtEl>
                                          <p:spTgt spid="298"/>
                                        </p:tgtEl>
                                      </p:cBhvr>
                                    </p:animEffect>
                                  </p:childTnLst>
                                </p:cTn>
                              </p:par>
                            </p:childTnLst>
                          </p:cTn>
                        </p:par>
                        <p:par>
                          <p:cTn id="65" fill="hold">
                            <p:stCondLst>
                              <p:cond delay="1000"/>
                            </p:stCondLst>
                            <p:childTnLst>
                              <p:par>
                                <p:cTn id="66" presetID="22" presetClass="entr" presetSubtype="8" fill="hold" grpId="0" nodeType="afterEffect">
                                  <p:stCondLst>
                                    <p:cond delay="0"/>
                                  </p:stCondLst>
                                  <p:childTnLst>
                                    <p:set>
                                      <p:cBhvr>
                                        <p:cTn id="67" dur="1" fill="hold">
                                          <p:stCondLst>
                                            <p:cond delay="0"/>
                                          </p:stCondLst>
                                        </p:cTn>
                                        <p:tgtEl>
                                          <p:spTgt spid="299"/>
                                        </p:tgtEl>
                                        <p:attrNameLst>
                                          <p:attrName>style.visibility</p:attrName>
                                        </p:attrNameLst>
                                      </p:cBhvr>
                                      <p:to>
                                        <p:strVal val="visible"/>
                                      </p:to>
                                    </p:set>
                                    <p:animEffect transition="in" filter="wipe(left)">
                                      <p:cBhvr>
                                        <p:cTn id="68" dur="500"/>
                                        <p:tgtEl>
                                          <p:spTgt spid="299"/>
                                        </p:tgtEl>
                                      </p:cBhvr>
                                    </p:animEffect>
                                  </p:childTnLst>
                                </p:cTn>
                              </p:par>
                            </p:childTnLst>
                          </p:cTn>
                        </p:par>
                        <p:par>
                          <p:cTn id="69" fill="hold">
                            <p:stCondLst>
                              <p:cond delay="1500"/>
                            </p:stCondLst>
                            <p:childTnLst>
                              <p:par>
                                <p:cTn id="70" presetID="22" presetClass="entr" presetSubtype="8" fill="hold" grpId="0" nodeType="afterEffect">
                                  <p:stCondLst>
                                    <p:cond delay="0"/>
                                  </p:stCondLst>
                                  <p:childTnLst>
                                    <p:set>
                                      <p:cBhvr>
                                        <p:cTn id="71" dur="1" fill="hold">
                                          <p:stCondLst>
                                            <p:cond delay="0"/>
                                          </p:stCondLst>
                                        </p:cTn>
                                        <p:tgtEl>
                                          <p:spTgt spid="300"/>
                                        </p:tgtEl>
                                        <p:attrNameLst>
                                          <p:attrName>style.visibility</p:attrName>
                                        </p:attrNameLst>
                                      </p:cBhvr>
                                      <p:to>
                                        <p:strVal val="visible"/>
                                      </p:to>
                                    </p:set>
                                    <p:animEffect transition="in" filter="wipe(left)">
                                      <p:cBhvr>
                                        <p:cTn id="72" dur="500"/>
                                        <p:tgtEl>
                                          <p:spTgt spid="300"/>
                                        </p:tgtEl>
                                      </p:cBhvr>
                                    </p:animEffect>
                                  </p:childTnLst>
                                </p:cTn>
                              </p:par>
                            </p:childTnLst>
                          </p:cTn>
                        </p:par>
                        <p:par>
                          <p:cTn id="73" fill="hold">
                            <p:stCondLst>
                              <p:cond delay="2000"/>
                            </p:stCondLst>
                            <p:childTnLst>
                              <p:par>
                                <p:cTn id="74" presetID="22" presetClass="entr" presetSubtype="8" fill="hold" grpId="0" nodeType="afterEffect">
                                  <p:stCondLst>
                                    <p:cond delay="0"/>
                                  </p:stCondLst>
                                  <p:childTnLst>
                                    <p:set>
                                      <p:cBhvr>
                                        <p:cTn id="75" dur="1" fill="hold">
                                          <p:stCondLst>
                                            <p:cond delay="0"/>
                                          </p:stCondLst>
                                        </p:cTn>
                                        <p:tgtEl>
                                          <p:spTgt spid="301"/>
                                        </p:tgtEl>
                                        <p:attrNameLst>
                                          <p:attrName>style.visibility</p:attrName>
                                        </p:attrNameLst>
                                      </p:cBhvr>
                                      <p:to>
                                        <p:strVal val="visible"/>
                                      </p:to>
                                    </p:set>
                                    <p:animEffect transition="in" filter="wipe(left)">
                                      <p:cBhvr>
                                        <p:cTn id="76" dur="500"/>
                                        <p:tgtEl>
                                          <p:spTgt spid="301"/>
                                        </p:tgtEl>
                                      </p:cBhvr>
                                    </p:animEffect>
                                  </p:childTnLst>
                                </p:cTn>
                              </p:par>
                            </p:childTnLst>
                          </p:cTn>
                        </p:par>
                        <p:par>
                          <p:cTn id="77" fill="hold">
                            <p:stCondLst>
                              <p:cond delay="2500"/>
                            </p:stCondLst>
                            <p:childTnLst>
                              <p:par>
                                <p:cTn id="78" presetID="22" presetClass="entr" presetSubtype="8" fill="hold" grpId="0" nodeType="afterEffect">
                                  <p:stCondLst>
                                    <p:cond delay="0"/>
                                  </p:stCondLst>
                                  <p:childTnLst>
                                    <p:set>
                                      <p:cBhvr>
                                        <p:cTn id="79" dur="1" fill="hold">
                                          <p:stCondLst>
                                            <p:cond delay="0"/>
                                          </p:stCondLst>
                                        </p:cTn>
                                        <p:tgtEl>
                                          <p:spTgt spid="302"/>
                                        </p:tgtEl>
                                        <p:attrNameLst>
                                          <p:attrName>style.visibility</p:attrName>
                                        </p:attrNameLst>
                                      </p:cBhvr>
                                      <p:to>
                                        <p:strVal val="visible"/>
                                      </p:to>
                                    </p:set>
                                    <p:animEffect transition="in" filter="wipe(left)">
                                      <p:cBhvr>
                                        <p:cTn id="80" dur="500"/>
                                        <p:tgtEl>
                                          <p:spTgt spid="302"/>
                                        </p:tgtEl>
                                      </p:cBhvr>
                                    </p:animEffect>
                                  </p:childTnLst>
                                </p:cTn>
                              </p:par>
                            </p:childTnLst>
                          </p:cTn>
                        </p:par>
                        <p:par>
                          <p:cTn id="81" fill="hold">
                            <p:stCondLst>
                              <p:cond delay="3000"/>
                            </p:stCondLst>
                            <p:childTnLst>
                              <p:par>
                                <p:cTn id="82" presetID="22" presetClass="entr" presetSubtype="8" fill="hold" grpId="0" nodeType="afterEffect">
                                  <p:stCondLst>
                                    <p:cond delay="0"/>
                                  </p:stCondLst>
                                  <p:childTnLst>
                                    <p:set>
                                      <p:cBhvr>
                                        <p:cTn id="83" dur="1" fill="hold">
                                          <p:stCondLst>
                                            <p:cond delay="0"/>
                                          </p:stCondLst>
                                        </p:cTn>
                                        <p:tgtEl>
                                          <p:spTgt spid="303"/>
                                        </p:tgtEl>
                                        <p:attrNameLst>
                                          <p:attrName>style.visibility</p:attrName>
                                        </p:attrNameLst>
                                      </p:cBhvr>
                                      <p:to>
                                        <p:strVal val="visible"/>
                                      </p:to>
                                    </p:set>
                                    <p:animEffect transition="in" filter="wipe(left)">
                                      <p:cBhvr>
                                        <p:cTn id="84" dur="500"/>
                                        <p:tgtEl>
                                          <p:spTgt spid="303"/>
                                        </p:tgtEl>
                                      </p:cBhvr>
                                    </p:animEffect>
                                  </p:childTnLst>
                                </p:cTn>
                              </p:par>
                            </p:childTnLst>
                          </p:cTn>
                        </p:par>
                        <p:par>
                          <p:cTn id="85" fill="hold">
                            <p:stCondLst>
                              <p:cond delay="3500"/>
                            </p:stCondLst>
                            <p:childTnLst>
                              <p:par>
                                <p:cTn id="86" presetID="22" presetClass="entr" presetSubtype="8" fill="hold" grpId="0" nodeType="afterEffect">
                                  <p:stCondLst>
                                    <p:cond delay="0"/>
                                  </p:stCondLst>
                                  <p:childTnLst>
                                    <p:set>
                                      <p:cBhvr>
                                        <p:cTn id="87" dur="1" fill="hold">
                                          <p:stCondLst>
                                            <p:cond delay="0"/>
                                          </p:stCondLst>
                                        </p:cTn>
                                        <p:tgtEl>
                                          <p:spTgt spid="304"/>
                                        </p:tgtEl>
                                        <p:attrNameLst>
                                          <p:attrName>style.visibility</p:attrName>
                                        </p:attrNameLst>
                                      </p:cBhvr>
                                      <p:to>
                                        <p:strVal val="visible"/>
                                      </p:to>
                                    </p:set>
                                    <p:animEffect transition="in" filter="wipe(left)">
                                      <p:cBhvr>
                                        <p:cTn id="88" dur="500"/>
                                        <p:tgtEl>
                                          <p:spTgt spid="304"/>
                                        </p:tgtEl>
                                      </p:cBhvr>
                                    </p:animEffect>
                                  </p:childTnLst>
                                </p:cTn>
                              </p:par>
                            </p:childTnLst>
                          </p:cTn>
                        </p:par>
                        <p:par>
                          <p:cTn id="89" fill="hold">
                            <p:stCondLst>
                              <p:cond delay="4000"/>
                            </p:stCondLst>
                            <p:childTnLst>
                              <p:par>
                                <p:cTn id="90" presetID="22" presetClass="entr" presetSubtype="8" fill="hold" grpId="0" nodeType="afterEffect">
                                  <p:stCondLst>
                                    <p:cond delay="0"/>
                                  </p:stCondLst>
                                  <p:childTnLst>
                                    <p:set>
                                      <p:cBhvr>
                                        <p:cTn id="91" dur="1" fill="hold">
                                          <p:stCondLst>
                                            <p:cond delay="0"/>
                                          </p:stCondLst>
                                        </p:cTn>
                                        <p:tgtEl>
                                          <p:spTgt spid="305"/>
                                        </p:tgtEl>
                                        <p:attrNameLst>
                                          <p:attrName>style.visibility</p:attrName>
                                        </p:attrNameLst>
                                      </p:cBhvr>
                                      <p:to>
                                        <p:strVal val="visible"/>
                                      </p:to>
                                    </p:set>
                                    <p:animEffect transition="in" filter="wipe(left)">
                                      <p:cBhvr>
                                        <p:cTn id="92" dur="500"/>
                                        <p:tgtEl>
                                          <p:spTgt spid="305"/>
                                        </p:tgtEl>
                                      </p:cBhvr>
                                    </p:animEffect>
                                  </p:childTnLst>
                                </p:cTn>
                              </p:par>
                            </p:childTnLst>
                          </p:cTn>
                        </p:par>
                        <p:par>
                          <p:cTn id="93" fill="hold">
                            <p:stCondLst>
                              <p:cond delay="4500"/>
                            </p:stCondLst>
                            <p:childTnLst>
                              <p:par>
                                <p:cTn id="94" presetID="22" presetClass="entr" presetSubtype="8" fill="hold" grpId="0" nodeType="afterEffect">
                                  <p:stCondLst>
                                    <p:cond delay="0"/>
                                  </p:stCondLst>
                                  <p:childTnLst>
                                    <p:set>
                                      <p:cBhvr>
                                        <p:cTn id="95" dur="1" fill="hold">
                                          <p:stCondLst>
                                            <p:cond delay="0"/>
                                          </p:stCondLst>
                                        </p:cTn>
                                        <p:tgtEl>
                                          <p:spTgt spid="306"/>
                                        </p:tgtEl>
                                        <p:attrNameLst>
                                          <p:attrName>style.visibility</p:attrName>
                                        </p:attrNameLst>
                                      </p:cBhvr>
                                      <p:to>
                                        <p:strVal val="visible"/>
                                      </p:to>
                                    </p:set>
                                    <p:animEffect transition="in" filter="wipe(left)">
                                      <p:cBhvr>
                                        <p:cTn id="96" dur="500"/>
                                        <p:tgtEl>
                                          <p:spTgt spid="306"/>
                                        </p:tgtEl>
                                      </p:cBhvr>
                                    </p:animEffect>
                                  </p:childTnLst>
                                </p:cTn>
                              </p:par>
                            </p:childTnLst>
                          </p:cTn>
                        </p:par>
                        <p:par>
                          <p:cTn id="97" fill="hold">
                            <p:stCondLst>
                              <p:cond delay="5000"/>
                            </p:stCondLst>
                            <p:childTnLst>
                              <p:par>
                                <p:cTn id="98" presetID="22" presetClass="entr" presetSubtype="8" fill="hold" grpId="0" nodeType="afterEffect">
                                  <p:stCondLst>
                                    <p:cond delay="0"/>
                                  </p:stCondLst>
                                  <p:childTnLst>
                                    <p:set>
                                      <p:cBhvr>
                                        <p:cTn id="99" dur="1" fill="hold">
                                          <p:stCondLst>
                                            <p:cond delay="0"/>
                                          </p:stCondLst>
                                        </p:cTn>
                                        <p:tgtEl>
                                          <p:spTgt spid="307"/>
                                        </p:tgtEl>
                                        <p:attrNameLst>
                                          <p:attrName>style.visibility</p:attrName>
                                        </p:attrNameLst>
                                      </p:cBhvr>
                                      <p:to>
                                        <p:strVal val="visible"/>
                                      </p:to>
                                    </p:set>
                                    <p:animEffect transition="in" filter="wipe(left)">
                                      <p:cBhvr>
                                        <p:cTn id="100" dur="500"/>
                                        <p:tgtEl>
                                          <p:spTgt spid="307"/>
                                        </p:tgtEl>
                                      </p:cBhvr>
                                    </p:animEffect>
                                  </p:childTnLst>
                                </p:cTn>
                              </p:par>
                            </p:childTnLst>
                          </p:cTn>
                        </p:par>
                        <p:par>
                          <p:cTn id="101" fill="hold">
                            <p:stCondLst>
                              <p:cond delay="5500"/>
                            </p:stCondLst>
                            <p:childTnLst>
                              <p:par>
                                <p:cTn id="102" presetID="22" presetClass="entr" presetSubtype="8" fill="hold" grpId="0" nodeType="afterEffect">
                                  <p:stCondLst>
                                    <p:cond delay="0"/>
                                  </p:stCondLst>
                                  <p:childTnLst>
                                    <p:set>
                                      <p:cBhvr>
                                        <p:cTn id="103" dur="1" fill="hold">
                                          <p:stCondLst>
                                            <p:cond delay="0"/>
                                          </p:stCondLst>
                                        </p:cTn>
                                        <p:tgtEl>
                                          <p:spTgt spid="308"/>
                                        </p:tgtEl>
                                        <p:attrNameLst>
                                          <p:attrName>style.visibility</p:attrName>
                                        </p:attrNameLst>
                                      </p:cBhvr>
                                      <p:to>
                                        <p:strVal val="visible"/>
                                      </p:to>
                                    </p:set>
                                    <p:animEffect transition="in" filter="wipe(left)">
                                      <p:cBhvr>
                                        <p:cTn id="104" dur="500"/>
                                        <p:tgtEl>
                                          <p:spTgt spid="308"/>
                                        </p:tgtEl>
                                      </p:cBhvr>
                                    </p:animEffect>
                                  </p:childTnLst>
                                </p:cTn>
                              </p:par>
                            </p:childTnLst>
                          </p:cTn>
                        </p:par>
                        <p:par>
                          <p:cTn id="105" fill="hold">
                            <p:stCondLst>
                              <p:cond delay="6000"/>
                            </p:stCondLst>
                            <p:childTnLst>
                              <p:par>
                                <p:cTn id="106" presetID="22" presetClass="entr" presetSubtype="8" fill="hold" grpId="0" nodeType="afterEffect">
                                  <p:stCondLst>
                                    <p:cond delay="0"/>
                                  </p:stCondLst>
                                  <p:childTnLst>
                                    <p:set>
                                      <p:cBhvr>
                                        <p:cTn id="107" dur="1" fill="hold">
                                          <p:stCondLst>
                                            <p:cond delay="0"/>
                                          </p:stCondLst>
                                        </p:cTn>
                                        <p:tgtEl>
                                          <p:spTgt spid="309"/>
                                        </p:tgtEl>
                                        <p:attrNameLst>
                                          <p:attrName>style.visibility</p:attrName>
                                        </p:attrNameLst>
                                      </p:cBhvr>
                                      <p:to>
                                        <p:strVal val="visible"/>
                                      </p:to>
                                    </p:set>
                                    <p:animEffect transition="in" filter="wipe(left)">
                                      <p:cBhvr>
                                        <p:cTn id="108" dur="500"/>
                                        <p:tgtEl>
                                          <p:spTgt spid="309"/>
                                        </p:tgtEl>
                                      </p:cBhvr>
                                    </p:animEffect>
                                  </p:childTnLst>
                                </p:cTn>
                              </p:par>
                            </p:childTnLst>
                          </p:cTn>
                        </p:par>
                        <p:par>
                          <p:cTn id="109" fill="hold">
                            <p:stCondLst>
                              <p:cond delay="6500"/>
                            </p:stCondLst>
                            <p:childTnLst>
                              <p:par>
                                <p:cTn id="110" presetID="22" presetClass="entr" presetSubtype="8" fill="hold" grpId="0" nodeType="afterEffect">
                                  <p:stCondLst>
                                    <p:cond delay="0"/>
                                  </p:stCondLst>
                                  <p:childTnLst>
                                    <p:set>
                                      <p:cBhvr>
                                        <p:cTn id="111" dur="1" fill="hold">
                                          <p:stCondLst>
                                            <p:cond delay="0"/>
                                          </p:stCondLst>
                                        </p:cTn>
                                        <p:tgtEl>
                                          <p:spTgt spid="220"/>
                                        </p:tgtEl>
                                        <p:attrNameLst>
                                          <p:attrName>style.visibility</p:attrName>
                                        </p:attrNameLst>
                                      </p:cBhvr>
                                      <p:to>
                                        <p:strVal val="visible"/>
                                      </p:to>
                                    </p:set>
                                    <p:animEffect transition="in" filter="wipe(left)">
                                      <p:cBhvr>
                                        <p:cTn id="112" dur="500"/>
                                        <p:tgtEl>
                                          <p:spTgt spid="220"/>
                                        </p:tgtEl>
                                      </p:cBhvr>
                                    </p:animEffect>
                                  </p:childTnLst>
                                </p:cTn>
                              </p:par>
                            </p:childTnLst>
                          </p:cTn>
                        </p:par>
                        <p:par>
                          <p:cTn id="113" fill="hold">
                            <p:stCondLst>
                              <p:cond delay="7000"/>
                            </p:stCondLst>
                            <p:childTnLst>
                              <p:par>
                                <p:cTn id="114" presetID="9" presetClass="entr" presetSubtype="0" fill="hold" grpId="0" nodeType="afterEffect">
                                  <p:stCondLst>
                                    <p:cond delay="0"/>
                                  </p:stCondLst>
                                  <p:childTnLst>
                                    <p:set>
                                      <p:cBhvr>
                                        <p:cTn id="115" dur="1" fill="hold">
                                          <p:stCondLst>
                                            <p:cond delay="0"/>
                                          </p:stCondLst>
                                        </p:cTn>
                                        <p:tgtEl>
                                          <p:spTgt spid="5"/>
                                        </p:tgtEl>
                                        <p:attrNameLst>
                                          <p:attrName>style.visibility</p:attrName>
                                        </p:attrNameLst>
                                      </p:cBhvr>
                                      <p:to>
                                        <p:strVal val="visible"/>
                                      </p:to>
                                    </p:set>
                                    <p:animEffect transition="in" filter="dissolve">
                                      <p:cBhvr>
                                        <p:cTn id="1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5" grpId="0" animBg="1"/>
      <p:bldP spid="216" grpId="0" animBg="1"/>
      <p:bldP spid="217" grpId="0" animBg="1"/>
      <p:bldP spid="218" grpId="0" autoUpdateAnimBg="0"/>
      <p:bldP spid="219" grpId="0" autoUpdateAnimBg="0"/>
      <p:bldP spid="220" grpId="0" animBg="1"/>
      <p:bldP spid="222" grpId="0" animBg="1" autoUpdateAnimBg="0"/>
      <p:bldP spid="223" grpId="0"/>
      <p:bldP spid="224" grpId="0" animBg="1" autoUpdateAnimBg="0"/>
      <p:bldP spid="225" grpId="0" animBg="1" autoUpdateAnimBg="0"/>
      <p:bldP spid="295" grpId="0" animBg="1"/>
      <p:bldP spid="296" grpId="0" animBg="1"/>
      <p:bldP spid="297" grpId="0" animBg="1"/>
      <p:bldP spid="298" grpId="0" animBg="1"/>
      <p:bldP spid="299" grpId="0" animBg="1"/>
      <p:bldP spid="300" grpId="0" animBg="1"/>
      <p:bldP spid="301" grpId="0" animBg="1"/>
      <p:bldP spid="302" grpId="0" animBg="1"/>
      <p:bldP spid="303" grpId="0" animBg="1"/>
      <p:bldP spid="304" grpId="0" animBg="1"/>
      <p:bldP spid="305" grpId="0" animBg="1"/>
      <p:bldP spid="306" grpId="0" animBg="1"/>
      <p:bldP spid="307" grpId="0" animBg="1"/>
      <p:bldP spid="308" grpId="0" animBg="1"/>
      <p:bldP spid="309" grpId="0" animBg="1"/>
      <p:bldP spid="3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圆角矩形 1">
            <a:extLst>
              <a:ext uri="{FF2B5EF4-FFF2-40B4-BE49-F238E27FC236}">
                <a16:creationId xmlns:a16="http://schemas.microsoft.com/office/drawing/2014/main" id="{5117BCED-A305-4225-83AC-C2D1EFB2BCC2}"/>
              </a:ext>
            </a:extLst>
          </p:cNvPr>
          <p:cNvSpPr/>
          <p:nvPr/>
        </p:nvSpPr>
        <p:spPr>
          <a:xfrm>
            <a:off x="7073174" y="1150033"/>
            <a:ext cx="2014076" cy="322191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Text Box 2"/>
          <p:cNvSpPr txBox="1">
            <a:spLocks noChangeArrowheads="1"/>
          </p:cNvSpPr>
          <p:nvPr/>
        </p:nvSpPr>
        <p:spPr bwMode="auto">
          <a:xfrm>
            <a:off x="374979" y="4165964"/>
            <a:ext cx="5975884"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1350" b="1" dirty="0">
                <a:latin typeface="Helvetica" pitchFamily="34" charset="0"/>
                <a:cs typeface="Arial" charset="0"/>
              </a:rPr>
              <a:t>第二步：在研磨垫</a:t>
            </a:r>
            <a:r>
              <a:rPr lang="en-US" altLang="zh-CN" sz="1350" b="1" dirty="0">
                <a:latin typeface="Helvetica" pitchFamily="34" charset="0"/>
                <a:cs typeface="Arial" charset="0"/>
              </a:rPr>
              <a:t>2</a:t>
            </a:r>
            <a:r>
              <a:rPr lang="zh-CN" altLang="en-US" sz="1350" b="1" dirty="0">
                <a:latin typeface="Helvetica" pitchFamily="34" charset="0"/>
                <a:cs typeface="Arial" charset="0"/>
              </a:rPr>
              <a:t>利用不同材质反射率的不同，实现研磨终点的自动控制。</a:t>
            </a:r>
            <a:endParaRPr lang="en-US" altLang="zh-CN" sz="1350" b="1" dirty="0">
              <a:latin typeface="Helvetica" pitchFamily="34" charset="0"/>
              <a:cs typeface="Arial" charset="0"/>
            </a:endParaRPr>
          </a:p>
        </p:txBody>
      </p:sp>
      <p:sp>
        <p:nvSpPr>
          <p:cNvPr id="6" name="圆角矩形 5"/>
          <p:cNvSpPr/>
          <p:nvPr/>
        </p:nvSpPr>
        <p:spPr>
          <a:xfrm>
            <a:off x="500584" y="2323195"/>
            <a:ext cx="2160240" cy="86139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7" name="Picture 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7395" y="783495"/>
            <a:ext cx="2483507" cy="1698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圆角矩形 7"/>
          <p:cNvSpPr/>
          <p:nvPr/>
        </p:nvSpPr>
        <p:spPr>
          <a:xfrm>
            <a:off x="1310674" y="762817"/>
            <a:ext cx="1687688" cy="21985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pic>
        <p:nvPicPr>
          <p:cNvPr id="4198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42982"/>
          <a:stretch/>
        </p:blipFill>
        <p:spPr bwMode="auto">
          <a:xfrm>
            <a:off x="5934938" y="2310830"/>
            <a:ext cx="1131090" cy="528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0000" t="31705"/>
          <a:stretch/>
        </p:blipFill>
        <p:spPr bwMode="auto">
          <a:xfrm>
            <a:off x="5017878" y="1150033"/>
            <a:ext cx="776998" cy="377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2"/>
          <p:cNvSpPr>
            <a:spLocks noGrp="1"/>
          </p:cNvSpPr>
          <p:nvPr>
            <p:ph type="sldNum" sz="quarter" idx="10"/>
          </p:nvPr>
        </p:nvSpPr>
        <p:spPr>
          <a:xfrm>
            <a:off x="3334941" y="4932760"/>
            <a:ext cx="548878" cy="126206"/>
          </a:xfrm>
        </p:spPr>
        <p:txBody>
          <a:bodyPr/>
          <a:lstStyle/>
          <a:p>
            <a:pPr>
              <a:defRPr/>
            </a:pPr>
            <a:fld id="{FBF56CC4-3635-4DB0-BCB9-FA1C453F887B}" type="slidenum">
              <a:rPr lang="en-US"/>
              <a:pPr>
                <a:defRPr/>
              </a:pPr>
              <a:t>5</a:t>
            </a:fld>
            <a:endParaRPr lang="en-US"/>
          </a:p>
        </p:txBody>
      </p:sp>
      <p:sp>
        <p:nvSpPr>
          <p:cNvPr id="11" name="Rectangle 4"/>
          <p:cNvSpPr>
            <a:spLocks noChangeArrowheads="1"/>
          </p:cNvSpPr>
          <p:nvPr/>
        </p:nvSpPr>
        <p:spPr bwMode="auto">
          <a:xfrm>
            <a:off x="1115616" y="867222"/>
            <a:ext cx="3252788" cy="402431"/>
          </a:xfrm>
          <a:prstGeom prst="rect">
            <a:avLst/>
          </a:prstGeom>
          <a:solidFill>
            <a:srgbClr val="004E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 name="Rectangle 5"/>
          <p:cNvSpPr>
            <a:spLocks noChangeArrowheads="1"/>
          </p:cNvSpPr>
          <p:nvPr/>
        </p:nvSpPr>
        <p:spPr bwMode="auto">
          <a:xfrm>
            <a:off x="1116807" y="1398241"/>
            <a:ext cx="3251597" cy="122635"/>
          </a:xfrm>
          <a:prstGeom prst="rect">
            <a:avLst/>
          </a:prstGeom>
          <a:solidFill>
            <a:srgbClr val="3399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4" name="Rectangle 6"/>
          <p:cNvSpPr>
            <a:spLocks noChangeArrowheads="1"/>
          </p:cNvSpPr>
          <p:nvPr/>
        </p:nvSpPr>
        <p:spPr bwMode="auto">
          <a:xfrm>
            <a:off x="1116807" y="1512541"/>
            <a:ext cx="3251597" cy="232172"/>
          </a:xfrm>
          <a:prstGeom prst="rect">
            <a:avLst/>
          </a:prstGeom>
          <a:solidFill>
            <a:srgbClr val="FF99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5" name="Rectangle 7"/>
          <p:cNvSpPr>
            <a:spLocks noChangeArrowheads="1"/>
          </p:cNvSpPr>
          <p:nvPr/>
        </p:nvSpPr>
        <p:spPr bwMode="auto">
          <a:xfrm>
            <a:off x="1115616" y="1275606"/>
            <a:ext cx="3251597" cy="122634"/>
          </a:xfrm>
          <a:prstGeom prst="rect">
            <a:avLst/>
          </a:prstGeom>
          <a:solidFill>
            <a:srgbClr val="80808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6" name="Text Box 8"/>
          <p:cNvSpPr txBox="1">
            <a:spLocks noChangeArrowheads="1"/>
          </p:cNvSpPr>
          <p:nvPr/>
        </p:nvSpPr>
        <p:spPr bwMode="auto">
          <a:xfrm>
            <a:off x="1156098" y="896988"/>
            <a:ext cx="748923" cy="369332"/>
          </a:xfrm>
          <a:prstGeom prst="rect">
            <a:avLst/>
          </a:prstGeom>
          <a:noFill/>
          <a:ln>
            <a:noFill/>
          </a:ln>
          <a:effectLst/>
          <a:extLst>
            <a:ext uri="{909E8E84-426E-40DD-AFC4-6F175D3DCCD1}">
              <a14:hiddenFill xmlns:a14="http://schemas.microsoft.com/office/drawing/2010/main">
                <a:solidFill>
                  <a:srgbClr val="004E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solidFill>
                  <a:schemeClr val="tx2"/>
                </a:solidFill>
              </a:rPr>
              <a:t>wafer</a:t>
            </a:r>
          </a:p>
        </p:txBody>
      </p:sp>
      <p:sp>
        <p:nvSpPr>
          <p:cNvPr id="17" name="Line 9"/>
          <p:cNvSpPr>
            <a:spLocks noChangeShapeType="1"/>
          </p:cNvSpPr>
          <p:nvPr/>
        </p:nvSpPr>
        <p:spPr bwMode="auto">
          <a:xfrm>
            <a:off x="2745582" y="1738759"/>
            <a:ext cx="0" cy="1119188"/>
          </a:xfrm>
          <a:prstGeom prst="line">
            <a:avLst/>
          </a:prstGeom>
          <a:noFill/>
          <a:ln w="1905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nvGrpSpPr>
          <p:cNvPr id="18" name="Group 10"/>
          <p:cNvGrpSpPr>
            <a:grpSpLocks/>
          </p:cNvGrpSpPr>
          <p:nvPr/>
        </p:nvGrpSpPr>
        <p:grpSpPr bwMode="auto">
          <a:xfrm>
            <a:off x="2030017" y="1748284"/>
            <a:ext cx="707231" cy="776288"/>
            <a:chOff x="2356" y="1352"/>
            <a:chExt cx="594" cy="652"/>
          </a:xfrm>
        </p:grpSpPr>
        <p:sp>
          <p:nvSpPr>
            <p:cNvPr id="19" name="Line 11"/>
            <p:cNvSpPr>
              <a:spLocks noChangeShapeType="1"/>
            </p:cNvSpPr>
            <p:nvPr/>
          </p:nvSpPr>
          <p:spPr bwMode="auto">
            <a:xfrm flipH="1">
              <a:off x="2356" y="1352"/>
              <a:ext cx="594" cy="652"/>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0" name="Line 12"/>
            <p:cNvSpPr>
              <a:spLocks noChangeShapeType="1"/>
            </p:cNvSpPr>
            <p:nvPr/>
          </p:nvSpPr>
          <p:spPr bwMode="auto">
            <a:xfrm flipH="1">
              <a:off x="2496" y="1560"/>
              <a:ext cx="266" cy="292"/>
            </a:xfrm>
            <a:prstGeom prst="line">
              <a:avLst/>
            </a:prstGeom>
            <a:noFill/>
            <a:ln w="31750">
              <a:solidFill>
                <a:srgbClr val="FF3300"/>
              </a:solidFill>
              <a:round/>
              <a:headEnd type="stealth" w="med"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grpSp>
        <p:nvGrpSpPr>
          <p:cNvPr id="21" name="Group 13"/>
          <p:cNvGrpSpPr>
            <a:grpSpLocks/>
          </p:cNvGrpSpPr>
          <p:nvPr/>
        </p:nvGrpSpPr>
        <p:grpSpPr bwMode="auto">
          <a:xfrm rot="10800000" flipH="1">
            <a:off x="2737248" y="1738759"/>
            <a:ext cx="707231" cy="776288"/>
            <a:chOff x="2356" y="1352"/>
            <a:chExt cx="594" cy="652"/>
          </a:xfrm>
        </p:grpSpPr>
        <p:sp>
          <p:nvSpPr>
            <p:cNvPr id="22" name="Line 14"/>
            <p:cNvSpPr>
              <a:spLocks noChangeShapeType="1"/>
            </p:cNvSpPr>
            <p:nvPr/>
          </p:nvSpPr>
          <p:spPr bwMode="auto">
            <a:xfrm flipH="1">
              <a:off x="2356" y="1352"/>
              <a:ext cx="594" cy="652"/>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 name="Line 15"/>
            <p:cNvSpPr>
              <a:spLocks noChangeShapeType="1"/>
            </p:cNvSpPr>
            <p:nvPr/>
          </p:nvSpPr>
          <p:spPr bwMode="auto">
            <a:xfrm flipH="1">
              <a:off x="2496" y="1560"/>
              <a:ext cx="266" cy="292"/>
            </a:xfrm>
            <a:prstGeom prst="line">
              <a:avLst/>
            </a:prstGeom>
            <a:noFill/>
            <a:ln w="31750">
              <a:solidFill>
                <a:srgbClr val="FF3300"/>
              </a:solidFill>
              <a:round/>
              <a:headEnd type="stealth" w="med"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sp>
        <p:nvSpPr>
          <p:cNvPr id="24" name="Text Box 16"/>
          <p:cNvSpPr txBox="1">
            <a:spLocks noChangeArrowheads="1"/>
          </p:cNvSpPr>
          <p:nvPr/>
        </p:nvSpPr>
        <p:spPr bwMode="auto">
          <a:xfrm>
            <a:off x="1913335" y="2030463"/>
            <a:ext cx="42191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1500" b="1" i="1"/>
              <a:t>I</a:t>
            </a:r>
            <a:r>
              <a:rPr lang="en-US" sz="1500" b="1" i="1" baseline="-25000"/>
              <a:t>inc</a:t>
            </a:r>
            <a:endParaRPr lang="en-US" sz="1500" b="1" i="1"/>
          </a:p>
        </p:txBody>
      </p:sp>
      <p:sp>
        <p:nvSpPr>
          <p:cNvPr id="25" name="Text Box 17"/>
          <p:cNvSpPr txBox="1">
            <a:spLocks noChangeArrowheads="1"/>
          </p:cNvSpPr>
          <p:nvPr/>
        </p:nvSpPr>
        <p:spPr bwMode="auto">
          <a:xfrm>
            <a:off x="3188494" y="1991172"/>
            <a:ext cx="40107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1500" b="1" i="1"/>
              <a:t>I</a:t>
            </a:r>
            <a:r>
              <a:rPr lang="en-US" sz="1500" b="1" i="1" baseline="-25000"/>
              <a:t>ref</a:t>
            </a:r>
            <a:endParaRPr lang="en-US" sz="1500" b="1" i="1"/>
          </a:p>
        </p:txBody>
      </p:sp>
      <p:sp>
        <p:nvSpPr>
          <p:cNvPr id="26" name="Text Box 18"/>
          <p:cNvSpPr txBox="1">
            <a:spLocks noChangeArrowheads="1"/>
          </p:cNvSpPr>
          <p:nvPr/>
        </p:nvSpPr>
        <p:spPr bwMode="auto">
          <a:xfrm>
            <a:off x="433077" y="3056781"/>
            <a:ext cx="3780453" cy="600164"/>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rgbClr val="004E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zh-CN" altLang="en-US" sz="1500" b="1" dirty="0">
                <a:solidFill>
                  <a:schemeClr val="tx2"/>
                </a:solidFill>
                <a:ea typeface="宋体" charset="-122"/>
              </a:rPr>
              <a:t>反射强度</a:t>
            </a:r>
            <a:r>
              <a:rPr lang="en-US" sz="1500" b="1" dirty="0">
                <a:solidFill>
                  <a:schemeClr val="tx2"/>
                </a:solidFill>
              </a:rPr>
              <a:t>, </a:t>
            </a:r>
            <a:r>
              <a:rPr lang="en-US" sz="1500" b="1" i="1" dirty="0" err="1">
                <a:solidFill>
                  <a:schemeClr val="tx2"/>
                </a:solidFill>
              </a:rPr>
              <a:t>I</a:t>
            </a:r>
            <a:r>
              <a:rPr lang="en-US" sz="1500" b="1" i="1" baseline="-25000" dirty="0" err="1">
                <a:solidFill>
                  <a:schemeClr val="tx2"/>
                </a:solidFill>
              </a:rPr>
              <a:t>ref</a:t>
            </a:r>
            <a:r>
              <a:rPr lang="en-US" sz="1500" b="1" dirty="0">
                <a:solidFill>
                  <a:schemeClr val="tx2"/>
                </a:solidFill>
              </a:rPr>
              <a:t>,</a:t>
            </a:r>
            <a:r>
              <a:rPr lang="zh-CN" altLang="en-US" sz="1500" b="1" dirty="0">
                <a:solidFill>
                  <a:schemeClr val="tx2"/>
                </a:solidFill>
                <a:ea typeface="宋体" charset="-122"/>
              </a:rPr>
              <a:t>由各层膜的反射强度</a:t>
            </a:r>
            <a:r>
              <a:rPr lang="en-US" altLang="zh-CN" sz="1500" b="1" dirty="0">
                <a:solidFill>
                  <a:schemeClr val="tx2"/>
                </a:solidFill>
                <a:ea typeface="宋体" charset="-122"/>
              </a:rPr>
              <a:t>R</a:t>
            </a:r>
            <a:r>
              <a:rPr lang="zh-CN" altLang="en-US" sz="1500" b="1" dirty="0">
                <a:solidFill>
                  <a:schemeClr val="tx2"/>
                </a:solidFill>
                <a:ea typeface="宋体" charset="-122"/>
              </a:rPr>
              <a:t>决定</a:t>
            </a:r>
            <a:r>
              <a:rPr lang="en-US" sz="1500" b="1" dirty="0">
                <a:solidFill>
                  <a:schemeClr val="tx2"/>
                </a:solidFill>
              </a:rPr>
              <a:t>, </a:t>
            </a:r>
            <a:r>
              <a:rPr lang="en-US" sz="1500" b="1" i="1" dirty="0">
                <a:solidFill>
                  <a:schemeClr val="tx2"/>
                </a:solidFill>
              </a:rPr>
              <a:t>R</a:t>
            </a:r>
            <a:r>
              <a:rPr lang="en-US" sz="1500" b="1" dirty="0">
                <a:solidFill>
                  <a:schemeClr val="tx2"/>
                </a:solidFill>
              </a:rPr>
              <a:t>.</a:t>
            </a:r>
            <a:r>
              <a:rPr lang="en-US" b="1" dirty="0">
                <a:solidFill>
                  <a:schemeClr val="tx2"/>
                </a:solidFill>
              </a:rPr>
              <a:t>   </a:t>
            </a:r>
            <a:r>
              <a:rPr lang="en-US" sz="1500" b="1" i="1" dirty="0" err="1">
                <a:solidFill>
                  <a:schemeClr val="tx2"/>
                </a:solidFill>
              </a:rPr>
              <a:t>I</a:t>
            </a:r>
            <a:r>
              <a:rPr lang="en-US" sz="1500" b="1" i="1" baseline="-25000" dirty="0" err="1">
                <a:solidFill>
                  <a:schemeClr val="tx2"/>
                </a:solidFill>
              </a:rPr>
              <a:t>ref</a:t>
            </a:r>
            <a:r>
              <a:rPr lang="en-US" sz="1500" b="1" dirty="0">
                <a:solidFill>
                  <a:schemeClr val="tx2"/>
                </a:solidFill>
              </a:rPr>
              <a:t> </a:t>
            </a:r>
            <a:r>
              <a:rPr lang="zh-CN" altLang="en-US" sz="1500" b="1" dirty="0">
                <a:solidFill>
                  <a:schemeClr val="tx2"/>
                </a:solidFill>
                <a:ea typeface="宋体" charset="-122"/>
              </a:rPr>
              <a:t>和各层膜的反射性质相联系</a:t>
            </a:r>
            <a:r>
              <a:rPr lang="en-US" sz="1500" b="1" dirty="0">
                <a:solidFill>
                  <a:schemeClr val="tx2"/>
                </a:solidFill>
              </a:rPr>
              <a:t>.</a:t>
            </a:r>
          </a:p>
        </p:txBody>
      </p:sp>
      <p:graphicFrame>
        <p:nvGraphicFramePr>
          <p:cNvPr id="27" name="Object 19"/>
          <p:cNvGraphicFramePr>
            <a:graphicFrameLocks noChangeAspect="1"/>
          </p:cNvGraphicFramePr>
          <p:nvPr>
            <p:extLst>
              <p:ext uri="{D42A27DB-BD31-4B8C-83A1-F6EECF244321}">
                <p14:modId xmlns:p14="http://schemas.microsoft.com/office/powerpoint/2010/main" val="3254015795"/>
              </p:ext>
            </p:extLst>
          </p:nvPr>
        </p:nvGraphicFramePr>
        <p:xfrm>
          <a:off x="339191" y="1969615"/>
          <a:ext cx="1372076" cy="362246"/>
        </p:xfrm>
        <a:graphic>
          <a:graphicData uri="http://schemas.openxmlformats.org/presentationml/2006/ole">
            <mc:AlternateContent xmlns:mc="http://schemas.openxmlformats.org/markup-compatibility/2006">
              <mc:Choice xmlns:v="urn:schemas-microsoft-com:vml" Requires="v">
                <p:oleObj name="Equation" r:id="rId5" imgW="1397000" imgH="368300" progId="Equation.3">
                  <p:embed/>
                </p:oleObj>
              </mc:Choice>
              <mc:Fallback>
                <p:oleObj name="Equation" r:id="rId5" imgW="1397000" imgH="368300" progId="Equation.3">
                  <p:embed/>
                  <p:pic>
                    <p:nvPicPr>
                      <p:cNvPr id="27"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191" y="1969615"/>
                        <a:ext cx="1372076" cy="362246"/>
                      </a:xfrm>
                      <a:prstGeom prst="rect">
                        <a:avLst/>
                      </a:prstGeom>
                      <a:noFill/>
                      <a:ln>
                        <a:noFill/>
                      </a:ln>
                      <a:effectLst/>
                    </p:spPr>
                  </p:pic>
                </p:oleObj>
              </mc:Fallback>
            </mc:AlternateContent>
          </a:graphicData>
        </a:graphic>
      </p:graphicFrame>
      <p:sp>
        <p:nvSpPr>
          <p:cNvPr id="28" name="Text Box 20"/>
          <p:cNvSpPr txBox="1">
            <a:spLocks noChangeArrowheads="1"/>
          </p:cNvSpPr>
          <p:nvPr/>
        </p:nvSpPr>
        <p:spPr bwMode="auto">
          <a:xfrm>
            <a:off x="4449773" y="2759861"/>
            <a:ext cx="236955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1050" b="1" dirty="0"/>
              <a:t>Material	R(670 nm)</a:t>
            </a:r>
          </a:p>
          <a:p>
            <a:r>
              <a:rPr lang="en-US" sz="1050" b="1" dirty="0"/>
              <a:t>Cu		0.934</a:t>
            </a:r>
          </a:p>
          <a:p>
            <a:r>
              <a:rPr lang="en-US" sz="1050" b="1" dirty="0"/>
              <a:t>Ti		0.456</a:t>
            </a:r>
          </a:p>
          <a:p>
            <a:r>
              <a:rPr lang="en-US" sz="1050" b="1" dirty="0"/>
              <a:t>Ta		0.431</a:t>
            </a:r>
          </a:p>
          <a:p>
            <a:r>
              <a:rPr lang="en-US" sz="1050" b="1" dirty="0"/>
              <a:t>W		0.422</a:t>
            </a:r>
          </a:p>
          <a:p>
            <a:r>
              <a:rPr lang="en-US" sz="1050" b="1" dirty="0" err="1"/>
              <a:t>TiN</a:t>
            </a:r>
            <a:r>
              <a:rPr lang="en-US" sz="1050" b="1" dirty="0"/>
              <a:t>		0.306</a:t>
            </a:r>
          </a:p>
          <a:p>
            <a:r>
              <a:rPr lang="en-US" sz="1050" b="1" dirty="0"/>
              <a:t>Si		0.234</a:t>
            </a:r>
          </a:p>
          <a:p>
            <a:r>
              <a:rPr lang="en-US" sz="1050" b="1" dirty="0"/>
              <a:t>SiO</a:t>
            </a:r>
            <a:r>
              <a:rPr lang="en-US" sz="1050" b="1" baseline="-25000" dirty="0"/>
              <a:t>2</a:t>
            </a:r>
            <a:r>
              <a:rPr lang="en-US" sz="1050" b="1" dirty="0"/>
              <a:t>		0.034</a:t>
            </a:r>
          </a:p>
        </p:txBody>
      </p:sp>
      <p:sp>
        <p:nvSpPr>
          <p:cNvPr id="31" name="Text Box 23"/>
          <p:cNvSpPr txBox="1">
            <a:spLocks noChangeArrowheads="1"/>
          </p:cNvSpPr>
          <p:nvPr/>
        </p:nvSpPr>
        <p:spPr bwMode="auto">
          <a:xfrm>
            <a:off x="106900" y="1236111"/>
            <a:ext cx="954107" cy="323165"/>
          </a:xfrm>
          <a:prstGeom prst="rect">
            <a:avLst/>
          </a:prstGeom>
          <a:noFill/>
          <a:ln>
            <a:noFill/>
          </a:ln>
          <a:effectLst/>
          <a:extLst>
            <a:ext uri="{909E8E84-426E-40DD-AFC4-6F175D3DCCD1}">
              <a14:hiddenFill xmlns:a14="http://schemas.microsoft.com/office/drawing/2010/main">
                <a:solidFill>
                  <a:srgbClr val="004E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zh-CN" altLang="en-US" sz="1500" dirty="0">
                <a:solidFill>
                  <a:schemeClr val="tx2"/>
                </a:solidFill>
                <a:ea typeface="宋体" charset="-122"/>
              </a:rPr>
              <a:t>不同的膜</a:t>
            </a:r>
            <a:endParaRPr lang="en-US" sz="1500" dirty="0">
              <a:solidFill>
                <a:schemeClr val="tx2"/>
              </a:solidFill>
            </a:endParaRPr>
          </a:p>
        </p:txBody>
      </p:sp>
      <p:sp>
        <p:nvSpPr>
          <p:cNvPr id="32" name="Line 24"/>
          <p:cNvSpPr>
            <a:spLocks noChangeShapeType="1"/>
          </p:cNvSpPr>
          <p:nvPr/>
        </p:nvSpPr>
        <p:spPr bwMode="auto">
          <a:xfrm flipH="1">
            <a:off x="4539070" y="1331121"/>
            <a:ext cx="539353" cy="170259"/>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9" name="矩形 28"/>
          <p:cNvSpPr/>
          <p:nvPr/>
        </p:nvSpPr>
        <p:spPr>
          <a:xfrm>
            <a:off x="294771" y="178526"/>
            <a:ext cx="2961067" cy="461665"/>
          </a:xfrm>
          <a:prstGeom prst="rect">
            <a:avLst/>
          </a:prstGeom>
        </p:spPr>
        <p:txBody>
          <a:bodyPr wrap="none">
            <a:spAutoFit/>
          </a:bodyPr>
          <a:lstStyle/>
          <a:p>
            <a:pPr marL="342900" indent="-342900">
              <a:buFont typeface="Wingdings" pitchFamily="2" charset="2"/>
              <a:buChar char="Ø"/>
            </a:pPr>
            <a:r>
              <a:rPr lang="zh-CN" alt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工艺控制</a:t>
            </a:r>
            <a:r>
              <a:rPr lang="en-US" altLang="zh-CN" sz="2400" b="1" dirty="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rPr>
              <a:t>-Platen2</a:t>
            </a:r>
            <a:endParaRPr lang="zh-CN" altLang="zh-CN"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34" name="Picture 236">
            <a:extLst>
              <a:ext uri="{FF2B5EF4-FFF2-40B4-BE49-F238E27FC236}">
                <a16:creationId xmlns:a16="http://schemas.microsoft.com/office/drawing/2014/main" id="{505BD2B5-D0F8-4D1A-BAA8-AFE332CA5B6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43530" y="1387966"/>
            <a:ext cx="1840701" cy="1344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椭圆 34">
            <a:extLst>
              <a:ext uri="{FF2B5EF4-FFF2-40B4-BE49-F238E27FC236}">
                <a16:creationId xmlns:a16="http://schemas.microsoft.com/office/drawing/2014/main" id="{50D52C70-5A77-4D64-9E60-93B4778D9D04}"/>
              </a:ext>
            </a:extLst>
          </p:cNvPr>
          <p:cNvSpPr/>
          <p:nvPr/>
        </p:nvSpPr>
        <p:spPr>
          <a:xfrm>
            <a:off x="8354533" y="2160277"/>
            <a:ext cx="577766" cy="3867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36" name="Picture 244">
            <a:extLst>
              <a:ext uri="{FF2B5EF4-FFF2-40B4-BE49-F238E27FC236}">
                <a16:creationId xmlns:a16="http://schemas.microsoft.com/office/drawing/2014/main" id="{E149B4CF-EC53-4378-BF1E-FBC9618573B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530" y="2839130"/>
            <a:ext cx="1840701" cy="1320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704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ppt_x"/>
                                          </p:val>
                                        </p:tav>
                                        <p:tav tm="100000">
                                          <p:val>
                                            <p:strVal val="#ppt_x"/>
                                          </p:val>
                                        </p:tav>
                                      </p:tavLst>
                                    </p:anim>
                                    <p:anim calcmode="lin" valueType="num">
                                      <p:cBhvr additive="base">
                                        <p:cTn id="56" dur="500" fill="hold"/>
                                        <p:tgtEl>
                                          <p:spTgt spid="2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500" fill="hold"/>
                                        <p:tgtEl>
                                          <p:spTgt spid="25"/>
                                        </p:tgtEl>
                                        <p:attrNameLst>
                                          <p:attrName>ppt_x</p:attrName>
                                        </p:attrNameLst>
                                      </p:cBhvr>
                                      <p:tavLst>
                                        <p:tav tm="0">
                                          <p:val>
                                            <p:strVal val="#ppt_x"/>
                                          </p:val>
                                        </p:tav>
                                        <p:tav tm="100000">
                                          <p:val>
                                            <p:strVal val="#ppt_x"/>
                                          </p:val>
                                        </p:tav>
                                      </p:tavLst>
                                    </p:anim>
                                    <p:anim calcmode="lin" valueType="num">
                                      <p:cBhvr additive="base">
                                        <p:cTn id="60" dur="500" fill="hold"/>
                                        <p:tgtEl>
                                          <p:spTgt spid="2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additive="base">
                                        <p:cTn id="63" dur="500" fill="hold"/>
                                        <p:tgtEl>
                                          <p:spTgt spid="27"/>
                                        </p:tgtEl>
                                        <p:attrNameLst>
                                          <p:attrName>ppt_x</p:attrName>
                                        </p:attrNameLst>
                                      </p:cBhvr>
                                      <p:tavLst>
                                        <p:tav tm="0">
                                          <p:val>
                                            <p:strVal val="#ppt_x"/>
                                          </p:val>
                                        </p:tav>
                                        <p:tav tm="100000">
                                          <p:val>
                                            <p:strVal val="#ppt_x"/>
                                          </p:val>
                                        </p:tav>
                                      </p:tavLst>
                                    </p:anim>
                                    <p:anim calcmode="lin" valueType="num">
                                      <p:cBhvr additive="base">
                                        <p:cTn id="64" dur="500" fill="hold"/>
                                        <p:tgtEl>
                                          <p:spTgt spid="2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 calcmode="lin" valueType="num">
                                      <p:cBhvr additive="base">
                                        <p:cTn id="67" dur="500" fill="hold"/>
                                        <p:tgtEl>
                                          <p:spTgt spid="31"/>
                                        </p:tgtEl>
                                        <p:attrNameLst>
                                          <p:attrName>ppt_x</p:attrName>
                                        </p:attrNameLst>
                                      </p:cBhvr>
                                      <p:tavLst>
                                        <p:tav tm="0">
                                          <p:val>
                                            <p:strVal val="#ppt_x"/>
                                          </p:val>
                                        </p:tav>
                                        <p:tav tm="100000">
                                          <p:val>
                                            <p:strVal val="#ppt_x"/>
                                          </p:val>
                                        </p:tav>
                                      </p:tavLst>
                                    </p:anim>
                                    <p:anim calcmode="lin" valueType="num">
                                      <p:cBhvr additive="base">
                                        <p:cTn id="6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8"/>
                                        </p:tgtEl>
                                        <p:attrNameLst>
                                          <p:attrName>style.visibility</p:attrName>
                                        </p:attrNameLst>
                                      </p:cBhvr>
                                      <p:to>
                                        <p:strVal val="visible"/>
                                      </p:to>
                                    </p:set>
                                    <p:anim calcmode="lin" valueType="num">
                                      <p:cBhvr additive="base">
                                        <p:cTn id="73" dur="500" fill="hold"/>
                                        <p:tgtEl>
                                          <p:spTgt spid="28"/>
                                        </p:tgtEl>
                                        <p:attrNameLst>
                                          <p:attrName>ppt_x</p:attrName>
                                        </p:attrNameLst>
                                      </p:cBhvr>
                                      <p:tavLst>
                                        <p:tav tm="0">
                                          <p:val>
                                            <p:strVal val="#ppt_x"/>
                                          </p:val>
                                        </p:tav>
                                        <p:tav tm="100000">
                                          <p:val>
                                            <p:strVal val="#ppt_x"/>
                                          </p:val>
                                        </p:tav>
                                      </p:tavLst>
                                    </p:anim>
                                    <p:anim calcmode="lin" valueType="num">
                                      <p:cBhvr additive="base">
                                        <p:cTn id="7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7"/>
                                        </p:tgtEl>
                                        <p:attrNameLst>
                                          <p:attrName>style.visibility</p:attrName>
                                        </p:attrNameLst>
                                      </p:cBhvr>
                                      <p:to>
                                        <p:strVal val="visible"/>
                                      </p:to>
                                    </p:set>
                                    <p:anim calcmode="lin" valueType="num">
                                      <p:cBhvr additive="base">
                                        <p:cTn id="79" dur="500" fill="hold"/>
                                        <p:tgtEl>
                                          <p:spTgt spid="7"/>
                                        </p:tgtEl>
                                        <p:attrNameLst>
                                          <p:attrName>ppt_x</p:attrName>
                                        </p:attrNameLst>
                                      </p:cBhvr>
                                      <p:tavLst>
                                        <p:tav tm="0">
                                          <p:val>
                                            <p:strVal val="#ppt_x"/>
                                          </p:val>
                                        </p:tav>
                                        <p:tav tm="100000">
                                          <p:val>
                                            <p:strVal val="#ppt_x"/>
                                          </p:val>
                                        </p:tav>
                                      </p:tavLst>
                                    </p:anim>
                                    <p:anim calcmode="lin" valueType="num">
                                      <p:cBhvr additive="base">
                                        <p:cTn id="80" dur="500" fill="hold"/>
                                        <p:tgtEl>
                                          <p:spTgt spid="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1987"/>
                                        </p:tgtEl>
                                        <p:attrNameLst>
                                          <p:attrName>style.visibility</p:attrName>
                                        </p:attrNameLst>
                                      </p:cBhvr>
                                      <p:to>
                                        <p:strVal val="visible"/>
                                      </p:to>
                                    </p:set>
                                    <p:anim calcmode="lin" valueType="num">
                                      <p:cBhvr additive="base">
                                        <p:cTn id="83" dur="500" fill="hold"/>
                                        <p:tgtEl>
                                          <p:spTgt spid="41987"/>
                                        </p:tgtEl>
                                        <p:attrNameLst>
                                          <p:attrName>ppt_x</p:attrName>
                                        </p:attrNameLst>
                                      </p:cBhvr>
                                      <p:tavLst>
                                        <p:tav tm="0">
                                          <p:val>
                                            <p:strVal val="#ppt_x"/>
                                          </p:val>
                                        </p:tav>
                                        <p:tav tm="100000">
                                          <p:val>
                                            <p:strVal val="#ppt_x"/>
                                          </p:val>
                                        </p:tav>
                                      </p:tavLst>
                                    </p:anim>
                                    <p:anim calcmode="lin" valueType="num">
                                      <p:cBhvr additive="base">
                                        <p:cTn id="84" dur="500" fill="hold"/>
                                        <p:tgtEl>
                                          <p:spTgt spid="41987"/>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13"/>
                                        </p:tgtEl>
                                        <p:attrNameLst>
                                          <p:attrName>style.visibility</p:attrName>
                                        </p:attrNameLst>
                                      </p:cBhvr>
                                      <p:to>
                                        <p:strVal val="visible"/>
                                      </p:to>
                                    </p:set>
                                    <p:anim calcmode="lin" valueType="num">
                                      <p:cBhvr additive="base">
                                        <p:cTn id="87" dur="500" fill="hold"/>
                                        <p:tgtEl>
                                          <p:spTgt spid="13"/>
                                        </p:tgtEl>
                                        <p:attrNameLst>
                                          <p:attrName>ppt_x</p:attrName>
                                        </p:attrNameLst>
                                      </p:cBhvr>
                                      <p:tavLst>
                                        <p:tav tm="0">
                                          <p:val>
                                            <p:strVal val="#ppt_x"/>
                                          </p:val>
                                        </p:tav>
                                        <p:tav tm="100000">
                                          <p:val>
                                            <p:strVal val="#ppt_x"/>
                                          </p:val>
                                        </p:tav>
                                      </p:tavLst>
                                    </p:anim>
                                    <p:anim calcmode="lin" valueType="num">
                                      <p:cBhvr additive="base">
                                        <p:cTn id="88" dur="500" fill="hold"/>
                                        <p:tgtEl>
                                          <p:spTgt spid="13"/>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 calcmode="lin" valueType="num">
                                      <p:cBhvr additive="base">
                                        <p:cTn id="91" dur="500" fill="hold"/>
                                        <p:tgtEl>
                                          <p:spTgt spid="32"/>
                                        </p:tgtEl>
                                        <p:attrNameLst>
                                          <p:attrName>ppt_x</p:attrName>
                                        </p:attrNameLst>
                                      </p:cBhvr>
                                      <p:tavLst>
                                        <p:tav tm="0">
                                          <p:val>
                                            <p:strVal val="#ppt_x"/>
                                          </p:val>
                                        </p:tav>
                                        <p:tav tm="100000">
                                          <p:val>
                                            <p:strVal val="#ppt_x"/>
                                          </p:val>
                                        </p:tav>
                                      </p:tavLst>
                                    </p:anim>
                                    <p:anim calcmode="lin" valueType="num">
                                      <p:cBhvr additive="base">
                                        <p:cTn id="9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4"/>
                                        </p:tgtEl>
                                        <p:attrNameLst>
                                          <p:attrName>style.visibility</p:attrName>
                                        </p:attrNameLst>
                                      </p:cBhvr>
                                      <p:to>
                                        <p:strVal val="visible"/>
                                      </p:to>
                                    </p:set>
                                    <p:anim calcmode="lin" valueType="num">
                                      <p:cBhvr additive="base">
                                        <p:cTn id="97" dur="500" fill="hold"/>
                                        <p:tgtEl>
                                          <p:spTgt spid="34"/>
                                        </p:tgtEl>
                                        <p:attrNameLst>
                                          <p:attrName>ppt_x</p:attrName>
                                        </p:attrNameLst>
                                      </p:cBhvr>
                                      <p:tavLst>
                                        <p:tav tm="0">
                                          <p:val>
                                            <p:strVal val="#ppt_x"/>
                                          </p:val>
                                        </p:tav>
                                        <p:tav tm="100000">
                                          <p:val>
                                            <p:strVal val="#ppt_x"/>
                                          </p:val>
                                        </p:tav>
                                      </p:tavLst>
                                    </p:anim>
                                    <p:anim calcmode="lin" valueType="num">
                                      <p:cBhvr additive="base">
                                        <p:cTn id="9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16" presetClass="entr" presetSubtype="21" fill="hold" grpId="0"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barn(inVertical)">
                                      <p:cBhvr>
                                        <p:cTn id="103" dur="500"/>
                                        <p:tgtEl>
                                          <p:spTgt spid="35"/>
                                        </p:tgtEl>
                                      </p:cBhvr>
                                    </p:animEffect>
                                  </p:childTnLst>
                                </p:cTn>
                              </p:par>
                            </p:childTnLst>
                          </p:cTn>
                        </p:par>
                      </p:childTnLst>
                    </p:cTn>
                  </p:par>
                  <p:par>
                    <p:cTn id="104" fill="hold">
                      <p:stCondLst>
                        <p:cond delay="indefinite"/>
                      </p:stCondLst>
                      <p:childTnLst>
                        <p:par>
                          <p:cTn id="105" fill="hold">
                            <p:stCondLst>
                              <p:cond delay="0"/>
                            </p:stCondLst>
                            <p:childTnLst>
                              <p:par>
                                <p:cTn id="106" presetID="6" presetClass="entr" presetSubtype="16"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circle(in)">
                                      <p:cBhvr>
                                        <p:cTn id="108"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11" grpId="0" animBg="1"/>
      <p:bldP spid="12" grpId="0" animBg="1"/>
      <p:bldP spid="14" grpId="0" animBg="1"/>
      <p:bldP spid="15" grpId="0" animBg="1"/>
      <p:bldP spid="16" grpId="0"/>
      <p:bldP spid="17" grpId="0" animBg="1"/>
      <p:bldP spid="24" grpId="0"/>
      <p:bldP spid="25" grpId="0"/>
      <p:bldP spid="26" grpId="0" animBg="1"/>
      <p:bldP spid="28" grpId="0"/>
      <p:bldP spid="31" grpId="0"/>
      <p:bldP spid="32" grpId="0" animBg="1"/>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213152" y="195363"/>
            <a:ext cx="2961067" cy="461665"/>
          </a:xfrm>
          <a:prstGeom prst="rect">
            <a:avLst/>
          </a:prstGeom>
        </p:spPr>
        <p:txBody>
          <a:bodyPr wrap="none">
            <a:spAutoFit/>
          </a:bodyPr>
          <a:lstStyle/>
          <a:p>
            <a:pPr marL="342900" indent="-342900">
              <a:buFont typeface="Wingdings" pitchFamily="2" charset="2"/>
              <a:buChar char="Ø"/>
            </a:pPr>
            <a:r>
              <a:rPr lang="zh-CN" alt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工艺控制</a:t>
            </a:r>
            <a:r>
              <a:rPr lang="en-US" altLang="zh-CN"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-Platen3</a:t>
            </a:r>
            <a:endParaRPr lang="zh-CN" altLang="zh-CN"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3" name="矩形 62"/>
          <p:cNvSpPr/>
          <p:nvPr/>
        </p:nvSpPr>
        <p:spPr>
          <a:xfrm>
            <a:off x="213152" y="742923"/>
            <a:ext cx="6615735" cy="369332"/>
          </a:xfrm>
          <a:prstGeom prst="rect">
            <a:avLst/>
          </a:prstGeom>
        </p:spPr>
        <p:txBody>
          <a:bodyPr wrap="square">
            <a:spAutoFit/>
          </a:bodyPr>
          <a:lstStyle/>
          <a:p>
            <a:pPr marL="342900" indent="-342900">
              <a:buFont typeface="Wingdings" pitchFamily="2" charset="2"/>
              <a:buChar char="Ø"/>
            </a:pPr>
            <a:r>
              <a:rPr lang="zh-CN" altLang="en-US" dirty="0">
                <a:solidFill>
                  <a:srgbClr val="0650A2"/>
                </a:solidFill>
              </a:rPr>
              <a:t>工艺控制：先进自动工艺控制系统</a:t>
            </a:r>
            <a:r>
              <a:rPr lang="en-US" altLang="zh-CN" dirty="0">
                <a:solidFill>
                  <a:srgbClr val="0650A2"/>
                </a:solidFill>
              </a:rPr>
              <a:t>(APC)</a:t>
            </a:r>
            <a:r>
              <a:rPr lang="zh-CN" altLang="en-US" dirty="0">
                <a:solidFill>
                  <a:srgbClr val="0650A2"/>
                </a:solidFill>
              </a:rPr>
              <a:t>。</a:t>
            </a:r>
          </a:p>
        </p:txBody>
      </p:sp>
      <p:sp>
        <p:nvSpPr>
          <p:cNvPr id="64" name="矩形 63"/>
          <p:cNvSpPr/>
          <p:nvPr/>
        </p:nvSpPr>
        <p:spPr>
          <a:xfrm>
            <a:off x="92274" y="3876927"/>
            <a:ext cx="8777422" cy="923330"/>
          </a:xfrm>
          <a:prstGeom prst="rect">
            <a:avLst/>
          </a:prstGeom>
        </p:spPr>
        <p:txBody>
          <a:bodyPr wrap="square">
            <a:spAutoFit/>
          </a:bodyPr>
          <a:lstStyle/>
          <a:p>
            <a:pPr>
              <a:spcBef>
                <a:spcPct val="50000"/>
              </a:spcBef>
            </a:pPr>
            <a:r>
              <a:rPr lang="zh-CN" altLang="en-US" sz="1350" b="1" dirty="0">
                <a:latin typeface="Helvetica" pitchFamily="34" charset="0"/>
                <a:cs typeface="Arial" charset="0"/>
              </a:rPr>
              <a:t>第三步：在研磨垫</a:t>
            </a:r>
            <a:r>
              <a:rPr lang="en-US" altLang="zh-CN" sz="1350" b="1" dirty="0">
                <a:latin typeface="Helvetica" pitchFamily="34" charset="0"/>
                <a:cs typeface="Arial" charset="0"/>
              </a:rPr>
              <a:t>3</a:t>
            </a:r>
            <a:r>
              <a:rPr lang="zh-CN" altLang="en-US" sz="1350" b="1" dirty="0">
                <a:latin typeface="Helvetica" pitchFamily="34" charset="0"/>
                <a:cs typeface="Arial" charset="0"/>
              </a:rPr>
              <a:t>研磨去除掉防止铜迁移的阻挡层和一定量介质层和铜，</a:t>
            </a:r>
            <a:endParaRPr lang="en-US" altLang="zh-CN" sz="1350" b="1" dirty="0">
              <a:latin typeface="Helvetica" pitchFamily="34" charset="0"/>
              <a:cs typeface="Arial" charset="0"/>
            </a:endParaRPr>
          </a:p>
          <a:p>
            <a:pPr>
              <a:spcBef>
                <a:spcPct val="50000"/>
              </a:spcBef>
            </a:pPr>
            <a:r>
              <a:rPr lang="en-US" altLang="zh-CN" sz="1350" b="1" dirty="0">
                <a:latin typeface="Helvetica" pitchFamily="34" charset="0"/>
                <a:cs typeface="Arial" charset="0"/>
              </a:rPr>
              <a:t>APC</a:t>
            </a:r>
            <a:r>
              <a:rPr lang="zh-CN" altLang="en-US" sz="1350" b="1" dirty="0">
                <a:latin typeface="Helvetica" pitchFamily="34" charset="0"/>
                <a:cs typeface="Arial" charset="0"/>
              </a:rPr>
              <a:t>系统通过前值（</a:t>
            </a:r>
            <a:r>
              <a:rPr lang="en-US" altLang="zh-CN" sz="1350" b="1" dirty="0">
                <a:latin typeface="Helvetica" pitchFamily="34" charset="0"/>
                <a:cs typeface="Arial" charset="0"/>
              </a:rPr>
              <a:t>CVD DEP</a:t>
            </a:r>
            <a:r>
              <a:rPr lang="zh-CN" altLang="en-US" sz="1350" b="1" dirty="0">
                <a:latin typeface="Helvetica" pitchFamily="34" charset="0"/>
                <a:cs typeface="Arial" charset="0"/>
              </a:rPr>
              <a:t>、</a:t>
            </a:r>
            <a:r>
              <a:rPr lang="en-US" altLang="zh-CN" sz="1350" b="1" dirty="0">
                <a:latin typeface="Helvetica" pitchFamily="34" charset="0"/>
                <a:cs typeface="Arial" charset="0"/>
              </a:rPr>
              <a:t>ETCH OX remain</a:t>
            </a:r>
            <a:r>
              <a:rPr lang="zh-CN" altLang="en-US" sz="1350" b="1" dirty="0">
                <a:latin typeface="Helvetica" pitchFamily="34" charset="0"/>
                <a:cs typeface="Arial" charset="0"/>
              </a:rPr>
              <a:t>）收录和计算调整</a:t>
            </a:r>
            <a:r>
              <a:rPr lang="en-US" altLang="zh-CN" sz="1350" b="1" dirty="0">
                <a:latin typeface="Helvetica" pitchFamily="34" charset="0"/>
                <a:cs typeface="Arial" charset="0"/>
              </a:rPr>
              <a:t>CMP</a:t>
            </a:r>
            <a:r>
              <a:rPr lang="zh-CN" altLang="en-US" sz="1350" b="1" dirty="0">
                <a:latin typeface="Helvetica" pitchFamily="34" charset="0"/>
                <a:cs typeface="Arial" charset="0"/>
              </a:rPr>
              <a:t>初始研磨量给出最优</a:t>
            </a:r>
            <a:r>
              <a:rPr lang="en-US" altLang="zh-CN" sz="1350" b="1" dirty="0" err="1">
                <a:latin typeface="Helvetica" pitchFamily="34" charset="0"/>
                <a:cs typeface="Arial" charset="0"/>
              </a:rPr>
              <a:t>pirun</a:t>
            </a:r>
            <a:r>
              <a:rPr lang="zh-CN" altLang="en-US" sz="1350" b="1" dirty="0">
                <a:latin typeface="Helvetica" pitchFamily="34" charset="0"/>
                <a:cs typeface="Arial" charset="0"/>
              </a:rPr>
              <a:t>时间</a:t>
            </a:r>
            <a:endParaRPr lang="en-US" altLang="zh-CN" sz="1350" b="1" dirty="0">
              <a:latin typeface="Helvetica" pitchFamily="34" charset="0"/>
              <a:cs typeface="Arial" charset="0"/>
            </a:endParaRPr>
          </a:p>
          <a:p>
            <a:pPr>
              <a:spcBef>
                <a:spcPct val="50000"/>
              </a:spcBef>
            </a:pPr>
            <a:endParaRPr lang="en-US" altLang="zh-CN" sz="1350" b="1" dirty="0">
              <a:latin typeface="Helvetica" pitchFamily="34" charset="0"/>
              <a:cs typeface="Arial" charset="0"/>
            </a:endParaRPr>
          </a:p>
        </p:txBody>
      </p:sp>
      <p:grpSp>
        <p:nvGrpSpPr>
          <p:cNvPr id="17" name="组合 16">
            <a:extLst>
              <a:ext uri="{FF2B5EF4-FFF2-40B4-BE49-F238E27FC236}">
                <a16:creationId xmlns:a16="http://schemas.microsoft.com/office/drawing/2014/main" id="{B2325457-2DF5-4B5B-AB1A-FA3BDCBE4CCC}"/>
              </a:ext>
            </a:extLst>
          </p:cNvPr>
          <p:cNvGrpSpPr/>
          <p:nvPr/>
        </p:nvGrpSpPr>
        <p:grpSpPr>
          <a:xfrm>
            <a:off x="123106" y="1052253"/>
            <a:ext cx="6519088" cy="2477989"/>
            <a:chOff x="179905" y="1049933"/>
            <a:chExt cx="6519088" cy="2477989"/>
          </a:xfrm>
        </p:grpSpPr>
        <p:grpSp>
          <p:nvGrpSpPr>
            <p:cNvPr id="3" name="组合 2">
              <a:extLst>
                <a:ext uri="{FF2B5EF4-FFF2-40B4-BE49-F238E27FC236}">
                  <a16:creationId xmlns:a16="http://schemas.microsoft.com/office/drawing/2014/main" id="{881788B3-3200-49A3-814D-6EB8B4812677}"/>
                </a:ext>
              </a:extLst>
            </p:cNvPr>
            <p:cNvGrpSpPr/>
            <p:nvPr/>
          </p:nvGrpSpPr>
          <p:grpSpPr>
            <a:xfrm>
              <a:off x="179905" y="1049933"/>
              <a:ext cx="6519088" cy="2477989"/>
              <a:chOff x="213152" y="1283301"/>
              <a:chExt cx="3278500" cy="1232875"/>
            </a:xfrm>
          </p:grpSpPr>
          <p:grpSp>
            <p:nvGrpSpPr>
              <p:cNvPr id="55" name="组合 54">
                <a:extLst>
                  <a:ext uri="{FF2B5EF4-FFF2-40B4-BE49-F238E27FC236}">
                    <a16:creationId xmlns:a16="http://schemas.microsoft.com/office/drawing/2014/main" id="{F4ED95CE-65AD-428A-9420-7AC5151501D7}"/>
                  </a:ext>
                </a:extLst>
              </p:cNvPr>
              <p:cNvGrpSpPr/>
              <p:nvPr/>
            </p:nvGrpSpPr>
            <p:grpSpPr>
              <a:xfrm>
                <a:off x="1942957" y="1283301"/>
                <a:ext cx="1548695" cy="1232875"/>
                <a:chOff x="5461724" y="3671686"/>
                <a:chExt cx="1692602" cy="785023"/>
              </a:xfrm>
            </p:grpSpPr>
            <p:sp>
              <p:nvSpPr>
                <p:cNvPr id="56" name="Rectangle 1137">
                  <a:extLst>
                    <a:ext uri="{FF2B5EF4-FFF2-40B4-BE49-F238E27FC236}">
                      <a16:creationId xmlns:a16="http://schemas.microsoft.com/office/drawing/2014/main" id="{7D885B40-F752-4CD7-83BF-565727BE2E39}"/>
                    </a:ext>
                  </a:extLst>
                </p:cNvPr>
                <p:cNvSpPr>
                  <a:spLocks noChangeArrowheads="1"/>
                </p:cNvSpPr>
                <p:nvPr/>
              </p:nvSpPr>
              <p:spPr bwMode="auto">
                <a:xfrm>
                  <a:off x="5461724" y="3832767"/>
                  <a:ext cx="1692602" cy="623942"/>
                </a:xfrm>
                <a:prstGeom prst="rect">
                  <a:avLst/>
                </a:prstGeom>
                <a:solidFill>
                  <a:schemeClr val="accent6">
                    <a:lumMod val="20000"/>
                    <a:lumOff val="80000"/>
                  </a:schemeClr>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cxnSp>
              <p:nvCxnSpPr>
                <p:cNvPr id="65" name="直接连接符 64">
                  <a:extLst>
                    <a:ext uri="{FF2B5EF4-FFF2-40B4-BE49-F238E27FC236}">
                      <a16:creationId xmlns:a16="http://schemas.microsoft.com/office/drawing/2014/main" id="{D7C083A0-9271-457A-875A-9CC4595C0713}"/>
                    </a:ext>
                  </a:extLst>
                </p:cNvPr>
                <p:cNvCxnSpPr/>
                <p:nvPr/>
              </p:nvCxnSpPr>
              <p:spPr>
                <a:xfrm flipV="1">
                  <a:off x="5461724" y="3824314"/>
                  <a:ext cx="1692602" cy="845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
              <p:nvSpPr>
                <p:cNvPr id="66" name="Rectangle 1139">
                  <a:extLst>
                    <a:ext uri="{FF2B5EF4-FFF2-40B4-BE49-F238E27FC236}">
                      <a16:creationId xmlns:a16="http://schemas.microsoft.com/office/drawing/2014/main" id="{BDEAAF5A-4EE9-484F-9F83-C050FCAF0467}"/>
                    </a:ext>
                  </a:extLst>
                </p:cNvPr>
                <p:cNvSpPr>
                  <a:spLocks noChangeArrowheads="1"/>
                </p:cNvSpPr>
                <p:nvPr/>
              </p:nvSpPr>
              <p:spPr bwMode="auto">
                <a:xfrm>
                  <a:off x="6202237" y="3812383"/>
                  <a:ext cx="211575" cy="483245"/>
                </a:xfrm>
                <a:prstGeom prst="rect">
                  <a:avLst/>
                </a:prstGeom>
                <a:solidFill>
                  <a:schemeClr val="accent4"/>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7" name="Rectangle 1140">
                  <a:extLst>
                    <a:ext uri="{FF2B5EF4-FFF2-40B4-BE49-F238E27FC236}">
                      <a16:creationId xmlns:a16="http://schemas.microsoft.com/office/drawing/2014/main" id="{6FF7C468-F3B0-4F5D-B8EF-FF3B0D8C1CDC}"/>
                    </a:ext>
                  </a:extLst>
                </p:cNvPr>
                <p:cNvSpPr>
                  <a:spLocks noChangeArrowheads="1"/>
                </p:cNvSpPr>
                <p:nvPr/>
              </p:nvSpPr>
              <p:spPr bwMode="auto">
                <a:xfrm>
                  <a:off x="6731176" y="3812383"/>
                  <a:ext cx="211575" cy="483245"/>
                </a:xfrm>
                <a:prstGeom prst="rect">
                  <a:avLst/>
                </a:prstGeom>
                <a:solidFill>
                  <a:schemeClr val="accent4"/>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8" name="Line 1145">
                  <a:extLst>
                    <a:ext uri="{FF2B5EF4-FFF2-40B4-BE49-F238E27FC236}">
                      <a16:creationId xmlns:a16="http://schemas.microsoft.com/office/drawing/2014/main" id="{50B78161-13CF-4E01-BE76-7B7371800391}"/>
                    </a:ext>
                  </a:extLst>
                </p:cNvPr>
                <p:cNvSpPr>
                  <a:spLocks noChangeShapeType="1"/>
                </p:cNvSpPr>
                <p:nvPr/>
              </p:nvSpPr>
              <p:spPr bwMode="auto">
                <a:xfrm>
                  <a:off x="5681013" y="3813501"/>
                  <a:ext cx="199454" cy="0"/>
                </a:xfrm>
                <a:prstGeom prst="line">
                  <a:avLst/>
                </a:prstGeom>
                <a:noFill/>
                <a:ln w="12700">
                  <a:solidFill>
                    <a:srgbClr val="DFC3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9" name="Line 1146">
                  <a:extLst>
                    <a:ext uri="{FF2B5EF4-FFF2-40B4-BE49-F238E27FC236}">
                      <a16:creationId xmlns:a16="http://schemas.microsoft.com/office/drawing/2014/main" id="{D2DB74C1-9805-4601-9542-E9E0033C14E7}"/>
                    </a:ext>
                  </a:extLst>
                </p:cNvPr>
                <p:cNvSpPr>
                  <a:spLocks noChangeShapeType="1"/>
                </p:cNvSpPr>
                <p:nvPr/>
              </p:nvSpPr>
              <p:spPr bwMode="auto">
                <a:xfrm>
                  <a:off x="6209951" y="3813501"/>
                  <a:ext cx="199454" cy="0"/>
                </a:xfrm>
                <a:prstGeom prst="line">
                  <a:avLst/>
                </a:prstGeom>
                <a:noFill/>
                <a:ln w="12700">
                  <a:solidFill>
                    <a:srgbClr val="DFC3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70" name="Line 1147">
                  <a:extLst>
                    <a:ext uri="{FF2B5EF4-FFF2-40B4-BE49-F238E27FC236}">
                      <a16:creationId xmlns:a16="http://schemas.microsoft.com/office/drawing/2014/main" id="{5AA2B69D-496F-4182-8955-0520E7D11766}"/>
                    </a:ext>
                  </a:extLst>
                </p:cNvPr>
                <p:cNvSpPr>
                  <a:spLocks noChangeShapeType="1"/>
                </p:cNvSpPr>
                <p:nvPr/>
              </p:nvSpPr>
              <p:spPr bwMode="auto">
                <a:xfrm>
                  <a:off x="6738889" y="3813501"/>
                  <a:ext cx="199454" cy="0"/>
                </a:xfrm>
                <a:prstGeom prst="line">
                  <a:avLst/>
                </a:prstGeom>
                <a:noFill/>
                <a:ln w="12700">
                  <a:solidFill>
                    <a:srgbClr val="DFC3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71" name="Rectangle 1138">
                  <a:extLst>
                    <a:ext uri="{FF2B5EF4-FFF2-40B4-BE49-F238E27FC236}">
                      <a16:creationId xmlns:a16="http://schemas.microsoft.com/office/drawing/2014/main" id="{8043C8FF-B07D-44C9-9CCC-711940D3F801}"/>
                    </a:ext>
                  </a:extLst>
                </p:cNvPr>
                <p:cNvSpPr>
                  <a:spLocks noChangeArrowheads="1"/>
                </p:cNvSpPr>
                <p:nvPr/>
              </p:nvSpPr>
              <p:spPr bwMode="auto">
                <a:xfrm>
                  <a:off x="5673299" y="3812383"/>
                  <a:ext cx="211575" cy="483245"/>
                </a:xfrm>
                <a:prstGeom prst="rect">
                  <a:avLst/>
                </a:prstGeom>
                <a:solidFill>
                  <a:srgbClr val="FFC000"/>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72" name="Rectangle 1138">
                  <a:extLst>
                    <a:ext uri="{FF2B5EF4-FFF2-40B4-BE49-F238E27FC236}">
                      <a16:creationId xmlns:a16="http://schemas.microsoft.com/office/drawing/2014/main" id="{D7685D5B-DD2E-4627-AB0F-5D9FBF2798B3}"/>
                    </a:ext>
                  </a:extLst>
                </p:cNvPr>
                <p:cNvSpPr>
                  <a:spLocks noChangeArrowheads="1"/>
                </p:cNvSpPr>
                <p:nvPr/>
              </p:nvSpPr>
              <p:spPr bwMode="auto">
                <a:xfrm>
                  <a:off x="6108847" y="3812383"/>
                  <a:ext cx="418192" cy="295316"/>
                </a:xfrm>
                <a:prstGeom prst="rect">
                  <a:avLst/>
                </a:prstGeom>
                <a:solidFill>
                  <a:srgbClr val="FFC000"/>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73" name="Rectangle 1138">
                  <a:extLst>
                    <a:ext uri="{FF2B5EF4-FFF2-40B4-BE49-F238E27FC236}">
                      <a16:creationId xmlns:a16="http://schemas.microsoft.com/office/drawing/2014/main" id="{C6B6D74A-6744-4A7E-AE9C-28BEEAE77B56}"/>
                    </a:ext>
                  </a:extLst>
                </p:cNvPr>
                <p:cNvSpPr>
                  <a:spLocks noChangeArrowheads="1"/>
                </p:cNvSpPr>
                <p:nvPr/>
              </p:nvSpPr>
              <p:spPr bwMode="auto">
                <a:xfrm>
                  <a:off x="6629107" y="3812383"/>
                  <a:ext cx="418192" cy="295316"/>
                </a:xfrm>
                <a:prstGeom prst="rect">
                  <a:avLst/>
                </a:prstGeom>
                <a:solidFill>
                  <a:srgbClr val="FFC000"/>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74" name="Rectangle 1138">
                  <a:extLst>
                    <a:ext uri="{FF2B5EF4-FFF2-40B4-BE49-F238E27FC236}">
                      <a16:creationId xmlns:a16="http://schemas.microsoft.com/office/drawing/2014/main" id="{B143AEAF-A93E-45BD-8A3C-38699675EEF0}"/>
                    </a:ext>
                  </a:extLst>
                </p:cNvPr>
                <p:cNvSpPr>
                  <a:spLocks noChangeArrowheads="1"/>
                </p:cNvSpPr>
                <p:nvPr/>
              </p:nvSpPr>
              <p:spPr bwMode="auto">
                <a:xfrm>
                  <a:off x="5572470" y="3812383"/>
                  <a:ext cx="431829" cy="295316"/>
                </a:xfrm>
                <a:prstGeom prst="rect">
                  <a:avLst/>
                </a:prstGeom>
                <a:solidFill>
                  <a:srgbClr val="FFC000"/>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75" name="Rectangle 1141">
                  <a:extLst>
                    <a:ext uri="{FF2B5EF4-FFF2-40B4-BE49-F238E27FC236}">
                      <a16:creationId xmlns:a16="http://schemas.microsoft.com/office/drawing/2014/main" id="{53AA5D6A-2835-4884-8A40-2C94F80D6129}"/>
                    </a:ext>
                  </a:extLst>
                </p:cNvPr>
                <p:cNvSpPr>
                  <a:spLocks noChangeArrowheads="1"/>
                </p:cNvSpPr>
                <p:nvPr/>
              </p:nvSpPr>
              <p:spPr bwMode="auto">
                <a:xfrm>
                  <a:off x="5461724" y="3671686"/>
                  <a:ext cx="1692602" cy="218128"/>
                </a:xfrm>
                <a:prstGeom prst="rect">
                  <a:avLst/>
                </a:prstGeom>
                <a:solidFill>
                  <a:schemeClr val="bg1"/>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dirty="0"/>
                </a:p>
              </p:txBody>
            </p:sp>
            <p:sp>
              <p:nvSpPr>
                <p:cNvPr id="76" name="Rectangle 1138">
                  <a:extLst>
                    <a:ext uri="{FF2B5EF4-FFF2-40B4-BE49-F238E27FC236}">
                      <a16:creationId xmlns:a16="http://schemas.microsoft.com/office/drawing/2014/main" id="{CC36109B-C171-47BB-A54C-55A6272053E1}"/>
                    </a:ext>
                  </a:extLst>
                </p:cNvPr>
                <p:cNvSpPr>
                  <a:spLocks noChangeArrowheads="1"/>
                </p:cNvSpPr>
                <p:nvPr/>
              </p:nvSpPr>
              <p:spPr bwMode="auto">
                <a:xfrm>
                  <a:off x="5681013" y="3889813"/>
                  <a:ext cx="196424" cy="254896"/>
                </a:xfrm>
                <a:prstGeom prst="rect">
                  <a:avLst/>
                </a:prstGeom>
                <a:solidFill>
                  <a:srgbClr val="FFC0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77" name="Rectangle 1138">
                  <a:extLst>
                    <a:ext uri="{FF2B5EF4-FFF2-40B4-BE49-F238E27FC236}">
                      <a16:creationId xmlns:a16="http://schemas.microsoft.com/office/drawing/2014/main" id="{62CBD7E9-9A44-42E0-B4DD-E43251DEB16C}"/>
                    </a:ext>
                  </a:extLst>
                </p:cNvPr>
                <p:cNvSpPr>
                  <a:spLocks noChangeArrowheads="1"/>
                </p:cNvSpPr>
                <p:nvPr/>
              </p:nvSpPr>
              <p:spPr bwMode="auto">
                <a:xfrm>
                  <a:off x="6212283" y="3930211"/>
                  <a:ext cx="197122" cy="238270"/>
                </a:xfrm>
                <a:prstGeom prst="rect">
                  <a:avLst/>
                </a:prstGeom>
                <a:solidFill>
                  <a:srgbClr val="FFC0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78" name="Rectangle 1138">
                  <a:extLst>
                    <a:ext uri="{FF2B5EF4-FFF2-40B4-BE49-F238E27FC236}">
                      <a16:creationId xmlns:a16="http://schemas.microsoft.com/office/drawing/2014/main" id="{76451091-10FD-4CDF-8A0F-5DAFAACEB2AD}"/>
                    </a:ext>
                  </a:extLst>
                </p:cNvPr>
                <p:cNvSpPr>
                  <a:spLocks noChangeArrowheads="1"/>
                </p:cNvSpPr>
                <p:nvPr/>
              </p:nvSpPr>
              <p:spPr bwMode="auto">
                <a:xfrm>
                  <a:off x="6738889" y="3889813"/>
                  <a:ext cx="199454" cy="235039"/>
                </a:xfrm>
                <a:prstGeom prst="rect">
                  <a:avLst/>
                </a:prstGeom>
                <a:solidFill>
                  <a:srgbClr val="FFC000"/>
                </a:solidFill>
                <a:ln w="28575">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grpSp>
          <p:grpSp>
            <p:nvGrpSpPr>
              <p:cNvPr id="79" name="组合 78">
                <a:extLst>
                  <a:ext uri="{FF2B5EF4-FFF2-40B4-BE49-F238E27FC236}">
                    <a16:creationId xmlns:a16="http://schemas.microsoft.com/office/drawing/2014/main" id="{D9F4457E-DF8F-4EB2-BBB5-48275A224587}"/>
                  </a:ext>
                </a:extLst>
              </p:cNvPr>
              <p:cNvGrpSpPr/>
              <p:nvPr/>
            </p:nvGrpSpPr>
            <p:grpSpPr>
              <a:xfrm>
                <a:off x="213152" y="1294749"/>
                <a:ext cx="1548695" cy="1191081"/>
                <a:chOff x="5461724" y="3698298"/>
                <a:chExt cx="1692602" cy="758411"/>
              </a:xfrm>
            </p:grpSpPr>
            <p:sp>
              <p:nvSpPr>
                <p:cNvPr id="80" name="Rectangle 1137">
                  <a:extLst>
                    <a:ext uri="{FF2B5EF4-FFF2-40B4-BE49-F238E27FC236}">
                      <a16:creationId xmlns:a16="http://schemas.microsoft.com/office/drawing/2014/main" id="{FF423D34-3C84-4389-B78D-CC56497CDF1B}"/>
                    </a:ext>
                  </a:extLst>
                </p:cNvPr>
                <p:cNvSpPr>
                  <a:spLocks noChangeArrowheads="1"/>
                </p:cNvSpPr>
                <p:nvPr/>
              </p:nvSpPr>
              <p:spPr bwMode="auto">
                <a:xfrm>
                  <a:off x="5461724" y="3832767"/>
                  <a:ext cx="1692602" cy="623942"/>
                </a:xfrm>
                <a:prstGeom prst="rect">
                  <a:avLst/>
                </a:prstGeom>
                <a:solidFill>
                  <a:schemeClr val="accent6">
                    <a:lumMod val="20000"/>
                    <a:lumOff val="80000"/>
                  </a:schemeClr>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cxnSp>
              <p:nvCxnSpPr>
                <p:cNvPr id="81" name="直接连接符 80">
                  <a:extLst>
                    <a:ext uri="{FF2B5EF4-FFF2-40B4-BE49-F238E27FC236}">
                      <a16:creationId xmlns:a16="http://schemas.microsoft.com/office/drawing/2014/main" id="{057C7E12-AA2B-407F-AAA3-BDB7F9AAE95F}"/>
                    </a:ext>
                  </a:extLst>
                </p:cNvPr>
                <p:cNvCxnSpPr/>
                <p:nvPr/>
              </p:nvCxnSpPr>
              <p:spPr>
                <a:xfrm flipV="1">
                  <a:off x="5461724" y="3824314"/>
                  <a:ext cx="1692602" cy="845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
              <p:nvSpPr>
                <p:cNvPr id="82" name="Rectangle 1139">
                  <a:extLst>
                    <a:ext uri="{FF2B5EF4-FFF2-40B4-BE49-F238E27FC236}">
                      <a16:creationId xmlns:a16="http://schemas.microsoft.com/office/drawing/2014/main" id="{3CA39D50-7C0C-471F-B5AD-2622201C7735}"/>
                    </a:ext>
                  </a:extLst>
                </p:cNvPr>
                <p:cNvSpPr>
                  <a:spLocks noChangeArrowheads="1"/>
                </p:cNvSpPr>
                <p:nvPr/>
              </p:nvSpPr>
              <p:spPr bwMode="auto">
                <a:xfrm>
                  <a:off x="6202237" y="3812383"/>
                  <a:ext cx="211575" cy="483245"/>
                </a:xfrm>
                <a:prstGeom prst="rect">
                  <a:avLst/>
                </a:prstGeom>
                <a:solidFill>
                  <a:schemeClr val="accent4"/>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83" name="Rectangle 1140">
                  <a:extLst>
                    <a:ext uri="{FF2B5EF4-FFF2-40B4-BE49-F238E27FC236}">
                      <a16:creationId xmlns:a16="http://schemas.microsoft.com/office/drawing/2014/main" id="{43A25565-12E5-464C-BDFD-E575AD466888}"/>
                    </a:ext>
                  </a:extLst>
                </p:cNvPr>
                <p:cNvSpPr>
                  <a:spLocks noChangeArrowheads="1"/>
                </p:cNvSpPr>
                <p:nvPr/>
              </p:nvSpPr>
              <p:spPr bwMode="auto">
                <a:xfrm>
                  <a:off x="6731176" y="3812383"/>
                  <a:ext cx="211575" cy="483245"/>
                </a:xfrm>
                <a:prstGeom prst="rect">
                  <a:avLst/>
                </a:prstGeom>
                <a:solidFill>
                  <a:schemeClr val="accent4"/>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84" name="Line 1145">
                  <a:extLst>
                    <a:ext uri="{FF2B5EF4-FFF2-40B4-BE49-F238E27FC236}">
                      <a16:creationId xmlns:a16="http://schemas.microsoft.com/office/drawing/2014/main" id="{83DAF70F-F30A-49F3-A240-7A4272517CB4}"/>
                    </a:ext>
                  </a:extLst>
                </p:cNvPr>
                <p:cNvSpPr>
                  <a:spLocks noChangeShapeType="1"/>
                </p:cNvSpPr>
                <p:nvPr/>
              </p:nvSpPr>
              <p:spPr bwMode="auto">
                <a:xfrm>
                  <a:off x="5681013" y="3813501"/>
                  <a:ext cx="199454" cy="0"/>
                </a:xfrm>
                <a:prstGeom prst="line">
                  <a:avLst/>
                </a:prstGeom>
                <a:noFill/>
                <a:ln w="12700">
                  <a:solidFill>
                    <a:srgbClr val="DFC3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85" name="Line 1146">
                  <a:extLst>
                    <a:ext uri="{FF2B5EF4-FFF2-40B4-BE49-F238E27FC236}">
                      <a16:creationId xmlns:a16="http://schemas.microsoft.com/office/drawing/2014/main" id="{88F7CA72-D974-444F-96A0-827E685F8DDC}"/>
                    </a:ext>
                  </a:extLst>
                </p:cNvPr>
                <p:cNvSpPr>
                  <a:spLocks noChangeShapeType="1"/>
                </p:cNvSpPr>
                <p:nvPr/>
              </p:nvSpPr>
              <p:spPr bwMode="auto">
                <a:xfrm>
                  <a:off x="6209951" y="3813501"/>
                  <a:ext cx="199454" cy="0"/>
                </a:xfrm>
                <a:prstGeom prst="line">
                  <a:avLst/>
                </a:prstGeom>
                <a:noFill/>
                <a:ln w="12700">
                  <a:solidFill>
                    <a:srgbClr val="DFC3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86" name="Line 1147">
                  <a:extLst>
                    <a:ext uri="{FF2B5EF4-FFF2-40B4-BE49-F238E27FC236}">
                      <a16:creationId xmlns:a16="http://schemas.microsoft.com/office/drawing/2014/main" id="{61DFD3DE-B364-40F9-B151-32CFC867430E}"/>
                    </a:ext>
                  </a:extLst>
                </p:cNvPr>
                <p:cNvSpPr>
                  <a:spLocks noChangeShapeType="1"/>
                </p:cNvSpPr>
                <p:nvPr/>
              </p:nvSpPr>
              <p:spPr bwMode="auto">
                <a:xfrm>
                  <a:off x="6738889" y="3813501"/>
                  <a:ext cx="199454" cy="0"/>
                </a:xfrm>
                <a:prstGeom prst="line">
                  <a:avLst/>
                </a:prstGeom>
                <a:noFill/>
                <a:ln w="12700">
                  <a:solidFill>
                    <a:srgbClr val="DFC3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87" name="Rectangle 1138">
                  <a:extLst>
                    <a:ext uri="{FF2B5EF4-FFF2-40B4-BE49-F238E27FC236}">
                      <a16:creationId xmlns:a16="http://schemas.microsoft.com/office/drawing/2014/main" id="{E06D79BB-3226-417E-B4EB-1E1F1CD00F78}"/>
                    </a:ext>
                  </a:extLst>
                </p:cNvPr>
                <p:cNvSpPr>
                  <a:spLocks noChangeArrowheads="1"/>
                </p:cNvSpPr>
                <p:nvPr/>
              </p:nvSpPr>
              <p:spPr bwMode="auto">
                <a:xfrm>
                  <a:off x="5673299" y="3812383"/>
                  <a:ext cx="211575" cy="483245"/>
                </a:xfrm>
                <a:prstGeom prst="rect">
                  <a:avLst/>
                </a:prstGeom>
                <a:solidFill>
                  <a:srgbClr val="FFC000"/>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88" name="Rectangle 1138">
                  <a:extLst>
                    <a:ext uri="{FF2B5EF4-FFF2-40B4-BE49-F238E27FC236}">
                      <a16:creationId xmlns:a16="http://schemas.microsoft.com/office/drawing/2014/main" id="{F42A495E-1C63-4A39-9A15-09C41A915A70}"/>
                    </a:ext>
                  </a:extLst>
                </p:cNvPr>
                <p:cNvSpPr>
                  <a:spLocks noChangeArrowheads="1"/>
                </p:cNvSpPr>
                <p:nvPr/>
              </p:nvSpPr>
              <p:spPr bwMode="auto">
                <a:xfrm>
                  <a:off x="6108847" y="3812383"/>
                  <a:ext cx="418192" cy="295316"/>
                </a:xfrm>
                <a:prstGeom prst="rect">
                  <a:avLst/>
                </a:prstGeom>
                <a:solidFill>
                  <a:srgbClr val="FFC000"/>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89" name="Rectangle 1138">
                  <a:extLst>
                    <a:ext uri="{FF2B5EF4-FFF2-40B4-BE49-F238E27FC236}">
                      <a16:creationId xmlns:a16="http://schemas.microsoft.com/office/drawing/2014/main" id="{687D354B-CD84-4088-A53F-341CB970A342}"/>
                    </a:ext>
                  </a:extLst>
                </p:cNvPr>
                <p:cNvSpPr>
                  <a:spLocks noChangeArrowheads="1"/>
                </p:cNvSpPr>
                <p:nvPr/>
              </p:nvSpPr>
              <p:spPr bwMode="auto">
                <a:xfrm>
                  <a:off x="6629107" y="3812383"/>
                  <a:ext cx="418192" cy="295316"/>
                </a:xfrm>
                <a:prstGeom prst="rect">
                  <a:avLst/>
                </a:prstGeom>
                <a:solidFill>
                  <a:srgbClr val="FFC000"/>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90" name="Rectangle 1138">
                  <a:extLst>
                    <a:ext uri="{FF2B5EF4-FFF2-40B4-BE49-F238E27FC236}">
                      <a16:creationId xmlns:a16="http://schemas.microsoft.com/office/drawing/2014/main" id="{B2784426-19CA-49B3-B5C1-F9D95DACFC81}"/>
                    </a:ext>
                  </a:extLst>
                </p:cNvPr>
                <p:cNvSpPr>
                  <a:spLocks noChangeArrowheads="1"/>
                </p:cNvSpPr>
                <p:nvPr/>
              </p:nvSpPr>
              <p:spPr bwMode="auto">
                <a:xfrm>
                  <a:off x="5572470" y="3812383"/>
                  <a:ext cx="431829" cy="295316"/>
                </a:xfrm>
                <a:prstGeom prst="rect">
                  <a:avLst/>
                </a:prstGeom>
                <a:solidFill>
                  <a:srgbClr val="FFC000"/>
                </a:solidFill>
                <a:ln w="28575">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91" name="Rectangle 1141">
                  <a:extLst>
                    <a:ext uri="{FF2B5EF4-FFF2-40B4-BE49-F238E27FC236}">
                      <a16:creationId xmlns:a16="http://schemas.microsoft.com/office/drawing/2014/main" id="{9B77F38A-57C3-4ED9-B4AC-C192A281FB42}"/>
                    </a:ext>
                  </a:extLst>
                </p:cNvPr>
                <p:cNvSpPr>
                  <a:spLocks noChangeArrowheads="1"/>
                </p:cNvSpPr>
                <p:nvPr/>
              </p:nvSpPr>
              <p:spPr bwMode="auto">
                <a:xfrm>
                  <a:off x="5461724" y="3698298"/>
                  <a:ext cx="1692602" cy="120333"/>
                </a:xfrm>
                <a:prstGeom prst="rect">
                  <a:avLst/>
                </a:prstGeom>
                <a:solidFill>
                  <a:schemeClr val="bg1"/>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dirty="0"/>
                </a:p>
              </p:txBody>
            </p:sp>
            <p:sp>
              <p:nvSpPr>
                <p:cNvPr id="92" name="Rectangle 1138">
                  <a:extLst>
                    <a:ext uri="{FF2B5EF4-FFF2-40B4-BE49-F238E27FC236}">
                      <a16:creationId xmlns:a16="http://schemas.microsoft.com/office/drawing/2014/main" id="{7C68F615-31FE-4813-9DAB-F739CA9B36DA}"/>
                    </a:ext>
                  </a:extLst>
                </p:cNvPr>
                <p:cNvSpPr>
                  <a:spLocks noChangeArrowheads="1"/>
                </p:cNvSpPr>
                <p:nvPr/>
              </p:nvSpPr>
              <p:spPr bwMode="auto">
                <a:xfrm>
                  <a:off x="5689463" y="3849393"/>
                  <a:ext cx="182703" cy="295316"/>
                </a:xfrm>
                <a:prstGeom prst="rect">
                  <a:avLst/>
                </a:prstGeom>
                <a:solidFill>
                  <a:srgbClr val="FFC0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93" name="Rectangle 1138">
                  <a:extLst>
                    <a:ext uri="{FF2B5EF4-FFF2-40B4-BE49-F238E27FC236}">
                      <a16:creationId xmlns:a16="http://schemas.microsoft.com/office/drawing/2014/main" id="{646A40F5-5E87-45A3-B3E8-15707E6217A2}"/>
                    </a:ext>
                  </a:extLst>
                </p:cNvPr>
                <p:cNvSpPr>
                  <a:spLocks noChangeArrowheads="1"/>
                </p:cNvSpPr>
                <p:nvPr/>
              </p:nvSpPr>
              <p:spPr bwMode="auto">
                <a:xfrm>
                  <a:off x="6216672" y="3832767"/>
                  <a:ext cx="181668" cy="295316"/>
                </a:xfrm>
                <a:prstGeom prst="rect">
                  <a:avLst/>
                </a:prstGeom>
                <a:solidFill>
                  <a:srgbClr val="FFC0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94" name="Rectangle 1138">
                  <a:extLst>
                    <a:ext uri="{FF2B5EF4-FFF2-40B4-BE49-F238E27FC236}">
                      <a16:creationId xmlns:a16="http://schemas.microsoft.com/office/drawing/2014/main" id="{80A4A832-722B-4070-8582-C6CC45A6EE10}"/>
                    </a:ext>
                  </a:extLst>
                </p:cNvPr>
                <p:cNvSpPr>
                  <a:spLocks noChangeArrowheads="1"/>
                </p:cNvSpPr>
                <p:nvPr/>
              </p:nvSpPr>
              <p:spPr bwMode="auto">
                <a:xfrm>
                  <a:off x="6738614" y="3829537"/>
                  <a:ext cx="195460" cy="295316"/>
                </a:xfrm>
                <a:prstGeom prst="rect">
                  <a:avLst/>
                </a:prstGeom>
                <a:solidFill>
                  <a:srgbClr val="FFC000"/>
                </a:solidFill>
                <a:ln w="28575">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grpSp>
          <p:cxnSp>
            <p:nvCxnSpPr>
              <p:cNvPr id="4" name="直接箭头连接符 3">
                <a:extLst>
                  <a:ext uri="{FF2B5EF4-FFF2-40B4-BE49-F238E27FC236}">
                    <a16:creationId xmlns:a16="http://schemas.microsoft.com/office/drawing/2014/main" id="{4F381EB8-6A4C-4F50-B0CD-7E2AC554DC61}"/>
                  </a:ext>
                </a:extLst>
              </p:cNvPr>
              <p:cNvCxnSpPr>
                <a:cxnSpLocks/>
              </p:cNvCxnSpPr>
              <p:nvPr/>
            </p:nvCxnSpPr>
            <p:spPr>
              <a:xfrm>
                <a:off x="1747689" y="1504265"/>
                <a:ext cx="0" cy="72858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6DF607F0-E2AB-4082-AD8D-FC3FF34821E2}"/>
                  </a:ext>
                </a:extLst>
              </p:cNvPr>
              <p:cNvCxnSpPr>
                <a:cxnSpLocks/>
              </p:cNvCxnSpPr>
              <p:nvPr/>
            </p:nvCxnSpPr>
            <p:spPr>
              <a:xfrm>
                <a:off x="1955538" y="2291235"/>
                <a:ext cx="1536114" cy="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96" name="Rectangle 1138">
                <a:extLst>
                  <a:ext uri="{FF2B5EF4-FFF2-40B4-BE49-F238E27FC236}">
                    <a16:creationId xmlns:a16="http://schemas.microsoft.com/office/drawing/2014/main" id="{441303C2-32C5-4133-ACC9-6A077E87440E}"/>
                  </a:ext>
                </a:extLst>
              </p:cNvPr>
              <p:cNvSpPr>
                <a:spLocks noChangeArrowheads="1"/>
              </p:cNvSpPr>
              <p:nvPr/>
            </p:nvSpPr>
            <p:spPr bwMode="auto">
              <a:xfrm>
                <a:off x="2560710" y="2274442"/>
                <a:ext cx="830745" cy="239383"/>
              </a:xfrm>
              <a:prstGeom prst="rect">
                <a:avLst/>
              </a:prstGeom>
              <a:solidFill>
                <a:srgbClr val="FFC0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95" name="Rectangle 1138">
                <a:extLst>
                  <a:ext uri="{FF2B5EF4-FFF2-40B4-BE49-F238E27FC236}">
                    <a16:creationId xmlns:a16="http://schemas.microsoft.com/office/drawing/2014/main" id="{08A58F1E-CD86-42C8-8E46-2094AE7DA1C1}"/>
                  </a:ext>
                </a:extLst>
              </p:cNvPr>
              <p:cNvSpPr>
                <a:spLocks noChangeArrowheads="1"/>
              </p:cNvSpPr>
              <p:nvPr/>
            </p:nvSpPr>
            <p:spPr bwMode="auto">
              <a:xfrm>
                <a:off x="2052228" y="2270784"/>
                <a:ext cx="365778" cy="239382"/>
              </a:xfrm>
              <a:prstGeom prst="rect">
                <a:avLst/>
              </a:prstGeom>
              <a:solidFill>
                <a:srgbClr val="FFC0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cxnSp>
            <p:nvCxnSpPr>
              <p:cNvPr id="99" name="直接连接符 98">
                <a:extLst>
                  <a:ext uri="{FF2B5EF4-FFF2-40B4-BE49-F238E27FC236}">
                    <a16:creationId xmlns:a16="http://schemas.microsoft.com/office/drawing/2014/main" id="{ABB82F21-45DB-41DB-89D3-2A3B7C9C1D5D}"/>
                  </a:ext>
                </a:extLst>
              </p:cNvPr>
              <p:cNvCxnSpPr>
                <a:cxnSpLocks/>
              </p:cNvCxnSpPr>
              <p:nvPr/>
            </p:nvCxnSpPr>
            <p:spPr>
              <a:xfrm>
                <a:off x="213152" y="2260148"/>
                <a:ext cx="1536114" cy="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97" name="Rectangle 1138">
                <a:extLst>
                  <a:ext uri="{FF2B5EF4-FFF2-40B4-BE49-F238E27FC236}">
                    <a16:creationId xmlns:a16="http://schemas.microsoft.com/office/drawing/2014/main" id="{D57D41AF-DF09-4B71-A180-BE33C449A108}"/>
                  </a:ext>
                </a:extLst>
              </p:cNvPr>
              <p:cNvSpPr>
                <a:spLocks noChangeArrowheads="1"/>
              </p:cNvSpPr>
              <p:nvPr/>
            </p:nvSpPr>
            <p:spPr bwMode="auto">
              <a:xfrm>
                <a:off x="313737" y="2244086"/>
                <a:ext cx="365778" cy="245601"/>
              </a:xfrm>
              <a:prstGeom prst="rect">
                <a:avLst/>
              </a:prstGeom>
              <a:solidFill>
                <a:srgbClr val="FFC0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98" name="Rectangle 1138">
                <a:extLst>
                  <a:ext uri="{FF2B5EF4-FFF2-40B4-BE49-F238E27FC236}">
                    <a16:creationId xmlns:a16="http://schemas.microsoft.com/office/drawing/2014/main" id="{DB1EA137-F89D-432A-89E7-0D77480406D3}"/>
                  </a:ext>
                </a:extLst>
              </p:cNvPr>
              <p:cNvSpPr>
                <a:spLocks noChangeArrowheads="1"/>
              </p:cNvSpPr>
              <p:nvPr/>
            </p:nvSpPr>
            <p:spPr bwMode="auto">
              <a:xfrm>
                <a:off x="810994" y="2239527"/>
                <a:ext cx="830745" cy="255780"/>
              </a:xfrm>
              <a:prstGeom prst="rect">
                <a:avLst/>
              </a:prstGeom>
              <a:solidFill>
                <a:srgbClr val="FFC000"/>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grpSp>
        <p:cxnSp>
          <p:nvCxnSpPr>
            <p:cNvPr id="100" name="直接箭头连接符 99">
              <a:extLst>
                <a:ext uri="{FF2B5EF4-FFF2-40B4-BE49-F238E27FC236}">
                  <a16:creationId xmlns:a16="http://schemas.microsoft.com/office/drawing/2014/main" id="{532471C2-2D48-4276-8B2C-783A1EFA2588}"/>
                </a:ext>
              </a:extLst>
            </p:cNvPr>
            <p:cNvCxnSpPr>
              <a:cxnSpLocks/>
            </p:cNvCxnSpPr>
            <p:nvPr/>
          </p:nvCxnSpPr>
          <p:spPr>
            <a:xfrm>
              <a:off x="2303815" y="2343602"/>
              <a:ext cx="0" cy="637438"/>
            </a:xfrm>
            <a:prstGeom prst="straightConnector1">
              <a:avLst/>
            </a:prstGeom>
            <a:ln>
              <a:solidFill>
                <a:srgbClr val="FF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693768D3-2422-45DE-95F1-C07010C97E83}"/>
                </a:ext>
              </a:extLst>
            </p:cNvPr>
            <p:cNvCxnSpPr>
              <a:cxnSpLocks/>
            </p:cNvCxnSpPr>
            <p:nvPr/>
          </p:nvCxnSpPr>
          <p:spPr>
            <a:xfrm>
              <a:off x="3619512" y="1470720"/>
              <a:ext cx="0" cy="267748"/>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F029F69-BB41-4AAD-9796-0F51DE35884B}"/>
                </a:ext>
              </a:extLst>
            </p:cNvPr>
            <p:cNvCxnSpPr/>
            <p:nvPr/>
          </p:nvCxnSpPr>
          <p:spPr>
            <a:xfrm>
              <a:off x="3403402" y="1470720"/>
              <a:ext cx="1816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353811B0-35F0-47E0-AF52-5258B9D4F95E}"/>
                </a:ext>
              </a:extLst>
            </p:cNvPr>
            <p:cNvCxnSpPr/>
            <p:nvPr/>
          </p:nvCxnSpPr>
          <p:spPr>
            <a:xfrm>
              <a:off x="3403402" y="1738468"/>
              <a:ext cx="1816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9F5E927A-8ADE-434A-8F40-637CB1BCA567}"/>
                </a:ext>
              </a:extLst>
            </p:cNvPr>
            <p:cNvCxnSpPr>
              <a:cxnSpLocks/>
            </p:cNvCxnSpPr>
            <p:nvPr/>
          </p:nvCxnSpPr>
          <p:spPr>
            <a:xfrm>
              <a:off x="4004447" y="1738421"/>
              <a:ext cx="0" cy="626831"/>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七边形 15">
              <a:extLst>
                <a:ext uri="{FF2B5EF4-FFF2-40B4-BE49-F238E27FC236}">
                  <a16:creationId xmlns:a16="http://schemas.microsoft.com/office/drawing/2014/main" id="{723F2A2E-28F3-4474-B943-2658F61ABDC3}"/>
                </a:ext>
              </a:extLst>
            </p:cNvPr>
            <p:cNvSpPr/>
            <p:nvPr/>
          </p:nvSpPr>
          <p:spPr>
            <a:xfrm>
              <a:off x="2175399" y="2534873"/>
              <a:ext cx="282185" cy="265929"/>
            </a:xfrm>
            <a:prstGeom prst="heptagon">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104" name="七边形 103">
              <a:extLst>
                <a:ext uri="{FF2B5EF4-FFF2-40B4-BE49-F238E27FC236}">
                  <a16:creationId xmlns:a16="http://schemas.microsoft.com/office/drawing/2014/main" id="{30942022-2FEE-4160-A594-690E78514AC6}"/>
                </a:ext>
              </a:extLst>
            </p:cNvPr>
            <p:cNvSpPr/>
            <p:nvPr/>
          </p:nvSpPr>
          <p:spPr>
            <a:xfrm>
              <a:off x="3097207" y="2153470"/>
              <a:ext cx="282185" cy="265929"/>
            </a:xfrm>
            <a:prstGeom prst="hep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105" name="七边形 104">
              <a:extLst>
                <a:ext uri="{FF2B5EF4-FFF2-40B4-BE49-F238E27FC236}">
                  <a16:creationId xmlns:a16="http://schemas.microsoft.com/office/drawing/2014/main" id="{DDEACF6B-A59E-452F-B8DE-27074E582EAF}"/>
                </a:ext>
              </a:extLst>
            </p:cNvPr>
            <p:cNvSpPr/>
            <p:nvPr/>
          </p:nvSpPr>
          <p:spPr>
            <a:xfrm>
              <a:off x="3714667" y="1467057"/>
              <a:ext cx="282185" cy="265929"/>
            </a:xfrm>
            <a:prstGeom prst="hep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106" name="七边形 105">
              <a:extLst>
                <a:ext uri="{FF2B5EF4-FFF2-40B4-BE49-F238E27FC236}">
                  <a16:creationId xmlns:a16="http://schemas.microsoft.com/office/drawing/2014/main" id="{298C49B8-9F63-4518-B9AF-0C5BDD5D18B5}"/>
                </a:ext>
              </a:extLst>
            </p:cNvPr>
            <p:cNvSpPr/>
            <p:nvPr/>
          </p:nvSpPr>
          <p:spPr>
            <a:xfrm>
              <a:off x="3855334" y="1930286"/>
              <a:ext cx="282185" cy="265929"/>
            </a:xfrm>
            <a:prstGeom prst="heptagon">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grpSp>
      <p:sp>
        <p:nvSpPr>
          <p:cNvPr id="18" name="文本框 17">
            <a:extLst>
              <a:ext uri="{FF2B5EF4-FFF2-40B4-BE49-F238E27FC236}">
                <a16:creationId xmlns:a16="http://schemas.microsoft.com/office/drawing/2014/main" id="{B153A14F-98C4-444C-943C-41632E41F842}"/>
              </a:ext>
            </a:extLst>
          </p:cNvPr>
          <p:cNvSpPr txBox="1"/>
          <p:nvPr/>
        </p:nvSpPr>
        <p:spPr>
          <a:xfrm>
            <a:off x="6612869" y="1354421"/>
            <a:ext cx="2752102" cy="1754326"/>
          </a:xfrm>
          <a:prstGeom prst="rect">
            <a:avLst/>
          </a:prstGeom>
          <a:noFill/>
        </p:spPr>
        <p:txBody>
          <a:bodyPr wrap="square" rtlCol="0">
            <a:spAutoFit/>
          </a:bodyPr>
          <a:lstStyle/>
          <a:p>
            <a:r>
              <a:rPr lang="en-US" altLang="zh-CN" dirty="0">
                <a:solidFill>
                  <a:srgbClr val="FF00FF"/>
                </a:solidFill>
              </a:rPr>
              <a:t>a</a:t>
            </a:r>
            <a:r>
              <a:rPr lang="en-US" altLang="zh-CN" dirty="0"/>
              <a:t>:Etch OX remain</a:t>
            </a:r>
          </a:p>
          <a:p>
            <a:r>
              <a:rPr lang="en-US" altLang="zh-CN" dirty="0"/>
              <a:t>b:CVD OX DEP</a:t>
            </a:r>
          </a:p>
          <a:p>
            <a:r>
              <a:rPr lang="en-US" altLang="zh-CN" dirty="0">
                <a:solidFill>
                  <a:srgbClr val="00B050"/>
                </a:solidFill>
              </a:rPr>
              <a:t>c</a:t>
            </a:r>
            <a:r>
              <a:rPr lang="en-US" altLang="zh-CN" dirty="0"/>
              <a:t>:CMP OX loss</a:t>
            </a:r>
          </a:p>
          <a:p>
            <a:r>
              <a:rPr lang="en-US" altLang="zh-CN" dirty="0">
                <a:solidFill>
                  <a:srgbClr val="FF0000"/>
                </a:solidFill>
              </a:rPr>
              <a:t>d</a:t>
            </a:r>
            <a:r>
              <a:rPr lang="en-US" altLang="zh-CN" dirty="0"/>
              <a:t>:CMP CU remain target</a:t>
            </a:r>
          </a:p>
          <a:p>
            <a:endParaRPr lang="en-US" altLang="zh-CN" dirty="0"/>
          </a:p>
          <a:p>
            <a:r>
              <a:rPr lang="en-US" altLang="zh-CN" dirty="0">
                <a:solidFill>
                  <a:srgbClr val="00B050"/>
                </a:solidFill>
              </a:rPr>
              <a:t>c</a:t>
            </a:r>
            <a:r>
              <a:rPr lang="en-US" altLang="zh-CN" dirty="0"/>
              <a:t>=b-</a:t>
            </a:r>
            <a:r>
              <a:rPr lang="en-US" altLang="zh-CN" dirty="0">
                <a:solidFill>
                  <a:srgbClr val="FF00FF"/>
                </a:solidFill>
              </a:rPr>
              <a:t>a</a:t>
            </a:r>
            <a:r>
              <a:rPr lang="en-US" altLang="zh-CN" dirty="0"/>
              <a:t>-</a:t>
            </a:r>
            <a:r>
              <a:rPr lang="en-US" altLang="zh-CN" dirty="0">
                <a:solidFill>
                  <a:srgbClr val="FF0000"/>
                </a:solidFill>
              </a:rPr>
              <a:t>d</a:t>
            </a:r>
            <a:endParaRPr lang="zh-CN" altLang="en-US" dirty="0">
              <a:solidFill>
                <a:srgbClr val="FF0000"/>
              </a:solidFill>
            </a:endParaRPr>
          </a:p>
        </p:txBody>
      </p:sp>
    </p:spTree>
    <p:extLst>
      <p:ext uri="{BB962C8B-B14F-4D97-AF65-F5344CB8AC3E}">
        <p14:creationId xmlns:p14="http://schemas.microsoft.com/office/powerpoint/2010/main" val="382394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down)">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1141172" y="843558"/>
            <a:ext cx="1687688" cy="21985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29" name="矩形 28"/>
          <p:cNvSpPr/>
          <p:nvPr/>
        </p:nvSpPr>
        <p:spPr>
          <a:xfrm>
            <a:off x="213152" y="195363"/>
            <a:ext cx="2961067" cy="461665"/>
          </a:xfrm>
          <a:prstGeom prst="rect">
            <a:avLst/>
          </a:prstGeom>
        </p:spPr>
        <p:txBody>
          <a:bodyPr wrap="none">
            <a:spAutoFit/>
          </a:bodyPr>
          <a:lstStyle/>
          <a:p>
            <a:pPr marL="342900" indent="-342900">
              <a:buFont typeface="Wingdings" pitchFamily="2" charset="2"/>
              <a:buChar char="Ø"/>
            </a:pPr>
            <a:r>
              <a:rPr lang="zh-CN" alt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工艺控制</a:t>
            </a:r>
            <a:r>
              <a:rPr lang="en-US" altLang="zh-CN"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-Platen3</a:t>
            </a:r>
            <a:endParaRPr lang="zh-CN" altLang="zh-CN"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nvGrpSpPr>
          <p:cNvPr id="2" name="组合 1"/>
          <p:cNvGrpSpPr/>
          <p:nvPr/>
        </p:nvGrpSpPr>
        <p:grpSpPr>
          <a:xfrm>
            <a:off x="1619672" y="1397281"/>
            <a:ext cx="4933133" cy="1752805"/>
            <a:chOff x="838366" y="2128933"/>
            <a:chExt cx="6577509" cy="2337074"/>
          </a:xfrm>
        </p:grpSpPr>
        <p:sp>
          <p:nvSpPr>
            <p:cNvPr id="33" name="Line 2"/>
            <p:cNvSpPr>
              <a:spLocks noChangeShapeType="1"/>
            </p:cNvSpPr>
            <p:nvPr/>
          </p:nvSpPr>
          <p:spPr bwMode="auto">
            <a:xfrm>
              <a:off x="6013450" y="3001164"/>
              <a:ext cx="0" cy="982662"/>
            </a:xfrm>
            <a:prstGeom prst="line">
              <a:avLst/>
            </a:prstGeom>
            <a:noFill/>
            <a:ln w="38100">
              <a:solidFill>
                <a:srgbClr val="00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500" tIns="35100" rIns="67500" bIns="35100">
              <a:spAutoFit/>
            </a:bodyPr>
            <a:lstStyle/>
            <a:p>
              <a:endParaRPr lang="zh-CN" altLang="en-US" sz="1350"/>
            </a:p>
          </p:txBody>
        </p:sp>
        <p:sp>
          <p:nvSpPr>
            <p:cNvPr id="34" name="Line 3"/>
            <p:cNvSpPr>
              <a:spLocks noChangeShapeType="1"/>
            </p:cNvSpPr>
            <p:nvPr/>
          </p:nvSpPr>
          <p:spPr bwMode="auto">
            <a:xfrm>
              <a:off x="5143500" y="3005926"/>
              <a:ext cx="869950" cy="0"/>
            </a:xfrm>
            <a:prstGeom prst="line">
              <a:avLst/>
            </a:prstGeom>
            <a:noFill/>
            <a:ln w="38100">
              <a:solidFill>
                <a:srgbClr val="0099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500" tIns="35100" rIns="67500" bIns="35100">
              <a:spAutoFit/>
            </a:bodyPr>
            <a:lstStyle/>
            <a:p>
              <a:endParaRPr lang="zh-CN" altLang="en-US" sz="1350"/>
            </a:p>
          </p:txBody>
        </p:sp>
        <p:sp>
          <p:nvSpPr>
            <p:cNvPr id="35" name="Line 4"/>
            <p:cNvSpPr>
              <a:spLocks noChangeShapeType="1"/>
            </p:cNvSpPr>
            <p:nvPr/>
          </p:nvSpPr>
          <p:spPr bwMode="auto">
            <a:xfrm>
              <a:off x="2171700" y="3001164"/>
              <a:ext cx="0" cy="982662"/>
            </a:xfrm>
            <a:prstGeom prst="line">
              <a:avLst/>
            </a:prstGeom>
            <a:noFill/>
            <a:ln w="38100">
              <a:solidFill>
                <a:srgbClr val="00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500" tIns="35100" rIns="67500" bIns="35100">
              <a:spAutoFit/>
            </a:bodyPr>
            <a:lstStyle/>
            <a:p>
              <a:endParaRPr lang="zh-CN" altLang="en-US" sz="1350"/>
            </a:p>
          </p:txBody>
        </p:sp>
        <p:sp>
          <p:nvSpPr>
            <p:cNvPr id="36" name="Line 5"/>
            <p:cNvSpPr>
              <a:spLocks noChangeShapeType="1"/>
            </p:cNvSpPr>
            <p:nvPr/>
          </p:nvSpPr>
          <p:spPr bwMode="auto">
            <a:xfrm>
              <a:off x="2171700" y="3001164"/>
              <a:ext cx="869950" cy="0"/>
            </a:xfrm>
            <a:prstGeom prst="line">
              <a:avLst/>
            </a:prstGeom>
            <a:noFill/>
            <a:ln w="38100">
              <a:solidFill>
                <a:srgbClr val="0099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500" tIns="35100" rIns="67500" bIns="35100">
              <a:spAutoFit/>
            </a:bodyPr>
            <a:lstStyle/>
            <a:p>
              <a:endParaRPr lang="zh-CN" altLang="en-US" sz="1350"/>
            </a:p>
          </p:txBody>
        </p:sp>
        <p:grpSp>
          <p:nvGrpSpPr>
            <p:cNvPr id="37" name="Group 6"/>
            <p:cNvGrpSpPr>
              <a:grpSpLocks/>
            </p:cNvGrpSpPr>
            <p:nvPr/>
          </p:nvGrpSpPr>
          <p:grpSpPr bwMode="auto">
            <a:xfrm>
              <a:off x="838366" y="3857442"/>
              <a:ext cx="554699" cy="571330"/>
              <a:chOff x="493" y="2527"/>
              <a:chExt cx="443" cy="541"/>
            </a:xfrm>
          </p:grpSpPr>
          <p:sp>
            <p:nvSpPr>
              <p:cNvPr id="60" name="Oval 7"/>
              <p:cNvSpPr>
                <a:spLocks noChangeArrowheads="1"/>
              </p:cNvSpPr>
              <p:nvPr/>
            </p:nvSpPr>
            <p:spPr bwMode="auto">
              <a:xfrm>
                <a:off x="493" y="2530"/>
                <a:ext cx="277" cy="533"/>
              </a:xfrm>
              <a:prstGeom prst="ellipse">
                <a:avLst/>
              </a:prstGeom>
              <a:solidFill>
                <a:srgbClr val="E4A800"/>
              </a:solidFill>
              <a:ln w="9525">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61" name="Oval 8"/>
              <p:cNvSpPr>
                <a:spLocks noChangeArrowheads="1"/>
              </p:cNvSpPr>
              <p:nvPr/>
            </p:nvSpPr>
            <p:spPr bwMode="auto">
              <a:xfrm>
                <a:off x="563" y="2535"/>
                <a:ext cx="277" cy="533"/>
              </a:xfrm>
              <a:prstGeom prst="ellipse">
                <a:avLst/>
              </a:prstGeom>
              <a:solidFill>
                <a:srgbClr val="E4A800"/>
              </a:solidFill>
              <a:ln w="9525">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62" name="Oval 9"/>
              <p:cNvSpPr>
                <a:spLocks noChangeArrowheads="1"/>
              </p:cNvSpPr>
              <p:nvPr/>
            </p:nvSpPr>
            <p:spPr bwMode="auto">
              <a:xfrm>
                <a:off x="659" y="2527"/>
                <a:ext cx="277" cy="533"/>
              </a:xfrm>
              <a:prstGeom prst="ellipse">
                <a:avLst/>
              </a:prstGeom>
              <a:solidFill>
                <a:srgbClr val="E4A800"/>
              </a:solidFill>
              <a:ln w="9525">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grpSp>
        <p:sp>
          <p:nvSpPr>
            <p:cNvPr id="38" name="Text Box 10"/>
            <p:cNvSpPr txBox="1">
              <a:spLocks noChangeArrowheads="1"/>
            </p:cNvSpPr>
            <p:nvPr/>
          </p:nvSpPr>
          <p:spPr bwMode="auto">
            <a:xfrm>
              <a:off x="1760539" y="3926676"/>
              <a:ext cx="1273175" cy="309957"/>
            </a:xfrm>
            <a:prstGeom prst="rect">
              <a:avLst/>
            </a:prstGeom>
            <a:solidFill>
              <a:srgbClr val="00FF99"/>
            </a:solidFill>
            <a:ln w="9525">
              <a:solidFill>
                <a:srgbClr val="3366FF"/>
              </a:solidFill>
              <a:miter lim="800000"/>
              <a:headEnd/>
              <a:tailEnd/>
            </a:ln>
            <a:effectLst/>
          </p:spPr>
          <p:txBody>
            <a:bodyPr lIns="67500" tIns="35100" rIns="67500" bIns="35100">
              <a:spAutoFit/>
            </a:bodyPr>
            <a:lstStyle/>
            <a:p>
              <a:pPr>
                <a:spcBef>
                  <a:spcPct val="50000"/>
                </a:spcBef>
                <a:buFontTx/>
                <a:buNone/>
              </a:pPr>
              <a:r>
                <a:rPr lang="zh-CN" altLang="en-US" sz="1050" b="1" dirty="0">
                  <a:solidFill>
                    <a:srgbClr val="800000"/>
                  </a:solidFill>
                </a:rPr>
                <a:t>前值量测</a:t>
              </a:r>
              <a:endParaRPr lang="en-US" altLang="zh-CN" sz="1050" b="1" dirty="0">
                <a:solidFill>
                  <a:srgbClr val="800000"/>
                </a:solidFill>
              </a:endParaRPr>
            </a:p>
          </p:txBody>
        </p:sp>
        <p:sp>
          <p:nvSpPr>
            <p:cNvPr id="39" name="Text Box 11"/>
            <p:cNvSpPr txBox="1">
              <a:spLocks noChangeArrowheads="1"/>
            </p:cNvSpPr>
            <p:nvPr/>
          </p:nvSpPr>
          <p:spPr bwMode="auto">
            <a:xfrm>
              <a:off x="5181600" y="3974139"/>
              <a:ext cx="1273175" cy="309957"/>
            </a:xfrm>
            <a:prstGeom prst="rect">
              <a:avLst/>
            </a:prstGeom>
            <a:solidFill>
              <a:srgbClr val="00B0F0"/>
            </a:solidFill>
            <a:ln w="9525">
              <a:solidFill>
                <a:srgbClr val="3366FF"/>
              </a:solidFill>
              <a:miter lim="800000"/>
              <a:headEnd/>
              <a:tailEnd/>
            </a:ln>
            <a:effectLst/>
          </p:spPr>
          <p:txBody>
            <a:bodyPr lIns="67500" tIns="35100" rIns="67500" bIns="35100">
              <a:spAutoFit/>
            </a:bodyPr>
            <a:lstStyle/>
            <a:p>
              <a:pPr>
                <a:spcBef>
                  <a:spcPct val="0"/>
                </a:spcBef>
                <a:buFontTx/>
                <a:buNone/>
              </a:pPr>
              <a:r>
                <a:rPr lang="zh-CN" altLang="en-US" sz="1050" b="1" dirty="0">
                  <a:solidFill>
                    <a:srgbClr val="800000"/>
                  </a:solidFill>
                </a:rPr>
                <a:t>后值量测</a:t>
              </a:r>
              <a:endParaRPr lang="en-US" altLang="zh-CN" sz="1050" b="1" dirty="0">
                <a:solidFill>
                  <a:srgbClr val="800000"/>
                </a:solidFill>
              </a:endParaRPr>
            </a:p>
          </p:txBody>
        </p:sp>
        <p:grpSp>
          <p:nvGrpSpPr>
            <p:cNvPr id="40" name="Group 12"/>
            <p:cNvGrpSpPr>
              <a:grpSpLocks/>
            </p:cNvGrpSpPr>
            <p:nvPr/>
          </p:nvGrpSpPr>
          <p:grpSpPr bwMode="auto">
            <a:xfrm>
              <a:off x="6861175" y="3864450"/>
              <a:ext cx="554700" cy="570540"/>
              <a:chOff x="474" y="2487"/>
              <a:chExt cx="443" cy="542"/>
            </a:xfrm>
          </p:grpSpPr>
          <p:sp>
            <p:nvSpPr>
              <p:cNvPr id="57" name="Oval 13"/>
              <p:cNvSpPr>
                <a:spLocks noChangeArrowheads="1"/>
              </p:cNvSpPr>
              <p:nvPr/>
            </p:nvSpPr>
            <p:spPr bwMode="auto">
              <a:xfrm>
                <a:off x="474" y="2490"/>
                <a:ext cx="277" cy="534"/>
              </a:xfrm>
              <a:prstGeom prst="ellipse">
                <a:avLst/>
              </a:prstGeom>
              <a:solidFill>
                <a:srgbClr val="E4A800"/>
              </a:solidFill>
              <a:ln w="9525">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58" name="Oval 14"/>
              <p:cNvSpPr>
                <a:spLocks noChangeArrowheads="1"/>
              </p:cNvSpPr>
              <p:nvPr/>
            </p:nvSpPr>
            <p:spPr bwMode="auto">
              <a:xfrm>
                <a:off x="544" y="2495"/>
                <a:ext cx="277" cy="534"/>
              </a:xfrm>
              <a:prstGeom prst="ellipse">
                <a:avLst/>
              </a:prstGeom>
              <a:solidFill>
                <a:srgbClr val="E4A800"/>
              </a:solidFill>
              <a:ln w="9525">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sp>
            <p:nvSpPr>
              <p:cNvPr id="59" name="Oval 15"/>
              <p:cNvSpPr>
                <a:spLocks noChangeArrowheads="1"/>
              </p:cNvSpPr>
              <p:nvPr/>
            </p:nvSpPr>
            <p:spPr bwMode="auto">
              <a:xfrm>
                <a:off x="640" y="2487"/>
                <a:ext cx="277" cy="534"/>
              </a:xfrm>
              <a:prstGeom prst="ellipse">
                <a:avLst/>
              </a:prstGeom>
              <a:solidFill>
                <a:srgbClr val="E4A800"/>
              </a:solidFill>
              <a:ln w="9525">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350"/>
              </a:p>
            </p:txBody>
          </p:sp>
        </p:grpSp>
        <p:sp>
          <p:nvSpPr>
            <p:cNvPr id="41" name="Line 16"/>
            <p:cNvSpPr>
              <a:spLocks noChangeShapeType="1"/>
            </p:cNvSpPr>
            <p:nvPr/>
          </p:nvSpPr>
          <p:spPr bwMode="auto">
            <a:xfrm>
              <a:off x="1435100" y="4133051"/>
              <a:ext cx="311150" cy="0"/>
            </a:xfrm>
            <a:prstGeom prst="line">
              <a:avLst/>
            </a:prstGeom>
            <a:noFill/>
            <a:ln w="5715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500" tIns="35100" rIns="67500" bIns="35100">
              <a:spAutoFit/>
            </a:bodyPr>
            <a:lstStyle/>
            <a:p>
              <a:endParaRPr lang="zh-CN" altLang="en-US" sz="1350"/>
            </a:p>
          </p:txBody>
        </p:sp>
        <p:sp>
          <p:nvSpPr>
            <p:cNvPr id="42" name="Line 17"/>
            <p:cNvSpPr>
              <a:spLocks noChangeShapeType="1"/>
            </p:cNvSpPr>
            <p:nvPr/>
          </p:nvSpPr>
          <p:spPr bwMode="auto">
            <a:xfrm>
              <a:off x="6524625" y="4179089"/>
              <a:ext cx="311150" cy="0"/>
            </a:xfrm>
            <a:prstGeom prst="line">
              <a:avLst/>
            </a:prstGeom>
            <a:noFill/>
            <a:ln w="5715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500" tIns="35100" rIns="67500" bIns="35100">
              <a:spAutoFit/>
            </a:bodyPr>
            <a:lstStyle/>
            <a:p>
              <a:endParaRPr lang="zh-CN" altLang="en-US" sz="1350"/>
            </a:p>
          </p:txBody>
        </p:sp>
        <p:sp>
          <p:nvSpPr>
            <p:cNvPr id="43" name="Text Box 18"/>
            <p:cNvSpPr txBox="1">
              <a:spLocks noChangeArrowheads="1"/>
            </p:cNvSpPr>
            <p:nvPr/>
          </p:nvSpPr>
          <p:spPr bwMode="auto">
            <a:xfrm>
              <a:off x="3439318" y="3879051"/>
              <a:ext cx="1274762" cy="586956"/>
            </a:xfrm>
            <a:prstGeom prst="rect">
              <a:avLst/>
            </a:prstGeom>
            <a:solidFill>
              <a:srgbClr val="CCFF99"/>
            </a:solidFill>
            <a:ln w="952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7500" tIns="35100" rIns="67500" bIns="35100">
              <a:spAutoFit/>
            </a:bodyPr>
            <a:lstStyle/>
            <a:p>
              <a:pPr>
                <a:spcBef>
                  <a:spcPct val="50000"/>
                </a:spcBef>
                <a:buFontTx/>
                <a:buNone/>
              </a:pPr>
              <a:r>
                <a:rPr lang="zh-CN" altLang="en-US" sz="1200" b="1" dirty="0">
                  <a:solidFill>
                    <a:srgbClr val="800000"/>
                  </a:solidFill>
                </a:rPr>
                <a:t>设备对硅片进行研磨</a:t>
              </a:r>
              <a:endParaRPr lang="en-US" altLang="zh-CN" sz="1200" b="1" dirty="0">
                <a:solidFill>
                  <a:srgbClr val="800000"/>
                </a:solidFill>
              </a:endParaRPr>
            </a:p>
          </p:txBody>
        </p:sp>
        <p:sp>
          <p:nvSpPr>
            <p:cNvPr id="44" name="Line 19"/>
            <p:cNvSpPr>
              <a:spLocks noChangeShapeType="1"/>
            </p:cNvSpPr>
            <p:nvPr/>
          </p:nvSpPr>
          <p:spPr bwMode="auto">
            <a:xfrm>
              <a:off x="3101975" y="4152101"/>
              <a:ext cx="311150" cy="0"/>
            </a:xfrm>
            <a:prstGeom prst="line">
              <a:avLst/>
            </a:prstGeom>
            <a:noFill/>
            <a:ln w="5715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500" tIns="35100" rIns="67500" bIns="35100">
              <a:spAutoFit/>
            </a:bodyPr>
            <a:lstStyle/>
            <a:p>
              <a:endParaRPr lang="zh-CN" altLang="en-US" sz="1350"/>
            </a:p>
          </p:txBody>
        </p:sp>
        <p:sp>
          <p:nvSpPr>
            <p:cNvPr id="45" name="Line 20"/>
            <p:cNvSpPr>
              <a:spLocks noChangeShapeType="1"/>
            </p:cNvSpPr>
            <p:nvPr/>
          </p:nvSpPr>
          <p:spPr bwMode="auto">
            <a:xfrm>
              <a:off x="4833938" y="4147339"/>
              <a:ext cx="312737" cy="0"/>
            </a:xfrm>
            <a:prstGeom prst="line">
              <a:avLst/>
            </a:prstGeom>
            <a:noFill/>
            <a:ln w="5715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500" tIns="35100" rIns="67500" bIns="35100">
              <a:spAutoFit/>
            </a:bodyPr>
            <a:lstStyle/>
            <a:p>
              <a:endParaRPr lang="zh-CN" altLang="en-US" sz="1350"/>
            </a:p>
          </p:txBody>
        </p:sp>
        <p:sp>
          <p:nvSpPr>
            <p:cNvPr id="46" name="AutoShape 21"/>
            <p:cNvSpPr>
              <a:spLocks noChangeArrowheads="1"/>
            </p:cNvSpPr>
            <p:nvPr/>
          </p:nvSpPr>
          <p:spPr bwMode="auto">
            <a:xfrm>
              <a:off x="3255964" y="2740833"/>
              <a:ext cx="1809740" cy="493673"/>
            </a:xfrm>
            <a:prstGeom prst="bevel">
              <a:avLst>
                <a:gd name="adj" fmla="val 12500"/>
              </a:avLst>
            </a:prstGeom>
            <a:solidFill>
              <a:srgbClr val="FFFF66"/>
            </a:solidFill>
            <a:ln w="952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500" tIns="35100" rIns="67500" bIns="35100" anchor="ctr">
              <a:spAutoFit/>
            </a:bodyPr>
            <a:lstStyle/>
            <a:p>
              <a:pPr>
                <a:spcBef>
                  <a:spcPct val="50000"/>
                </a:spcBef>
                <a:buFont typeface="Wingdings" pitchFamily="2" charset="2"/>
                <a:buNone/>
              </a:pPr>
              <a:r>
                <a:rPr lang="en-US" altLang="zh-CN" sz="1350" b="1" dirty="0">
                  <a:solidFill>
                    <a:schemeClr val="folHlink"/>
                  </a:solidFill>
                  <a:latin typeface="Arial" charset="0"/>
                  <a:ea typeface="华文中宋" pitchFamily="2" charset="-122"/>
                </a:rPr>
                <a:t>I-APC System</a:t>
              </a:r>
            </a:p>
          </p:txBody>
        </p:sp>
        <p:sp>
          <p:nvSpPr>
            <p:cNvPr id="47" name="Text Box 22"/>
            <p:cNvSpPr txBox="1">
              <a:spLocks noChangeArrowheads="1"/>
            </p:cNvSpPr>
            <p:nvPr/>
          </p:nvSpPr>
          <p:spPr bwMode="auto">
            <a:xfrm>
              <a:off x="881591" y="2712238"/>
              <a:ext cx="1376362" cy="648512"/>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500" tIns="35100" rIns="67500" bIns="35100">
              <a:spAutoFit/>
            </a:bodyPr>
            <a:lstStyle/>
            <a:p>
              <a:pPr algn="l">
                <a:spcBef>
                  <a:spcPct val="50000"/>
                </a:spcBef>
                <a:buFont typeface="Wingdings" pitchFamily="2" charset="2"/>
                <a:buNone/>
              </a:pPr>
              <a:r>
                <a:rPr lang="zh-CN" altLang="en-US" sz="1350" b="1" dirty="0">
                  <a:solidFill>
                    <a:srgbClr val="0066FF"/>
                  </a:solidFill>
                  <a:latin typeface="Arial" charset="0"/>
                  <a:ea typeface="华文中宋" pitchFamily="2" charset="-122"/>
                </a:rPr>
                <a:t>前值反馈给</a:t>
              </a:r>
              <a:r>
                <a:rPr lang="en-US" altLang="zh-CN" sz="1350" b="1" dirty="0">
                  <a:solidFill>
                    <a:srgbClr val="0066FF"/>
                  </a:solidFill>
                  <a:latin typeface="Arial" charset="0"/>
                  <a:ea typeface="华文中宋" pitchFamily="2" charset="-122"/>
                </a:rPr>
                <a:t>I-APC</a:t>
              </a:r>
              <a:r>
                <a:rPr lang="zh-CN" altLang="en-US" sz="1350" b="1" dirty="0">
                  <a:solidFill>
                    <a:srgbClr val="0066FF"/>
                  </a:solidFill>
                  <a:latin typeface="Arial" charset="0"/>
                  <a:ea typeface="华文中宋" pitchFamily="2" charset="-122"/>
                </a:rPr>
                <a:t>系统</a:t>
              </a:r>
              <a:endParaRPr lang="en-US" altLang="zh-CN" sz="1350" b="1" dirty="0">
                <a:solidFill>
                  <a:srgbClr val="0066FF"/>
                </a:solidFill>
                <a:latin typeface="Arial" charset="0"/>
                <a:ea typeface="华文中宋" pitchFamily="2" charset="-122"/>
              </a:endParaRPr>
            </a:p>
          </p:txBody>
        </p:sp>
        <p:sp>
          <p:nvSpPr>
            <p:cNvPr id="48" name="Text Box 23"/>
            <p:cNvSpPr txBox="1">
              <a:spLocks noChangeArrowheads="1"/>
            </p:cNvSpPr>
            <p:nvPr/>
          </p:nvSpPr>
          <p:spPr bwMode="auto">
            <a:xfrm>
              <a:off x="6062511" y="2663414"/>
              <a:ext cx="1243012" cy="648512"/>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7500" tIns="35100" rIns="67500" bIns="35100">
              <a:spAutoFit/>
            </a:bodyPr>
            <a:lstStyle/>
            <a:p>
              <a:pPr algn="l">
                <a:spcBef>
                  <a:spcPct val="50000"/>
                </a:spcBef>
                <a:buFont typeface="Wingdings" pitchFamily="2" charset="2"/>
                <a:buNone/>
              </a:pPr>
              <a:r>
                <a:rPr lang="zh-CN" altLang="en-US" sz="1350" b="1" dirty="0">
                  <a:solidFill>
                    <a:srgbClr val="0066FF"/>
                  </a:solidFill>
                  <a:latin typeface="Arial" charset="0"/>
                  <a:ea typeface="华文中宋" pitchFamily="2" charset="-122"/>
                </a:rPr>
                <a:t>后值反馈给系统</a:t>
              </a:r>
              <a:endParaRPr lang="en-US" altLang="zh-CN" sz="1350" b="1" dirty="0">
                <a:solidFill>
                  <a:srgbClr val="0066FF"/>
                </a:solidFill>
                <a:latin typeface="Arial" charset="0"/>
                <a:ea typeface="华文中宋" pitchFamily="2" charset="-122"/>
              </a:endParaRPr>
            </a:p>
          </p:txBody>
        </p:sp>
        <p:sp>
          <p:nvSpPr>
            <p:cNvPr id="49" name="AutoShape 24"/>
            <p:cNvSpPr>
              <a:spLocks noChangeArrowheads="1"/>
            </p:cNvSpPr>
            <p:nvPr/>
          </p:nvSpPr>
          <p:spPr bwMode="auto">
            <a:xfrm>
              <a:off x="3865564" y="3338068"/>
              <a:ext cx="422275" cy="446965"/>
            </a:xfrm>
            <a:prstGeom prst="downArrow">
              <a:avLst>
                <a:gd name="adj1" fmla="val 50000"/>
                <a:gd name="adj2" fmla="val 37218"/>
              </a:avLst>
            </a:prstGeom>
            <a:solidFill>
              <a:srgbClr val="FFFF66"/>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7500" tIns="35100" rIns="67500" bIns="35100" anchor="ctr">
              <a:spAutoFit/>
            </a:bodyPr>
            <a:lstStyle/>
            <a:p>
              <a:endParaRPr lang="zh-CN" altLang="en-US" sz="1350"/>
            </a:p>
          </p:txBody>
        </p:sp>
        <p:sp>
          <p:nvSpPr>
            <p:cNvPr id="50" name="Text Box 25"/>
            <p:cNvSpPr txBox="1">
              <a:spLocks noChangeArrowheads="1"/>
            </p:cNvSpPr>
            <p:nvPr/>
          </p:nvSpPr>
          <p:spPr bwMode="auto">
            <a:xfrm>
              <a:off x="3081338" y="3360619"/>
              <a:ext cx="1908968" cy="30995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7500" tIns="35100" rIns="67500" bIns="35100">
              <a:spAutoFit/>
            </a:bodyPr>
            <a:lstStyle/>
            <a:p>
              <a:pPr>
                <a:spcBef>
                  <a:spcPct val="50000"/>
                </a:spcBef>
                <a:buFont typeface="Wingdings" pitchFamily="2" charset="2"/>
                <a:buNone/>
              </a:pPr>
              <a:r>
                <a:rPr lang="zh-CN" altLang="en-US" sz="1050" b="1" dirty="0">
                  <a:solidFill>
                    <a:srgbClr val="0000FF"/>
                  </a:solidFill>
                  <a:latin typeface="Arial" charset="0"/>
                  <a:ea typeface="华文中宋" pitchFamily="2" charset="-122"/>
                </a:rPr>
                <a:t>更新研磨时间给设备</a:t>
              </a:r>
              <a:endParaRPr lang="en-US" altLang="zh-CN" sz="1050" b="1" dirty="0">
                <a:solidFill>
                  <a:srgbClr val="0000FF"/>
                </a:solidFill>
                <a:latin typeface="Arial" charset="0"/>
                <a:ea typeface="华文中宋" pitchFamily="2" charset="-122"/>
              </a:endParaRPr>
            </a:p>
          </p:txBody>
        </p:sp>
        <p:sp>
          <p:nvSpPr>
            <p:cNvPr id="51" name="Line 27"/>
            <p:cNvSpPr>
              <a:spLocks noChangeShapeType="1"/>
            </p:cNvSpPr>
            <p:nvPr/>
          </p:nvSpPr>
          <p:spPr bwMode="auto">
            <a:xfrm flipH="1">
              <a:off x="4122738" y="2243926"/>
              <a:ext cx="406400"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500" tIns="35100" rIns="67500" bIns="35100">
              <a:spAutoFit/>
            </a:bodyPr>
            <a:lstStyle/>
            <a:p>
              <a:endParaRPr lang="zh-CN" altLang="en-US" sz="1350"/>
            </a:p>
          </p:txBody>
        </p:sp>
        <p:sp>
          <p:nvSpPr>
            <p:cNvPr id="52" name="Line 28"/>
            <p:cNvSpPr>
              <a:spLocks noChangeShapeType="1"/>
            </p:cNvSpPr>
            <p:nvPr/>
          </p:nvSpPr>
          <p:spPr bwMode="auto">
            <a:xfrm>
              <a:off x="4122738" y="2258214"/>
              <a:ext cx="0" cy="511175"/>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500" tIns="35100" rIns="67500" bIns="35100">
              <a:spAutoFit/>
            </a:bodyPr>
            <a:lstStyle/>
            <a:p>
              <a:endParaRPr lang="zh-CN" altLang="en-US" sz="1350"/>
            </a:p>
          </p:txBody>
        </p:sp>
        <p:sp>
          <p:nvSpPr>
            <p:cNvPr id="53" name="Text Box 26"/>
            <p:cNvSpPr txBox="1">
              <a:spLocks noChangeArrowheads="1"/>
            </p:cNvSpPr>
            <p:nvPr/>
          </p:nvSpPr>
          <p:spPr bwMode="auto">
            <a:xfrm>
              <a:off x="4571999" y="2128933"/>
              <a:ext cx="1952625" cy="30995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7500" tIns="35100" rIns="67500" bIns="35100">
              <a:spAutoFit/>
            </a:bodyPr>
            <a:lstStyle/>
            <a:p>
              <a:pPr algn="l">
                <a:spcBef>
                  <a:spcPct val="50000"/>
                </a:spcBef>
                <a:buFontTx/>
                <a:buNone/>
              </a:pPr>
              <a:r>
                <a:rPr lang="zh-CN" altLang="en-US" sz="1050" b="1" dirty="0">
                  <a:solidFill>
                    <a:srgbClr val="000099"/>
                  </a:solidFill>
                </a:rPr>
                <a:t>输入设备的研磨速率</a:t>
              </a:r>
              <a:endParaRPr lang="en-US" altLang="zh-CN" sz="1350" b="1" dirty="0">
                <a:solidFill>
                  <a:srgbClr val="800000"/>
                </a:solidFill>
                <a:latin typeface="Arial" charset="0"/>
              </a:endParaRPr>
            </a:p>
          </p:txBody>
        </p:sp>
        <p:sp>
          <p:nvSpPr>
            <p:cNvPr id="54" name="Text Box 25"/>
            <p:cNvSpPr txBox="1">
              <a:spLocks noChangeArrowheads="1"/>
            </p:cNvSpPr>
            <p:nvPr/>
          </p:nvSpPr>
          <p:spPr bwMode="auto">
            <a:xfrm>
              <a:off x="6134230" y="3519011"/>
              <a:ext cx="1171294" cy="5254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7500" tIns="35100" rIns="67500" bIns="35100">
              <a:spAutoFit/>
            </a:bodyPr>
            <a:lstStyle/>
            <a:p>
              <a:pPr>
                <a:spcBef>
                  <a:spcPct val="50000"/>
                </a:spcBef>
                <a:buFont typeface="Wingdings" pitchFamily="2" charset="2"/>
                <a:buNone/>
              </a:pPr>
              <a:r>
                <a:rPr lang="zh-CN" altLang="en-US" sz="1050" b="1" dirty="0">
                  <a:solidFill>
                    <a:srgbClr val="0000FF"/>
                  </a:solidFill>
                  <a:latin typeface="Arial" charset="0"/>
                  <a:ea typeface="华文中宋" pitchFamily="2" charset="-122"/>
                </a:rPr>
                <a:t>后值厚度在规定范围内</a:t>
              </a:r>
              <a:endParaRPr lang="en-US" altLang="zh-CN" sz="1050" b="1" dirty="0">
                <a:solidFill>
                  <a:srgbClr val="0000FF"/>
                </a:solidFill>
                <a:latin typeface="Arial" charset="0"/>
                <a:ea typeface="华文中宋" pitchFamily="2" charset="-122"/>
              </a:endParaRPr>
            </a:p>
          </p:txBody>
        </p:sp>
      </p:grpSp>
      <p:sp>
        <p:nvSpPr>
          <p:cNvPr id="63" name="矩形 62"/>
          <p:cNvSpPr/>
          <p:nvPr/>
        </p:nvSpPr>
        <p:spPr>
          <a:xfrm>
            <a:off x="213152" y="742923"/>
            <a:ext cx="6615735" cy="369332"/>
          </a:xfrm>
          <a:prstGeom prst="rect">
            <a:avLst/>
          </a:prstGeom>
        </p:spPr>
        <p:txBody>
          <a:bodyPr wrap="square">
            <a:spAutoFit/>
          </a:bodyPr>
          <a:lstStyle/>
          <a:p>
            <a:pPr marL="342900" indent="-342900">
              <a:buFont typeface="Wingdings" pitchFamily="2" charset="2"/>
              <a:buChar char="Ø"/>
            </a:pPr>
            <a:r>
              <a:rPr lang="zh-CN" altLang="en-US" dirty="0">
                <a:solidFill>
                  <a:srgbClr val="0650A2"/>
                </a:solidFill>
              </a:rPr>
              <a:t>工艺控制：先进自动工艺控制系统</a:t>
            </a:r>
            <a:r>
              <a:rPr lang="en-US" altLang="zh-CN" dirty="0">
                <a:solidFill>
                  <a:srgbClr val="0650A2"/>
                </a:solidFill>
              </a:rPr>
              <a:t>(</a:t>
            </a:r>
            <a:r>
              <a:rPr lang="en-US" altLang="zh-CN" dirty="0" err="1">
                <a:solidFill>
                  <a:srgbClr val="0650A2"/>
                </a:solidFill>
              </a:rPr>
              <a:t>i</a:t>
            </a:r>
            <a:r>
              <a:rPr lang="en-US" altLang="zh-CN" dirty="0">
                <a:solidFill>
                  <a:srgbClr val="0650A2"/>
                </a:solidFill>
              </a:rPr>
              <a:t>-APC)</a:t>
            </a:r>
            <a:r>
              <a:rPr lang="zh-CN" altLang="en-US" dirty="0">
                <a:solidFill>
                  <a:srgbClr val="0650A2"/>
                </a:solidFill>
              </a:rPr>
              <a:t>。</a:t>
            </a:r>
          </a:p>
        </p:txBody>
      </p:sp>
      <p:sp>
        <p:nvSpPr>
          <p:cNvPr id="64" name="矩形 63"/>
          <p:cNvSpPr/>
          <p:nvPr/>
        </p:nvSpPr>
        <p:spPr>
          <a:xfrm>
            <a:off x="179905" y="3840779"/>
            <a:ext cx="8777422" cy="611706"/>
          </a:xfrm>
          <a:prstGeom prst="rect">
            <a:avLst/>
          </a:prstGeom>
        </p:spPr>
        <p:txBody>
          <a:bodyPr wrap="square">
            <a:spAutoFit/>
          </a:bodyPr>
          <a:lstStyle/>
          <a:p>
            <a:pPr>
              <a:spcBef>
                <a:spcPct val="50000"/>
              </a:spcBef>
            </a:pPr>
            <a:r>
              <a:rPr lang="zh-CN" altLang="en-US" sz="1350" b="1" dirty="0">
                <a:latin typeface="Helvetica" pitchFamily="34" charset="0"/>
                <a:cs typeface="Arial" charset="0"/>
              </a:rPr>
              <a:t>第三步：在研磨垫</a:t>
            </a:r>
            <a:r>
              <a:rPr lang="en-US" altLang="zh-CN" sz="1350" b="1" dirty="0">
                <a:latin typeface="Helvetica" pitchFamily="34" charset="0"/>
                <a:cs typeface="Arial" charset="0"/>
              </a:rPr>
              <a:t>3</a:t>
            </a:r>
            <a:r>
              <a:rPr lang="zh-CN" altLang="en-US" sz="1350" b="1" dirty="0">
                <a:latin typeface="Helvetica" pitchFamily="34" charset="0"/>
                <a:cs typeface="Arial" charset="0"/>
              </a:rPr>
              <a:t>研磨去除掉防止铜迁移的阻挡层和一定量介质层和铜，</a:t>
            </a:r>
            <a:endParaRPr lang="en-US" altLang="zh-CN" sz="1350" b="1" dirty="0">
              <a:latin typeface="Helvetica" pitchFamily="34" charset="0"/>
              <a:cs typeface="Arial" charset="0"/>
            </a:endParaRPr>
          </a:p>
          <a:p>
            <a:pPr>
              <a:spcBef>
                <a:spcPct val="50000"/>
              </a:spcBef>
            </a:pPr>
            <a:r>
              <a:rPr lang="en-US" altLang="zh-CN" sz="1350" b="1" dirty="0" err="1">
                <a:latin typeface="Helvetica" pitchFamily="34" charset="0"/>
                <a:cs typeface="Arial" charset="0"/>
              </a:rPr>
              <a:t>iAPC</a:t>
            </a:r>
            <a:r>
              <a:rPr lang="zh-CN" altLang="en-US" sz="1350" b="1" dirty="0">
                <a:latin typeface="Helvetica" pitchFamily="34" charset="0"/>
                <a:cs typeface="Arial" charset="0"/>
              </a:rPr>
              <a:t>通过研磨时自动</a:t>
            </a:r>
            <a:r>
              <a:rPr lang="en-US" altLang="zh-CN" sz="1350" b="1" dirty="0">
                <a:latin typeface="Helvetica" pitchFamily="34" charset="0"/>
                <a:cs typeface="Arial" charset="0"/>
              </a:rPr>
              <a:t>WTW</a:t>
            </a:r>
            <a:r>
              <a:rPr lang="zh-CN" altLang="en-US" sz="1350" b="1" dirty="0">
                <a:latin typeface="Helvetica" pitchFamily="34" charset="0"/>
                <a:cs typeface="Arial" charset="0"/>
              </a:rPr>
              <a:t>反馈系统实现实时工艺的反馈，通过前一片</a:t>
            </a:r>
            <a:r>
              <a:rPr lang="en-US" altLang="zh-CN" sz="1350" b="1" dirty="0">
                <a:latin typeface="Helvetica" pitchFamily="34" charset="0"/>
                <a:cs typeface="Arial" charset="0"/>
              </a:rPr>
              <a:t>wafer</a:t>
            </a:r>
            <a:r>
              <a:rPr lang="zh-CN" altLang="en-US" sz="1350" b="1" dirty="0">
                <a:latin typeface="Helvetica" pitchFamily="34" charset="0"/>
                <a:cs typeface="Arial" charset="0"/>
              </a:rPr>
              <a:t>的后值结果修正下一片的研磨时间。</a:t>
            </a:r>
            <a:endParaRPr lang="en-US" altLang="zh-CN" sz="1350" b="1" dirty="0">
              <a:latin typeface="Helvetica" pitchFamily="34" charset="0"/>
              <a:cs typeface="Arial" charset="0"/>
            </a:endParaRPr>
          </a:p>
        </p:txBody>
      </p:sp>
    </p:spTree>
    <p:extLst>
      <p:ext uri="{BB962C8B-B14F-4D97-AF65-F5344CB8AC3E}">
        <p14:creationId xmlns:p14="http://schemas.microsoft.com/office/powerpoint/2010/main" val="277998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64"/>
                                        </p:tgtEl>
                                        <p:attrNameLst>
                                          <p:attrName>style.visibility</p:attrName>
                                        </p:attrNameLst>
                                      </p:cBhvr>
                                      <p:to>
                                        <p:strVal val="visible"/>
                                      </p:to>
                                    </p:set>
                                    <p:animEffect transition="in" filter="wipe(down)">
                                      <p:cBhvr>
                                        <p:cTn id="1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矩形 159"/>
          <p:cNvSpPr/>
          <p:nvPr/>
        </p:nvSpPr>
        <p:spPr>
          <a:xfrm>
            <a:off x="-409522" y="135875"/>
            <a:ext cx="6703114" cy="507831"/>
          </a:xfrm>
          <a:prstGeom prst="rect">
            <a:avLst/>
          </a:prstGeom>
        </p:spPr>
        <p:txBody>
          <a:bodyPr wrap="square">
            <a:spAutoFit/>
          </a:bodyPr>
          <a:lstStyle/>
          <a:p>
            <a:pPr lvl="1"/>
            <a:r>
              <a:rPr lang="en-US" altLang="zh-CN" sz="2700" b="1" dirty="0">
                <a:solidFill>
                  <a:schemeClr val="bg1"/>
                </a:solidFill>
                <a:ea typeface="SimSun" pitchFamily="2" charset="-122"/>
              </a:rPr>
              <a:t>Cu CMP</a:t>
            </a:r>
            <a:r>
              <a:rPr lang="zh-CN" altLang="en-US" sz="2700" b="1" dirty="0">
                <a:solidFill>
                  <a:schemeClr val="bg1"/>
                </a:solidFill>
                <a:ea typeface="SimSun" pitchFamily="2" charset="-122"/>
              </a:rPr>
              <a:t>工艺缺陷</a:t>
            </a:r>
            <a:r>
              <a:rPr lang="en-US" altLang="zh-CN" sz="2700" b="1" dirty="0">
                <a:solidFill>
                  <a:schemeClr val="bg1"/>
                </a:solidFill>
                <a:ea typeface="SimSun" pitchFamily="2" charset="-122"/>
              </a:rPr>
              <a:t>-Dishing/Erosion</a:t>
            </a:r>
          </a:p>
        </p:txBody>
      </p:sp>
      <p:sp>
        <p:nvSpPr>
          <p:cNvPr id="200" name="TextBox 1">
            <a:extLst>
              <a:ext uri="{FF2B5EF4-FFF2-40B4-BE49-F238E27FC236}">
                <a16:creationId xmlns:a16="http://schemas.microsoft.com/office/drawing/2014/main" id="{9C126BC3-7F37-435D-A3C0-DF5C717B079F}"/>
              </a:ext>
            </a:extLst>
          </p:cNvPr>
          <p:cNvSpPr txBox="1"/>
          <p:nvPr/>
        </p:nvSpPr>
        <p:spPr>
          <a:xfrm>
            <a:off x="100026" y="747234"/>
            <a:ext cx="5261413" cy="369332"/>
          </a:xfrm>
          <a:prstGeom prst="rect">
            <a:avLst/>
          </a:prstGeom>
          <a:noFill/>
        </p:spPr>
        <p:txBody>
          <a:bodyPr wrap="square" rtlCol="0">
            <a:spAutoFit/>
          </a:bodyPr>
          <a:lstStyle/>
          <a:p>
            <a:r>
              <a:rPr lang="en-US" altLang="zh-CN" dirty="0"/>
              <a:t>CMP </a:t>
            </a:r>
            <a:r>
              <a:rPr lang="zh-CN" altLang="en-US" dirty="0"/>
              <a:t>的伴生效应 </a:t>
            </a:r>
            <a:r>
              <a:rPr lang="en-US" altLang="zh-CN" dirty="0"/>
              <a:t>:Dishing(</a:t>
            </a:r>
            <a:r>
              <a:rPr lang="zh-CN" altLang="en-US" dirty="0"/>
              <a:t>凹陷</a:t>
            </a:r>
            <a:r>
              <a:rPr lang="en-US" altLang="zh-CN" dirty="0"/>
              <a:t>) &amp; Erosion(</a:t>
            </a:r>
            <a:r>
              <a:rPr lang="zh-CN" altLang="en-US" dirty="0"/>
              <a:t>侵蚀</a:t>
            </a:r>
            <a:r>
              <a:rPr lang="en-US" altLang="zh-CN" dirty="0"/>
              <a:t>)</a:t>
            </a:r>
            <a:endParaRPr lang="zh-CN" altLang="en-US" dirty="0"/>
          </a:p>
        </p:txBody>
      </p:sp>
      <p:sp>
        <p:nvSpPr>
          <p:cNvPr id="205" name="TextBox 2">
            <a:extLst>
              <a:ext uri="{FF2B5EF4-FFF2-40B4-BE49-F238E27FC236}">
                <a16:creationId xmlns:a16="http://schemas.microsoft.com/office/drawing/2014/main" id="{D1484297-6AEC-4559-9473-A66CF8B0B413}"/>
              </a:ext>
            </a:extLst>
          </p:cNvPr>
          <p:cNvSpPr txBox="1"/>
          <p:nvPr/>
        </p:nvSpPr>
        <p:spPr>
          <a:xfrm>
            <a:off x="5265074" y="1409718"/>
            <a:ext cx="576174" cy="300082"/>
          </a:xfrm>
          <a:prstGeom prst="rect">
            <a:avLst/>
          </a:prstGeom>
          <a:noFill/>
        </p:spPr>
        <p:txBody>
          <a:bodyPr wrap="square" rtlCol="0">
            <a:spAutoFit/>
          </a:bodyPr>
          <a:lstStyle/>
          <a:p>
            <a:r>
              <a:rPr lang="zh-CN" altLang="en-US" sz="1350" b="1" dirty="0"/>
              <a:t>凹陷</a:t>
            </a:r>
          </a:p>
        </p:txBody>
      </p:sp>
      <p:sp>
        <p:nvSpPr>
          <p:cNvPr id="206" name="TextBox 223">
            <a:extLst>
              <a:ext uri="{FF2B5EF4-FFF2-40B4-BE49-F238E27FC236}">
                <a16:creationId xmlns:a16="http://schemas.microsoft.com/office/drawing/2014/main" id="{BFAB788D-154D-4929-87B6-CD4BB6895908}"/>
              </a:ext>
            </a:extLst>
          </p:cNvPr>
          <p:cNvSpPr txBox="1"/>
          <p:nvPr/>
        </p:nvSpPr>
        <p:spPr>
          <a:xfrm>
            <a:off x="2730733" y="1417765"/>
            <a:ext cx="661988" cy="300082"/>
          </a:xfrm>
          <a:prstGeom prst="rect">
            <a:avLst/>
          </a:prstGeom>
          <a:noFill/>
        </p:spPr>
        <p:txBody>
          <a:bodyPr wrap="square" rtlCol="0">
            <a:spAutoFit/>
          </a:bodyPr>
          <a:lstStyle/>
          <a:p>
            <a:r>
              <a:rPr lang="zh-CN" altLang="en-US" sz="1350" b="1" dirty="0"/>
              <a:t>侵蚀</a:t>
            </a:r>
          </a:p>
        </p:txBody>
      </p:sp>
      <p:sp>
        <p:nvSpPr>
          <p:cNvPr id="207" name="TextBox 3">
            <a:extLst>
              <a:ext uri="{FF2B5EF4-FFF2-40B4-BE49-F238E27FC236}">
                <a16:creationId xmlns:a16="http://schemas.microsoft.com/office/drawing/2014/main" id="{DD1DD005-8865-4D96-9EBB-B3CDF5097BB4}"/>
              </a:ext>
            </a:extLst>
          </p:cNvPr>
          <p:cNvSpPr txBox="1"/>
          <p:nvPr/>
        </p:nvSpPr>
        <p:spPr>
          <a:xfrm>
            <a:off x="1616869" y="4136231"/>
            <a:ext cx="5993011" cy="300082"/>
          </a:xfrm>
          <a:prstGeom prst="rect">
            <a:avLst/>
          </a:prstGeom>
          <a:noFill/>
        </p:spPr>
        <p:txBody>
          <a:bodyPr wrap="square" rtlCol="0">
            <a:spAutoFit/>
          </a:bodyPr>
          <a:lstStyle/>
          <a:p>
            <a:endParaRPr lang="zh-CN" altLang="en-US" sz="1350" dirty="0"/>
          </a:p>
        </p:txBody>
      </p:sp>
      <p:sp>
        <p:nvSpPr>
          <p:cNvPr id="208" name="TextBox 4">
            <a:extLst>
              <a:ext uri="{FF2B5EF4-FFF2-40B4-BE49-F238E27FC236}">
                <a16:creationId xmlns:a16="http://schemas.microsoft.com/office/drawing/2014/main" id="{CE034ABE-10AF-44E7-AA01-0E00944694D1}"/>
              </a:ext>
            </a:extLst>
          </p:cNvPr>
          <p:cNvSpPr txBox="1"/>
          <p:nvPr/>
        </p:nvSpPr>
        <p:spPr>
          <a:xfrm>
            <a:off x="1429941" y="4424425"/>
            <a:ext cx="6294692" cy="300082"/>
          </a:xfrm>
          <a:prstGeom prst="rect">
            <a:avLst/>
          </a:prstGeom>
          <a:noFill/>
        </p:spPr>
        <p:txBody>
          <a:bodyPr wrap="square" rtlCol="0">
            <a:spAutoFit/>
          </a:bodyPr>
          <a:lstStyle/>
          <a:p>
            <a:r>
              <a:rPr lang="zh-CN" altLang="en-US" sz="1350" dirty="0"/>
              <a:t>产生</a:t>
            </a:r>
            <a:r>
              <a:rPr lang="en-US" altLang="zh-CN" sz="1350" dirty="0"/>
              <a:t>Dishing/Erosion</a:t>
            </a:r>
            <a:r>
              <a:rPr lang="zh-CN" altLang="en-US" sz="1350" dirty="0"/>
              <a:t>的原因是研磨液存在选择比，不同材质之间的研磨速率不同。</a:t>
            </a:r>
            <a:endParaRPr lang="en-US" altLang="zh-CN" sz="1350" dirty="0"/>
          </a:p>
        </p:txBody>
      </p:sp>
      <p:pic>
        <p:nvPicPr>
          <p:cNvPr id="209" name="Picture 2">
            <a:extLst>
              <a:ext uri="{FF2B5EF4-FFF2-40B4-BE49-F238E27FC236}">
                <a16:creationId xmlns:a16="http://schemas.microsoft.com/office/drawing/2014/main" id="{EFA7250F-D396-4D73-BD0F-435A44F8B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2198" y="1830021"/>
            <a:ext cx="6067682" cy="2463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6917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矩形 159"/>
          <p:cNvSpPr/>
          <p:nvPr/>
        </p:nvSpPr>
        <p:spPr>
          <a:xfrm>
            <a:off x="-409522" y="135875"/>
            <a:ext cx="6703114" cy="507831"/>
          </a:xfrm>
          <a:prstGeom prst="rect">
            <a:avLst/>
          </a:prstGeom>
        </p:spPr>
        <p:txBody>
          <a:bodyPr wrap="square">
            <a:spAutoFit/>
          </a:bodyPr>
          <a:lstStyle/>
          <a:p>
            <a:pPr lvl="1"/>
            <a:r>
              <a:rPr lang="en-US" altLang="zh-CN" sz="2700" b="1" dirty="0">
                <a:solidFill>
                  <a:schemeClr val="bg1"/>
                </a:solidFill>
                <a:ea typeface="SimSun" pitchFamily="2" charset="-122"/>
              </a:rPr>
              <a:t>Cu CMP</a:t>
            </a:r>
            <a:r>
              <a:rPr lang="zh-CN" altLang="en-US" sz="2700" b="1" dirty="0">
                <a:solidFill>
                  <a:schemeClr val="bg1"/>
                </a:solidFill>
                <a:ea typeface="SimSun" pitchFamily="2" charset="-122"/>
              </a:rPr>
              <a:t>工艺缺陷</a:t>
            </a:r>
            <a:r>
              <a:rPr lang="en-US" altLang="zh-CN" sz="2700" b="1" dirty="0">
                <a:solidFill>
                  <a:schemeClr val="bg1"/>
                </a:solidFill>
                <a:ea typeface="SimSun" pitchFamily="2" charset="-122"/>
              </a:rPr>
              <a:t>-</a:t>
            </a:r>
            <a:r>
              <a:rPr lang="zh-CN" altLang="en-US" sz="2700" b="1" dirty="0">
                <a:solidFill>
                  <a:schemeClr val="bg1"/>
                </a:solidFill>
                <a:ea typeface="SimSun" pitchFamily="2" charset="-122"/>
              </a:rPr>
              <a:t>表面残留与损伤</a:t>
            </a:r>
            <a:endParaRPr lang="en-US" altLang="zh-CN" sz="2700" b="1" dirty="0">
              <a:solidFill>
                <a:schemeClr val="bg1"/>
              </a:solidFill>
              <a:ea typeface="SimSun" pitchFamily="2" charset="-122"/>
            </a:endParaRPr>
          </a:p>
        </p:txBody>
      </p:sp>
      <p:graphicFrame>
        <p:nvGraphicFramePr>
          <p:cNvPr id="9" name="对象 8">
            <a:extLst>
              <a:ext uri="{FF2B5EF4-FFF2-40B4-BE49-F238E27FC236}">
                <a16:creationId xmlns:a16="http://schemas.microsoft.com/office/drawing/2014/main" id="{A44E5AB5-8634-4111-BE5E-D6F9484A6BD7}"/>
              </a:ext>
            </a:extLst>
          </p:cNvPr>
          <p:cNvGraphicFramePr>
            <a:graphicFrameLocks noChangeAspect="1"/>
          </p:cNvGraphicFramePr>
          <p:nvPr>
            <p:extLst>
              <p:ext uri="{D42A27DB-BD31-4B8C-83A1-F6EECF244321}">
                <p14:modId xmlns:p14="http://schemas.microsoft.com/office/powerpoint/2010/main" val="906945906"/>
              </p:ext>
            </p:extLst>
          </p:nvPr>
        </p:nvGraphicFramePr>
        <p:xfrm>
          <a:off x="3059832" y="1024200"/>
          <a:ext cx="5897166" cy="3557588"/>
        </p:xfrm>
        <a:graphic>
          <a:graphicData uri="http://schemas.openxmlformats.org/presentationml/2006/ole">
            <mc:AlternateContent xmlns:mc="http://schemas.openxmlformats.org/markup-compatibility/2006">
              <mc:Choice xmlns:v="urn:schemas-microsoft-com:vml" Requires="v">
                <p:oleObj name="位图图像" r:id="rId2" imgW="8516539" imgH="4742857" progId="PBrush">
                  <p:embed/>
                </p:oleObj>
              </mc:Choice>
              <mc:Fallback>
                <p:oleObj name="位图图像" r:id="rId2" imgW="8516539" imgH="4742857" progId="PBrush">
                  <p:embed/>
                  <p:pic>
                    <p:nvPicPr>
                      <p:cNvPr id="2"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1024200"/>
                        <a:ext cx="5897166" cy="35575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 name="组合 9">
            <a:extLst>
              <a:ext uri="{FF2B5EF4-FFF2-40B4-BE49-F238E27FC236}">
                <a16:creationId xmlns:a16="http://schemas.microsoft.com/office/drawing/2014/main" id="{C4024D5B-98D9-4D34-8902-273BC1625A4D}"/>
              </a:ext>
            </a:extLst>
          </p:cNvPr>
          <p:cNvGrpSpPr/>
          <p:nvPr/>
        </p:nvGrpSpPr>
        <p:grpSpPr>
          <a:xfrm>
            <a:off x="205640" y="1922227"/>
            <a:ext cx="8470816" cy="2600708"/>
            <a:chOff x="205640" y="1922227"/>
            <a:chExt cx="8470816" cy="2600708"/>
          </a:xfrm>
        </p:grpSpPr>
        <p:sp>
          <p:nvSpPr>
            <p:cNvPr id="11" name="矩形 10">
              <a:extLst>
                <a:ext uri="{FF2B5EF4-FFF2-40B4-BE49-F238E27FC236}">
                  <a16:creationId xmlns:a16="http://schemas.microsoft.com/office/drawing/2014/main" id="{D3939244-34ED-454C-A4F5-1BE0866ACA5A}"/>
                </a:ext>
              </a:extLst>
            </p:cNvPr>
            <p:cNvSpPr/>
            <p:nvPr/>
          </p:nvSpPr>
          <p:spPr>
            <a:xfrm>
              <a:off x="205640" y="1922227"/>
              <a:ext cx="2555776" cy="584775"/>
            </a:xfrm>
            <a:prstGeom prst="rect">
              <a:avLst/>
            </a:prstGeom>
          </p:spPr>
          <p:txBody>
            <a:bodyPr wrap="square">
              <a:spAutoFit/>
            </a:bodyPr>
            <a:lstStyle/>
            <a:p>
              <a:r>
                <a:rPr lang="zh-CN" altLang="en-US" sz="1600" dirty="0"/>
                <a:t>硅片表面颗粒：主要是清洗部份清洗能力不够导致。</a:t>
              </a:r>
            </a:p>
          </p:txBody>
        </p:sp>
        <p:pic>
          <p:nvPicPr>
            <p:cNvPr id="12" name="Picture 2">
              <a:extLst>
                <a:ext uri="{FF2B5EF4-FFF2-40B4-BE49-F238E27FC236}">
                  <a16:creationId xmlns:a16="http://schemas.microsoft.com/office/drawing/2014/main" id="{32799E15-80EE-4487-B146-00B9CC2398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426" y="2571750"/>
              <a:ext cx="2160240" cy="1951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直接箭头连接符 12">
              <a:extLst>
                <a:ext uri="{FF2B5EF4-FFF2-40B4-BE49-F238E27FC236}">
                  <a16:creationId xmlns:a16="http://schemas.microsoft.com/office/drawing/2014/main" id="{F680F5E8-AD39-429B-A5D1-7077099065F7}"/>
                </a:ext>
              </a:extLst>
            </p:cNvPr>
            <p:cNvCxnSpPr/>
            <p:nvPr/>
          </p:nvCxnSpPr>
          <p:spPr>
            <a:xfrm flipH="1" flipV="1">
              <a:off x="2483768" y="2802994"/>
              <a:ext cx="5688632" cy="3600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F28A98B1-CCCA-46E9-9012-CADBAE6F130E}"/>
                </a:ext>
              </a:extLst>
            </p:cNvPr>
            <p:cNvSpPr/>
            <p:nvPr/>
          </p:nvSpPr>
          <p:spPr>
            <a:xfrm>
              <a:off x="8172400" y="2947010"/>
              <a:ext cx="504056" cy="43204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a:extLst>
              <a:ext uri="{FF2B5EF4-FFF2-40B4-BE49-F238E27FC236}">
                <a16:creationId xmlns:a16="http://schemas.microsoft.com/office/drawing/2014/main" id="{A9C556CE-907F-44DD-8E80-E53A4B2F7D81}"/>
              </a:ext>
            </a:extLst>
          </p:cNvPr>
          <p:cNvGrpSpPr/>
          <p:nvPr/>
        </p:nvGrpSpPr>
        <p:grpSpPr>
          <a:xfrm>
            <a:off x="205961" y="1898814"/>
            <a:ext cx="7704856" cy="2600708"/>
            <a:chOff x="187002" y="1922227"/>
            <a:chExt cx="7704856" cy="2600708"/>
          </a:xfrm>
        </p:grpSpPr>
        <p:grpSp>
          <p:nvGrpSpPr>
            <p:cNvPr id="16" name="组合 15">
              <a:extLst>
                <a:ext uri="{FF2B5EF4-FFF2-40B4-BE49-F238E27FC236}">
                  <a16:creationId xmlns:a16="http://schemas.microsoft.com/office/drawing/2014/main" id="{BDA7746D-5C0A-4530-81EA-4498DB93630F}"/>
                </a:ext>
              </a:extLst>
            </p:cNvPr>
            <p:cNvGrpSpPr/>
            <p:nvPr/>
          </p:nvGrpSpPr>
          <p:grpSpPr>
            <a:xfrm>
              <a:off x="187002" y="1922227"/>
              <a:ext cx="2728814" cy="2600708"/>
              <a:chOff x="1265067" y="979764"/>
              <a:chExt cx="6132019" cy="3385814"/>
            </a:xfrm>
            <a:solidFill>
              <a:schemeClr val="bg1"/>
            </a:solidFill>
          </p:grpSpPr>
          <p:sp>
            <p:nvSpPr>
              <p:cNvPr id="19" name="矩形 18">
                <a:extLst>
                  <a:ext uri="{FF2B5EF4-FFF2-40B4-BE49-F238E27FC236}">
                    <a16:creationId xmlns:a16="http://schemas.microsoft.com/office/drawing/2014/main" id="{E36BC27C-E1BA-469B-9553-FC8575E7F65C}"/>
                  </a:ext>
                </a:extLst>
              </p:cNvPr>
              <p:cNvSpPr/>
              <p:nvPr/>
            </p:nvSpPr>
            <p:spPr>
              <a:xfrm>
                <a:off x="1265067" y="979764"/>
                <a:ext cx="5911777" cy="883879"/>
              </a:xfrm>
              <a:prstGeom prst="rect">
                <a:avLst/>
              </a:prstGeom>
              <a:grpFill/>
            </p:spPr>
            <p:txBody>
              <a:bodyPr wrap="square">
                <a:spAutoFit/>
              </a:bodyPr>
              <a:lstStyle/>
              <a:p>
                <a:r>
                  <a:rPr lang="zh-CN" altLang="en-US" sz="1600" dirty="0"/>
                  <a:t>研磨液残留：主要是清洗部份清洗能力不够导致。</a:t>
                </a:r>
              </a:p>
            </p:txBody>
          </p:sp>
          <p:pic>
            <p:nvPicPr>
              <p:cNvPr id="20" name="Picture 2">
                <a:extLst>
                  <a:ext uri="{FF2B5EF4-FFF2-40B4-BE49-F238E27FC236}">
                    <a16:creationId xmlns:a16="http://schemas.microsoft.com/office/drawing/2014/main" id="{068B84F2-A7A2-4AB0-899F-4CF86DA468B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97942" y="1924076"/>
                <a:ext cx="2908427" cy="2441502"/>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6805882D-D468-4EE1-9E73-AA242F13C51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06369" y="1924076"/>
                <a:ext cx="2890717" cy="2429715"/>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17" name="直接箭头连接符 16">
              <a:extLst>
                <a:ext uri="{FF2B5EF4-FFF2-40B4-BE49-F238E27FC236}">
                  <a16:creationId xmlns:a16="http://schemas.microsoft.com/office/drawing/2014/main" id="{51C3109D-8F5B-4D37-A2FB-A3780890AAD7}"/>
                </a:ext>
              </a:extLst>
            </p:cNvPr>
            <p:cNvCxnSpPr>
              <a:cxnSpLocks/>
            </p:cNvCxnSpPr>
            <p:nvPr/>
          </p:nvCxnSpPr>
          <p:spPr>
            <a:xfrm flipH="1" flipV="1">
              <a:off x="2817806" y="3023545"/>
              <a:ext cx="4387358" cy="2160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7C388F0B-2FA0-421B-8144-1F08342139FD}"/>
                </a:ext>
              </a:extLst>
            </p:cNvPr>
            <p:cNvSpPr/>
            <p:nvPr/>
          </p:nvSpPr>
          <p:spPr>
            <a:xfrm>
              <a:off x="7205164" y="3023545"/>
              <a:ext cx="686694" cy="43204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a:extLst>
              <a:ext uri="{FF2B5EF4-FFF2-40B4-BE49-F238E27FC236}">
                <a16:creationId xmlns:a16="http://schemas.microsoft.com/office/drawing/2014/main" id="{AA03BA13-8D09-43BE-A782-30188CFF13D4}"/>
              </a:ext>
            </a:extLst>
          </p:cNvPr>
          <p:cNvGrpSpPr/>
          <p:nvPr/>
        </p:nvGrpSpPr>
        <p:grpSpPr>
          <a:xfrm>
            <a:off x="286646" y="1898814"/>
            <a:ext cx="5564378" cy="2599058"/>
            <a:chOff x="286646" y="1898814"/>
            <a:chExt cx="5564378" cy="2599058"/>
          </a:xfrm>
        </p:grpSpPr>
        <p:grpSp>
          <p:nvGrpSpPr>
            <p:cNvPr id="23" name="组合 22">
              <a:extLst>
                <a:ext uri="{FF2B5EF4-FFF2-40B4-BE49-F238E27FC236}">
                  <a16:creationId xmlns:a16="http://schemas.microsoft.com/office/drawing/2014/main" id="{39EEB57E-29B6-4F61-9FFD-3685ED9075F8}"/>
                </a:ext>
              </a:extLst>
            </p:cNvPr>
            <p:cNvGrpSpPr/>
            <p:nvPr/>
          </p:nvGrpSpPr>
          <p:grpSpPr>
            <a:xfrm>
              <a:off x="286646" y="1898814"/>
              <a:ext cx="2758502" cy="2599058"/>
              <a:chOff x="1192268" y="902686"/>
              <a:chExt cx="6698693" cy="3543613"/>
            </a:xfrm>
            <a:solidFill>
              <a:schemeClr val="bg1"/>
            </a:solidFill>
          </p:grpSpPr>
          <p:sp>
            <p:nvSpPr>
              <p:cNvPr id="26" name="矩形 25">
                <a:extLst>
                  <a:ext uri="{FF2B5EF4-FFF2-40B4-BE49-F238E27FC236}">
                    <a16:creationId xmlns:a16="http://schemas.microsoft.com/office/drawing/2014/main" id="{681ECDBE-1622-4547-BD56-7AFDC6DC74C0}"/>
                  </a:ext>
                </a:extLst>
              </p:cNvPr>
              <p:cNvSpPr/>
              <p:nvPr/>
            </p:nvSpPr>
            <p:spPr>
              <a:xfrm>
                <a:off x="1192268" y="902686"/>
                <a:ext cx="6698693" cy="797295"/>
              </a:xfrm>
              <a:prstGeom prst="rect">
                <a:avLst/>
              </a:prstGeom>
              <a:solidFill>
                <a:schemeClr val="bg1"/>
              </a:solidFill>
            </p:spPr>
            <p:txBody>
              <a:bodyPr wrap="square">
                <a:spAutoFit/>
              </a:bodyPr>
              <a:lstStyle/>
              <a:p>
                <a:r>
                  <a:rPr lang="zh-CN" altLang="en-US" sz="1600" dirty="0"/>
                  <a:t>铜线损伤：主要是前工艺填充不够充分导致。</a:t>
                </a:r>
              </a:p>
            </p:txBody>
          </p:sp>
          <p:pic>
            <p:nvPicPr>
              <p:cNvPr id="27" name="Picture 3">
                <a:extLst>
                  <a:ext uri="{FF2B5EF4-FFF2-40B4-BE49-F238E27FC236}">
                    <a16:creationId xmlns:a16="http://schemas.microsoft.com/office/drawing/2014/main" id="{66EA891F-A9C4-4F69-B4B1-FBE349EBE2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5569" y="1865337"/>
                <a:ext cx="3226116" cy="2580962"/>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5">
                <a:extLst>
                  <a:ext uri="{FF2B5EF4-FFF2-40B4-BE49-F238E27FC236}">
                    <a16:creationId xmlns:a16="http://schemas.microsoft.com/office/drawing/2014/main" id="{0814C6D5-A45B-4433-9B2C-2B11981F2A0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83150" y="1855244"/>
                <a:ext cx="3226116" cy="2580961"/>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24" name="直接箭头连接符 23">
              <a:extLst>
                <a:ext uri="{FF2B5EF4-FFF2-40B4-BE49-F238E27FC236}">
                  <a16:creationId xmlns:a16="http://schemas.microsoft.com/office/drawing/2014/main" id="{3F83D845-D9C4-4020-9FDC-ADED06D46756}"/>
                </a:ext>
              </a:extLst>
            </p:cNvPr>
            <p:cNvCxnSpPr>
              <a:cxnSpLocks/>
            </p:cNvCxnSpPr>
            <p:nvPr/>
          </p:nvCxnSpPr>
          <p:spPr>
            <a:xfrm flipH="1" flipV="1">
              <a:off x="2836765" y="3209454"/>
              <a:ext cx="2327565" cy="9787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22E517CB-711E-4F8A-9234-825F1AD1AE91}"/>
                </a:ext>
              </a:extLst>
            </p:cNvPr>
            <p:cNvSpPr/>
            <p:nvPr/>
          </p:nvSpPr>
          <p:spPr>
            <a:xfrm>
              <a:off x="5164330" y="3091299"/>
              <a:ext cx="686694" cy="43204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a:extLst>
              <a:ext uri="{FF2B5EF4-FFF2-40B4-BE49-F238E27FC236}">
                <a16:creationId xmlns:a16="http://schemas.microsoft.com/office/drawing/2014/main" id="{E19D0D1A-256E-4152-9F9B-9BA0EDBFFBFC}"/>
              </a:ext>
            </a:extLst>
          </p:cNvPr>
          <p:cNvSpPr txBox="1"/>
          <p:nvPr/>
        </p:nvSpPr>
        <p:spPr>
          <a:xfrm>
            <a:off x="0" y="656079"/>
            <a:ext cx="4777740" cy="923330"/>
          </a:xfrm>
          <a:prstGeom prst="rect">
            <a:avLst/>
          </a:prstGeom>
          <a:noFill/>
        </p:spPr>
        <p:txBody>
          <a:bodyPr wrap="square">
            <a:spAutoFit/>
          </a:bodyPr>
          <a:lstStyle/>
          <a:p>
            <a:pPr marL="557213" lvl="1" indent="-214313">
              <a:buFont typeface="Wingdings" pitchFamily="2" charset="2"/>
              <a:buChar char="Ø"/>
            </a:pPr>
            <a:r>
              <a:rPr lang="zh-CN" altLang="en-US" dirty="0"/>
              <a:t>硅片表面污染物颗粒</a:t>
            </a:r>
            <a:endParaRPr lang="en-US" altLang="zh-CN" dirty="0"/>
          </a:p>
          <a:p>
            <a:pPr marL="557213" lvl="1" indent="-214313">
              <a:buFont typeface="Wingdings" pitchFamily="2" charset="2"/>
              <a:buChar char="Ø"/>
            </a:pPr>
            <a:r>
              <a:rPr lang="zh-CN" altLang="en-US" dirty="0"/>
              <a:t>研磨液残留</a:t>
            </a:r>
            <a:endParaRPr lang="en-US" altLang="zh-CN" dirty="0"/>
          </a:p>
          <a:p>
            <a:pPr marL="557213" lvl="1" indent="-214313">
              <a:buFont typeface="Wingdings" pitchFamily="2" charset="2"/>
              <a:buChar char="Ø"/>
            </a:pPr>
            <a:r>
              <a:rPr lang="zh-CN" altLang="en-US" dirty="0"/>
              <a:t>铜线损伤</a:t>
            </a:r>
            <a:endParaRPr lang="en-US" altLang="zh-CN" dirty="0"/>
          </a:p>
        </p:txBody>
      </p:sp>
    </p:spTree>
    <p:extLst>
      <p:ext uri="{BB962C8B-B14F-4D97-AF65-F5344CB8AC3E}">
        <p14:creationId xmlns:p14="http://schemas.microsoft.com/office/powerpoint/2010/main" val="136274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1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TM04033917[[fn=柏林]]</Template>
  <TotalTime>6962</TotalTime>
  <Words>816</Words>
  <Application>Microsoft Office PowerPoint</Application>
  <PresentationFormat>全屏显示(16:9)</PresentationFormat>
  <Paragraphs>144</Paragraphs>
  <Slides>11</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11</vt:i4>
      </vt:variant>
    </vt:vector>
  </HeadingPairs>
  <TitlesOfParts>
    <vt:vector size="22" baseType="lpstr">
      <vt:lpstr>等线</vt:lpstr>
      <vt:lpstr>等线 Light</vt:lpstr>
      <vt:lpstr>微软雅黑</vt:lpstr>
      <vt:lpstr>Arial</vt:lpstr>
      <vt:lpstr>Arial Black</vt:lpstr>
      <vt:lpstr>Calibri</vt:lpstr>
      <vt:lpstr>Helvetica</vt:lpstr>
      <vt:lpstr>Wingdings</vt:lpstr>
      <vt:lpstr>Office 主题​​</vt:lpstr>
      <vt:lpstr>Equation</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winter</dc:creator>
  <cp:lastModifiedBy>admin</cp:lastModifiedBy>
  <cp:revision>2603</cp:revision>
  <cp:lastPrinted>2021-03-31T04:52:39Z</cp:lastPrinted>
  <dcterms:created xsi:type="dcterms:W3CDTF">2014-04-02T06:35:00Z</dcterms:created>
  <dcterms:modified xsi:type="dcterms:W3CDTF">2021-08-10T09:20:51Z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