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9" r:id="rId3"/>
    <p:sldId id="258" r:id="rId4"/>
    <p:sldId id="265" r:id="rId6"/>
    <p:sldId id="272" r:id="rId7"/>
    <p:sldId id="261" r:id="rId8"/>
    <p:sldId id="257" r:id="rId9"/>
    <p:sldId id="260" r:id="rId10"/>
    <p:sldId id="270" r:id="rId11"/>
    <p:sldId id="268" r:id="rId12"/>
    <p:sldId id="273" r:id="rId13"/>
    <p:sldId id="271" r:id="rId14"/>
    <p:sldId id="256" r:id="rId15"/>
    <p:sldId id="2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B0949D"/>
    <a:srgbClr val="698873"/>
    <a:srgbClr val="ECE0EB"/>
    <a:srgbClr val="ECDFEB"/>
    <a:srgbClr val="B7BED1"/>
    <a:srgbClr val="EFE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561" autoAdjust="0"/>
  </p:normalViewPr>
  <p:slideViewPr>
    <p:cSldViewPr snapToGrid="0">
      <p:cViewPr varScale="1">
        <p:scale>
          <a:sx n="88" d="100"/>
          <a:sy n="88" d="100"/>
        </p:scale>
        <p:origin x="1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75156-E169-4F92-914D-A0207E1204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FC51F-BC1E-476F-A5FC-F01A4C313D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在大规模流水线的生产背景下，产品质量的检测往往只能通过抽检来进行监控，无法实现所有产品的全检，这种事后检测的机制在检测出异常产品时往往意味着已经生产了一批不良品；在现在传统的</a:t>
            </a:r>
            <a:r>
              <a:rPr lang="en-US" altLang="zh-CN" dirty="0"/>
              <a:t>SPC</a:t>
            </a:r>
            <a:r>
              <a:rPr lang="zh-CN" altLang="en-US" dirty="0"/>
              <a:t>软件中，会对单个变量进行监控，设置规格线进行预警，但在实际生产过程中可能是多个变量对量测值产生影响，很多情况下量测值异常时发现</a:t>
            </a:r>
            <a:r>
              <a:rPr lang="en-US" altLang="zh-CN" dirty="0"/>
              <a:t>SPC</a:t>
            </a:r>
            <a:r>
              <a:rPr lang="zh-CN" altLang="en-US" dirty="0"/>
              <a:t>中多个变量均在各自规格线内，因而无法提前预警。对于以上场景，可以采用虚拟量测的方法来预测量测值，即不实际测量产品，而是通过多个生产变量模拟预测量测值，这样就可以实现所有产品的“全检”或多个变量影响的综合考虑，在模型预测发现量测值异常时，可以及时安排加检，快速及时找到异常产品，减少不良产品的产生</a:t>
            </a:r>
            <a:br>
              <a:rPr lang="zh-CN" altLang="en-US" dirty="0"/>
            </a:br>
            <a:br>
              <a:rPr lang="zh-CN" altLang="en-US" dirty="0"/>
            </a:br>
            <a:r>
              <a:rPr lang="zh-CN" altLang="en-US" dirty="0"/>
              <a:t>要能发挥虚拟量测价值，核心在于模型预测的召回率和准确率能否达到实际应用标准，而实际生产中要求模型的准确率和召回率要求很高，尤其是准确率要求很高，但实际的数据质量较差难以训练产生优质模型，因此模型高要求和数据低质量的矛盾成为当前虚拟量测无法快速大规模推广的核心原因。模型要求高准确率，否则对实际生产会造成严重影响，比如一个模型有</a:t>
            </a:r>
            <a:r>
              <a:rPr lang="en-US" altLang="zh-CN" dirty="0"/>
              <a:t>70%</a:t>
            </a:r>
            <a:r>
              <a:rPr lang="zh-CN" altLang="en-US" dirty="0"/>
              <a:t>的准确率，在一些场景中如推荐系统可能算是很好的一个模型，但是在工业生产中可能就意味着是一个无法实用的模型，因为还有</a:t>
            </a:r>
            <a:r>
              <a:rPr lang="en-US" altLang="zh-CN" dirty="0"/>
              <a:t>30%</a:t>
            </a:r>
            <a:r>
              <a:rPr lang="zh-CN" altLang="en-US" dirty="0"/>
              <a:t>的情况是报假警，导致产线工程师和工人对其失去信心，进而弃用；模型也要求召回率不能太低，太低的召回率说明大部分异常情况没有被模型发现，从而大大降低模型的实际价值，也可能让产线工程师和工人对其失去信心。不过从实际应用来看，准确率的优先级往往要高于召回率，因为实际生产中往往有固定抽检可以来进行兜底保证。数据的低质量往往表现在有监督样本过少而影响因素又过多。由于是抽检，即意味着有监督的样本比较少，又由于大规模生产中异常情况比例很低，即意味着有监督样本中异常标记样本更少，另外一个产品往往只生产几个月</a:t>
            </a:r>
            <a:r>
              <a:rPr lang="en-US" altLang="zh-CN" dirty="0"/>
              <a:t>-</a:t>
            </a:r>
            <a:r>
              <a:rPr lang="zh-CN" altLang="en-US" dirty="0"/>
              <a:t>几年，那么历史累积的数据量就不是很多，而且在生产过程中往往又会有调机、更换供应商等操作，导致积累的数据也不能一视同仁地投入模型训练验证；另一方面，生产制程参数可能有几百个，同时还有物料参数等，即意味着数据的影响因子过多，同时可能还存在着一些影响因子没办法采集，可能会存在影响因子缺失的情况。当然工业数据质量还存在数据丢失、数据错误以及操作数据没有记录等问题，导致模型训练困难程度加大。不过如果能有较好的业务经验协助模型构建，或者不同产品之间、同一产品不同时间段之间应用迁移学习等算法，有可能部分解决或缓解数据问题。并且随着虚拟量测的应用，数据采集更加规范更加全面，数据质量应当会迎来一次大的跃升，推动虚拟量测模型质量的提升</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7CFC51F-BC1E-476F-A5FC-F01A4C313D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CFC51F-BC1E-476F-A5FC-F01A4C313D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CFC51F-BC1E-476F-A5FC-F01A4C313D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不合格样本的数量远小于合格样本，数据存在类别不平衡问题，忽略该问题会导致分析结果出现较大误差</a:t>
            </a:r>
            <a:endParaRPr lang="zh-CN" altLang="en-US" dirty="0"/>
          </a:p>
        </p:txBody>
      </p:sp>
      <p:sp>
        <p:nvSpPr>
          <p:cNvPr id="4" name="灯片编号占位符 3"/>
          <p:cNvSpPr>
            <a:spLocks noGrp="1"/>
          </p:cNvSpPr>
          <p:nvPr>
            <p:ph type="sldNum" sz="quarter" idx="5"/>
          </p:nvPr>
        </p:nvSpPr>
        <p:spPr/>
        <p:txBody>
          <a:bodyPr/>
          <a:lstStyle/>
          <a:p>
            <a:fld id="{37CFC51F-BC1E-476F-A5FC-F01A4C313D0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CFC51F-BC1E-476F-A5FC-F01A4C313D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CFC51F-BC1E-476F-A5FC-F01A4C313D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CFC51F-BC1E-476F-A5FC-F01A4C313D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针对出现良率异常的情况，需要分析导致良率异常的原因，良率工程师或整合工程师等会对异常情况进行分析，往往会进行缺陷集中性分析、缺陷</a:t>
            </a:r>
            <a:r>
              <a:rPr lang="en-US" altLang="zh-CN" b="0" i="0" dirty="0">
                <a:solidFill>
                  <a:srgbClr val="121212"/>
                </a:solidFill>
                <a:effectLst/>
                <a:latin typeface="-apple-system"/>
              </a:rPr>
              <a:t>map</a:t>
            </a:r>
            <a:r>
              <a:rPr lang="zh-CN" altLang="en-US" b="0" i="0" dirty="0">
                <a:solidFill>
                  <a:srgbClr val="121212"/>
                </a:solidFill>
                <a:effectLst/>
                <a:latin typeface="-apple-system"/>
              </a:rPr>
              <a:t>图分析、路径分析以及参数分析等操作，以期发现导致异常的站点、设备、物料乃至制程参数等，然后消除异常因子，提升良率</a:t>
            </a:r>
            <a:endParaRPr lang="en-US" altLang="zh-CN" b="0" i="0" dirty="0">
              <a:solidFill>
                <a:srgbClr val="121212"/>
              </a:solidFill>
              <a:effectLst/>
              <a:latin typeface="-apple-system"/>
            </a:endParaRPr>
          </a:p>
          <a:p>
            <a:r>
              <a:rPr lang="zh-CN" altLang="en-US" b="0" i="0" dirty="0">
                <a:solidFill>
                  <a:srgbClr val="121212"/>
                </a:solidFill>
                <a:effectLst/>
                <a:latin typeface="-apple-system"/>
              </a:rPr>
              <a:t>能够提供良率预测功能，根据各种参数对某些量测值进行虚拟测量等</a:t>
            </a:r>
            <a:endParaRPr lang="en-US" altLang="zh-CN" b="0" i="0" dirty="0">
              <a:solidFill>
                <a:srgbClr val="121212"/>
              </a:solidFill>
              <a:effectLst/>
              <a:latin typeface="-apple-system"/>
            </a:endParaRPr>
          </a:p>
          <a:p>
            <a:r>
              <a:rPr lang="zh-CN" altLang="en-US" b="0" i="0" dirty="0">
                <a:solidFill>
                  <a:srgbClr val="121212"/>
                </a:solidFill>
                <a:effectLst/>
                <a:latin typeface="-apple-system"/>
              </a:rPr>
              <a:t>大数据量、多种类的数据采集和存储要求</a:t>
            </a:r>
            <a:endParaRPr lang="en-US" altLang="zh-CN" b="0" i="0" dirty="0">
              <a:solidFill>
                <a:srgbClr val="121212"/>
              </a:solidFill>
              <a:effectLst/>
              <a:latin typeface="-apple-system"/>
            </a:endParaRPr>
          </a:p>
          <a:p>
            <a:r>
              <a:rPr lang="zh-CN" altLang="en-US" b="0" i="0" dirty="0">
                <a:solidFill>
                  <a:srgbClr val="121212"/>
                </a:solidFill>
                <a:effectLst/>
                <a:latin typeface="-apple-system"/>
              </a:rPr>
              <a:t>虚拟量测，可以达到实时预测一些量测值，这样就能避免以前只能实际抽检导致出现异常产品无法及时发现的问题</a:t>
            </a:r>
            <a:endParaRPr lang="en-US" altLang="zh-CN" b="0" i="0" dirty="0">
              <a:solidFill>
                <a:srgbClr val="121212"/>
              </a:solidFill>
              <a:effectLst/>
              <a:latin typeface="-apple-system"/>
            </a:endParaRPr>
          </a:p>
          <a:p>
            <a:r>
              <a:rPr lang="en-US" altLang="zh-CN" b="0" i="0" dirty="0">
                <a:solidFill>
                  <a:srgbClr val="121212"/>
                </a:solidFill>
                <a:effectLst/>
                <a:latin typeface="-apple-system"/>
              </a:rPr>
              <a:t>PCA</a:t>
            </a:r>
            <a:r>
              <a:rPr lang="zh-CN" altLang="en-US" b="0" i="0" dirty="0">
                <a:solidFill>
                  <a:srgbClr val="121212"/>
                </a:solidFill>
                <a:effectLst/>
                <a:latin typeface="-apple-system"/>
              </a:rPr>
              <a:t>先进行降维，得到影响因子排序；或者用机器学习挖掘影响因子</a:t>
            </a:r>
            <a:endParaRPr lang="zh-CN" altLang="en-US" dirty="0"/>
          </a:p>
        </p:txBody>
      </p:sp>
      <p:sp>
        <p:nvSpPr>
          <p:cNvPr id="4" name="灯片编号占位符 3"/>
          <p:cNvSpPr>
            <a:spLocks noGrp="1"/>
          </p:cNvSpPr>
          <p:nvPr>
            <p:ph type="sldNum" sz="quarter" idx="5"/>
          </p:nvPr>
        </p:nvSpPr>
        <p:spPr/>
        <p:txBody>
          <a:bodyPr/>
          <a:lstStyle/>
          <a:p>
            <a:fld id="{37CFC51F-BC1E-476F-A5FC-F01A4C313D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60891DC-F9A5-4611-8393-C907769743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A5E291-4B2C-46EC-B4B6-92683E1022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891DC-F9A5-4611-8393-C9077697434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5E291-4B2C-46EC-B4B6-92683E1022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3633" y="1213143"/>
            <a:ext cx="10438544" cy="3662541"/>
          </a:xfrm>
          <a:prstGeom prst="rect">
            <a:avLst/>
          </a:prstGeom>
          <a:noFill/>
        </p:spPr>
        <p:txBody>
          <a:bodyPr wrap="square" rtlCol="0">
            <a:spAutoFit/>
          </a:bodyPr>
          <a:lstStyle/>
          <a:p>
            <a:pPr algn="ctr"/>
            <a:r>
              <a:rPr lang="zh-CN" altLang="en-US" sz="4400" b="1" dirty="0">
                <a:latin typeface="+mj-lt"/>
              </a:rPr>
              <a:t>基于大数据的良率提升</a:t>
            </a:r>
            <a:endParaRPr lang="en-US" altLang="zh-CN" sz="4400" b="1" dirty="0">
              <a:latin typeface="+mj-lt"/>
            </a:endParaRPr>
          </a:p>
          <a:p>
            <a:pPr algn="ctr"/>
            <a:endParaRPr lang="en-US" altLang="zh-CN" sz="4400" dirty="0">
              <a:latin typeface="+mj-lt"/>
            </a:endParaRPr>
          </a:p>
          <a:p>
            <a:pPr marL="571500" indent="-571500" algn="ctr">
              <a:buFont typeface="Wingdings" panose="05000000000000000000" pitchFamily="2" charset="2"/>
              <a:buChar char="l"/>
            </a:pPr>
            <a:r>
              <a:rPr lang="zh-CN" altLang="en-US" sz="3600" b="1" dirty="0">
                <a:latin typeface="+mj-lt"/>
              </a:rPr>
              <a:t>良率预测</a:t>
            </a:r>
            <a:endParaRPr lang="en-US" altLang="zh-CN" sz="3600" b="1" dirty="0">
              <a:latin typeface="+mj-lt"/>
            </a:endParaRPr>
          </a:p>
          <a:p>
            <a:pPr marL="571500" indent="-571500" algn="ctr">
              <a:buFont typeface="Wingdings" panose="05000000000000000000" pitchFamily="2" charset="2"/>
              <a:buChar char="l"/>
            </a:pPr>
            <a:r>
              <a:rPr lang="zh-CN" altLang="en-US" sz="3600" dirty="0">
                <a:latin typeface="+mj-lt"/>
              </a:rPr>
              <a:t>成因分析</a:t>
            </a:r>
            <a:endParaRPr lang="en-US" altLang="zh-CN" sz="3600" dirty="0">
              <a:latin typeface="+mj-lt"/>
            </a:endParaRPr>
          </a:p>
          <a:p>
            <a:pPr marL="571500" indent="-571500" algn="ctr">
              <a:buFont typeface="Wingdings" panose="05000000000000000000" pitchFamily="2" charset="2"/>
              <a:buChar char="l"/>
            </a:pPr>
            <a:r>
              <a:rPr lang="zh-CN" altLang="en-US" sz="3600" dirty="0">
                <a:latin typeface="+mj-lt"/>
              </a:rPr>
              <a:t>故障监测</a:t>
            </a:r>
            <a:endParaRPr lang="en-US" altLang="zh-CN" sz="3600" dirty="0">
              <a:latin typeface="+mj-lt"/>
            </a:endParaRPr>
          </a:p>
          <a:p>
            <a:pPr marL="571500" indent="-571500" algn="ctr">
              <a:buFont typeface="Wingdings" panose="05000000000000000000" pitchFamily="2" charset="2"/>
              <a:buChar char="l"/>
            </a:pPr>
            <a:r>
              <a:rPr lang="zh-CN" altLang="en-US" sz="3600" dirty="0">
                <a:latin typeface="+mj-lt"/>
              </a:rPr>
              <a:t>良率管控</a:t>
            </a:r>
            <a:endParaRPr lang="en-US" altLang="zh-CN" sz="4400" dirty="0">
              <a:latin typeface="+mj-lt"/>
            </a:endParaRPr>
          </a:p>
        </p:txBody>
      </p:sp>
      <p:sp>
        <p:nvSpPr>
          <p:cNvPr id="3" name="文本框 2"/>
          <p:cNvSpPr txBox="1"/>
          <p:nvPr/>
        </p:nvSpPr>
        <p:spPr>
          <a:xfrm>
            <a:off x="7738560" y="5171562"/>
            <a:ext cx="4001051" cy="1077218"/>
          </a:xfrm>
          <a:prstGeom prst="rect">
            <a:avLst/>
          </a:prstGeom>
          <a:noFill/>
        </p:spPr>
        <p:txBody>
          <a:bodyPr wrap="square" rtlCol="0">
            <a:spAutoFit/>
          </a:bodyPr>
          <a:lstStyle/>
          <a:p>
            <a:pPr algn="ctr"/>
            <a:r>
              <a:rPr lang="zh-CN" altLang="en-US" sz="3200" dirty="0"/>
              <a:t>石中玉   </a:t>
            </a:r>
            <a:endParaRPr lang="en-US" altLang="zh-CN" sz="3200" dirty="0"/>
          </a:p>
          <a:p>
            <a:pPr algn="ctr"/>
            <a:r>
              <a:rPr lang="en-US" altLang="zh-CN" sz="3200" dirty="0"/>
              <a:t>2022</a:t>
            </a:r>
            <a:r>
              <a:rPr lang="zh-CN" altLang="en-US" sz="3200" dirty="0"/>
              <a:t>年</a:t>
            </a:r>
            <a:r>
              <a:rPr lang="en-US" altLang="zh-CN" sz="3200" dirty="0"/>
              <a:t>10</a:t>
            </a:r>
            <a:r>
              <a:rPr lang="zh-CN" altLang="en-US" sz="3200" dirty="0"/>
              <a:t>月</a:t>
            </a:r>
            <a:r>
              <a:rPr lang="en-US" altLang="zh-CN" sz="3200" dirty="0"/>
              <a:t>17</a:t>
            </a:r>
            <a:r>
              <a:rPr lang="zh-CN" altLang="en-US" sz="3200" dirty="0"/>
              <a:t>日</a:t>
            </a:r>
            <a:endParaRPr lang="en-US" altLang="zh-C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43" y="0"/>
            <a:ext cx="3817522" cy="739730"/>
          </a:xfrm>
        </p:spPr>
        <p:txBody>
          <a:bodyPr>
            <a:normAutofit/>
          </a:bodyPr>
          <a:lstStyle/>
          <a:p>
            <a:r>
              <a:rPr lang="zh-CN" altLang="en-US" sz="3200" b="1" dirty="0">
                <a:latin typeface="+mn-lt"/>
                <a:ea typeface="+mn-ea"/>
                <a:cs typeface="+mn-cs"/>
              </a:rPr>
              <a:t>常用模型</a:t>
            </a:r>
            <a:endParaRPr lang="zh-CN" altLang="en-US" sz="3200" b="1" dirty="0">
              <a:latin typeface="+mn-lt"/>
              <a:ea typeface="+mn-ea"/>
              <a:cs typeface="+mn-cs"/>
            </a:endParaRPr>
          </a:p>
        </p:txBody>
      </p:sp>
      <p:sp>
        <p:nvSpPr>
          <p:cNvPr id="3" name="内容占位符 2"/>
          <p:cNvSpPr>
            <a:spLocks noGrp="1"/>
          </p:cNvSpPr>
          <p:nvPr>
            <p:ph idx="1"/>
          </p:nvPr>
        </p:nvSpPr>
        <p:spPr>
          <a:xfrm>
            <a:off x="877230" y="966440"/>
            <a:ext cx="11076611" cy="6196360"/>
          </a:xfrm>
        </p:spPr>
        <p:txBody>
          <a:bodyPr>
            <a:normAutofit fontScale="77500" lnSpcReduction="20000"/>
          </a:bodyPr>
          <a:lstStyle/>
          <a:p>
            <a:r>
              <a:rPr lang="zh-CN" altLang="en-US" dirty="0"/>
              <a:t>多元线性回归</a:t>
            </a:r>
            <a:endParaRPr lang="en-US" altLang="zh-CN" dirty="0"/>
          </a:p>
          <a:p>
            <a:pPr marL="0" indent="0">
              <a:buNone/>
            </a:pPr>
            <a:r>
              <a:rPr lang="en-US" altLang="zh-CN" sz="1800" dirty="0"/>
              <a:t>    </a:t>
            </a:r>
            <a:r>
              <a:rPr lang="zh-CN" altLang="en-US" sz="2100" dirty="0"/>
              <a:t>优点：模型简单，部署方便，回归权重可以用于结果分析；训练快</a:t>
            </a:r>
            <a:endParaRPr lang="en-US" altLang="zh-CN" sz="2100" dirty="0"/>
          </a:p>
          <a:p>
            <a:pPr marL="0" indent="0">
              <a:buNone/>
            </a:pPr>
            <a:r>
              <a:rPr lang="en-US" altLang="zh-CN" sz="2100" dirty="0"/>
              <a:t>    </a:t>
            </a:r>
            <a:r>
              <a:rPr lang="zh-CN" altLang="en-US" sz="2100" dirty="0"/>
              <a:t>缺点：精度低，特征存在一定的共线性问题</a:t>
            </a:r>
            <a:endParaRPr lang="en-US" altLang="zh-CN" sz="2100" dirty="0"/>
          </a:p>
          <a:p>
            <a:pPr marL="0" indent="0">
              <a:buNone/>
            </a:pPr>
            <a:r>
              <a:rPr lang="en-US" altLang="zh-CN" sz="2100" dirty="0"/>
              <a:t>    </a:t>
            </a:r>
            <a:r>
              <a:rPr lang="zh-CN" altLang="en-US" sz="2100" dirty="0"/>
              <a:t>注意：需进行归一化处理，建议进行一定的特征选择，尽量避免高度相关的特征同时出现</a:t>
            </a:r>
            <a:endParaRPr lang="en-US" altLang="zh-CN" sz="2100" dirty="0"/>
          </a:p>
          <a:p>
            <a:pPr marL="0" indent="0">
              <a:buNone/>
            </a:pPr>
            <a:endParaRPr lang="en-US" altLang="zh-CN" sz="2100" dirty="0"/>
          </a:p>
          <a:p>
            <a:r>
              <a:rPr lang="en-US" altLang="zh-CN" dirty="0"/>
              <a:t>K</a:t>
            </a:r>
            <a:r>
              <a:rPr lang="zh-CN" altLang="en-US" dirty="0"/>
              <a:t>近邻回归</a:t>
            </a:r>
            <a:endParaRPr lang="en-US" altLang="zh-CN" dirty="0"/>
          </a:p>
          <a:p>
            <a:pPr marL="0" indent="0">
              <a:buNone/>
            </a:pPr>
            <a:r>
              <a:rPr lang="zh-CN" altLang="en-US" sz="2100" dirty="0"/>
              <a:t>    优点：模型简单，易于理解，对小数据量方便快捷，可视化方便</a:t>
            </a:r>
            <a:endParaRPr lang="en-US" altLang="zh-CN" sz="2100" dirty="0"/>
          </a:p>
          <a:p>
            <a:pPr marL="0" indent="0">
              <a:buNone/>
            </a:pPr>
            <a:r>
              <a:rPr lang="zh-CN" altLang="en-US" sz="2100" dirty="0"/>
              <a:t>    缺点：计算量大，不适用数据量大的情况；需调参数</a:t>
            </a:r>
            <a:endParaRPr lang="en-US" altLang="zh-CN" sz="2100" dirty="0"/>
          </a:p>
          <a:p>
            <a:pPr marL="0" indent="0">
              <a:buNone/>
            </a:pPr>
            <a:r>
              <a:rPr lang="en-US" altLang="zh-CN" sz="2100" dirty="0"/>
              <a:t>    </a:t>
            </a:r>
            <a:r>
              <a:rPr lang="zh-CN" altLang="en-US" sz="2100" dirty="0"/>
              <a:t>注意：特征需归一化，重要特征可加一定比例权重</a:t>
            </a:r>
            <a:endParaRPr lang="en-US" altLang="zh-CN" sz="2100" dirty="0"/>
          </a:p>
          <a:p>
            <a:pPr marL="0" indent="0">
              <a:buNone/>
            </a:pPr>
            <a:r>
              <a:rPr lang="en-US" altLang="zh-CN" sz="2100" dirty="0"/>
              <a:t>    </a:t>
            </a:r>
            <a:endParaRPr lang="en-US" altLang="zh-CN" sz="2100" dirty="0"/>
          </a:p>
          <a:p>
            <a:r>
              <a:rPr lang="zh-CN" altLang="en-US" b="1" dirty="0"/>
              <a:t>随机森林回归</a:t>
            </a:r>
            <a:endParaRPr lang="en-US" altLang="zh-CN" b="1" dirty="0"/>
          </a:p>
          <a:p>
            <a:pPr marL="0" indent="0">
              <a:buNone/>
            </a:pPr>
            <a:r>
              <a:rPr lang="en-US" altLang="zh-CN" sz="2100" dirty="0"/>
              <a:t>    </a:t>
            </a:r>
            <a:r>
              <a:rPr lang="zh-CN" altLang="en-US" sz="2100" dirty="0"/>
              <a:t>优点：使用方便，特征无需做过多变换；精度较高；模型并行训练快</a:t>
            </a:r>
            <a:endParaRPr lang="en-US" altLang="zh-CN" sz="2100" dirty="0"/>
          </a:p>
          <a:p>
            <a:pPr marL="0" indent="0">
              <a:buNone/>
            </a:pPr>
            <a:r>
              <a:rPr lang="en-US" altLang="zh-CN" sz="2100" dirty="0"/>
              <a:t>    </a:t>
            </a:r>
            <a:r>
              <a:rPr lang="zh-CN" altLang="en-US" sz="2100" dirty="0"/>
              <a:t>缺点：结果缺乏解释性</a:t>
            </a:r>
            <a:endParaRPr lang="en-US" altLang="zh-CN" sz="2100" dirty="0"/>
          </a:p>
          <a:p>
            <a:pPr marL="0" indent="0">
              <a:buNone/>
            </a:pPr>
            <a:r>
              <a:rPr lang="en-US" altLang="zh-CN" sz="2100" dirty="0"/>
              <a:t>    </a:t>
            </a:r>
            <a:r>
              <a:rPr lang="zh-CN" altLang="en-US" sz="2100" dirty="0"/>
              <a:t>注意：参数调节，提高精度</a:t>
            </a:r>
            <a:endParaRPr lang="en-US" altLang="zh-CN" sz="2100" dirty="0"/>
          </a:p>
          <a:p>
            <a:pPr marL="0" indent="0">
              <a:buNone/>
            </a:pPr>
            <a:endParaRPr lang="en-US" altLang="zh-CN" sz="2100" dirty="0"/>
          </a:p>
          <a:p>
            <a:r>
              <a:rPr lang="en-US" altLang="zh-CN" dirty="0"/>
              <a:t>LGB</a:t>
            </a:r>
            <a:r>
              <a:rPr lang="zh-CN" altLang="en-US" dirty="0"/>
              <a:t>模型回归</a:t>
            </a:r>
            <a:endParaRPr lang="en-US" altLang="zh-CN" dirty="0"/>
          </a:p>
          <a:p>
            <a:pPr marL="0" indent="0">
              <a:buNone/>
            </a:pPr>
            <a:r>
              <a:rPr lang="en-US" altLang="zh-CN" sz="2100" dirty="0"/>
              <a:t>    </a:t>
            </a:r>
            <a:r>
              <a:rPr lang="zh-CN" altLang="en-US" sz="2100" dirty="0"/>
              <a:t>优点：精度高</a:t>
            </a:r>
            <a:endParaRPr lang="en-US" altLang="zh-CN" sz="2100" dirty="0"/>
          </a:p>
          <a:p>
            <a:pPr marL="0" indent="0">
              <a:buNone/>
            </a:pPr>
            <a:r>
              <a:rPr lang="en-US" altLang="zh-CN" sz="2100" dirty="0"/>
              <a:t>    </a:t>
            </a:r>
            <a:r>
              <a:rPr lang="zh-CN" altLang="en-US" sz="2100" dirty="0"/>
              <a:t>缺点：训练时间长，模型复杂</a:t>
            </a:r>
            <a:endParaRPr lang="en-US" altLang="zh-CN" sz="2100" dirty="0"/>
          </a:p>
          <a:p>
            <a:pPr marL="0" indent="0">
              <a:buNone/>
            </a:pPr>
            <a:r>
              <a:rPr lang="en-US" altLang="zh-CN" sz="2100" dirty="0"/>
              <a:t>    </a:t>
            </a:r>
            <a:r>
              <a:rPr lang="zh-CN" altLang="en-US" sz="2100" dirty="0"/>
              <a:t>注意：有效的验证集防止过拟合；参数搜索。</a:t>
            </a:r>
            <a:r>
              <a:rPr lang="en-US" altLang="zh-CN" sz="2100" dirty="0"/>
              <a:t>    </a:t>
            </a:r>
            <a:endParaRPr lang="en-US" altLang="zh-CN" sz="2100"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787" y="-56199"/>
            <a:ext cx="10515600" cy="1325563"/>
          </a:xfrm>
        </p:spPr>
        <p:txBody>
          <a:bodyPr>
            <a:normAutofit/>
          </a:bodyPr>
          <a:lstStyle/>
          <a:p>
            <a:pPr>
              <a:spcBef>
                <a:spcPts val="1000"/>
              </a:spcBef>
            </a:pPr>
            <a:r>
              <a:rPr lang="zh-CN" altLang="en-US" sz="3200" dirty="0">
                <a:latin typeface="+mn-lt"/>
                <a:ea typeface="+mn-ea"/>
                <a:cs typeface="+mn-cs"/>
              </a:rPr>
              <a:t>调研计划</a:t>
            </a:r>
            <a:endParaRPr lang="zh-CN" altLang="en-US" sz="3200" dirty="0">
              <a:latin typeface="+mn-lt"/>
              <a:ea typeface="+mn-ea"/>
              <a:cs typeface="+mn-cs"/>
            </a:endParaRPr>
          </a:p>
        </p:txBody>
      </p:sp>
      <p:sp>
        <p:nvSpPr>
          <p:cNvPr id="3" name="内容占位符 2"/>
          <p:cNvSpPr>
            <a:spLocks noGrp="1"/>
          </p:cNvSpPr>
          <p:nvPr>
            <p:ph idx="1"/>
          </p:nvPr>
        </p:nvSpPr>
        <p:spPr>
          <a:xfrm>
            <a:off x="642787" y="1364343"/>
            <a:ext cx="10515600" cy="5493657"/>
          </a:xfrm>
        </p:spPr>
        <p:txBody>
          <a:bodyPr>
            <a:normAutofit/>
          </a:bodyPr>
          <a:lstStyle/>
          <a:p>
            <a:r>
              <a:rPr lang="zh-CN" altLang="en-US" sz="2100" dirty="0"/>
              <a:t>对比现阶段的应用于良率提升的算法，我们的优势是什么？（模型上的改进，模型融合更合理，更先进的系统架构）</a:t>
            </a:r>
            <a:endParaRPr lang="en-US" altLang="zh-CN" sz="2100" dirty="0"/>
          </a:p>
          <a:p>
            <a:endParaRPr lang="en-US" altLang="zh-CN" sz="2100" dirty="0"/>
          </a:p>
          <a:p>
            <a:r>
              <a:rPr lang="zh-CN" altLang="en-US" sz="2100" dirty="0"/>
              <a:t>如何评价系统稳定性</a:t>
            </a:r>
            <a:endParaRPr lang="en-US" altLang="zh-CN" sz="2100" dirty="0"/>
          </a:p>
          <a:p>
            <a:endParaRPr lang="en-US" altLang="zh-CN" dirty="0"/>
          </a:p>
          <a:p>
            <a:pPr marL="0" indent="0">
              <a:buNone/>
            </a:pPr>
            <a:endParaRPr lang="en-US" altLang="zh-CN" sz="2100" dirty="0"/>
          </a:p>
          <a:p>
            <a:pPr marL="0" indent="0">
              <a:buNone/>
            </a:pPr>
            <a:endParaRPr lang="zh-CN" altLang="en-US" dirty="0"/>
          </a:p>
        </p:txBody>
      </p:sp>
      <p:sp>
        <p:nvSpPr>
          <p:cNvPr id="4" name="内容占位符 2"/>
          <p:cNvSpPr txBox="1"/>
          <p:nvPr/>
        </p:nvSpPr>
        <p:spPr>
          <a:xfrm>
            <a:off x="704119" y="3992138"/>
            <a:ext cx="5095840" cy="25817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dirty="0"/>
              <a:t>下次组会计划</a:t>
            </a:r>
            <a:endParaRPr lang="en-US" altLang="zh-CN" sz="3200" dirty="0"/>
          </a:p>
          <a:p>
            <a:pPr marL="0" indent="0">
              <a:buNone/>
            </a:pPr>
            <a:endParaRPr lang="en-US" altLang="zh-CN" dirty="0"/>
          </a:p>
          <a:p>
            <a:pPr>
              <a:buFont typeface="Wingdings" panose="05000000000000000000" pitchFamily="2" charset="2"/>
              <a:buChar char="p"/>
            </a:pPr>
            <a:r>
              <a:rPr lang="zh-CN" altLang="en-US" sz="2100" dirty="0"/>
              <a:t>文献模型统计（数量，应用，融合）</a:t>
            </a:r>
            <a:endParaRPr lang="en-US" altLang="zh-CN" sz="2100" dirty="0"/>
          </a:p>
          <a:p>
            <a:pPr>
              <a:buFont typeface="Wingdings" panose="05000000000000000000" pitchFamily="2" charset="2"/>
              <a:buChar char="p"/>
            </a:pPr>
            <a:endParaRPr lang="en-US" altLang="zh-CN" sz="2100" dirty="0"/>
          </a:p>
          <a:p>
            <a:pPr>
              <a:buFont typeface="Wingdings" panose="05000000000000000000" pitchFamily="2" charset="2"/>
              <a:buChar char="p"/>
            </a:pPr>
            <a:r>
              <a:rPr lang="en-US" altLang="zh-CN" sz="2100" dirty="0"/>
              <a:t>SMIC</a:t>
            </a:r>
            <a:r>
              <a:rPr lang="zh-CN" altLang="en-US" sz="2100" dirty="0"/>
              <a:t>数据实验（优先随机森林）</a:t>
            </a:r>
            <a:endParaRPr lang="en-US" altLang="zh-CN" sz="2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804908" y="1131824"/>
            <a:ext cx="10582183" cy="4971566"/>
            <a:chOff x="1043517" y="1302178"/>
            <a:chExt cx="10582183" cy="4971566"/>
          </a:xfrm>
        </p:grpSpPr>
        <p:grpSp>
          <p:nvGrpSpPr>
            <p:cNvPr id="24" name="组合 23"/>
            <p:cNvGrpSpPr/>
            <p:nvPr/>
          </p:nvGrpSpPr>
          <p:grpSpPr>
            <a:xfrm>
              <a:off x="2168075" y="5425113"/>
              <a:ext cx="9155867" cy="382598"/>
              <a:chOff x="2168075" y="4102333"/>
              <a:chExt cx="9155867" cy="382598"/>
            </a:xfrm>
          </p:grpSpPr>
          <p:sp>
            <p:nvSpPr>
              <p:cNvPr id="5" name="文本框 4"/>
              <p:cNvSpPr txBox="1"/>
              <p:nvPr/>
            </p:nvSpPr>
            <p:spPr>
              <a:xfrm>
                <a:off x="2168075" y="4115599"/>
                <a:ext cx="1106377" cy="369332"/>
              </a:xfrm>
              <a:prstGeom prst="rect">
                <a:avLst/>
              </a:prstGeom>
              <a:solidFill>
                <a:srgbClr val="EFE2DE"/>
              </a:solidFill>
            </p:spPr>
            <p:txBody>
              <a:bodyPr wrap="square" rtlCol="0">
                <a:spAutoFit/>
              </a:bodyPr>
              <a:lstStyle/>
              <a:p>
                <a:r>
                  <a:rPr lang="zh-CN" altLang="en-US" dirty="0"/>
                  <a:t>履历数据</a:t>
                </a:r>
                <a:endParaRPr lang="zh-CN" altLang="en-US" dirty="0"/>
              </a:p>
            </p:txBody>
          </p:sp>
          <p:sp>
            <p:nvSpPr>
              <p:cNvPr id="6" name="文本框 5"/>
              <p:cNvSpPr txBox="1"/>
              <p:nvPr/>
            </p:nvSpPr>
            <p:spPr>
              <a:xfrm>
                <a:off x="4132466" y="4115599"/>
                <a:ext cx="1118616" cy="369332"/>
              </a:xfrm>
              <a:prstGeom prst="rect">
                <a:avLst/>
              </a:prstGeom>
              <a:solidFill>
                <a:srgbClr val="EFE2DE"/>
              </a:solidFill>
            </p:spPr>
            <p:txBody>
              <a:bodyPr wrap="square" rtlCol="0">
                <a:spAutoFit/>
              </a:bodyPr>
              <a:lstStyle/>
              <a:p>
                <a:r>
                  <a:rPr lang="zh-CN" altLang="en-US" dirty="0"/>
                  <a:t>制程数据</a:t>
                </a:r>
                <a:endParaRPr lang="zh-CN" altLang="en-US" dirty="0"/>
              </a:p>
            </p:txBody>
          </p:sp>
          <p:sp>
            <p:nvSpPr>
              <p:cNvPr id="7" name="文本框 6"/>
              <p:cNvSpPr txBox="1"/>
              <p:nvPr/>
            </p:nvSpPr>
            <p:spPr>
              <a:xfrm>
                <a:off x="6096000" y="4102333"/>
                <a:ext cx="1118616" cy="369332"/>
              </a:xfrm>
              <a:prstGeom prst="rect">
                <a:avLst/>
              </a:prstGeom>
              <a:solidFill>
                <a:srgbClr val="EFE2DE"/>
              </a:solidFill>
            </p:spPr>
            <p:txBody>
              <a:bodyPr wrap="square" rtlCol="0">
                <a:spAutoFit/>
              </a:bodyPr>
              <a:lstStyle/>
              <a:p>
                <a:r>
                  <a:rPr lang="zh-CN" altLang="en-US" dirty="0"/>
                  <a:t>量测数据</a:t>
                </a:r>
                <a:endParaRPr lang="zh-CN" altLang="en-US" dirty="0"/>
              </a:p>
            </p:txBody>
          </p:sp>
          <p:sp>
            <p:nvSpPr>
              <p:cNvPr id="8" name="文本框 7"/>
              <p:cNvSpPr txBox="1"/>
              <p:nvPr/>
            </p:nvSpPr>
            <p:spPr>
              <a:xfrm>
                <a:off x="8072630" y="4104041"/>
                <a:ext cx="1118616" cy="369332"/>
              </a:xfrm>
              <a:prstGeom prst="rect">
                <a:avLst/>
              </a:prstGeom>
              <a:solidFill>
                <a:srgbClr val="EFE2DE"/>
              </a:solidFill>
            </p:spPr>
            <p:txBody>
              <a:bodyPr wrap="square" rtlCol="0">
                <a:spAutoFit/>
              </a:bodyPr>
              <a:lstStyle/>
              <a:p>
                <a:r>
                  <a:rPr lang="zh-CN" altLang="en-US" dirty="0"/>
                  <a:t>良率数据</a:t>
                </a:r>
                <a:endParaRPr lang="zh-CN" altLang="en-US" dirty="0"/>
              </a:p>
            </p:txBody>
          </p:sp>
          <p:sp>
            <p:nvSpPr>
              <p:cNvPr id="9" name="文本框 8"/>
              <p:cNvSpPr txBox="1"/>
              <p:nvPr/>
            </p:nvSpPr>
            <p:spPr>
              <a:xfrm>
                <a:off x="10036164" y="4115599"/>
                <a:ext cx="1287778" cy="369332"/>
              </a:xfrm>
              <a:prstGeom prst="rect">
                <a:avLst/>
              </a:prstGeom>
              <a:solidFill>
                <a:srgbClr val="EFE2DE"/>
              </a:solidFill>
            </p:spPr>
            <p:txBody>
              <a:bodyPr wrap="square" rtlCol="0">
                <a:spAutoFit/>
              </a:bodyPr>
              <a:lstStyle/>
              <a:p>
                <a:r>
                  <a:rPr lang="en-US" altLang="zh-CN" dirty="0"/>
                  <a:t>Defect</a:t>
                </a:r>
                <a:r>
                  <a:rPr lang="zh-CN" altLang="en-US" dirty="0"/>
                  <a:t>数据</a:t>
                </a:r>
                <a:endParaRPr lang="zh-CN" altLang="en-US" dirty="0"/>
              </a:p>
            </p:txBody>
          </p:sp>
        </p:grpSp>
        <p:grpSp>
          <p:nvGrpSpPr>
            <p:cNvPr id="23" name="组合 22"/>
            <p:cNvGrpSpPr/>
            <p:nvPr/>
          </p:nvGrpSpPr>
          <p:grpSpPr>
            <a:xfrm>
              <a:off x="2168075" y="4202482"/>
              <a:ext cx="9155867" cy="369332"/>
              <a:chOff x="2168075" y="3173988"/>
              <a:chExt cx="9155867" cy="369332"/>
            </a:xfrm>
          </p:grpSpPr>
          <p:sp>
            <p:nvSpPr>
              <p:cNvPr id="12" name="文本框 11"/>
              <p:cNvSpPr txBox="1"/>
              <p:nvPr/>
            </p:nvSpPr>
            <p:spPr>
              <a:xfrm>
                <a:off x="2168075" y="3173988"/>
                <a:ext cx="1118616" cy="369332"/>
              </a:xfrm>
              <a:prstGeom prst="rect">
                <a:avLst/>
              </a:prstGeom>
              <a:solidFill>
                <a:srgbClr val="B7BED1"/>
              </a:solidFill>
            </p:spPr>
            <p:txBody>
              <a:bodyPr wrap="square" rtlCol="0">
                <a:spAutoFit/>
              </a:bodyPr>
              <a:lstStyle/>
              <a:p>
                <a:r>
                  <a:rPr lang="zh-CN" altLang="en-US" dirty="0"/>
                  <a:t>数据清洗</a:t>
                </a:r>
                <a:endParaRPr lang="zh-CN" altLang="en-US" dirty="0"/>
              </a:p>
            </p:txBody>
          </p:sp>
          <p:sp>
            <p:nvSpPr>
              <p:cNvPr id="14" name="文本框 13"/>
              <p:cNvSpPr txBox="1"/>
              <p:nvPr/>
            </p:nvSpPr>
            <p:spPr>
              <a:xfrm>
                <a:off x="4840698" y="3173988"/>
                <a:ext cx="1118616" cy="369332"/>
              </a:xfrm>
              <a:prstGeom prst="rect">
                <a:avLst/>
              </a:prstGeom>
              <a:solidFill>
                <a:srgbClr val="B7BED1"/>
              </a:solidFill>
            </p:spPr>
            <p:txBody>
              <a:bodyPr wrap="square" rtlCol="0">
                <a:spAutoFit/>
              </a:bodyPr>
              <a:lstStyle/>
              <a:p>
                <a:r>
                  <a:rPr lang="zh-CN" altLang="en-US" dirty="0"/>
                  <a:t>数据转换</a:t>
                </a:r>
                <a:endParaRPr lang="zh-CN" altLang="en-US" dirty="0"/>
              </a:p>
            </p:txBody>
          </p:sp>
          <p:sp>
            <p:nvSpPr>
              <p:cNvPr id="15" name="文本框 14"/>
              <p:cNvSpPr txBox="1"/>
              <p:nvPr/>
            </p:nvSpPr>
            <p:spPr>
              <a:xfrm>
                <a:off x="7513322" y="3173988"/>
                <a:ext cx="1118616" cy="369332"/>
              </a:xfrm>
              <a:prstGeom prst="rect">
                <a:avLst/>
              </a:prstGeom>
              <a:solidFill>
                <a:srgbClr val="B7BED1"/>
              </a:solidFill>
            </p:spPr>
            <p:txBody>
              <a:bodyPr wrap="square" rtlCol="0">
                <a:spAutoFit/>
              </a:bodyPr>
              <a:lstStyle/>
              <a:p>
                <a:r>
                  <a:rPr lang="zh-CN" altLang="en-US" dirty="0"/>
                  <a:t>字段对齐</a:t>
                </a:r>
                <a:endParaRPr lang="zh-CN" altLang="en-US" dirty="0"/>
              </a:p>
            </p:txBody>
          </p:sp>
          <p:sp>
            <p:nvSpPr>
              <p:cNvPr id="16" name="文本框 15"/>
              <p:cNvSpPr txBox="1"/>
              <p:nvPr/>
            </p:nvSpPr>
            <p:spPr>
              <a:xfrm>
                <a:off x="10205326" y="3173988"/>
                <a:ext cx="1118616" cy="369332"/>
              </a:xfrm>
              <a:prstGeom prst="rect">
                <a:avLst/>
              </a:prstGeom>
              <a:solidFill>
                <a:srgbClr val="B7BED1"/>
              </a:solidFill>
            </p:spPr>
            <p:txBody>
              <a:bodyPr wrap="square" rtlCol="0">
                <a:spAutoFit/>
              </a:bodyPr>
              <a:lstStyle/>
              <a:p>
                <a:r>
                  <a:rPr lang="zh-CN" altLang="en-US" dirty="0"/>
                  <a:t>数据关联</a:t>
                </a:r>
                <a:endParaRPr lang="zh-CN" altLang="en-US" dirty="0"/>
              </a:p>
            </p:txBody>
          </p:sp>
        </p:grpSp>
        <p:grpSp>
          <p:nvGrpSpPr>
            <p:cNvPr id="22" name="组合 21"/>
            <p:cNvGrpSpPr/>
            <p:nvPr/>
          </p:nvGrpSpPr>
          <p:grpSpPr>
            <a:xfrm>
              <a:off x="2168075" y="2925367"/>
              <a:ext cx="9155867" cy="369332"/>
              <a:chOff x="2168075" y="2232377"/>
              <a:chExt cx="9155867" cy="369332"/>
            </a:xfrm>
          </p:grpSpPr>
          <p:sp>
            <p:nvSpPr>
              <p:cNvPr id="17" name="文本框 16"/>
              <p:cNvSpPr txBox="1"/>
              <p:nvPr/>
            </p:nvSpPr>
            <p:spPr>
              <a:xfrm>
                <a:off x="2168075" y="2232377"/>
                <a:ext cx="1118616" cy="369332"/>
              </a:xfrm>
              <a:prstGeom prst="rect">
                <a:avLst/>
              </a:prstGeom>
              <a:solidFill>
                <a:srgbClr val="ECE0EB"/>
              </a:solidFill>
            </p:spPr>
            <p:txBody>
              <a:bodyPr wrap="square" rtlCol="0">
                <a:spAutoFit/>
              </a:bodyPr>
              <a:lstStyle/>
              <a:p>
                <a:r>
                  <a:rPr lang="zh-CN" altLang="en-US" dirty="0"/>
                  <a:t>统计分析</a:t>
                </a:r>
                <a:endParaRPr lang="zh-CN" altLang="en-US" dirty="0"/>
              </a:p>
            </p:txBody>
          </p:sp>
          <p:sp>
            <p:nvSpPr>
              <p:cNvPr id="18" name="文本框 17"/>
              <p:cNvSpPr txBox="1"/>
              <p:nvPr/>
            </p:nvSpPr>
            <p:spPr>
              <a:xfrm>
                <a:off x="3976126" y="2232377"/>
                <a:ext cx="1118616" cy="369332"/>
              </a:xfrm>
              <a:prstGeom prst="rect">
                <a:avLst/>
              </a:prstGeom>
              <a:solidFill>
                <a:srgbClr val="ECE0EB"/>
              </a:solidFill>
            </p:spPr>
            <p:txBody>
              <a:bodyPr wrap="square" rtlCol="0">
                <a:spAutoFit/>
              </a:bodyPr>
              <a:lstStyle/>
              <a:p>
                <a:r>
                  <a:rPr lang="zh-CN" altLang="en-US" dirty="0"/>
                  <a:t>机器学习</a:t>
                </a:r>
                <a:endParaRPr lang="zh-CN" altLang="en-US" dirty="0"/>
              </a:p>
            </p:txBody>
          </p:sp>
          <p:sp>
            <p:nvSpPr>
              <p:cNvPr id="19" name="文本框 18"/>
              <p:cNvSpPr txBox="1"/>
              <p:nvPr/>
            </p:nvSpPr>
            <p:spPr>
              <a:xfrm>
                <a:off x="5784178" y="2232377"/>
                <a:ext cx="1118616" cy="369332"/>
              </a:xfrm>
              <a:prstGeom prst="rect">
                <a:avLst/>
              </a:prstGeom>
              <a:solidFill>
                <a:srgbClr val="ECE0EB"/>
              </a:solidFill>
            </p:spPr>
            <p:txBody>
              <a:bodyPr wrap="square" rtlCol="0">
                <a:spAutoFit/>
              </a:bodyPr>
              <a:lstStyle/>
              <a:p>
                <a:r>
                  <a:rPr lang="zh-CN" altLang="en-US" dirty="0"/>
                  <a:t>深度学习</a:t>
                </a:r>
                <a:endParaRPr lang="zh-CN" altLang="en-US" dirty="0"/>
              </a:p>
            </p:txBody>
          </p:sp>
          <p:sp>
            <p:nvSpPr>
              <p:cNvPr id="20" name="文本框 19"/>
              <p:cNvSpPr txBox="1"/>
              <p:nvPr/>
            </p:nvSpPr>
            <p:spPr>
              <a:xfrm>
                <a:off x="7697308" y="2232377"/>
                <a:ext cx="1416060" cy="369332"/>
              </a:xfrm>
              <a:prstGeom prst="rect">
                <a:avLst/>
              </a:prstGeom>
              <a:solidFill>
                <a:srgbClr val="ECE0EB"/>
              </a:solidFill>
            </p:spPr>
            <p:txBody>
              <a:bodyPr wrap="square" rtlCol="0">
                <a:spAutoFit/>
              </a:bodyPr>
              <a:lstStyle/>
              <a:p>
                <a:r>
                  <a:rPr lang="en-US" altLang="zh-CN" dirty="0"/>
                  <a:t>Off-line</a:t>
                </a:r>
                <a:r>
                  <a:rPr lang="zh-CN" altLang="en-US" dirty="0"/>
                  <a:t>计算</a:t>
                </a:r>
                <a:endParaRPr lang="zh-CN" altLang="en-US" dirty="0"/>
              </a:p>
            </p:txBody>
          </p:sp>
          <p:sp>
            <p:nvSpPr>
              <p:cNvPr id="21" name="文本框 20"/>
              <p:cNvSpPr txBox="1"/>
              <p:nvPr/>
            </p:nvSpPr>
            <p:spPr>
              <a:xfrm>
                <a:off x="9907882" y="2232377"/>
                <a:ext cx="1416060" cy="369332"/>
              </a:xfrm>
              <a:prstGeom prst="rect">
                <a:avLst/>
              </a:prstGeom>
              <a:solidFill>
                <a:srgbClr val="ECE0EB"/>
              </a:solidFill>
            </p:spPr>
            <p:txBody>
              <a:bodyPr wrap="square" rtlCol="0">
                <a:spAutoFit/>
              </a:bodyPr>
              <a:lstStyle/>
              <a:p>
                <a:r>
                  <a:rPr lang="en-US" altLang="zh-CN" dirty="0"/>
                  <a:t>In-time</a:t>
                </a:r>
                <a:r>
                  <a:rPr lang="zh-CN" altLang="en-US" dirty="0"/>
                  <a:t>计算</a:t>
                </a:r>
                <a:endParaRPr lang="zh-CN" altLang="en-US" dirty="0"/>
              </a:p>
            </p:txBody>
          </p:sp>
        </p:grpSp>
        <p:grpSp>
          <p:nvGrpSpPr>
            <p:cNvPr id="29" name="组合 28"/>
            <p:cNvGrpSpPr/>
            <p:nvPr/>
          </p:nvGrpSpPr>
          <p:grpSpPr>
            <a:xfrm>
              <a:off x="2168075" y="1674746"/>
              <a:ext cx="9168106" cy="369332"/>
              <a:chOff x="2155836" y="1290766"/>
              <a:chExt cx="9168106" cy="369332"/>
            </a:xfrm>
          </p:grpSpPr>
          <p:sp>
            <p:nvSpPr>
              <p:cNvPr id="25" name="文本框 24"/>
              <p:cNvSpPr txBox="1"/>
              <p:nvPr/>
            </p:nvSpPr>
            <p:spPr>
              <a:xfrm>
                <a:off x="2155836" y="1290766"/>
                <a:ext cx="1118616" cy="369332"/>
              </a:xfrm>
              <a:prstGeom prst="rect">
                <a:avLst/>
              </a:prstGeom>
              <a:solidFill>
                <a:srgbClr val="698873"/>
              </a:solidFill>
            </p:spPr>
            <p:txBody>
              <a:bodyPr wrap="square" rtlCol="0">
                <a:spAutoFit/>
              </a:bodyPr>
              <a:lstStyle/>
              <a:p>
                <a:r>
                  <a:rPr lang="zh-CN" altLang="en-US" dirty="0"/>
                  <a:t>良率预测</a:t>
                </a:r>
                <a:endParaRPr lang="zh-CN" altLang="en-US" dirty="0"/>
              </a:p>
            </p:txBody>
          </p:sp>
          <p:sp>
            <p:nvSpPr>
              <p:cNvPr id="26" name="文本框 25"/>
              <p:cNvSpPr txBox="1"/>
              <p:nvPr/>
            </p:nvSpPr>
            <p:spPr>
              <a:xfrm>
                <a:off x="7471982" y="1290766"/>
                <a:ext cx="1118616" cy="369332"/>
              </a:xfrm>
              <a:prstGeom prst="rect">
                <a:avLst/>
              </a:prstGeom>
              <a:solidFill>
                <a:srgbClr val="698873"/>
              </a:solidFill>
            </p:spPr>
            <p:txBody>
              <a:bodyPr wrap="square" rtlCol="0">
                <a:spAutoFit/>
              </a:bodyPr>
              <a:lstStyle/>
              <a:p>
                <a:r>
                  <a:rPr lang="zh-CN" altLang="en-US" dirty="0"/>
                  <a:t>故障检测</a:t>
                </a:r>
                <a:endParaRPr lang="zh-CN" altLang="en-US" dirty="0"/>
              </a:p>
            </p:txBody>
          </p:sp>
          <p:sp>
            <p:nvSpPr>
              <p:cNvPr id="27" name="文本框 26"/>
              <p:cNvSpPr txBox="1"/>
              <p:nvPr/>
            </p:nvSpPr>
            <p:spPr>
              <a:xfrm>
                <a:off x="9994689" y="1290766"/>
                <a:ext cx="1329253" cy="369332"/>
              </a:xfrm>
              <a:prstGeom prst="rect">
                <a:avLst/>
              </a:prstGeom>
              <a:solidFill>
                <a:srgbClr val="698873"/>
              </a:solidFill>
            </p:spPr>
            <p:txBody>
              <a:bodyPr wrap="square" rtlCol="0">
                <a:spAutoFit/>
              </a:bodyPr>
              <a:lstStyle/>
              <a:p>
                <a:r>
                  <a:rPr lang="zh-CN" altLang="en-US" dirty="0"/>
                  <a:t>数据可视化</a:t>
                </a:r>
                <a:endParaRPr lang="zh-CN" altLang="en-US" dirty="0"/>
              </a:p>
            </p:txBody>
          </p:sp>
          <p:sp>
            <p:nvSpPr>
              <p:cNvPr id="28" name="文本框 27"/>
              <p:cNvSpPr txBox="1"/>
              <p:nvPr/>
            </p:nvSpPr>
            <p:spPr>
              <a:xfrm>
                <a:off x="4630061" y="1290766"/>
                <a:ext cx="1329253" cy="369332"/>
              </a:xfrm>
              <a:prstGeom prst="rect">
                <a:avLst/>
              </a:prstGeom>
              <a:solidFill>
                <a:srgbClr val="698873"/>
              </a:solidFill>
            </p:spPr>
            <p:txBody>
              <a:bodyPr wrap="square" rtlCol="0">
                <a:spAutoFit/>
              </a:bodyPr>
              <a:lstStyle/>
              <a:p>
                <a:r>
                  <a:rPr lang="zh-CN" altLang="en-US" dirty="0"/>
                  <a:t>多变量分析</a:t>
                </a:r>
                <a:endParaRPr lang="zh-CN" altLang="en-US" dirty="0"/>
              </a:p>
            </p:txBody>
          </p:sp>
        </p:grpSp>
        <p:sp>
          <p:nvSpPr>
            <p:cNvPr id="30" name="矩形 29"/>
            <p:cNvSpPr/>
            <p:nvPr/>
          </p:nvSpPr>
          <p:spPr>
            <a:xfrm>
              <a:off x="1043517" y="5069192"/>
              <a:ext cx="10564428" cy="1036442"/>
            </a:xfrm>
            <a:prstGeom prst="rect">
              <a:avLst/>
            </a:prstGeom>
            <a:noFill/>
            <a:ln w="28575">
              <a:solidFill>
                <a:srgbClr val="B09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304990" y="5208610"/>
              <a:ext cx="461665" cy="1065134"/>
            </a:xfrm>
            <a:prstGeom prst="rect">
              <a:avLst/>
            </a:prstGeom>
            <a:noFill/>
          </p:spPr>
          <p:txBody>
            <a:bodyPr vert="eaVert" wrap="square" rtlCol="0">
              <a:spAutoFit/>
            </a:bodyPr>
            <a:lstStyle/>
            <a:p>
              <a:r>
                <a:rPr lang="zh-CN" altLang="en-US" b="1" dirty="0"/>
                <a:t>数据层</a:t>
              </a:r>
              <a:endParaRPr lang="zh-CN" altLang="en-US" b="1" dirty="0"/>
            </a:p>
          </p:txBody>
        </p:sp>
        <p:sp>
          <p:nvSpPr>
            <p:cNvPr id="33" name="矩形 32"/>
            <p:cNvSpPr/>
            <p:nvPr/>
          </p:nvSpPr>
          <p:spPr>
            <a:xfrm>
              <a:off x="1043517" y="3808508"/>
              <a:ext cx="10564428" cy="1124417"/>
            </a:xfrm>
            <a:prstGeom prst="rect">
              <a:avLst/>
            </a:prstGeom>
            <a:noFill/>
            <a:ln w="28575">
              <a:solidFill>
                <a:srgbClr val="B09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61272" y="2547824"/>
              <a:ext cx="10564428" cy="1124417"/>
            </a:xfrm>
            <a:prstGeom prst="rect">
              <a:avLst/>
            </a:prstGeom>
            <a:noFill/>
            <a:ln w="28575">
              <a:solidFill>
                <a:srgbClr val="B09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333629" y="3975253"/>
              <a:ext cx="461665" cy="1065134"/>
            </a:xfrm>
            <a:prstGeom prst="rect">
              <a:avLst/>
            </a:prstGeom>
            <a:noFill/>
          </p:spPr>
          <p:txBody>
            <a:bodyPr vert="eaVert" wrap="square" rtlCol="0">
              <a:spAutoFit/>
            </a:bodyPr>
            <a:lstStyle/>
            <a:p>
              <a:r>
                <a:rPr lang="zh-CN" altLang="en-US" b="1" dirty="0"/>
                <a:t>治理层</a:t>
              </a:r>
              <a:endParaRPr lang="zh-CN" altLang="en-US" b="1" dirty="0"/>
            </a:p>
          </p:txBody>
        </p:sp>
        <p:sp>
          <p:nvSpPr>
            <p:cNvPr id="37" name="文本框 36"/>
            <p:cNvSpPr txBox="1"/>
            <p:nvPr/>
          </p:nvSpPr>
          <p:spPr>
            <a:xfrm>
              <a:off x="1333628" y="2736543"/>
              <a:ext cx="461665" cy="1065134"/>
            </a:xfrm>
            <a:prstGeom prst="rect">
              <a:avLst/>
            </a:prstGeom>
            <a:noFill/>
          </p:spPr>
          <p:txBody>
            <a:bodyPr vert="eaVert" wrap="square" rtlCol="0">
              <a:spAutoFit/>
            </a:bodyPr>
            <a:lstStyle/>
            <a:p>
              <a:r>
                <a:rPr lang="zh-CN" altLang="en-US" b="1" dirty="0"/>
                <a:t>计算层</a:t>
              </a:r>
              <a:endParaRPr lang="zh-CN" altLang="en-US" b="1" dirty="0"/>
            </a:p>
          </p:txBody>
        </p:sp>
        <p:sp>
          <p:nvSpPr>
            <p:cNvPr id="39" name="矩形 38"/>
            <p:cNvSpPr/>
            <p:nvPr/>
          </p:nvSpPr>
          <p:spPr>
            <a:xfrm>
              <a:off x="1061272" y="1302178"/>
              <a:ext cx="10564428" cy="1124417"/>
            </a:xfrm>
            <a:prstGeom prst="rect">
              <a:avLst/>
            </a:prstGeom>
            <a:noFill/>
            <a:ln w="28575">
              <a:solidFill>
                <a:srgbClr val="B09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280363" y="1511511"/>
              <a:ext cx="461665" cy="1065134"/>
            </a:xfrm>
            <a:prstGeom prst="rect">
              <a:avLst/>
            </a:prstGeom>
            <a:noFill/>
          </p:spPr>
          <p:txBody>
            <a:bodyPr vert="eaVert" wrap="square" rtlCol="0">
              <a:spAutoFit/>
            </a:bodyPr>
            <a:lstStyle/>
            <a:p>
              <a:r>
                <a:rPr lang="zh-CN" altLang="en-US" b="1" dirty="0"/>
                <a:t>应用层</a:t>
              </a:r>
              <a:endParaRPr lang="zh-CN" altLang="en-US" b="1" dirty="0"/>
            </a:p>
          </p:txBody>
        </p:sp>
      </p:grpSp>
      <p:sp>
        <p:nvSpPr>
          <p:cNvPr id="42" name="文本框 41"/>
          <p:cNvSpPr txBox="1"/>
          <p:nvPr/>
        </p:nvSpPr>
        <p:spPr>
          <a:xfrm>
            <a:off x="130649" y="88777"/>
            <a:ext cx="4881824" cy="461665"/>
          </a:xfrm>
          <a:prstGeom prst="rect">
            <a:avLst/>
          </a:prstGeom>
          <a:noFill/>
        </p:spPr>
        <p:txBody>
          <a:bodyPr wrap="square" rtlCol="0">
            <a:spAutoFit/>
          </a:bodyPr>
          <a:lstStyle/>
          <a:p>
            <a:r>
              <a:rPr lang="en-US" altLang="zh-CN" sz="2400" b="1" dirty="0"/>
              <a:t>YMS</a:t>
            </a:r>
            <a:r>
              <a:rPr lang="zh-CN" altLang="en-US" sz="2400" b="1" dirty="0"/>
              <a:t>系统</a:t>
            </a:r>
            <a:r>
              <a:rPr lang="en-US" altLang="zh-CN" sz="2400" b="1" dirty="0"/>
              <a:t>——</a:t>
            </a:r>
            <a:r>
              <a:rPr lang="zh-CN" altLang="en-US" sz="2400" b="1" dirty="0"/>
              <a:t>框架</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07691" y="987599"/>
            <a:ext cx="1099334" cy="4109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隐藏层</a:t>
            </a:r>
            <a:endParaRPr lang="zh-CN" altLang="en-US" dirty="0">
              <a:solidFill>
                <a:schemeClr val="tx1"/>
              </a:solidFill>
            </a:endParaRPr>
          </a:p>
        </p:txBody>
      </p:sp>
      <p:sp>
        <p:nvSpPr>
          <p:cNvPr id="2" name="文本框 1"/>
          <p:cNvSpPr txBox="1"/>
          <p:nvPr/>
        </p:nvSpPr>
        <p:spPr>
          <a:xfrm>
            <a:off x="232229" y="130629"/>
            <a:ext cx="1792514" cy="377274"/>
          </a:xfrm>
          <a:prstGeom prst="rect">
            <a:avLst/>
          </a:prstGeom>
          <a:noFill/>
        </p:spPr>
        <p:txBody>
          <a:bodyPr wrap="square" rtlCol="0">
            <a:spAutoFit/>
          </a:bodyPr>
          <a:lstStyle/>
          <a:p>
            <a:r>
              <a:rPr lang="zh-CN" altLang="en-US" dirty="0"/>
              <a:t>人工神经网络</a:t>
            </a:r>
            <a:endParaRPr lang="zh-CN" altLang="en-US" dirty="0"/>
          </a:p>
        </p:txBody>
      </p:sp>
      <p:sp>
        <p:nvSpPr>
          <p:cNvPr id="3" name="文本框 2"/>
          <p:cNvSpPr txBox="1"/>
          <p:nvPr/>
        </p:nvSpPr>
        <p:spPr>
          <a:xfrm>
            <a:off x="1813454" y="987599"/>
            <a:ext cx="10110032" cy="646331"/>
          </a:xfrm>
          <a:prstGeom prst="rect">
            <a:avLst/>
          </a:prstGeom>
          <a:noFill/>
        </p:spPr>
        <p:txBody>
          <a:bodyPr wrap="square" rtlCol="0">
            <a:spAutoFit/>
          </a:bodyPr>
          <a:lstStyle/>
          <a:p>
            <a:r>
              <a:rPr lang="zh-CN" altLang="en-US" dirty="0"/>
              <a:t>就是激活函数，对输入数据进行处理以便输出至下一层。一般网络常用激活函数有双曲线正切函数和双弯曲函数</a:t>
            </a:r>
            <a:endParaRPr lang="zh-CN" altLang="en-US" dirty="0"/>
          </a:p>
        </p:txBody>
      </p:sp>
      <p:pic>
        <p:nvPicPr>
          <p:cNvPr id="7" name="图片 6"/>
          <p:cNvPicPr>
            <a:picLocks noChangeAspect="1"/>
          </p:cNvPicPr>
          <p:nvPr/>
        </p:nvPicPr>
        <p:blipFill>
          <a:blip r:embed="rId1"/>
          <a:stretch>
            <a:fillRect/>
          </a:stretch>
        </p:blipFill>
        <p:spPr>
          <a:xfrm>
            <a:off x="3729230" y="1310764"/>
            <a:ext cx="2088172" cy="429276"/>
          </a:xfrm>
          <a:prstGeom prst="rect">
            <a:avLst/>
          </a:prstGeom>
        </p:spPr>
      </p:pic>
      <p:pic>
        <p:nvPicPr>
          <p:cNvPr id="9" name="图片 8"/>
          <p:cNvPicPr>
            <a:picLocks noChangeAspect="1"/>
          </p:cNvPicPr>
          <p:nvPr/>
        </p:nvPicPr>
        <p:blipFill>
          <a:blip r:embed="rId2"/>
          <a:stretch>
            <a:fillRect/>
          </a:stretch>
        </p:blipFill>
        <p:spPr>
          <a:xfrm>
            <a:off x="6374600" y="1273665"/>
            <a:ext cx="1523850" cy="503474"/>
          </a:xfrm>
          <a:prstGeom prst="rect">
            <a:avLst/>
          </a:prstGeom>
        </p:spPr>
      </p:pic>
      <p:sp>
        <p:nvSpPr>
          <p:cNvPr id="10" name="文本框 9"/>
          <p:cNvSpPr txBox="1"/>
          <p:nvPr/>
        </p:nvSpPr>
        <p:spPr>
          <a:xfrm>
            <a:off x="1807025" y="1790460"/>
            <a:ext cx="10110032" cy="369332"/>
          </a:xfrm>
          <a:prstGeom prst="rect">
            <a:avLst/>
          </a:prstGeom>
          <a:noFill/>
        </p:spPr>
        <p:txBody>
          <a:bodyPr wrap="square" rtlCol="0">
            <a:spAutoFit/>
          </a:bodyPr>
          <a:lstStyle/>
          <a:p>
            <a:r>
              <a:rPr lang="zh-CN" altLang="en-US" dirty="0"/>
              <a:t>隐藏层数量和每一个隐藏层需要人工处理的单元的数量没有标准，可用</a:t>
            </a:r>
            <a:r>
              <a:rPr lang="en-US" altLang="zh-CN" dirty="0"/>
              <a:t>DOE</a:t>
            </a:r>
            <a:r>
              <a:rPr lang="zh-CN" altLang="en-US"/>
              <a:t>找到最佳组合</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0920" y="88777"/>
            <a:ext cx="4881824" cy="461665"/>
          </a:xfrm>
          <a:prstGeom prst="rect">
            <a:avLst/>
          </a:prstGeom>
          <a:noFill/>
        </p:spPr>
        <p:txBody>
          <a:bodyPr wrap="square" rtlCol="0">
            <a:spAutoFit/>
          </a:bodyPr>
          <a:lstStyle/>
          <a:p>
            <a:r>
              <a:rPr lang="zh-CN" altLang="en-US" sz="2400" b="1" dirty="0"/>
              <a:t>背景介绍</a:t>
            </a:r>
            <a:r>
              <a:rPr lang="en-US" altLang="zh-CN" sz="2400" b="1" dirty="0"/>
              <a:t>——</a:t>
            </a:r>
            <a:r>
              <a:rPr lang="zh-CN" altLang="en-US" sz="2400" b="1" dirty="0"/>
              <a:t>良率提升的意义</a:t>
            </a:r>
            <a:endParaRPr lang="en-US" altLang="zh-CN" dirty="0"/>
          </a:p>
        </p:txBody>
      </p:sp>
      <p:sp>
        <p:nvSpPr>
          <p:cNvPr id="4" name="文本框 3"/>
          <p:cNvSpPr txBox="1"/>
          <p:nvPr/>
        </p:nvSpPr>
        <p:spPr>
          <a:xfrm>
            <a:off x="391482" y="714910"/>
            <a:ext cx="6995638" cy="15723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良率重要性</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半导体制造</a:t>
            </a:r>
            <a:r>
              <a:rPr lang="zh-CN" altLang="en-US" sz="1600" dirty="0">
                <a:solidFill>
                  <a:srgbClr val="FF0000"/>
                </a:solidFill>
                <a:latin typeface="微软雅黑" panose="020B0503020204020204" pitchFamily="34" charset="-122"/>
                <a:ea typeface="微软雅黑" panose="020B0503020204020204" pitchFamily="34" charset="-122"/>
              </a:rPr>
              <a:t>工艺复杂繁多</a:t>
            </a:r>
            <a:r>
              <a:rPr lang="zh-CN" altLang="en-US" sz="1600" dirty="0">
                <a:latin typeface="微软雅黑" panose="020B0503020204020204" pitchFamily="34" charset="-122"/>
                <a:ea typeface="微软雅黑" panose="020B0503020204020204" pitchFamily="34" charset="-122"/>
              </a:rPr>
              <a:t>，任何步骤出现异常都会对最终良率产生</a:t>
            </a:r>
            <a:r>
              <a:rPr lang="zh-CN" altLang="en-US" sz="1600" dirty="0">
                <a:solidFill>
                  <a:srgbClr val="FF0000"/>
                </a:solidFill>
                <a:latin typeface="微软雅黑" panose="020B0503020204020204" pitchFamily="34" charset="-122"/>
                <a:ea typeface="微软雅黑" panose="020B0503020204020204" pitchFamily="34" charset="-122"/>
              </a:rPr>
              <a:t>重大影响</a:t>
            </a:r>
            <a:r>
              <a:rPr lang="zh-CN" altLang="en-US" sz="1600" dirty="0">
                <a:latin typeface="微软雅黑" panose="020B0503020204020204" pitchFamily="34" charset="-122"/>
                <a:ea typeface="微软雅黑" panose="020B0503020204020204" pitchFamily="34" charset="-122"/>
              </a:rPr>
              <a:t>。良率管理能力被认为是企业核心竞争力，</a:t>
            </a:r>
            <a:r>
              <a:rPr lang="zh-CN" altLang="en-US" sz="1600" dirty="0">
                <a:solidFill>
                  <a:srgbClr val="FF0000"/>
                </a:solidFill>
                <a:latin typeface="微软雅黑" panose="020B0503020204020204" pitchFamily="34" charset="-122"/>
                <a:ea typeface="微软雅黑" panose="020B0503020204020204" pitchFamily="34" charset="-122"/>
              </a:rPr>
              <a:t>产品良率</a:t>
            </a:r>
            <a:r>
              <a:rPr lang="zh-CN" altLang="en-US" sz="1600" dirty="0">
                <a:latin typeface="微软雅黑" panose="020B0503020204020204" pitchFamily="34" charset="-122"/>
                <a:ea typeface="微软雅黑" panose="020B0503020204020204" pitchFamily="34" charset="-122"/>
              </a:rPr>
              <a:t>是能否入围龙头企业供应链的关键</a:t>
            </a:r>
            <a:r>
              <a:rPr lang="zh-CN" altLang="en-US" sz="1600" dirty="0">
                <a:solidFill>
                  <a:srgbClr val="FF0000"/>
                </a:solidFill>
                <a:latin typeface="微软雅黑" panose="020B0503020204020204" pitchFamily="34" charset="-122"/>
                <a:ea typeface="微软雅黑" panose="020B0503020204020204" pitchFamily="34" charset="-122"/>
              </a:rPr>
              <a:t>指标</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cxnSp>
        <p:nvCxnSpPr>
          <p:cNvPr id="17" name="直接箭头连接符 16"/>
          <p:cNvCxnSpPr/>
          <p:nvPr/>
        </p:nvCxnSpPr>
        <p:spPr>
          <a:xfrm>
            <a:off x="811987" y="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096421" y="5864333"/>
            <a:ext cx="2262224" cy="369332"/>
          </a:xfrm>
          <a:prstGeom prst="rect">
            <a:avLst/>
          </a:prstGeom>
          <a:noFill/>
        </p:spPr>
        <p:txBody>
          <a:bodyPr wrap="square">
            <a:spAutoFit/>
          </a:bodyPr>
          <a:lstStyle/>
          <a:p>
            <a:r>
              <a:rPr lang="zh-CN" altLang="en-US" sz="1800" dirty="0">
                <a:latin typeface="+mj-lt"/>
                <a:ea typeface="微软雅黑" panose="020B0503020204020204" pitchFamily="34" charset="-122"/>
              </a:rPr>
              <a:t>集成电路制造流程图</a:t>
            </a:r>
            <a:endParaRPr lang="zh-CN" altLang="en-US" dirty="0">
              <a:latin typeface="+mj-lt"/>
            </a:endParaRPr>
          </a:p>
        </p:txBody>
      </p:sp>
      <p:grpSp>
        <p:nvGrpSpPr>
          <p:cNvPr id="56" name="组合 55"/>
          <p:cNvGrpSpPr/>
          <p:nvPr/>
        </p:nvGrpSpPr>
        <p:grpSpPr>
          <a:xfrm>
            <a:off x="8182548" y="714910"/>
            <a:ext cx="3617970" cy="4689002"/>
            <a:chOff x="8465906" y="274683"/>
            <a:chExt cx="3617970" cy="4689002"/>
          </a:xfrm>
        </p:grpSpPr>
        <p:sp>
          <p:nvSpPr>
            <p:cNvPr id="8" name="矩形 7"/>
            <p:cNvSpPr/>
            <p:nvPr/>
          </p:nvSpPr>
          <p:spPr>
            <a:xfrm>
              <a:off x="8465907" y="4211531"/>
              <a:ext cx="1099334" cy="682375"/>
            </a:xfrm>
            <a:prstGeom prst="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晶圆针测</a:t>
              </a:r>
              <a:r>
                <a:rPr lang="en-US" altLang="zh-CN" dirty="0">
                  <a:solidFill>
                    <a:schemeClr val="tx1"/>
                  </a:solidFill>
                </a:rPr>
                <a:t>CP</a:t>
              </a:r>
              <a:endParaRPr lang="zh-CN" altLang="en-US" dirty="0">
                <a:solidFill>
                  <a:schemeClr val="tx1"/>
                </a:solidFill>
              </a:endParaRPr>
            </a:p>
          </p:txBody>
        </p:sp>
        <p:sp>
          <p:nvSpPr>
            <p:cNvPr id="9" name="矩形 8"/>
            <p:cNvSpPr/>
            <p:nvPr/>
          </p:nvSpPr>
          <p:spPr>
            <a:xfrm>
              <a:off x="10984542" y="274683"/>
              <a:ext cx="1099334" cy="4109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封装</a:t>
              </a:r>
              <a:endParaRPr lang="zh-CN" altLang="en-US" dirty="0">
                <a:solidFill>
                  <a:schemeClr val="tx1"/>
                </a:solidFill>
              </a:endParaRPr>
            </a:p>
          </p:txBody>
        </p:sp>
        <p:sp>
          <p:nvSpPr>
            <p:cNvPr id="10" name="矩形 9"/>
            <p:cNvSpPr/>
            <p:nvPr/>
          </p:nvSpPr>
          <p:spPr>
            <a:xfrm>
              <a:off x="10984542" y="2413701"/>
              <a:ext cx="1099334" cy="4109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终测</a:t>
              </a:r>
              <a:r>
                <a:rPr lang="en-US" altLang="zh-CN" dirty="0">
                  <a:solidFill>
                    <a:schemeClr val="tx1"/>
                  </a:solidFill>
                </a:rPr>
                <a:t>FT</a:t>
              </a:r>
              <a:endParaRPr lang="zh-CN" altLang="en-US" dirty="0">
                <a:solidFill>
                  <a:schemeClr val="tx1"/>
                </a:solidFill>
              </a:endParaRPr>
            </a:p>
          </p:txBody>
        </p:sp>
        <p:sp>
          <p:nvSpPr>
            <p:cNvPr id="11" name="矩形 10"/>
            <p:cNvSpPr/>
            <p:nvPr/>
          </p:nvSpPr>
          <p:spPr>
            <a:xfrm>
              <a:off x="10984542" y="4552719"/>
              <a:ext cx="1099334" cy="4109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成品</a:t>
              </a:r>
              <a:endParaRPr lang="zh-CN" altLang="en-US" dirty="0">
                <a:solidFill>
                  <a:schemeClr val="tx1"/>
                </a:solidFill>
              </a:endParaRPr>
            </a:p>
          </p:txBody>
        </p:sp>
        <p:cxnSp>
          <p:nvCxnSpPr>
            <p:cNvPr id="24" name="连接符: 肘形 23"/>
            <p:cNvCxnSpPr>
              <a:stCxn id="8" idx="2"/>
              <a:endCxn id="9" idx="1"/>
            </p:cNvCxnSpPr>
            <p:nvPr/>
          </p:nvCxnSpPr>
          <p:spPr>
            <a:xfrm rot="5400000" flipH="1" flipV="1">
              <a:off x="7793188" y="1702552"/>
              <a:ext cx="4413740" cy="1968968"/>
            </a:xfrm>
            <a:prstGeom prst="bentConnector4">
              <a:avLst>
                <a:gd name="adj1" fmla="val -5179"/>
                <a:gd name="adj2" fmla="val 6395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2"/>
              <a:endCxn id="10" idx="0"/>
            </p:cNvCxnSpPr>
            <p:nvPr/>
          </p:nvCxnSpPr>
          <p:spPr>
            <a:xfrm>
              <a:off x="11534209" y="685649"/>
              <a:ext cx="0" cy="17280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0" idx="2"/>
              <a:endCxn id="11" idx="0"/>
            </p:cNvCxnSpPr>
            <p:nvPr/>
          </p:nvCxnSpPr>
          <p:spPr>
            <a:xfrm>
              <a:off x="11534209" y="2824667"/>
              <a:ext cx="0" cy="17280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465906" y="1504224"/>
              <a:ext cx="1099334" cy="410966"/>
            </a:xfrm>
            <a:prstGeom prst="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晶圆制造</a:t>
              </a:r>
              <a:endParaRPr lang="zh-CN" altLang="en-US" dirty="0">
                <a:solidFill>
                  <a:schemeClr val="tx1"/>
                </a:solidFill>
              </a:endParaRPr>
            </a:p>
          </p:txBody>
        </p:sp>
        <p:sp>
          <p:nvSpPr>
            <p:cNvPr id="42" name="矩形 41"/>
            <p:cNvSpPr/>
            <p:nvPr/>
          </p:nvSpPr>
          <p:spPr>
            <a:xfrm>
              <a:off x="8465906" y="303944"/>
              <a:ext cx="1099334" cy="4109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芯片设计</a:t>
              </a:r>
              <a:endParaRPr lang="zh-CN" altLang="en-US" dirty="0">
                <a:solidFill>
                  <a:schemeClr val="tx1"/>
                </a:solidFill>
              </a:endParaRPr>
            </a:p>
          </p:txBody>
        </p:sp>
        <p:sp>
          <p:nvSpPr>
            <p:cNvPr id="43" name="矩形 42"/>
            <p:cNvSpPr/>
            <p:nvPr/>
          </p:nvSpPr>
          <p:spPr>
            <a:xfrm>
              <a:off x="8465906" y="2704505"/>
              <a:ext cx="1099334" cy="682375"/>
            </a:xfrm>
            <a:prstGeom prst="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晶圆允收测</a:t>
              </a:r>
              <a:r>
                <a:rPr lang="en-US" altLang="zh-CN" dirty="0">
                  <a:solidFill>
                    <a:schemeClr val="tx1"/>
                  </a:solidFill>
                </a:rPr>
                <a:t>WAT</a:t>
              </a:r>
              <a:endParaRPr lang="zh-CN" altLang="en-US" dirty="0">
                <a:solidFill>
                  <a:schemeClr val="tx1"/>
                </a:solidFill>
              </a:endParaRPr>
            </a:p>
          </p:txBody>
        </p:sp>
        <p:cxnSp>
          <p:nvCxnSpPr>
            <p:cNvPr id="44" name="直接箭头连接符 43"/>
            <p:cNvCxnSpPr>
              <a:stCxn id="42" idx="2"/>
              <a:endCxn id="41" idx="0"/>
            </p:cNvCxnSpPr>
            <p:nvPr/>
          </p:nvCxnSpPr>
          <p:spPr>
            <a:xfrm>
              <a:off x="9015573" y="714910"/>
              <a:ext cx="0" cy="7893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1" idx="2"/>
              <a:endCxn id="43" idx="0"/>
            </p:cNvCxnSpPr>
            <p:nvPr/>
          </p:nvCxnSpPr>
          <p:spPr>
            <a:xfrm>
              <a:off x="9015573" y="1915190"/>
              <a:ext cx="0" cy="7893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3" idx="2"/>
            </p:cNvCxnSpPr>
            <p:nvPr/>
          </p:nvCxnSpPr>
          <p:spPr>
            <a:xfrm>
              <a:off x="9015573" y="3386880"/>
              <a:ext cx="0" cy="8246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391482" y="2355417"/>
            <a:ext cx="6995638" cy="19416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良率预测与故障检测的必要性</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生产制程参数成百上千，数据的</a:t>
            </a:r>
            <a:r>
              <a:rPr lang="zh-CN" altLang="en-US" sz="1600" dirty="0">
                <a:solidFill>
                  <a:srgbClr val="FF0000"/>
                </a:solidFill>
                <a:latin typeface="微软雅黑" panose="020B0503020204020204" pitchFamily="34" charset="-122"/>
                <a:ea typeface="微软雅黑" panose="020B0503020204020204" pitchFamily="34" charset="-122"/>
              </a:rPr>
              <a:t>影响因子过多</a:t>
            </a:r>
            <a:r>
              <a:rPr lang="zh-CN" altLang="en-US" sz="1600" dirty="0">
                <a:latin typeface="微软雅黑" panose="020B0503020204020204" pitchFamily="34" charset="-122"/>
                <a:ea typeface="微软雅黑" panose="020B0503020204020204" pitchFamily="34" charset="-122"/>
              </a:rPr>
              <a:t>，同时存在影响因子无法采集或缺失等情况。还有数据丢失、数据错误等问题，导致模型训练难度大；</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传统产品质检方式为</a:t>
            </a:r>
            <a:r>
              <a:rPr lang="zh-CN" altLang="en-US" sz="1600" dirty="0">
                <a:solidFill>
                  <a:srgbClr val="FF0000"/>
                </a:solidFill>
                <a:latin typeface="微软雅黑" panose="020B0503020204020204" pitchFamily="34" charset="-122"/>
                <a:ea typeface="微软雅黑" panose="020B0503020204020204" pitchFamily="34" charset="-122"/>
              </a:rPr>
              <a:t>抽检</a:t>
            </a:r>
            <a:r>
              <a:rPr lang="zh-CN" altLang="en-US" sz="1600" dirty="0">
                <a:latin typeface="微软雅黑" panose="020B0503020204020204" pitchFamily="34" charset="-122"/>
                <a:ea typeface="微软雅黑" panose="020B0503020204020204" pitchFamily="34" charset="-122"/>
              </a:rPr>
              <a:t>，这种事后检测方式无法减小</a:t>
            </a:r>
            <a:r>
              <a:rPr lang="zh-CN" altLang="en-US" sz="1600" dirty="0">
                <a:solidFill>
                  <a:srgbClr val="FF0000"/>
                </a:solidFill>
                <a:latin typeface="微软雅黑" panose="020B0503020204020204" pitchFamily="34" charset="-122"/>
                <a:ea typeface="微软雅黑" panose="020B0503020204020204" pitchFamily="34" charset="-122"/>
              </a:rPr>
              <a:t>经济损失和时间损失</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传统监控</a:t>
            </a:r>
            <a:r>
              <a:rPr lang="zh-CN" altLang="en-US" sz="1600" dirty="0">
                <a:solidFill>
                  <a:srgbClr val="FF0000"/>
                </a:solidFill>
                <a:latin typeface="微软雅黑" panose="020B0503020204020204" pitchFamily="34" charset="-122"/>
                <a:ea typeface="微软雅黑" panose="020B0503020204020204" pitchFamily="34" charset="-122"/>
              </a:rPr>
              <a:t>变量单一</a:t>
            </a:r>
            <a:r>
              <a:rPr lang="zh-CN" altLang="en-US" sz="1600" dirty="0">
                <a:latin typeface="微软雅黑" panose="020B0503020204020204" pitchFamily="34" charset="-122"/>
                <a:ea typeface="微软雅黑" panose="020B0503020204020204" pitchFamily="34" charset="-122"/>
              </a:rPr>
              <a:t>，无法对多变量造成的良率异常提前预警；</a:t>
            </a:r>
            <a:endParaRPr lang="en-US" altLang="zh-CN" sz="1600"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391482" y="4365255"/>
            <a:ext cx="6995638" cy="23110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模型评估标准</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核心在于</a:t>
            </a:r>
            <a:r>
              <a:rPr lang="zh-CN" altLang="en-US" sz="1600" dirty="0">
                <a:solidFill>
                  <a:srgbClr val="FF0000"/>
                </a:solidFill>
                <a:latin typeface="微软雅黑" panose="020B0503020204020204" pitchFamily="34" charset="-122"/>
                <a:ea typeface="微软雅黑" panose="020B0503020204020204" pitchFamily="34" charset="-122"/>
              </a:rPr>
              <a:t>模型预测</a:t>
            </a:r>
            <a:r>
              <a:rPr lang="zh-CN" altLang="en-US" sz="1600" dirty="0">
                <a:latin typeface="微软雅黑" panose="020B0503020204020204" pitchFamily="34" charset="-122"/>
                <a:ea typeface="微软雅黑" panose="020B0503020204020204" pitchFamily="34" charset="-122"/>
              </a:rPr>
              <a:t>的</a:t>
            </a:r>
            <a:r>
              <a:rPr lang="zh-CN" altLang="en-US" sz="1600" dirty="0">
                <a:solidFill>
                  <a:srgbClr val="FF0000"/>
                </a:solidFill>
                <a:latin typeface="微软雅黑" panose="020B0503020204020204" pitchFamily="34" charset="-122"/>
                <a:ea typeface="微软雅黑" panose="020B0503020204020204" pitchFamily="34" charset="-122"/>
              </a:rPr>
              <a:t>召回率</a:t>
            </a:r>
            <a:r>
              <a:rPr lang="zh-CN" altLang="en-US" sz="1600" dirty="0">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准确率</a:t>
            </a:r>
            <a:r>
              <a:rPr lang="zh-CN" altLang="en-US" sz="1600" dirty="0">
                <a:latin typeface="微软雅黑" panose="020B0503020204020204" pitchFamily="34" charset="-122"/>
                <a:ea typeface="微软雅黑" panose="020B0503020204020204" pitchFamily="34" charset="-122"/>
              </a:rPr>
              <a:t>能否达到</a:t>
            </a:r>
            <a:r>
              <a:rPr lang="zh-CN" altLang="en-US" sz="1600" dirty="0">
                <a:solidFill>
                  <a:srgbClr val="FF0000"/>
                </a:solidFill>
                <a:latin typeface="微软雅黑" panose="020B0503020204020204" pitchFamily="34" charset="-122"/>
                <a:ea typeface="微软雅黑" panose="020B0503020204020204" pitchFamily="34" charset="-122"/>
              </a:rPr>
              <a:t>实际应用标准</a:t>
            </a:r>
            <a:r>
              <a:rPr lang="zh-CN" altLang="en-US" sz="1600" dirty="0">
                <a:latin typeface="微软雅黑" panose="020B0503020204020204" pitchFamily="34" charset="-122"/>
                <a:ea typeface="微软雅黑" panose="020B0503020204020204" pitchFamily="34" charset="-122"/>
              </a:rPr>
              <a:t>；实际生产过程中</a:t>
            </a:r>
            <a:r>
              <a:rPr lang="zh-CN" altLang="en-US" sz="1600" dirty="0">
                <a:solidFill>
                  <a:srgbClr val="FF0000"/>
                </a:solidFill>
                <a:latin typeface="微软雅黑" panose="020B0503020204020204" pitchFamily="34" charset="-122"/>
                <a:ea typeface="微软雅黑" panose="020B0503020204020204" pitchFamily="34" charset="-122"/>
              </a:rPr>
              <a:t>数据质量差</a:t>
            </a:r>
            <a:r>
              <a:rPr lang="zh-CN" altLang="en-US" sz="1600" dirty="0">
                <a:latin typeface="微软雅黑" panose="020B0503020204020204" pitchFamily="34" charset="-122"/>
                <a:ea typeface="微软雅黑" panose="020B0503020204020204" pitchFamily="34" charset="-122"/>
              </a:rPr>
              <a:t>难以训练产生优质模型，但</a:t>
            </a:r>
            <a:r>
              <a:rPr lang="zh-CN" altLang="en-US" sz="1600" dirty="0">
                <a:solidFill>
                  <a:srgbClr val="FF0000"/>
                </a:solidFill>
                <a:latin typeface="微软雅黑" panose="020B0503020204020204" pitchFamily="34" charset="-122"/>
                <a:ea typeface="微软雅黑" panose="020B0503020204020204" pitchFamily="34" charset="-122"/>
              </a:rPr>
              <a:t>准确率要求高</a:t>
            </a:r>
            <a:r>
              <a:rPr lang="zh-CN" altLang="en-US" sz="1600" dirty="0">
                <a:latin typeface="微软雅黑" panose="020B0503020204020204" pitchFamily="34" charset="-122"/>
                <a:ea typeface="微软雅黑" panose="020B0503020204020204" pitchFamily="34" charset="-122"/>
              </a:rPr>
              <a:t>（误宰率要低），这种矛盾导致预测模型没有大范围推广。</a:t>
            </a:r>
            <a:r>
              <a:rPr lang="zh-CN" altLang="en-US" sz="1600" dirty="0">
                <a:solidFill>
                  <a:srgbClr val="FF0000"/>
                </a:solidFill>
                <a:latin typeface="微软雅黑" panose="020B0503020204020204" pitchFamily="34" charset="-122"/>
                <a:ea typeface="微软雅黑" panose="020B0503020204020204" pitchFamily="34" charset="-122"/>
              </a:rPr>
              <a:t>召回率</a:t>
            </a:r>
            <a:r>
              <a:rPr lang="zh-CN" altLang="en-US" sz="1600" dirty="0">
                <a:latin typeface="微软雅黑" panose="020B0503020204020204" pitchFamily="34" charset="-122"/>
                <a:ea typeface="微软雅黑" panose="020B0503020204020204" pitchFamily="34" charset="-122"/>
              </a:rPr>
              <a:t>太低表明大部分异常没有被模型检测出来。好在公司处于初步研发阶段，</a:t>
            </a:r>
            <a:r>
              <a:rPr lang="zh-CN" altLang="en-US" sz="1600" dirty="0">
                <a:solidFill>
                  <a:srgbClr val="FF0000"/>
                </a:solidFill>
                <a:latin typeface="微软雅黑" panose="020B0503020204020204" pitchFamily="34" charset="-122"/>
                <a:ea typeface="微软雅黑" panose="020B0503020204020204" pitchFamily="34" charset="-122"/>
              </a:rPr>
              <a:t>异常数据较多</a:t>
            </a:r>
            <a:r>
              <a:rPr lang="zh-CN" altLang="en-US" sz="1600" dirty="0">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有监督训练样本量大</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623" y="844102"/>
            <a:ext cx="11231880" cy="83894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数字化转型</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en-US" altLang="zh-CN" sz="1600" b="0" i="0" dirty="0">
              <a:solidFill>
                <a:srgbClr val="101214"/>
              </a:solidFill>
              <a:effectLst/>
              <a:latin typeface="PingFang SC"/>
            </a:endParaRPr>
          </a:p>
        </p:txBody>
      </p:sp>
      <p:sp>
        <p:nvSpPr>
          <p:cNvPr id="10" name="文本框 9"/>
          <p:cNvSpPr txBox="1"/>
          <p:nvPr/>
        </p:nvSpPr>
        <p:spPr>
          <a:xfrm>
            <a:off x="130649" y="132001"/>
            <a:ext cx="5965351" cy="461665"/>
          </a:xfrm>
          <a:prstGeom prst="rect">
            <a:avLst/>
          </a:prstGeom>
          <a:noFill/>
        </p:spPr>
        <p:txBody>
          <a:bodyPr wrap="square" rtlCol="0">
            <a:spAutoFit/>
          </a:bodyPr>
          <a:lstStyle/>
          <a:p>
            <a:r>
              <a:rPr lang="zh-CN" altLang="en-US" sz="2400" b="1" dirty="0"/>
              <a:t>背景介绍</a:t>
            </a:r>
            <a:r>
              <a:rPr lang="en-US" altLang="zh-CN" sz="2400" b="1" dirty="0"/>
              <a:t>——</a:t>
            </a:r>
            <a:r>
              <a:rPr lang="zh-CN" altLang="en-US" sz="2400" b="1" dirty="0"/>
              <a:t>半导体制造与大数据</a:t>
            </a:r>
            <a:endParaRPr lang="en-US" altLang="zh-CN" dirty="0"/>
          </a:p>
        </p:txBody>
      </p:sp>
      <p:sp>
        <p:nvSpPr>
          <p:cNvPr id="5" name="文本框 4"/>
          <p:cNvSpPr txBox="1"/>
          <p:nvPr/>
        </p:nvSpPr>
        <p:spPr>
          <a:xfrm>
            <a:off x="302623" y="2237474"/>
            <a:ext cx="11231880" cy="19469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数据特点</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b="0" i="0" dirty="0">
                <a:solidFill>
                  <a:srgbClr val="101214"/>
                </a:solidFill>
                <a:effectLst/>
                <a:latin typeface="PingFang SC"/>
              </a:rPr>
              <a:t>数据脏。异常点，缺失点，历史遗留问题造成的数据痕迹等</a:t>
            </a:r>
            <a:endParaRPr lang="en-US" altLang="zh-CN" sz="1600" b="0" i="0" dirty="0">
              <a:solidFill>
                <a:srgbClr val="101214"/>
              </a:solidFill>
              <a:effectLst/>
              <a:latin typeface="PingFang SC"/>
            </a:endParaRPr>
          </a:p>
          <a:p>
            <a:pPr>
              <a:lnSpc>
                <a:spcPct val="150000"/>
              </a:lnSpc>
            </a:pPr>
            <a:r>
              <a:rPr lang="zh-CN" altLang="en-US" sz="1600" b="0" i="0" dirty="0">
                <a:solidFill>
                  <a:srgbClr val="101214"/>
                </a:solidFill>
                <a:effectLst/>
                <a:latin typeface="PingFang SC"/>
              </a:rPr>
              <a:t>数据类型复杂</a:t>
            </a:r>
            <a:endParaRPr lang="en-US" altLang="zh-CN" sz="1600" b="0" i="0" dirty="0">
              <a:solidFill>
                <a:srgbClr val="101214"/>
              </a:solidFill>
              <a:effectLst/>
              <a:latin typeface="PingFang SC"/>
            </a:endParaRPr>
          </a:p>
          <a:p>
            <a:pPr>
              <a:lnSpc>
                <a:spcPct val="150000"/>
              </a:lnSpc>
            </a:pPr>
            <a:r>
              <a:rPr lang="zh-CN" altLang="en-US" sz="1600" b="0" i="0" dirty="0">
                <a:solidFill>
                  <a:srgbClr val="101214"/>
                </a:solidFill>
                <a:effectLst/>
                <a:latin typeface="PingFang SC"/>
              </a:rPr>
              <a:t>数据可解释性强。</a:t>
            </a:r>
            <a:r>
              <a:rPr lang="zh-CN" altLang="en-US" sz="1600" dirty="0">
                <a:solidFill>
                  <a:srgbClr val="101214"/>
                </a:solidFill>
                <a:latin typeface="PingFang SC"/>
              </a:rPr>
              <a:t>每一列都有真是的业务含义</a:t>
            </a:r>
            <a:endParaRPr lang="en-US" altLang="zh-CN" sz="1600" b="0" i="0" dirty="0">
              <a:solidFill>
                <a:srgbClr val="101214"/>
              </a:solidFill>
              <a:effectLst/>
              <a:latin typeface="PingFang SC"/>
            </a:endParaRPr>
          </a:p>
          <a:p>
            <a:pPr>
              <a:lnSpc>
                <a:spcPct val="150000"/>
              </a:lnSpc>
            </a:pPr>
            <a:endParaRPr lang="en-US" altLang="zh-CN" sz="1600" b="0" i="0" dirty="0">
              <a:solidFill>
                <a:srgbClr val="101214"/>
              </a:solidFill>
              <a:effectLst/>
              <a:latin typeface="PingFang SC"/>
            </a:endParaRPr>
          </a:p>
        </p:txBody>
      </p:sp>
      <p:sp>
        <p:nvSpPr>
          <p:cNvPr id="6" name="文本框 5"/>
          <p:cNvSpPr txBox="1"/>
          <p:nvPr/>
        </p:nvSpPr>
        <p:spPr>
          <a:xfrm>
            <a:off x="302623" y="4726675"/>
            <a:ext cx="11231880" cy="83894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大数据良率提升的难点</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en-US" altLang="zh-CN" sz="1600" b="0" i="0" dirty="0">
              <a:solidFill>
                <a:srgbClr val="101214"/>
              </a:solidFill>
              <a:effectLst/>
              <a:latin typeface="PingFang SC"/>
            </a:endParaRPr>
          </a:p>
        </p:txBody>
      </p:sp>
      <p:pic>
        <p:nvPicPr>
          <p:cNvPr id="9" name="图片 8"/>
          <p:cNvPicPr>
            <a:picLocks noChangeAspect="1"/>
          </p:cNvPicPr>
          <p:nvPr/>
        </p:nvPicPr>
        <p:blipFill>
          <a:blip r:embed="rId1"/>
          <a:stretch>
            <a:fillRect/>
          </a:stretch>
        </p:blipFill>
        <p:spPr>
          <a:xfrm>
            <a:off x="6574971" y="2614548"/>
            <a:ext cx="4689062" cy="20441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623" y="844102"/>
            <a:ext cx="11231880" cy="231569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第一类良率模型难以满足需求</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b="0" i="0" dirty="0">
                <a:solidFill>
                  <a:srgbClr val="101214"/>
                </a:solidFill>
                <a:effectLst/>
                <a:latin typeface="PingFang SC"/>
              </a:rPr>
              <a:t>用线上缺陷密度预测良率始于</a:t>
            </a:r>
            <a:r>
              <a:rPr lang="en-US" altLang="zh-CN" sz="1600" b="0" i="0" dirty="0">
                <a:solidFill>
                  <a:srgbClr val="101214"/>
                </a:solidFill>
                <a:effectLst/>
                <a:latin typeface="PingFang SC"/>
              </a:rPr>
              <a:t>20</a:t>
            </a:r>
            <a:r>
              <a:rPr lang="zh-CN" altLang="en-US" sz="1600" b="0" i="0" dirty="0">
                <a:solidFill>
                  <a:srgbClr val="101214"/>
                </a:solidFill>
                <a:effectLst/>
                <a:latin typeface="PingFang SC"/>
              </a:rPr>
              <a:t>世纪</a:t>
            </a:r>
            <a:r>
              <a:rPr lang="en-US" altLang="zh-CN" sz="1600" b="0" i="0" dirty="0">
                <a:solidFill>
                  <a:srgbClr val="101214"/>
                </a:solidFill>
                <a:effectLst/>
                <a:latin typeface="PingFang SC"/>
              </a:rPr>
              <a:t>60</a:t>
            </a:r>
            <a:r>
              <a:rPr lang="zh-CN" altLang="en-US" sz="1600" b="0" i="0" dirty="0">
                <a:solidFill>
                  <a:srgbClr val="101214"/>
                </a:solidFill>
                <a:effectLst/>
                <a:latin typeface="PingFang SC"/>
              </a:rPr>
              <a:t>年代。“不论是</a:t>
            </a:r>
            <a:r>
              <a:rPr lang="en-US" altLang="zh-CN" sz="1600" b="0" i="0" dirty="0">
                <a:solidFill>
                  <a:srgbClr val="101214"/>
                </a:solidFill>
                <a:effectLst/>
                <a:latin typeface="PingFang SC"/>
              </a:rPr>
              <a:t>B-E model</a:t>
            </a:r>
            <a:r>
              <a:rPr lang="zh-CN" altLang="en-US" sz="1600" b="0" i="0" dirty="0">
                <a:solidFill>
                  <a:srgbClr val="101214"/>
                </a:solidFill>
                <a:effectLst/>
                <a:latin typeface="PingFang SC"/>
              </a:rPr>
              <a:t>还是</a:t>
            </a:r>
            <a:r>
              <a:rPr lang="en-US" altLang="zh-CN" sz="1600" b="0" i="0" dirty="0" err="1">
                <a:solidFill>
                  <a:srgbClr val="101214"/>
                </a:solidFill>
                <a:effectLst/>
                <a:latin typeface="PingFang SC"/>
              </a:rPr>
              <a:t>poisson</a:t>
            </a:r>
            <a:r>
              <a:rPr lang="en-US" altLang="zh-CN" sz="1600" b="0" i="0" dirty="0">
                <a:solidFill>
                  <a:srgbClr val="101214"/>
                </a:solidFill>
                <a:effectLst/>
                <a:latin typeface="PingFang SC"/>
              </a:rPr>
              <a:t> model</a:t>
            </a:r>
            <a:r>
              <a:rPr lang="zh-CN" altLang="en-US" sz="1600" b="0" i="0" dirty="0">
                <a:solidFill>
                  <a:srgbClr val="101214"/>
                </a:solidFill>
                <a:effectLst/>
                <a:latin typeface="PingFang SC"/>
              </a:rPr>
              <a:t>，一个明显的不足是对于设计因素未加考虑。同样的缺陷，在不同的设计上，引起的失效可能性不一样。因此需要更科学的良率模型来指导工艺改善。”</a:t>
            </a:r>
            <a:endParaRPr lang="en-US" altLang="zh-CN" sz="1600" b="0" i="0" dirty="0">
              <a:solidFill>
                <a:srgbClr val="101214"/>
              </a:solidFill>
              <a:effectLst/>
              <a:latin typeface="PingFang SC"/>
            </a:endParaRPr>
          </a:p>
          <a:p>
            <a:pPr>
              <a:lnSpc>
                <a:spcPct val="150000"/>
              </a:lnSpc>
            </a:pPr>
            <a:endParaRPr lang="en-US" altLang="zh-CN" sz="1600" b="0" i="0" dirty="0">
              <a:solidFill>
                <a:srgbClr val="101214"/>
              </a:solidFill>
              <a:effectLst/>
              <a:latin typeface="PingFang SC"/>
            </a:endParaRPr>
          </a:p>
          <a:p>
            <a:pPr>
              <a:lnSpc>
                <a:spcPct val="150000"/>
              </a:lnSpc>
            </a:pPr>
            <a:r>
              <a:rPr lang="zh-CN" altLang="en-US" sz="1600" b="0" i="0" dirty="0">
                <a:solidFill>
                  <a:srgbClr val="101214"/>
                </a:solidFill>
                <a:effectLst/>
                <a:latin typeface="PingFang SC"/>
              </a:rPr>
              <a:t>随着</a:t>
            </a:r>
            <a:r>
              <a:rPr lang="zh-CN" altLang="en-US" sz="1600" b="1" i="0" dirty="0">
                <a:solidFill>
                  <a:srgbClr val="101214"/>
                </a:solidFill>
                <a:effectLst/>
                <a:latin typeface="PingFang SC"/>
              </a:rPr>
              <a:t>技术节点越来越先进</a:t>
            </a:r>
            <a:r>
              <a:rPr lang="zh-CN" altLang="en-US" sz="1600" b="0" i="0" dirty="0">
                <a:solidFill>
                  <a:srgbClr val="101214"/>
                </a:solidFill>
                <a:effectLst/>
                <a:latin typeface="PingFang SC"/>
              </a:rPr>
              <a:t>，</a:t>
            </a:r>
            <a:r>
              <a:rPr lang="zh-CN" altLang="en-US" sz="1600" b="1" i="0" dirty="0">
                <a:solidFill>
                  <a:srgbClr val="101214"/>
                </a:solidFill>
                <a:effectLst/>
                <a:latin typeface="PingFang SC"/>
              </a:rPr>
              <a:t>工艺设计缺陷</a:t>
            </a:r>
            <a:r>
              <a:rPr lang="zh-CN" altLang="en-US" sz="1600" b="0" i="0" dirty="0">
                <a:solidFill>
                  <a:srgbClr val="101214"/>
                </a:solidFill>
                <a:effectLst/>
                <a:latin typeface="PingFang SC"/>
              </a:rPr>
              <a:t>开始凸显，其对良率的</a:t>
            </a:r>
            <a:r>
              <a:rPr lang="zh-CN" altLang="en-US" sz="1600" b="1" i="0" dirty="0">
                <a:solidFill>
                  <a:srgbClr val="101214"/>
                </a:solidFill>
                <a:effectLst/>
                <a:latin typeface="PingFang SC"/>
              </a:rPr>
              <a:t>影响已超过缺陷造</a:t>
            </a:r>
            <a:r>
              <a:rPr lang="zh-CN" altLang="en-US" sz="1600" b="0" i="0" dirty="0">
                <a:solidFill>
                  <a:srgbClr val="101214"/>
                </a:solidFill>
                <a:effectLst/>
                <a:latin typeface="PingFang SC"/>
              </a:rPr>
              <a:t>成的良率损失。</a:t>
            </a:r>
            <a:endParaRPr lang="en-US" altLang="zh-CN" sz="1600" b="0" i="0" dirty="0">
              <a:solidFill>
                <a:srgbClr val="101214"/>
              </a:solidFill>
              <a:effectLst/>
              <a:latin typeface="PingFang SC"/>
            </a:endParaRPr>
          </a:p>
          <a:p>
            <a:pPr>
              <a:lnSpc>
                <a:spcPct val="150000"/>
              </a:lnSpc>
            </a:pPr>
            <a:r>
              <a:rPr lang="zh-CN" altLang="en-US" sz="1600" b="0" i="0" dirty="0">
                <a:solidFill>
                  <a:srgbClr val="101214"/>
                </a:solidFill>
                <a:effectLst/>
                <a:latin typeface="PingFang SC"/>
              </a:rPr>
              <a:t>第一类良率模型已经很难精确预测良率的变化趋势</a:t>
            </a:r>
            <a:endParaRPr lang="en-US" altLang="zh-CN"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30649" y="132001"/>
            <a:ext cx="5965351" cy="461665"/>
          </a:xfrm>
          <a:prstGeom prst="rect">
            <a:avLst/>
          </a:prstGeom>
          <a:noFill/>
        </p:spPr>
        <p:txBody>
          <a:bodyPr wrap="square" rtlCol="0">
            <a:spAutoFit/>
          </a:bodyPr>
          <a:lstStyle/>
          <a:p>
            <a:r>
              <a:rPr lang="zh-CN" altLang="en-US" sz="2400" b="1" dirty="0"/>
              <a:t>背景介绍</a:t>
            </a:r>
            <a:r>
              <a:rPr lang="en-US" altLang="zh-CN" sz="2400" b="1" dirty="0"/>
              <a:t>——</a:t>
            </a:r>
            <a:r>
              <a:rPr lang="zh-CN" altLang="en-US" sz="2400" b="1" dirty="0"/>
              <a:t>机器学习之于良率预测</a:t>
            </a:r>
            <a:endParaRPr lang="en-US" altLang="zh-CN" dirty="0"/>
          </a:p>
        </p:txBody>
      </p:sp>
      <p:grpSp>
        <p:nvGrpSpPr>
          <p:cNvPr id="3" name="组合 2"/>
          <p:cNvGrpSpPr/>
          <p:nvPr/>
        </p:nvGrpSpPr>
        <p:grpSpPr>
          <a:xfrm>
            <a:off x="875729" y="3429000"/>
            <a:ext cx="9009791" cy="2822185"/>
            <a:chOff x="621729" y="2502507"/>
            <a:chExt cx="9009791" cy="2822185"/>
          </a:xfrm>
        </p:grpSpPr>
        <p:grpSp>
          <p:nvGrpSpPr>
            <p:cNvPr id="2" name="组合 1"/>
            <p:cNvGrpSpPr/>
            <p:nvPr/>
          </p:nvGrpSpPr>
          <p:grpSpPr>
            <a:xfrm>
              <a:off x="621729" y="2502507"/>
              <a:ext cx="9009791" cy="2548452"/>
              <a:chOff x="621729" y="2502507"/>
              <a:chExt cx="9009791" cy="2548452"/>
            </a:xfrm>
          </p:grpSpPr>
          <p:pic>
            <p:nvPicPr>
              <p:cNvPr id="7" name="图片 6"/>
              <p:cNvPicPr>
                <a:picLocks noChangeAspect="1"/>
              </p:cNvPicPr>
              <p:nvPr/>
            </p:nvPicPr>
            <p:blipFill>
              <a:blip r:embed="rId1"/>
              <a:stretch>
                <a:fillRect/>
              </a:stretch>
            </p:blipFill>
            <p:spPr>
              <a:xfrm>
                <a:off x="621729" y="2692294"/>
                <a:ext cx="1849311" cy="905391"/>
              </a:xfrm>
              <a:prstGeom prst="rect">
                <a:avLst/>
              </a:prstGeom>
            </p:spPr>
          </p:pic>
          <p:pic>
            <p:nvPicPr>
              <p:cNvPr id="11" name="图片 10"/>
              <p:cNvPicPr>
                <a:picLocks noChangeAspect="1"/>
              </p:cNvPicPr>
              <p:nvPr/>
            </p:nvPicPr>
            <p:blipFill>
              <a:blip r:embed="rId2"/>
              <a:stretch>
                <a:fillRect/>
              </a:stretch>
            </p:blipFill>
            <p:spPr>
              <a:xfrm>
                <a:off x="2709600" y="2802877"/>
                <a:ext cx="1645083" cy="740967"/>
              </a:xfrm>
              <a:prstGeom prst="rect">
                <a:avLst/>
              </a:prstGeom>
            </p:spPr>
          </p:pic>
          <p:pic>
            <p:nvPicPr>
              <p:cNvPr id="13" name="图片 12"/>
              <p:cNvPicPr>
                <a:picLocks noChangeAspect="1"/>
              </p:cNvPicPr>
              <p:nvPr/>
            </p:nvPicPr>
            <p:blipFill>
              <a:blip r:embed="rId3"/>
              <a:stretch>
                <a:fillRect/>
              </a:stretch>
            </p:blipFill>
            <p:spPr>
              <a:xfrm>
                <a:off x="4659172" y="2890603"/>
                <a:ext cx="2431696" cy="493491"/>
              </a:xfrm>
              <a:prstGeom prst="rect">
                <a:avLst/>
              </a:prstGeom>
            </p:spPr>
          </p:pic>
          <p:pic>
            <p:nvPicPr>
              <p:cNvPr id="15" name="图片 14"/>
              <p:cNvPicPr>
                <a:picLocks noChangeAspect="1"/>
              </p:cNvPicPr>
              <p:nvPr/>
            </p:nvPicPr>
            <p:blipFill>
              <a:blip r:embed="rId4"/>
              <a:stretch>
                <a:fillRect/>
              </a:stretch>
            </p:blipFill>
            <p:spPr>
              <a:xfrm>
                <a:off x="7423421" y="2502507"/>
                <a:ext cx="2208099" cy="1038370"/>
              </a:xfrm>
              <a:prstGeom prst="rect">
                <a:avLst/>
              </a:prstGeom>
            </p:spPr>
          </p:pic>
          <p:pic>
            <p:nvPicPr>
              <p:cNvPr id="17" name="图片 16"/>
              <p:cNvPicPr>
                <a:picLocks noChangeAspect="1"/>
              </p:cNvPicPr>
              <p:nvPr/>
            </p:nvPicPr>
            <p:blipFill>
              <a:blip r:embed="rId5"/>
              <a:stretch>
                <a:fillRect/>
              </a:stretch>
            </p:blipFill>
            <p:spPr>
              <a:xfrm>
                <a:off x="621729" y="3895930"/>
                <a:ext cx="4000997" cy="956760"/>
              </a:xfrm>
              <a:prstGeom prst="rect">
                <a:avLst/>
              </a:prstGeom>
            </p:spPr>
          </p:pic>
          <p:pic>
            <p:nvPicPr>
              <p:cNvPr id="19" name="图片 18"/>
              <p:cNvPicPr>
                <a:picLocks noChangeAspect="1"/>
              </p:cNvPicPr>
              <p:nvPr/>
            </p:nvPicPr>
            <p:blipFill>
              <a:blip r:embed="rId6"/>
              <a:stretch>
                <a:fillRect/>
              </a:stretch>
            </p:blipFill>
            <p:spPr>
              <a:xfrm>
                <a:off x="5772891" y="3697660"/>
                <a:ext cx="3592769" cy="1353299"/>
              </a:xfrm>
              <a:prstGeom prst="rect">
                <a:avLst/>
              </a:prstGeom>
            </p:spPr>
          </p:pic>
        </p:grpSp>
        <p:sp>
          <p:nvSpPr>
            <p:cNvPr id="20" name="文本框 19"/>
            <p:cNvSpPr txBox="1"/>
            <p:nvPr/>
          </p:nvSpPr>
          <p:spPr>
            <a:xfrm>
              <a:off x="739140" y="4865784"/>
              <a:ext cx="5135880" cy="458908"/>
            </a:xfrm>
            <a:prstGeom prst="rect">
              <a:avLst/>
            </a:prstGeom>
            <a:noFill/>
          </p:spPr>
          <p:txBody>
            <a:bodyPr wrap="square" rtlCol="0">
              <a:spAutoFit/>
            </a:bodyPr>
            <a:lstStyle/>
            <a:p>
              <a:pPr>
                <a:lnSpc>
                  <a:spcPct val="150000"/>
                </a:lnSpc>
              </a:pPr>
              <a:r>
                <a:rPr lang="en-US" altLang="zh-CN" b="1" dirty="0">
                  <a:latin typeface="微软雅黑" panose="020B0503020204020204" pitchFamily="34" charset="-122"/>
                  <a:ea typeface="微软雅黑" panose="020B0503020204020204" pitchFamily="34" charset="-122"/>
                </a:rPr>
                <a:t>BPNN</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GRNN</a:t>
              </a:r>
              <a:endParaRPr lang="en-US" altLang="zh-CN" sz="1600"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76420" y="2043194"/>
            <a:ext cx="2092664" cy="410966"/>
          </a:xfrm>
          <a:prstGeom prst="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WIP&amp;MET</a:t>
            </a:r>
            <a:endParaRPr lang="zh-CN" altLang="en-US" b="1" dirty="0">
              <a:solidFill>
                <a:schemeClr val="tx1"/>
              </a:solidFill>
            </a:endParaRPr>
          </a:p>
        </p:txBody>
      </p:sp>
      <p:sp>
        <p:nvSpPr>
          <p:cNvPr id="13" name="矩形 12"/>
          <p:cNvSpPr/>
          <p:nvPr/>
        </p:nvSpPr>
        <p:spPr>
          <a:xfrm>
            <a:off x="415020" y="2048743"/>
            <a:ext cx="1099334" cy="4109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空白晶圆</a:t>
            </a:r>
            <a:endParaRPr lang="zh-CN" altLang="en-US" dirty="0">
              <a:solidFill>
                <a:schemeClr val="tx1"/>
              </a:solidFill>
            </a:endParaRPr>
          </a:p>
        </p:txBody>
      </p:sp>
      <p:cxnSp>
        <p:nvCxnSpPr>
          <p:cNvPr id="15" name="直接箭头连接符 14"/>
          <p:cNvCxnSpPr>
            <a:stCxn id="13" idx="3"/>
            <a:endCxn id="12" idx="1"/>
          </p:cNvCxnSpPr>
          <p:nvPr/>
        </p:nvCxnSpPr>
        <p:spPr>
          <a:xfrm flipV="1">
            <a:off x="1514354" y="2248677"/>
            <a:ext cx="662066" cy="55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01355" y="2043194"/>
            <a:ext cx="783183" cy="410966"/>
          </a:xfrm>
          <a:prstGeom prst="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WAT</a:t>
            </a:r>
            <a:endParaRPr lang="zh-CN" altLang="en-US" b="1" dirty="0">
              <a:solidFill>
                <a:schemeClr val="tx1"/>
              </a:solidFill>
            </a:endParaRPr>
          </a:p>
        </p:txBody>
      </p:sp>
      <p:cxnSp>
        <p:nvCxnSpPr>
          <p:cNvPr id="27" name="直接箭头连接符 26"/>
          <p:cNvCxnSpPr/>
          <p:nvPr/>
        </p:nvCxnSpPr>
        <p:spPr>
          <a:xfrm>
            <a:off x="4269083" y="2228160"/>
            <a:ext cx="584323" cy="33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4883464" y="2188047"/>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099464" y="2188047"/>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15464" y="2188047"/>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531464" y="2188047"/>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747464" y="2188047"/>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963464" y="2188047"/>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794702" y="2043194"/>
            <a:ext cx="649395" cy="410966"/>
          </a:xfrm>
          <a:prstGeom prst="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CP</a:t>
            </a:r>
            <a:endParaRPr lang="zh-CN" altLang="en-US" b="1" dirty="0">
              <a:solidFill>
                <a:schemeClr val="tx1"/>
              </a:solidFill>
            </a:endParaRPr>
          </a:p>
        </p:txBody>
      </p:sp>
      <p:sp>
        <p:nvSpPr>
          <p:cNvPr id="58" name="矩形 57"/>
          <p:cNvSpPr/>
          <p:nvPr/>
        </p:nvSpPr>
        <p:spPr>
          <a:xfrm>
            <a:off x="10028251" y="2043194"/>
            <a:ext cx="649395" cy="410966"/>
          </a:xfrm>
          <a:prstGeom prst="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封装</a:t>
            </a:r>
            <a:endParaRPr lang="zh-CN" altLang="en-US" dirty="0">
              <a:solidFill>
                <a:schemeClr val="tx1"/>
              </a:solidFill>
            </a:endParaRPr>
          </a:p>
        </p:txBody>
      </p:sp>
      <p:cxnSp>
        <p:nvCxnSpPr>
          <p:cNvPr id="59" name="直接箭头连接符 58"/>
          <p:cNvCxnSpPr>
            <a:endCxn id="58" idx="1"/>
          </p:cNvCxnSpPr>
          <p:nvPr/>
        </p:nvCxnSpPr>
        <p:spPr>
          <a:xfrm>
            <a:off x="9443928" y="2245362"/>
            <a:ext cx="584323" cy="33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1261800" y="2043194"/>
            <a:ext cx="649395" cy="410966"/>
          </a:xfrm>
          <a:prstGeom prst="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FT</a:t>
            </a:r>
            <a:endParaRPr lang="zh-CN" altLang="en-US" b="1" dirty="0">
              <a:solidFill>
                <a:schemeClr val="tx1"/>
              </a:solidFill>
            </a:endParaRPr>
          </a:p>
        </p:txBody>
      </p:sp>
      <p:cxnSp>
        <p:nvCxnSpPr>
          <p:cNvPr id="61" name="直接箭头连接符 60"/>
          <p:cNvCxnSpPr>
            <a:endCxn id="60" idx="1"/>
          </p:cNvCxnSpPr>
          <p:nvPr/>
        </p:nvCxnSpPr>
        <p:spPr>
          <a:xfrm>
            <a:off x="10677477" y="2245362"/>
            <a:ext cx="584323" cy="33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箭头: 五边形 62"/>
          <p:cNvSpPr/>
          <p:nvPr/>
        </p:nvSpPr>
        <p:spPr>
          <a:xfrm>
            <a:off x="7439616" y="2039879"/>
            <a:ext cx="1017718" cy="410966"/>
          </a:xfrm>
          <a:prstGeom prst="homePlate">
            <a:avLst/>
          </a:prstGeom>
          <a:solidFill>
            <a:srgbClr val="DAE3F3"/>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出厂</a:t>
            </a:r>
            <a:endParaRPr lang="zh-CN" altLang="en-US" dirty="0">
              <a:solidFill>
                <a:schemeClr val="tx1"/>
              </a:solidFill>
            </a:endParaRPr>
          </a:p>
        </p:txBody>
      </p:sp>
      <p:sp>
        <p:nvSpPr>
          <p:cNvPr id="68" name="矩形 67"/>
          <p:cNvSpPr/>
          <p:nvPr/>
        </p:nvSpPr>
        <p:spPr>
          <a:xfrm>
            <a:off x="4204349" y="3329057"/>
            <a:ext cx="783183" cy="560765"/>
          </a:xfrm>
          <a:prstGeom prst="rect">
            <a:avLst/>
          </a:prstGeom>
          <a:solidFill>
            <a:schemeClr val="accent4">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收集数据</a:t>
            </a:r>
            <a:endParaRPr lang="zh-CN" altLang="en-US" dirty="0">
              <a:solidFill>
                <a:schemeClr val="tx1"/>
              </a:solidFill>
            </a:endParaRPr>
          </a:p>
        </p:txBody>
      </p:sp>
      <p:sp>
        <p:nvSpPr>
          <p:cNvPr id="69" name="矩形 68"/>
          <p:cNvSpPr/>
          <p:nvPr/>
        </p:nvSpPr>
        <p:spPr>
          <a:xfrm>
            <a:off x="4204349" y="4395859"/>
            <a:ext cx="783183" cy="560765"/>
          </a:xfrm>
          <a:prstGeom prst="rect">
            <a:avLst/>
          </a:prstGeom>
          <a:solidFill>
            <a:schemeClr val="accent4">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预测良率</a:t>
            </a:r>
            <a:endParaRPr lang="zh-CN" altLang="en-US" dirty="0">
              <a:solidFill>
                <a:schemeClr val="tx1"/>
              </a:solidFill>
            </a:endParaRPr>
          </a:p>
        </p:txBody>
      </p:sp>
      <p:sp>
        <p:nvSpPr>
          <p:cNvPr id="70" name="矩形 69"/>
          <p:cNvSpPr/>
          <p:nvPr/>
        </p:nvSpPr>
        <p:spPr>
          <a:xfrm>
            <a:off x="8727807" y="3437914"/>
            <a:ext cx="783183" cy="560765"/>
          </a:xfrm>
          <a:prstGeom prst="rect">
            <a:avLst/>
          </a:prstGeom>
          <a:solidFill>
            <a:schemeClr val="accent4">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计算良率</a:t>
            </a:r>
            <a:endParaRPr lang="zh-CN" altLang="en-US" dirty="0">
              <a:solidFill>
                <a:schemeClr val="tx1"/>
              </a:solidFill>
            </a:endParaRPr>
          </a:p>
        </p:txBody>
      </p:sp>
      <p:cxnSp>
        <p:nvCxnSpPr>
          <p:cNvPr id="71" name="直接箭头连接符 70"/>
          <p:cNvCxnSpPr/>
          <p:nvPr/>
        </p:nvCxnSpPr>
        <p:spPr>
          <a:xfrm flipH="1">
            <a:off x="4594282" y="3904238"/>
            <a:ext cx="1658" cy="48632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70" idx="0"/>
          </p:cNvCxnSpPr>
          <p:nvPr/>
        </p:nvCxnSpPr>
        <p:spPr>
          <a:xfrm flipH="1">
            <a:off x="9119399" y="2459709"/>
            <a:ext cx="1657" cy="97820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6398731" y="5658602"/>
            <a:ext cx="917876" cy="560765"/>
          </a:xfrm>
          <a:prstGeom prst="rect">
            <a:avLst/>
          </a:prstGeom>
          <a:solidFill>
            <a:schemeClr val="accent4">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预测精度评估</a:t>
            </a:r>
            <a:endParaRPr lang="zh-CN" altLang="en-US" dirty="0">
              <a:solidFill>
                <a:schemeClr val="tx1"/>
              </a:solidFill>
            </a:endParaRPr>
          </a:p>
        </p:txBody>
      </p:sp>
      <p:cxnSp>
        <p:nvCxnSpPr>
          <p:cNvPr id="76" name="连接符: 肘形 75"/>
          <p:cNvCxnSpPr>
            <a:stCxn id="69" idx="2"/>
            <a:endCxn id="70" idx="2"/>
          </p:cNvCxnSpPr>
          <p:nvPr/>
        </p:nvCxnSpPr>
        <p:spPr>
          <a:xfrm rot="5400000" flipH="1" flipV="1">
            <a:off x="6378697" y="2215923"/>
            <a:ext cx="957945" cy="4523458"/>
          </a:xfrm>
          <a:prstGeom prst="bentConnector3">
            <a:avLst>
              <a:gd name="adj1" fmla="val -23864"/>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6857669" y="5172275"/>
            <a:ext cx="1658" cy="48632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210888" y="3909773"/>
            <a:ext cx="1434492" cy="461665"/>
          </a:xfrm>
          <a:prstGeom prst="rect">
            <a:avLst/>
          </a:prstGeom>
          <a:noFill/>
        </p:spPr>
        <p:txBody>
          <a:bodyPr wrap="square" rtlCol="0">
            <a:spAutoFit/>
          </a:bodyPr>
          <a:lstStyle/>
          <a:p>
            <a:r>
              <a:rPr lang="zh-CN" altLang="en-US" sz="1200" dirty="0"/>
              <a:t>预处理，模型建立，训练，调整</a:t>
            </a:r>
            <a:endParaRPr lang="zh-CN" altLang="en-US" sz="1200" dirty="0"/>
          </a:p>
        </p:txBody>
      </p:sp>
      <p:sp>
        <p:nvSpPr>
          <p:cNvPr id="85" name="左大括号 84"/>
          <p:cNvSpPr/>
          <p:nvPr/>
        </p:nvSpPr>
        <p:spPr>
          <a:xfrm rot="16200000">
            <a:off x="4255201" y="520582"/>
            <a:ext cx="644671" cy="4802236"/>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p:nvPr/>
        </p:nvSpPr>
        <p:spPr>
          <a:xfrm>
            <a:off x="960120" y="836583"/>
            <a:ext cx="1123188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以</a:t>
            </a:r>
            <a:r>
              <a:rPr lang="en-US" altLang="zh-CN" b="1" dirty="0">
                <a:latin typeface="微软雅黑" panose="020B0503020204020204" pitchFamily="34" charset="-122"/>
                <a:ea typeface="微软雅黑" panose="020B0503020204020204" pitchFamily="34" charset="-122"/>
              </a:rPr>
              <a:t>WAT</a:t>
            </a:r>
            <a:r>
              <a:rPr lang="zh-CN" altLang="en-US" b="1" dirty="0">
                <a:latin typeface="微软雅黑" panose="020B0503020204020204" pitchFamily="34" charset="-122"/>
                <a:ea typeface="微软雅黑" panose="020B0503020204020204" pitchFamily="34" charset="-122"/>
              </a:rPr>
              <a:t>作为主要因子，结合</a:t>
            </a:r>
            <a:r>
              <a:rPr lang="en-US" altLang="zh-CN" b="1" dirty="0">
                <a:latin typeface="微软雅黑" panose="020B0503020204020204" pitchFamily="34" charset="-122"/>
                <a:ea typeface="微软雅黑" panose="020B0503020204020204" pitchFamily="34" charset="-122"/>
              </a:rPr>
              <a:t>Wafer Map</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WIP </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MET </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FDC</a:t>
            </a:r>
            <a:r>
              <a:rPr lang="zh-CN" altLang="en-US" b="1" dirty="0">
                <a:latin typeface="微软雅黑" panose="020B0503020204020204" pitchFamily="34" charset="-122"/>
                <a:ea typeface="微软雅黑" panose="020B0503020204020204" pitchFamily="34" charset="-122"/>
              </a:rPr>
              <a:t>的基于大数据的良率模型</a:t>
            </a:r>
            <a:endParaRPr lang="en-US" altLang="zh-CN"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30649" y="132001"/>
            <a:ext cx="5965351" cy="461665"/>
          </a:xfrm>
          <a:prstGeom prst="rect">
            <a:avLst/>
          </a:prstGeom>
          <a:noFill/>
        </p:spPr>
        <p:txBody>
          <a:bodyPr wrap="square" rtlCol="0">
            <a:spAutoFit/>
          </a:bodyPr>
          <a:lstStyle/>
          <a:p>
            <a:r>
              <a:rPr lang="zh-CN" altLang="en-US" sz="2400" b="1" dirty="0"/>
              <a:t>背景介绍</a:t>
            </a:r>
            <a:r>
              <a:rPr lang="en-US" altLang="zh-CN" sz="2400" b="1" dirty="0"/>
              <a:t>——</a:t>
            </a:r>
            <a:r>
              <a:rPr lang="zh-CN" altLang="en-US" sz="2400" b="1" dirty="0"/>
              <a:t>机器学习之于良率预测</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79500" y="1962614"/>
            <a:ext cx="10921456" cy="3459704"/>
            <a:chOff x="577335" y="981308"/>
            <a:chExt cx="6995638" cy="3459704"/>
          </a:xfrm>
        </p:grpSpPr>
        <p:sp>
          <p:nvSpPr>
            <p:cNvPr id="3" name="文本框 2"/>
            <p:cNvSpPr txBox="1"/>
            <p:nvPr/>
          </p:nvSpPr>
          <p:spPr>
            <a:xfrm>
              <a:off x="577335" y="1856646"/>
              <a:ext cx="6995638" cy="83369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特征提取和选择</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PCA</a:t>
              </a:r>
              <a:r>
                <a:rPr lang="zh-CN" altLang="en-US" sz="1600" dirty="0">
                  <a:latin typeface="微软雅黑" panose="020B0503020204020204" pitchFamily="34" charset="-122"/>
                  <a:ea typeface="微软雅黑" panose="020B0503020204020204" pitchFamily="34" charset="-122"/>
                </a:rPr>
                <a:t>降维，</a:t>
              </a:r>
              <a:endParaRPr lang="en-US" altLang="zh-CN" sz="1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77335" y="981308"/>
              <a:ext cx="6995638" cy="12030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数据预处理</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归一化，迁移学习算法，</a:t>
              </a:r>
              <a:r>
                <a:rPr lang="en-US" altLang="zh-CN" sz="1600" dirty="0">
                  <a:latin typeface="微软雅黑" panose="020B0503020204020204" pitchFamily="34" charset="-122"/>
                  <a:ea typeface="微软雅黑" panose="020B0503020204020204" pitchFamily="34" charset="-122"/>
                </a:rPr>
                <a:t>SMOTE&amp;</a:t>
              </a:r>
              <a:r>
                <a:rPr lang="zh-CN" altLang="en-US" sz="1600" dirty="0">
                  <a:latin typeface="微软雅黑" panose="020B0503020204020204" pitchFamily="34" charset="-122"/>
                  <a:ea typeface="微软雅黑" panose="020B0503020204020204" pitchFamily="34" charset="-122"/>
                </a:rPr>
                <a:t>主分支决策树均衡样本类，标签编码，独热编码，实体嵌入</a:t>
              </a:r>
              <a:endParaRPr lang="en-US" altLang="zh-CN"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77335" y="2731984"/>
              <a:ext cx="6995638" cy="83369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模型训练及融合</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GA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SVM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KNN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XGBoost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LGBM</a:t>
              </a:r>
              <a:r>
                <a:rPr lang="zh-CN" altLang="en-US" sz="1600" dirty="0">
                  <a:latin typeface="微软雅黑" panose="020B0503020204020204" pitchFamily="34" charset="-122"/>
                  <a:ea typeface="微软雅黑" panose="020B0503020204020204" pitchFamily="34" charset="-122"/>
                </a:rPr>
                <a:t>， 神经网络，多元回归</a:t>
              </a:r>
              <a:endParaRPr lang="en-US" altLang="zh-CN" sz="1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77335" y="3607322"/>
              <a:ext cx="6995638" cy="83369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模型评估</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验证组评估模型。平均绝对误差</a:t>
              </a:r>
              <a:r>
                <a:rPr lang="en-US" altLang="zh-CN" sz="1600" dirty="0">
                  <a:latin typeface="微软雅黑" panose="020B0503020204020204" pitchFamily="34" charset="-122"/>
                  <a:ea typeface="微软雅黑" panose="020B0503020204020204" pitchFamily="34" charset="-122"/>
                </a:rPr>
                <a:t>MAE</a:t>
              </a:r>
              <a:r>
                <a:rPr lang="zh-CN" altLang="en-US" sz="1600" dirty="0">
                  <a:latin typeface="微软雅黑" panose="020B0503020204020204" pitchFamily="34" charset="-122"/>
                  <a:ea typeface="微软雅黑" panose="020B0503020204020204" pitchFamily="34" charset="-122"/>
                </a:rPr>
                <a:t>，均方差，均方根差，平均绝对百分比误差</a:t>
              </a:r>
              <a:endParaRPr lang="en-US" altLang="zh-CN" sz="1600" dirty="0">
                <a:latin typeface="微软雅黑" panose="020B0503020204020204" pitchFamily="34" charset="-122"/>
                <a:ea typeface="微软雅黑" panose="020B0503020204020204" pitchFamily="34" charset="-122"/>
              </a:endParaRPr>
            </a:p>
          </p:txBody>
        </p:sp>
      </p:grpSp>
      <p:sp>
        <p:nvSpPr>
          <p:cNvPr id="5" name="文本框 4"/>
          <p:cNvSpPr txBox="1"/>
          <p:nvPr/>
        </p:nvSpPr>
        <p:spPr>
          <a:xfrm>
            <a:off x="130649" y="132001"/>
            <a:ext cx="5965351" cy="461665"/>
          </a:xfrm>
          <a:prstGeom prst="rect">
            <a:avLst/>
          </a:prstGeom>
          <a:noFill/>
        </p:spPr>
        <p:txBody>
          <a:bodyPr wrap="square" rtlCol="0">
            <a:spAutoFit/>
          </a:bodyPr>
          <a:lstStyle/>
          <a:p>
            <a:r>
              <a:rPr lang="zh-CN" altLang="en-US" sz="2400" b="1" dirty="0"/>
              <a:t>良率预测</a:t>
            </a:r>
            <a:r>
              <a:rPr lang="en-US" altLang="zh-CN" sz="2400" b="1" dirty="0"/>
              <a:t>——</a:t>
            </a:r>
            <a:r>
              <a:rPr lang="zh-CN" altLang="en-US" sz="2400" b="1" dirty="0"/>
              <a:t>主要步骤</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93666"/>
            <a:ext cx="12100956" cy="45270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数据预处理</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01214"/>
                </a:solidFill>
                <a:latin typeface="PingFang SC"/>
                <a:ea typeface="微软雅黑" panose="020B0503020204020204" pitchFamily="34" charset="-122"/>
              </a:rPr>
              <a:t>预处理步骤是监督学习中构建结构化数据集的一个重要步骤，数据集的基本情况、处理</a:t>
            </a:r>
            <a:r>
              <a:rPr lang="zh-CN" altLang="en-US" sz="1600" b="1" dirty="0">
                <a:solidFill>
                  <a:srgbClr val="101214"/>
                </a:solidFill>
                <a:latin typeface="PingFang SC"/>
                <a:ea typeface="微软雅黑" panose="020B0503020204020204" pitchFamily="34" charset="-122"/>
              </a:rPr>
              <a:t>重复值缺失值和异常值</a:t>
            </a:r>
            <a:r>
              <a:rPr lang="zh-CN" altLang="en-US" sz="1600" dirty="0">
                <a:solidFill>
                  <a:srgbClr val="101214"/>
                </a:solidFill>
                <a:latin typeface="PingFang SC"/>
                <a:ea typeface="微软雅黑" panose="020B0503020204020204" pitchFamily="34" charset="-122"/>
              </a:rPr>
              <a:t>、</a:t>
            </a:r>
            <a:r>
              <a:rPr lang="zh-CN" altLang="en-US" sz="1600" b="1" dirty="0">
                <a:solidFill>
                  <a:srgbClr val="101214"/>
                </a:solidFill>
                <a:latin typeface="PingFang SC"/>
                <a:ea typeface="微软雅黑" panose="020B0503020204020204" pitchFamily="34" charset="-122"/>
              </a:rPr>
              <a:t>特征之间冗余的处理</a:t>
            </a:r>
            <a:r>
              <a:rPr lang="zh-CN" altLang="en-US" sz="1600" dirty="0">
                <a:solidFill>
                  <a:srgbClr val="101214"/>
                </a:solidFill>
                <a:latin typeface="PingFang SC"/>
                <a:ea typeface="微软雅黑" panose="020B0503020204020204" pitchFamily="34" charset="-122"/>
              </a:rPr>
              <a:t>、时间信息的处理、标签分布、训练集和测试集的分布、单变量和多变量的分布</a:t>
            </a:r>
            <a:endParaRPr lang="en-US" altLang="zh-CN" sz="1600" dirty="0">
              <a:solidFill>
                <a:srgbClr val="101214"/>
              </a:solidFill>
              <a:latin typeface="PingFang SC"/>
              <a:ea typeface="微软雅黑" panose="020B0503020204020204" pitchFamily="34" charset="-122"/>
            </a:endParaRPr>
          </a:p>
          <a:p>
            <a:pPr>
              <a:lnSpc>
                <a:spcPct val="150000"/>
              </a:lnSpc>
            </a:pPr>
            <a:r>
              <a:rPr lang="zh-CN" altLang="en-US" sz="1600" dirty="0">
                <a:solidFill>
                  <a:srgbClr val="101214"/>
                </a:solidFill>
                <a:latin typeface="PingFang SC"/>
                <a:ea typeface="微软雅黑" panose="020B0503020204020204" pitchFamily="34" charset="-122"/>
              </a:rPr>
              <a:t>电性测试参数的单位差异很大</a:t>
            </a:r>
            <a:endParaRPr lang="en-US" altLang="zh-CN" sz="1600" dirty="0">
              <a:solidFill>
                <a:srgbClr val="101214"/>
              </a:solidFill>
              <a:latin typeface="PingFang SC"/>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通常操作，标准化（前提是数据服从正态分布）：</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区间缩放：</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log</a:t>
            </a:r>
            <a:r>
              <a:rPr lang="zh-CN" altLang="en-US" sz="1600" dirty="0">
                <a:latin typeface="微软雅黑" panose="020B0503020204020204" pitchFamily="34" charset="-122"/>
                <a:ea typeface="微软雅黑" panose="020B0503020204020204" pitchFamily="34" charset="-122"/>
              </a:rPr>
              <a:t>变换：是倾斜数据变得接近于正态分布。取对数不会改变数据的性质和相关关系，但压缩了变量的尺度，削弱了共线性、                                    异方差性等。</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连续变量离散化：对异常数据有很强的鲁棒性</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对离散型类别特征进行编码：自然数编码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独热编码</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30649" y="132001"/>
            <a:ext cx="5965351" cy="461665"/>
          </a:xfrm>
          <a:prstGeom prst="rect">
            <a:avLst/>
          </a:prstGeom>
          <a:noFill/>
        </p:spPr>
        <p:txBody>
          <a:bodyPr wrap="square" rtlCol="0">
            <a:spAutoFit/>
          </a:bodyPr>
          <a:lstStyle/>
          <a:p>
            <a:r>
              <a:rPr lang="zh-CN" altLang="en-US" sz="2400" b="1" dirty="0"/>
              <a:t>良率预测</a:t>
            </a:r>
            <a:r>
              <a:rPr lang="en-US" altLang="zh-CN" sz="2400" b="1" dirty="0"/>
              <a:t>——</a:t>
            </a:r>
            <a:r>
              <a:rPr lang="zh-CN" altLang="en-US" sz="2400" b="1" dirty="0"/>
              <a:t>数据预处理</a:t>
            </a:r>
            <a:endParaRPr lang="en-US" altLang="zh-CN" dirty="0"/>
          </a:p>
        </p:txBody>
      </p:sp>
      <p:pic>
        <p:nvPicPr>
          <p:cNvPr id="8" name="图片 7"/>
          <p:cNvPicPr>
            <a:picLocks noChangeAspect="1"/>
          </p:cNvPicPr>
          <p:nvPr/>
        </p:nvPicPr>
        <p:blipFill>
          <a:blip r:embed="rId1"/>
          <a:stretch>
            <a:fillRect/>
          </a:stretch>
        </p:blipFill>
        <p:spPr>
          <a:xfrm>
            <a:off x="4859201" y="2010587"/>
            <a:ext cx="1372726" cy="767885"/>
          </a:xfrm>
          <a:prstGeom prst="rect">
            <a:avLst/>
          </a:prstGeom>
        </p:spPr>
      </p:pic>
      <p:sp>
        <p:nvSpPr>
          <p:cNvPr id="2" name="文本框 1"/>
          <p:cNvSpPr txBox="1"/>
          <p:nvPr/>
        </p:nvSpPr>
        <p:spPr>
          <a:xfrm>
            <a:off x="130649" y="4663026"/>
            <a:ext cx="12100956" cy="83779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单变量可视化分析</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01214"/>
                </a:solidFill>
                <a:latin typeface="PingFang SC"/>
                <a:ea typeface="微软雅黑" panose="020B0503020204020204" pitchFamily="34" charset="-122"/>
              </a:rPr>
              <a:t>了解原始数据中每个字段的意义，以及字段的摘要统计信息，去除异常值得到正态分布</a:t>
            </a:r>
            <a:endParaRPr lang="en-US" altLang="zh-CN" sz="1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0649" y="5335614"/>
            <a:ext cx="12100956" cy="83779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多变量可视化分析</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01214"/>
                </a:solidFill>
                <a:latin typeface="PingFang SC"/>
                <a:ea typeface="微软雅黑" panose="020B0503020204020204" pitchFamily="34" charset="-122"/>
              </a:rPr>
              <a:t>了解不同特征之间的交互关系，过滤掉与标签无直接关系的特征。利用相似性矩阵，若值为</a:t>
            </a:r>
            <a:r>
              <a:rPr lang="en-US" altLang="zh-CN" sz="1600" dirty="0">
                <a:solidFill>
                  <a:srgbClr val="101214"/>
                </a:solidFill>
                <a:latin typeface="PingFang SC"/>
                <a:ea typeface="微软雅黑" panose="020B0503020204020204" pitchFamily="34" charset="-122"/>
              </a:rPr>
              <a:t>1</a:t>
            </a:r>
            <a:r>
              <a:rPr lang="zh-CN" altLang="en-US" sz="1600" dirty="0">
                <a:solidFill>
                  <a:srgbClr val="101214"/>
                </a:solidFill>
                <a:latin typeface="PingFang SC"/>
                <a:ea typeface="微软雅黑" panose="020B0503020204020204" pitchFamily="34" charset="-122"/>
              </a:rPr>
              <a:t>完全正相关，表多重线性。</a:t>
            </a:r>
            <a:endParaRPr lang="en-US" altLang="zh-CN"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30649" y="6003738"/>
            <a:ext cx="12100956" cy="83779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降维分析</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01214"/>
                </a:solidFill>
                <a:latin typeface="PingFang SC"/>
                <a:ea typeface="微软雅黑" panose="020B0503020204020204" pitchFamily="34" charset="-122"/>
              </a:rPr>
              <a:t>发现数据中特征变量间方差最大的字段，在保留最大信息的同时减少数据维度</a:t>
            </a:r>
            <a:endParaRPr lang="en-US" altLang="zh-CN" sz="16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2316894" y="2727673"/>
            <a:ext cx="2542307" cy="6170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6571" y="1254066"/>
            <a:ext cx="12100956" cy="5081006"/>
          </a:xfrm>
          <a:prstGeom prst="rect">
            <a:avLst/>
          </a:prstGeom>
          <a:noFill/>
        </p:spPr>
        <p:txBody>
          <a:bodyPr wrap="square" rtlCol="0">
            <a:spAutoFit/>
          </a:bodyPr>
          <a:lstStyle/>
          <a:p>
            <a:pPr>
              <a:lnSpc>
                <a:spcPct val="150000"/>
              </a:lnSpc>
            </a:pPr>
            <a:r>
              <a:rPr lang="zh-CN" altLang="en-US" sz="1600" dirty="0">
                <a:solidFill>
                  <a:srgbClr val="101214"/>
                </a:solidFill>
                <a:latin typeface="PingFang SC"/>
                <a:ea typeface="微软雅黑" panose="020B0503020204020204" pitchFamily="34" charset="-122"/>
              </a:rPr>
              <a:t>添加新特征时，要验证该特征是否能提高模型预测的准确度。通过特征选择算法自动选择出特征集中的最优子集。</a:t>
            </a:r>
            <a:endParaRPr lang="en-US" altLang="zh-CN" sz="1600" dirty="0">
              <a:solidFill>
                <a:srgbClr val="101214"/>
              </a:solidFill>
              <a:latin typeface="PingFang SC"/>
              <a:ea typeface="微软雅黑" panose="020B0503020204020204" pitchFamily="34" charset="-122"/>
            </a:endParaRPr>
          </a:p>
          <a:p>
            <a:pPr>
              <a:lnSpc>
                <a:spcPct val="150000"/>
              </a:lnSpc>
            </a:pPr>
            <a:endParaRPr lang="en-US" altLang="zh-CN" sz="1600" dirty="0">
              <a:solidFill>
                <a:srgbClr val="101214"/>
              </a:solidFill>
              <a:latin typeface="PingFang SC"/>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特征关联性分析</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01214"/>
                </a:solidFill>
                <a:latin typeface="微软雅黑" panose="020B0503020204020204" pitchFamily="34" charset="-122"/>
                <a:ea typeface="微软雅黑" panose="020B0503020204020204" pitchFamily="34" charset="-122"/>
              </a:rPr>
              <a:t>     皮尔逊相关系数：解决共线性，衡量特征与标签的相关性。</a:t>
            </a:r>
            <a:endParaRPr lang="en-US" altLang="zh-CN" sz="1600" dirty="0">
              <a:solidFill>
                <a:srgbClr val="101214"/>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01214"/>
                </a:solidFill>
                <a:latin typeface="微软雅黑" panose="020B0503020204020204" pitchFamily="34" charset="-122"/>
                <a:ea typeface="微软雅黑" panose="020B0503020204020204" pitchFamily="34" charset="-122"/>
              </a:rPr>
              <a:t>     卡方检验：检验特征变量与因变量的相关性。</a:t>
            </a:r>
            <a:endParaRPr lang="en-US" altLang="zh-CN" sz="1600" dirty="0">
              <a:solidFill>
                <a:srgbClr val="101214"/>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01214"/>
                </a:solidFill>
                <a:latin typeface="微软雅黑" panose="020B0503020204020204" pitchFamily="34" charset="-122"/>
                <a:ea typeface="微软雅黑" panose="020B0503020204020204" pitchFamily="34" charset="-122"/>
              </a:rPr>
              <a:t>      互信息法</a:t>
            </a:r>
            <a:r>
              <a:rPr lang="zh-CN" altLang="en-US" sz="1600" dirty="0">
                <a:solidFill>
                  <a:srgbClr val="101214"/>
                </a:solidFill>
                <a:latin typeface="微软雅黑" panose="020B0503020204020204" pitchFamily="34" charset="-122"/>
                <a:ea typeface="微软雅黑" panose="020B0503020204020204" pitchFamily="34" charset="-122"/>
                <a:sym typeface="Wingdings" panose="05000000000000000000" pitchFamily="2" charset="2"/>
              </a:rPr>
              <a:t>：（麻烦）。</a:t>
            </a:r>
            <a:endParaRPr lang="en-US" altLang="zh-CN" sz="1600" dirty="0">
              <a:solidFill>
                <a:srgbClr val="101214"/>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dirty="0">
              <a:solidFill>
                <a:srgbClr val="101214"/>
              </a:solidFill>
              <a:latin typeface="PingFang SC"/>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特征重要性分析。</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封装方法</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启发式方法：易局部最优，耗时耗资，不适用于大数据集</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递归消除特征法</a:t>
            </a:r>
            <a:r>
              <a:rPr lang="en-US" altLang="zh-CN" sz="1600" dirty="0">
                <a:latin typeface="微软雅黑" panose="020B0503020204020204" pitchFamily="34" charset="-122"/>
                <a:ea typeface="微软雅黑" panose="020B0503020204020204" pitchFamily="34" charset="-122"/>
              </a:rPr>
              <a:t>/DOE</a:t>
            </a:r>
            <a:r>
              <a:rPr lang="zh-CN" altLang="en-US" sz="1600" dirty="0">
                <a:latin typeface="微软雅黑" panose="020B0503020204020204" pitchFamily="34" charset="-122"/>
                <a:ea typeface="微软雅黑" panose="020B0503020204020204" pitchFamily="34" charset="-122"/>
              </a:rPr>
              <a:t>：每次训练先消除若干权值系数的特征，再基于新特征进行下一轮训练。</a:t>
            </a:r>
            <a:r>
              <a:rPr lang="en-US" altLang="zh-CN"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30649" y="132001"/>
            <a:ext cx="5965351" cy="461665"/>
          </a:xfrm>
          <a:prstGeom prst="rect">
            <a:avLst/>
          </a:prstGeom>
          <a:noFill/>
        </p:spPr>
        <p:txBody>
          <a:bodyPr wrap="square" rtlCol="0">
            <a:spAutoFit/>
          </a:bodyPr>
          <a:lstStyle/>
          <a:p>
            <a:r>
              <a:rPr lang="zh-CN" altLang="en-US" sz="2400" b="1" dirty="0"/>
              <a:t>良率预测</a:t>
            </a:r>
            <a:r>
              <a:rPr lang="en-US" altLang="zh-CN" sz="2400" b="1" dirty="0"/>
              <a:t>——</a:t>
            </a:r>
            <a:r>
              <a:rPr lang="zh-CN" altLang="en-US" sz="2400" b="1" dirty="0"/>
              <a:t>特征提取和选择</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9080" y="707966"/>
            <a:ext cx="11231880" cy="120770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学习曲线评估模型学习效果</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b="0" i="0" dirty="0">
                <a:solidFill>
                  <a:srgbClr val="101214"/>
                </a:solidFill>
                <a:effectLst/>
                <a:latin typeface="PingFang SC"/>
              </a:rPr>
              <a:t>学习曲线是一条平坦的线或损失较高，说明模型</a:t>
            </a:r>
            <a:r>
              <a:rPr lang="zh-CN" altLang="en-US" sz="1600" b="1" i="0" dirty="0">
                <a:solidFill>
                  <a:srgbClr val="101214"/>
                </a:solidFill>
                <a:effectLst/>
                <a:latin typeface="PingFang SC"/>
              </a:rPr>
              <a:t>欠拟合</a:t>
            </a:r>
            <a:r>
              <a:rPr lang="zh-CN" altLang="en-US" sz="1600" b="0" i="0" dirty="0">
                <a:solidFill>
                  <a:srgbClr val="101214"/>
                </a:solidFill>
                <a:effectLst/>
                <a:latin typeface="PingFang SC"/>
              </a:rPr>
              <a:t>，需要更改模型或继续训练</a:t>
            </a:r>
            <a:endParaRPr lang="en-US" altLang="zh-CN" sz="1600" b="0" i="0" dirty="0">
              <a:solidFill>
                <a:srgbClr val="101214"/>
              </a:solidFill>
              <a:effectLst/>
              <a:latin typeface="PingFang SC"/>
            </a:endParaRPr>
          </a:p>
          <a:p>
            <a:pPr>
              <a:lnSpc>
                <a:spcPct val="150000"/>
              </a:lnSpc>
            </a:pPr>
            <a:r>
              <a:rPr lang="zh-CN" altLang="en-US" sz="1600" b="0" i="0" dirty="0">
                <a:solidFill>
                  <a:srgbClr val="101214"/>
                </a:solidFill>
                <a:effectLst/>
                <a:latin typeface="PingFang SC"/>
              </a:rPr>
              <a:t>模型容量超过问题所需容量或训练时间过长都会导致</a:t>
            </a:r>
            <a:r>
              <a:rPr lang="zh-CN" altLang="en-US" sz="1600" b="1" i="0" dirty="0">
                <a:solidFill>
                  <a:srgbClr val="101214"/>
                </a:solidFill>
                <a:effectLst/>
                <a:latin typeface="PingFang SC"/>
              </a:rPr>
              <a:t>过拟合</a:t>
            </a:r>
            <a:r>
              <a:rPr lang="zh-CN" altLang="en-US" sz="1600" b="0" i="0" dirty="0">
                <a:solidFill>
                  <a:srgbClr val="101214"/>
                </a:solidFill>
                <a:effectLst/>
                <a:latin typeface="PingFang SC"/>
              </a:rPr>
              <a:t>，即对新数据的泛化能力差。</a:t>
            </a:r>
            <a:endParaRPr lang="en-US" altLang="zh-CN"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30649" y="132001"/>
            <a:ext cx="5965351" cy="461665"/>
          </a:xfrm>
          <a:prstGeom prst="rect">
            <a:avLst/>
          </a:prstGeom>
          <a:noFill/>
        </p:spPr>
        <p:txBody>
          <a:bodyPr wrap="square" rtlCol="0">
            <a:spAutoFit/>
          </a:bodyPr>
          <a:lstStyle/>
          <a:p>
            <a:r>
              <a:rPr lang="zh-CN" altLang="en-US" sz="2400" b="1" dirty="0"/>
              <a:t>良率预测</a:t>
            </a:r>
            <a:r>
              <a:rPr lang="en-US" altLang="zh-CN" sz="2400" b="1" dirty="0"/>
              <a:t>——</a:t>
            </a:r>
            <a:r>
              <a:rPr lang="zh-CN" altLang="en-US" sz="2400" b="1" dirty="0"/>
              <a:t>模型分析</a:t>
            </a:r>
            <a:endParaRPr lang="en-US" altLang="zh-CN" dirty="0"/>
          </a:p>
        </p:txBody>
      </p:sp>
      <p:sp>
        <p:nvSpPr>
          <p:cNvPr id="2" name="文本框 1"/>
          <p:cNvSpPr txBox="1"/>
          <p:nvPr/>
        </p:nvSpPr>
        <p:spPr>
          <a:xfrm>
            <a:off x="259080" y="2029969"/>
            <a:ext cx="11231880" cy="157761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特征重要性分析</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b="0" i="0" dirty="0">
                <a:solidFill>
                  <a:srgbClr val="101214"/>
                </a:solidFill>
                <a:effectLst/>
                <a:latin typeface="PingFang SC"/>
              </a:rPr>
              <a:t>对于树模型（</a:t>
            </a:r>
            <a:r>
              <a:rPr lang="en-US" altLang="zh-CN" sz="1600" b="0" i="0" dirty="0" err="1">
                <a:solidFill>
                  <a:srgbClr val="101214"/>
                </a:solidFill>
                <a:effectLst/>
                <a:latin typeface="PingFang SC"/>
              </a:rPr>
              <a:t>LightGBM</a:t>
            </a:r>
            <a:r>
              <a:rPr lang="zh-CN" altLang="en-US" sz="1600" b="0" i="0" dirty="0">
                <a:solidFill>
                  <a:srgbClr val="101214"/>
                </a:solidFill>
                <a:effectLst/>
                <a:latin typeface="PingFang SC"/>
              </a:rPr>
              <a:t>或</a:t>
            </a:r>
            <a:r>
              <a:rPr lang="en-US" altLang="zh-CN" sz="1600" b="0" i="0" dirty="0" err="1">
                <a:solidFill>
                  <a:srgbClr val="101214"/>
                </a:solidFill>
                <a:effectLst/>
                <a:latin typeface="PingFang SC"/>
              </a:rPr>
              <a:t>XGBoost</a:t>
            </a:r>
            <a:r>
              <a:rPr lang="zh-CN" altLang="en-US" sz="1600" b="0" i="0" dirty="0">
                <a:solidFill>
                  <a:srgbClr val="101214"/>
                </a:solidFill>
                <a:effectLst/>
                <a:latin typeface="PingFang SC"/>
              </a:rPr>
              <a:t>），计算特征的信息增益或分裂次数；</a:t>
            </a:r>
            <a:endParaRPr lang="en-US" altLang="zh-CN" sz="1600" b="0" i="0" dirty="0">
              <a:solidFill>
                <a:srgbClr val="101214"/>
              </a:solidFill>
              <a:effectLst/>
              <a:latin typeface="PingFang SC"/>
            </a:endParaRPr>
          </a:p>
          <a:p>
            <a:pPr>
              <a:lnSpc>
                <a:spcPct val="150000"/>
              </a:lnSpc>
            </a:pPr>
            <a:r>
              <a:rPr lang="zh-CN" altLang="en-US" sz="1600" dirty="0">
                <a:solidFill>
                  <a:srgbClr val="101214"/>
                </a:solidFill>
                <a:latin typeface="PingFang SC"/>
              </a:rPr>
              <a:t>对于</a:t>
            </a:r>
            <a:r>
              <a:rPr lang="en-US" altLang="zh-CN" sz="1600" dirty="0">
                <a:solidFill>
                  <a:srgbClr val="101214"/>
                </a:solidFill>
                <a:latin typeface="PingFang SC"/>
              </a:rPr>
              <a:t>LR</a:t>
            </a:r>
            <a:r>
              <a:rPr lang="zh-CN" altLang="en-US" sz="1600" dirty="0">
                <a:solidFill>
                  <a:srgbClr val="101214"/>
                </a:solidFill>
                <a:latin typeface="PingFang SC"/>
              </a:rPr>
              <a:t>或</a:t>
            </a:r>
            <a:r>
              <a:rPr lang="en-US" altLang="zh-CN" sz="1600" dirty="0">
                <a:solidFill>
                  <a:srgbClr val="101214"/>
                </a:solidFill>
                <a:latin typeface="PingFang SC"/>
              </a:rPr>
              <a:t>SVM</a:t>
            </a:r>
            <a:r>
              <a:rPr lang="zh-CN" altLang="en-US" sz="1600" dirty="0">
                <a:solidFill>
                  <a:srgbClr val="101214"/>
                </a:solidFill>
                <a:latin typeface="PingFang SC"/>
              </a:rPr>
              <a:t>，计算特征系数。</a:t>
            </a:r>
            <a:endParaRPr lang="en-US" altLang="zh-CN" sz="1600" dirty="0">
              <a:solidFill>
                <a:srgbClr val="101214"/>
              </a:solidFill>
              <a:latin typeface="PingFang SC"/>
            </a:endParaRPr>
          </a:p>
          <a:p>
            <a:pPr>
              <a:lnSpc>
                <a:spcPct val="150000"/>
              </a:lnSpc>
            </a:pPr>
            <a:r>
              <a:rPr lang="zh-CN" altLang="en-US" sz="1600" dirty="0">
                <a:solidFill>
                  <a:srgbClr val="101214"/>
                </a:solidFill>
                <a:latin typeface="PingFang SC"/>
              </a:rPr>
              <a:t>特征重要性越高，该特征对模型训练贡献越大。对于出现的负相关的特征，一般可以直接剔除。</a:t>
            </a:r>
            <a:endParaRPr lang="en-US" altLang="zh-CN" sz="1600" dirty="0">
              <a:solidFill>
                <a:srgbClr val="101214"/>
              </a:solidFill>
              <a:latin typeface="PingFang SC"/>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2630</Words>
  <Application>WPS 演示</Application>
  <PresentationFormat>宽屏</PresentationFormat>
  <Paragraphs>246</Paragraphs>
  <Slides>13</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微软雅黑</vt:lpstr>
      <vt:lpstr>PingFang SC</vt:lpstr>
      <vt:lpstr>Segoe Print</vt:lpstr>
      <vt:lpstr>-apple-system</vt:lpstr>
      <vt:lpstr>等线</vt:lpstr>
      <vt:lpstr>等线 Light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常用模型</vt:lpstr>
      <vt:lpstr>调研计划</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中玉</dc:creator>
  <cp:lastModifiedBy>。。。</cp:lastModifiedBy>
  <cp:revision>31</cp:revision>
  <dcterms:created xsi:type="dcterms:W3CDTF">2022-07-19T14:16:00Z</dcterms:created>
  <dcterms:modified xsi:type="dcterms:W3CDTF">2022-11-10T04:09:25Z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423803CF5ED84688A69F5B3228F4162B</vt:lpwstr>
  </property>
  <property fmtid="{D5CDD505-2E9C-101B-9397-08002B2CF9AE}" pid="3" name="KSOProductBuildVer">
    <vt:lpwstr>2052-11.1.0.12763</vt:lpwstr>
  </property>
</Properties>
</file>