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273" r:id="rId3"/>
    <p:sldId id="256" r:id="rId4"/>
    <p:sldId id="281" r:id="rId5"/>
    <p:sldId id="359" r:id="rId7"/>
    <p:sldId id="360" r:id="rId8"/>
    <p:sldId id="362" r:id="rId9"/>
    <p:sldId id="364" r:id="rId10"/>
    <p:sldId id="365" r:id="rId11"/>
    <p:sldId id="367" r:id="rId12"/>
    <p:sldId id="366" r:id="rId13"/>
    <p:sldId id="370" r:id="rId14"/>
    <p:sldId id="368" r:id="rId15"/>
    <p:sldId id="369" r:id="rId16"/>
    <p:sldId id="371" r:id="rId17"/>
    <p:sldId id="363" r:id="rId18"/>
    <p:sldId id="285" r:id="rId19"/>
    <p:sldId id="270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E8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1" autoAdjust="0"/>
    <p:restoredTop sz="94660"/>
  </p:normalViewPr>
  <p:slideViewPr>
    <p:cSldViewPr snapToGrid="0">
      <p:cViewPr>
        <p:scale>
          <a:sx n="75" d="100"/>
          <a:sy n="75" d="100"/>
        </p:scale>
        <p:origin x="107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2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9" b="12227"/>
          <a:stretch>
            <a:fillRect/>
          </a:stretch>
        </p:blipFill>
        <p:spPr>
          <a:xfrm>
            <a:off x="-2" y="4203784"/>
            <a:ext cx="12192000" cy="27174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1369"/>
            <a:ext cx="12192000" cy="4365321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82214" y="2015806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组  会  报  告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" y="154279"/>
            <a:ext cx="3264394" cy="719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11" y="154278"/>
            <a:ext cx="2796091" cy="719930"/>
          </a:xfrm>
          <a:prstGeom prst="rect">
            <a:avLst/>
          </a:prstGeom>
        </p:spPr>
      </p:pic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3827790" y="3613974"/>
            <a:ext cx="3872571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汇报人：蔡宇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159713" y="534877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827790" y="4357583"/>
            <a:ext cx="4928304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导</a:t>
            </a: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师：陈一宁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吴汉明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63562" y="1061080"/>
            <a:ext cx="51427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review model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40" y="2017262"/>
            <a:ext cx="49660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Multi Linear Regression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Regularized Regression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Partial Least Squares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fr-FR" altLang="zh-CN" sz="2800" dirty="0"/>
              <a:t>Principle Component Analysis</a:t>
            </a:r>
            <a:endParaRPr lang="fr-FR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Decision Tree</a:t>
            </a:r>
            <a:endParaRPr lang="fr-FR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Gradient boosting tree</a:t>
            </a:r>
            <a:endParaRPr lang="en-US" altLang="zh-CN" sz="2800" dirty="0"/>
          </a:p>
          <a:p>
            <a:pPr marL="342900" indent="-342900">
              <a:buFontTx/>
              <a:buAutoNum type="arabicPeriod"/>
            </a:pPr>
            <a:r>
              <a:rPr lang="en-US" altLang="zh-CN" sz="2800" dirty="0"/>
              <a:t>Random Forest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956170" y="2017262"/>
            <a:ext cx="62358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8.   Artificial Neural Network, ANN</a:t>
            </a:r>
            <a:endParaRPr lang="en-US" altLang="zh-CN" sz="2800" dirty="0"/>
          </a:p>
          <a:p>
            <a:r>
              <a:rPr lang="en-US" altLang="zh-CN" sz="2800" dirty="0"/>
              <a:t>9.   Support Vector Machine, SVM</a:t>
            </a:r>
            <a:endParaRPr lang="en-US" altLang="zh-CN" sz="2800" dirty="0"/>
          </a:p>
          <a:p>
            <a:r>
              <a:rPr lang="en-US" altLang="zh-CN" sz="2800" dirty="0"/>
              <a:t>10. Bayes Classifier</a:t>
            </a:r>
            <a:endParaRPr lang="en-US" altLang="zh-CN" sz="2800" dirty="0"/>
          </a:p>
          <a:p>
            <a:r>
              <a:rPr lang="en-US" altLang="zh-CN" sz="2800" dirty="0"/>
              <a:t>11. K-Nearest Neighbor</a:t>
            </a:r>
            <a:endParaRPr lang="en-US" altLang="zh-CN" sz="2800" dirty="0"/>
          </a:p>
          <a:p>
            <a:r>
              <a:rPr lang="en-US" altLang="zh-CN" sz="2800" dirty="0"/>
              <a:t>12. K-means</a:t>
            </a:r>
            <a:endParaRPr lang="en-US" altLang="zh-CN" sz="2800" dirty="0"/>
          </a:p>
          <a:p>
            <a:r>
              <a:rPr lang="en-US" altLang="zh-CN" sz="2800" dirty="0"/>
              <a:t>13. Etc.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440" y="5295082"/>
            <a:ext cx="8191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Consistency check、</a:t>
            </a:r>
            <a:r>
              <a:rPr lang="en-US" altLang="zh-CN" sz="2800" dirty="0"/>
              <a:t>Robustness improvement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24" y="1478660"/>
            <a:ext cx="4321301" cy="3473195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37" y="2270659"/>
            <a:ext cx="3962743" cy="23166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57" y="5471513"/>
            <a:ext cx="2833881" cy="81565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7839" y="5617731"/>
            <a:ext cx="48526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均方误差做模型性能评价指标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777" y="1992504"/>
            <a:ext cx="4435224" cy="2872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42" y="1453765"/>
            <a:ext cx="8478176" cy="17727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" y="3315159"/>
            <a:ext cx="3437492" cy="29383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14" y="3966417"/>
            <a:ext cx="4151015" cy="2287060"/>
          </a:xfrm>
          <a:prstGeom prst="rect">
            <a:avLst/>
          </a:prstGeom>
        </p:spPr>
      </p:pic>
      <p:sp>
        <p:nvSpPr>
          <p:cNvPr id="21" name="箭头: 右 20"/>
          <p:cNvSpPr/>
          <p:nvPr/>
        </p:nvSpPr>
        <p:spPr>
          <a:xfrm>
            <a:off x="3486311" y="5005632"/>
            <a:ext cx="1202503" cy="245097"/>
          </a:xfrm>
          <a:prstGeom prst="rightArrow">
            <a:avLst>
              <a:gd name="adj1" fmla="val 50000"/>
              <a:gd name="adj2" fmla="val 157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125" y="1170484"/>
            <a:ext cx="2443137" cy="508299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40196" y="812783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</a:t>
            </a:r>
            <a:endParaRPr lang="zh-CN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53" y="1580151"/>
            <a:ext cx="5872295" cy="3697697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140196" y="812783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</a:t>
            </a:r>
            <a:endParaRPr lang="zh-CN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68975" y="1580151"/>
            <a:ext cx="6235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bnormal 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8975" y="2041816"/>
            <a:ext cx="35314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缺少</a:t>
            </a:r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HEAT_UP Recipe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18" y="2666619"/>
            <a:ext cx="5570029" cy="2611229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5" idx="1"/>
          </p:cNvCxnSpPr>
          <p:nvPr/>
        </p:nvCxnSpPr>
        <p:spPr>
          <a:xfrm flipH="1" flipV="1">
            <a:off x="4864231" y="3667027"/>
            <a:ext cx="1456987" cy="30520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2695"/>
            <a:ext cx="13940066" cy="4745240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140196" y="812783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</a:t>
            </a:r>
            <a:endParaRPr lang="zh-CN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400734" y="1525033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当前存在的问题：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1481" y="2477698"/>
            <a:ext cx="75902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Raw data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太杂且数据有错，需要数据清洗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模型的选择和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coding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数据量太少，工作量不够 （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metrology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很多，但时间太少，需要帮手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423695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三、后 续 计 划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2952" y="822210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56181" y="1583311"/>
            <a:ext cx="11879637" cy="1158830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101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2138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8239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4340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0378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6479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2516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8617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4" name="矩形 13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</p:grpSp>
      </p:grpSp>
      <p:sp>
        <p:nvSpPr>
          <p:cNvPr id="23" name="六边形 22"/>
          <p:cNvSpPr/>
          <p:nvPr/>
        </p:nvSpPr>
        <p:spPr>
          <a:xfrm rot="5400000">
            <a:off x="2052136" y="162272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 rot="5400000">
            <a:off x="578310" y="1599110"/>
            <a:ext cx="1260000" cy="10800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六边形 24"/>
          <p:cNvSpPr/>
          <p:nvPr/>
        </p:nvSpPr>
        <p:spPr>
          <a:xfrm rot="5400000">
            <a:off x="3540951" y="163754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六边形 25"/>
          <p:cNvSpPr/>
          <p:nvPr/>
        </p:nvSpPr>
        <p:spPr>
          <a:xfrm rot="5400000">
            <a:off x="4986584" y="162272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六边形 26"/>
          <p:cNvSpPr/>
          <p:nvPr/>
        </p:nvSpPr>
        <p:spPr>
          <a:xfrm rot="5400000">
            <a:off x="6451514" y="1645438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9385209" y="166453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>
            <a:stCxn id="23" idx="0"/>
          </p:cNvCxnSpPr>
          <p:nvPr/>
        </p:nvCxnSpPr>
        <p:spPr>
          <a:xfrm>
            <a:off x="2682136" y="2792726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0"/>
          </p:cNvCxnSpPr>
          <p:nvPr/>
        </p:nvCxnSpPr>
        <p:spPr>
          <a:xfrm>
            <a:off x="10015209" y="2834536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0"/>
          </p:cNvCxnSpPr>
          <p:nvPr/>
        </p:nvCxnSpPr>
        <p:spPr>
          <a:xfrm>
            <a:off x="1208310" y="2769110"/>
            <a:ext cx="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0"/>
          </p:cNvCxnSpPr>
          <p:nvPr/>
        </p:nvCxnSpPr>
        <p:spPr>
          <a:xfrm flipH="1">
            <a:off x="4170510" y="2807546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0"/>
          </p:cNvCxnSpPr>
          <p:nvPr/>
        </p:nvCxnSpPr>
        <p:spPr>
          <a:xfrm>
            <a:off x="5616584" y="2792726"/>
            <a:ext cx="1985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>
            <a:off x="7081514" y="2815438"/>
            <a:ext cx="3728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5995" y="33952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089062" y="33952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45273" y="338736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82816" y="33976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907392" y="33952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613641" y="33952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336715" y="1823605"/>
            <a:ext cx="9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调研、学习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9746" y="1797074"/>
            <a:ext cx="65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确定课题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56009" y="18693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毕业设计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开题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27626" y="1869503"/>
            <a:ext cx="121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完成算法编写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02863" y="1752025"/>
            <a:ext cx="98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数据集准备及训练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496738" y="1869389"/>
            <a:ext cx="113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完成论文初稿撰写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458" y="4333783"/>
            <a:ext cx="10554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b="1" dirty="0"/>
              <a:t> 调研大数据分析算法论文（一周十篇）</a:t>
            </a:r>
            <a:endParaRPr lang="en-US" altLang="zh-CN" sz="2800" b="1" dirty="0"/>
          </a:p>
          <a:p>
            <a:r>
              <a:rPr lang="en-US" altLang="zh-CN" sz="2800" b="1" dirty="0"/>
              <a:t>2.  </a:t>
            </a:r>
            <a:r>
              <a:rPr lang="zh-CN" altLang="en-US" sz="2800" b="1" dirty="0"/>
              <a:t>学习平台数据预处理（数据清洗）</a:t>
            </a:r>
            <a:endParaRPr lang="en-US" altLang="zh-CN" sz="2800" b="1" dirty="0"/>
          </a:p>
          <a:p>
            <a:pPr marL="457200" indent="-457200">
              <a:buAutoNum type="arabicPeriod" startAt="3"/>
            </a:pPr>
            <a:r>
              <a:rPr lang="zh-CN" altLang="en-US" sz="2800" b="1" dirty="0"/>
              <a:t>学习</a:t>
            </a:r>
            <a:r>
              <a:rPr lang="en-US" altLang="zh-CN" sz="2800" b="1" dirty="0"/>
              <a:t>machine learning</a:t>
            </a:r>
            <a:r>
              <a:rPr lang="zh-CN" altLang="en-US" sz="2800" b="1" dirty="0"/>
              <a:t>模型与建模方法（</a:t>
            </a:r>
            <a:r>
              <a:rPr lang="en-US" altLang="zh-CN" sz="2800" b="1" dirty="0"/>
              <a:t>RF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SVM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ANN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r>
              <a:rPr lang="zh-CN" altLang="en-US" sz="2800" b="1" dirty="0"/>
              <a:t>     一致性检验、变量相关性检验、错误预警</a:t>
            </a:r>
            <a:endParaRPr lang="en-US" altLang="zh-CN" sz="2800" b="1" dirty="0"/>
          </a:p>
          <a:p>
            <a:r>
              <a:rPr lang="en-US" altLang="zh-CN" sz="2800" b="1" dirty="0"/>
              <a:t>4.  </a:t>
            </a:r>
            <a:r>
              <a:rPr lang="zh-CN" altLang="en-US" sz="2800" b="1" dirty="0"/>
              <a:t>完善本领域的</a:t>
            </a:r>
            <a:r>
              <a:rPr lang="en-US" altLang="zh-CN" sz="2800" b="1" dirty="0"/>
              <a:t>literature review</a:t>
            </a:r>
            <a:endParaRPr lang="en-US" altLang="zh-CN" sz="28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11614608" y="1562556"/>
            <a:ext cx="41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完成课题</a:t>
            </a:r>
            <a:endParaRPr lang="zh-CN" altLang="en-US" dirty="0"/>
          </a:p>
        </p:txBody>
      </p:sp>
      <p:sp>
        <p:nvSpPr>
          <p:cNvPr id="49" name="六边形 48"/>
          <p:cNvSpPr/>
          <p:nvPr/>
        </p:nvSpPr>
        <p:spPr>
          <a:xfrm rot="5400000">
            <a:off x="7904259" y="165349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8544459" y="2815438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89089" y="1848997"/>
            <a:ext cx="119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结果分析良率改善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2891" y="33764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2023.6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3043" y="4306539"/>
            <a:ext cx="4758553" cy="9572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29828" y="1454575"/>
            <a:ext cx="6464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  <a:endParaRPr lang="zh-CN" altLang="en-US" sz="66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09" y="3660587"/>
            <a:ext cx="1251930" cy="1251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3231" y="3411244"/>
            <a:ext cx="573721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地址：杭州市建设三路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733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号楼</a:t>
            </a:r>
            <a:endParaRPr lang="zh-CN" altLang="en-US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网址：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https://mne.zju.edu.cn/</a:t>
            </a:r>
            <a:endParaRPr lang="en-US" altLang="zh-CN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/>
          <p:nvPr/>
        </p:nvSpPr>
        <p:spPr>
          <a:xfrm>
            <a:off x="-111987" y="189599"/>
            <a:ext cx="318367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0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GB" sz="2000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6832" y="811008"/>
            <a:ext cx="8325529" cy="0"/>
          </a:xfrm>
          <a:prstGeom prst="line">
            <a:avLst/>
          </a:prstGeom>
          <a:ln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80320" y="2284997"/>
            <a:ext cx="5402041" cy="646331"/>
            <a:chOff x="2074052" y="1242090"/>
            <a:chExt cx="5402041" cy="646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7" name="平行四边形 1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背 景 介 绍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3280320" y="4596007"/>
            <a:ext cx="5402041" cy="646331"/>
            <a:chOff x="2074052" y="1242090"/>
            <a:chExt cx="5402041" cy="646331"/>
          </a:xfrm>
        </p:grpSpPr>
        <p:grpSp>
          <p:nvGrpSpPr>
            <p:cNvPr id="47" name="组合 46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1" name="平行四边形 50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后 续 计 划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3280320" y="3433922"/>
            <a:ext cx="5402041" cy="646331"/>
            <a:chOff x="2074052" y="1242090"/>
            <a:chExt cx="5402041" cy="646331"/>
          </a:xfrm>
        </p:grpSpPr>
        <p:grpSp>
          <p:nvGrpSpPr>
            <p:cNvPr id="61" name="组合 60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65" name="平行四边形 6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 度 进 展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3267988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一、背 景 介 绍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99153" y="1116031"/>
            <a:ext cx="85811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基于机器学习的半导体生产过程虚拟量测方法研究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935" y="2167276"/>
            <a:ext cx="1059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介：半导体工艺流程结构庞大、机理复杂且高度非线性，给过程建模和控制带来了极大困难，伴随着智能仪表和计算机技术的发展，半导体生产企业已经收集了大量生产过程数据。如果提取包含过程运行状态的观测数据中的有效信息并加以利用，正在引起越来越广泛</a:t>
            </a:r>
            <a:r>
              <a:rPr lang="zh-CN" altLang="en-US"/>
              <a:t>的关注，若能利用已有数据来对未来实验做理论指导，减少不必要的实验次数和生产流程，那么将对减少生产成本具有重大的意义。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153" y="4186607"/>
            <a:ext cx="11879637" cy="1158830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101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2138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8239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4340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0378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6479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2516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8617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0" name="矩形 9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</p:grpSp>
      </p:grpSp>
      <p:sp>
        <p:nvSpPr>
          <p:cNvPr id="18" name="六边形 17"/>
          <p:cNvSpPr/>
          <p:nvPr/>
        </p:nvSpPr>
        <p:spPr>
          <a:xfrm rot="5400000">
            <a:off x="2095108" y="422602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621282" y="4202406"/>
            <a:ext cx="1260000" cy="10800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 rot="5400000">
            <a:off x="3583923" y="424084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六边形 20"/>
          <p:cNvSpPr/>
          <p:nvPr/>
        </p:nvSpPr>
        <p:spPr>
          <a:xfrm rot="5400000">
            <a:off x="5029556" y="422602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六边形 21"/>
          <p:cNvSpPr/>
          <p:nvPr/>
        </p:nvSpPr>
        <p:spPr>
          <a:xfrm rot="5400000">
            <a:off x="6494486" y="4248734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9428181" y="426783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8" idx="0"/>
          </p:cNvCxnSpPr>
          <p:nvPr/>
        </p:nvCxnSpPr>
        <p:spPr>
          <a:xfrm>
            <a:off x="2725108" y="5396022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3" idx="0"/>
          </p:cNvCxnSpPr>
          <p:nvPr/>
        </p:nvCxnSpPr>
        <p:spPr>
          <a:xfrm>
            <a:off x="10058181" y="5437832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9" idx="0"/>
          </p:cNvCxnSpPr>
          <p:nvPr/>
        </p:nvCxnSpPr>
        <p:spPr>
          <a:xfrm>
            <a:off x="1251282" y="5372406"/>
            <a:ext cx="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</p:cNvCxnSpPr>
          <p:nvPr/>
        </p:nvCxnSpPr>
        <p:spPr>
          <a:xfrm flipH="1">
            <a:off x="4213482" y="5410842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0"/>
          </p:cNvCxnSpPr>
          <p:nvPr/>
        </p:nvCxnSpPr>
        <p:spPr>
          <a:xfrm>
            <a:off x="5659556" y="5396022"/>
            <a:ext cx="1985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0"/>
          </p:cNvCxnSpPr>
          <p:nvPr/>
        </p:nvCxnSpPr>
        <p:spPr>
          <a:xfrm>
            <a:off x="7124486" y="5418734"/>
            <a:ext cx="3728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78967" y="59985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132034" y="59985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8245" y="599065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425788" y="600098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50364" y="59985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2023.4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656613" y="59985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2023.8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379687" y="4426901"/>
            <a:ext cx="9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调研、学习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2718" y="4400370"/>
            <a:ext cx="65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确定课题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98981" y="44726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毕业设计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开题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70598" y="4472799"/>
            <a:ext cx="121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完成算法编写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45835" y="4355321"/>
            <a:ext cx="98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数据集准备及训练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39710" y="4472685"/>
            <a:ext cx="113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完成论文初稿撰写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657580" y="4165852"/>
            <a:ext cx="41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完成课题</a:t>
            </a:r>
            <a:endParaRPr lang="zh-CN" altLang="en-US" dirty="0"/>
          </a:p>
        </p:txBody>
      </p:sp>
      <p:sp>
        <p:nvSpPr>
          <p:cNvPr id="43" name="六边形 42"/>
          <p:cNvSpPr/>
          <p:nvPr/>
        </p:nvSpPr>
        <p:spPr>
          <a:xfrm rot="5400000">
            <a:off x="7947231" y="4256788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587431" y="5418734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32061" y="4452293"/>
            <a:ext cx="119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结果分析良率改善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5863" y="597979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2023.6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08731"/>
            <a:ext cx="12192000" cy="46364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519379" y="951052"/>
            <a:ext cx="864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目标：建立膜厚与大量自变量之间的关系，实现拟合乃至预测的效果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1064" y="911675"/>
          <a:ext cx="4251488" cy="578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194"/>
                <a:gridCol w="2205294"/>
              </a:tblGrid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缩写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缩写含义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AR-SID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周边氩气浓度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AR-TOP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顶部氩气浓度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BACKPRESS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出口压力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BUF_PRESS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缓冲压力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Dome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ground sheet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IHC-INN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内部冷却气体浓度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IHC-OUT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外部冷却气体浓度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氧气浓度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O2-Time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氧气时间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压力值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RF11\21\31\13\23\33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某位置的能量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功率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SIH4-SID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周边</a:t>
                      </a:r>
                      <a:r>
                        <a:rPr lang="en-US" altLang="zh-CN" sz="1600" u="none" strike="noStrike">
                          <a:effectLst/>
                        </a:rPr>
                        <a:t>SIH4</a:t>
                      </a:r>
                      <a:r>
                        <a:rPr lang="zh-CN" altLang="en-US" sz="1600" u="none" strike="noStrike">
                          <a:effectLst/>
                        </a:rPr>
                        <a:t>气体浓度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SIH4-TOP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顶部</a:t>
                      </a:r>
                      <a:r>
                        <a:rPr lang="en-US" altLang="zh-CN" sz="1600" u="none" strike="noStrike" dirty="0">
                          <a:effectLst/>
                        </a:rPr>
                        <a:t>SIH4</a:t>
                      </a:r>
                      <a:r>
                        <a:rPr lang="zh-CN" altLang="en-US" sz="1600" u="none" strike="noStrike" dirty="0">
                          <a:effectLst/>
                        </a:rPr>
                        <a:t>气体浓度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步骤执行时间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TURBO_TV_STEP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空压泵步数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WAFER 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WAFER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WALL 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chamber wall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TOP-MEAN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顶部传感器温度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SID-MEAN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侧边传感器温度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WA</a:t>
                      </a:r>
                      <a:r>
                        <a:rPr lang="en-US" altLang="zh-CN" sz="1600" u="none" strike="noStrike" dirty="0">
                          <a:effectLst/>
                        </a:rPr>
                        <a:t>L</a:t>
                      </a:r>
                      <a:r>
                        <a:rPr lang="en-US" sz="1600" u="none" strike="noStrike" dirty="0">
                          <a:effectLst/>
                        </a:rPr>
                        <a:t>4 TEMP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err="1">
                          <a:effectLst/>
                        </a:rPr>
                        <a:t>unkonw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SMC_RESISTIVITY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err="1">
                          <a:effectLst/>
                        </a:rPr>
                        <a:t>unkonw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111800" y="994845"/>
            <a:ext cx="64065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SMIC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给的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中共罗列了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个自变量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287" y="1475827"/>
            <a:ext cx="6098019" cy="5219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1064" y="911675"/>
          <a:ext cx="4251488" cy="578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194"/>
                <a:gridCol w="2205294"/>
              </a:tblGrid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缩写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缩写含义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AR-SID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周边氩气浓度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AR-TOP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顶部氩气浓度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BACKPRESS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出口压力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BUF_PRESS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缓冲压力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Dome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ground sheet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IHC-INN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内部冷却气体浓度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IHC-OUT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外部冷却气体浓度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氧气浓度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O2-Time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氧气时间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压力值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RF11\21\31\13\23\33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某位置的能量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功率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SIH4-SID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周边</a:t>
                      </a:r>
                      <a:r>
                        <a:rPr lang="en-US" altLang="zh-CN" sz="1600" u="none" strike="noStrike">
                          <a:effectLst/>
                        </a:rPr>
                        <a:t>SIH4</a:t>
                      </a:r>
                      <a:r>
                        <a:rPr lang="zh-CN" altLang="en-US" sz="1600" u="none" strike="noStrike">
                          <a:effectLst/>
                        </a:rPr>
                        <a:t>气体浓度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SIH4-TOP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顶部</a:t>
                      </a:r>
                      <a:r>
                        <a:rPr lang="en-US" altLang="zh-CN" sz="1600" u="none" strike="noStrike" dirty="0">
                          <a:effectLst/>
                        </a:rPr>
                        <a:t>SIH4</a:t>
                      </a:r>
                      <a:r>
                        <a:rPr lang="zh-CN" altLang="en-US" sz="1600" u="none" strike="noStrike" dirty="0">
                          <a:effectLst/>
                        </a:rPr>
                        <a:t>气体浓度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步骤执行时间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TURBO_TV_STEP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</a:rPr>
                        <a:t>空压泵步数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WAFER 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WAFER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WALL 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chamber wall</a:t>
                      </a:r>
                      <a:r>
                        <a:rPr lang="zh-CN" altLang="en-US" sz="1600" u="none" strike="noStrike">
                          <a:effectLst/>
                        </a:rPr>
                        <a:t>温度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TOP-MEAN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顶部传感器温度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SID-MEAN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侧边传感器温度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215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WA</a:t>
                      </a:r>
                      <a:r>
                        <a:rPr lang="en-US" altLang="zh-CN" sz="1600" u="none" strike="noStrike" dirty="0">
                          <a:effectLst/>
                        </a:rPr>
                        <a:t>L</a:t>
                      </a:r>
                      <a:r>
                        <a:rPr lang="en-US" sz="1600" u="none" strike="noStrike" dirty="0">
                          <a:effectLst/>
                        </a:rPr>
                        <a:t>4 TEMP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err="1">
                          <a:effectLst/>
                        </a:rPr>
                        <a:t>unkonw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SMC_RESISTIVITY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err="1">
                          <a:effectLst/>
                        </a:rPr>
                        <a:t>unkonw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266044" y="2038913"/>
            <a:ext cx="64065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SMIC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给的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中共罗列了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个自变量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94985" y="2835240"/>
            <a:ext cx="6956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其中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个变量被设置为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个变量为空（未填写）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4985" y="3726707"/>
            <a:ext cx="67775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剩下的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个变量中，有大约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1/4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的变量为定值，譬如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wall_temp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chamber wall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的温度），大约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的变量是最值（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MAX/MIN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）；其余的为不定值，可认为是影响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CVD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膜厚的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自变量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78" y="1740642"/>
            <a:ext cx="12192000" cy="43045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2006" y="1015103"/>
            <a:ext cx="109568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目标：建立膜厚与大量自变量之间的关系，实现拟合乃至预测的效果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1128859" y="5469438"/>
            <a:ext cx="10258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[1]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郭东锋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刘新民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姚忠达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舒俊生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胡海洲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基于机器学习的焦油预测模型研究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[J].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安徽农业大学学报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,2015,42(03):473-477.DOI:10.13610/j.cnki.1672-352x.20150424.005.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41" y="2378855"/>
            <a:ext cx="11002830" cy="196442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61941" y="1554167"/>
            <a:ext cx="6235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2800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基于机器学习的焦油预测模型研究</a:t>
            </a:r>
            <a:r>
              <a:rPr lang="en-US" altLang="zh-CN" sz="1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endParaRPr lang="zh-CN" altLang="en-US" sz="28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600960" y="5722051"/>
            <a:ext cx="11007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[2]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盖建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基于自动机器学习的采油井压裂效果预测方法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[J/OL].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油气地质与采收率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:1-10[2022-10-17].DOI:10.13673/j.cnki.cn37-1359/te.202203015.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8480" y="1304768"/>
            <a:ext cx="8712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28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基于自动机器学习的采油井压裂效果预测方法</a:t>
            </a:r>
            <a:r>
              <a:rPr lang="en-US" altLang="zh-CN" sz="1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endParaRPr lang="zh-CN" altLang="en-US" sz="1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93" y="1784479"/>
            <a:ext cx="11248095" cy="365791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8914da6-45a6-40b9-b5d7-f0c3aefb947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-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WPS 演示</Application>
  <PresentationFormat>宽屏</PresentationFormat>
  <Paragraphs>370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Impact</vt:lpstr>
      <vt:lpstr>等线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。。。</cp:lastModifiedBy>
  <cp:revision>179</cp:revision>
  <dcterms:created xsi:type="dcterms:W3CDTF">2020-11-15T08:36:00Z</dcterms:created>
  <dcterms:modified xsi:type="dcterms:W3CDTF">2022-11-08T12:35:24Z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D398DCB722BC45C496F82B7C9863DAF5</vt:lpwstr>
  </property>
</Properties>
</file>