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3" r:id="rId2"/>
    <p:sldId id="281" r:id="rId3"/>
    <p:sldId id="286" r:id="rId4"/>
    <p:sldId id="275" r:id="rId5"/>
    <p:sldId id="27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013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1" autoAdjust="0"/>
    <p:restoredTop sz="94660"/>
  </p:normalViewPr>
  <p:slideViewPr>
    <p:cSldViewPr snapToGrid="0">
      <p:cViewPr>
        <p:scale>
          <a:sx n="50" d="100"/>
          <a:sy n="50" d="100"/>
        </p:scale>
        <p:origin x="581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813B5B4-D974-4CD4-838A-D78B5F002F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EAB582-6A48-414F-A5A2-F74EAC4B14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BD120-F3F0-421C-8865-9085690E9AC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082521-5DB4-402B-9EDC-3858E38F45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23CB68-2D9A-421A-888D-0C1C97726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D0DB2-454F-406F-B4D2-C4209522F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395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4DD05-9142-41D9-B63D-79C69A6DF486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A30A6-6C82-4A91-99D0-48D278B45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437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A30A6-6C82-4A91-99D0-48D278B458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749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A30A6-6C82-4A91-99D0-48D278B458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802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A30A6-6C82-4A91-99D0-48D278B4587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257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F8CCA9-50BD-4A58-900C-D7C571F0ED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341" y="136525"/>
            <a:ext cx="2855237" cy="6268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FC525-4C7C-4F9E-9AF5-F9C98250D648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37B38-C9A9-42AC-A12C-DCA38F34D2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F6814D6-C233-45D2-8C1E-865BDC2B68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49" b="12227"/>
          <a:stretch/>
        </p:blipFill>
        <p:spPr>
          <a:xfrm>
            <a:off x="-2" y="4203784"/>
            <a:ext cx="12192000" cy="271743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570C7E3-85E9-4DBD-BDFD-9A3746B40D92}"/>
              </a:ext>
            </a:extLst>
          </p:cNvPr>
          <p:cNvSpPr/>
          <p:nvPr/>
        </p:nvSpPr>
        <p:spPr>
          <a:xfrm>
            <a:off x="0" y="11369"/>
            <a:ext cx="12192000" cy="4365321"/>
          </a:xfrm>
          <a:prstGeom prst="rect">
            <a:avLst/>
          </a:prstGeom>
          <a:solidFill>
            <a:srgbClr val="013E8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4A8CA58-9A3B-4B65-8294-A609E49B94E1}"/>
              </a:ext>
            </a:extLst>
          </p:cNvPr>
          <p:cNvSpPr txBox="1"/>
          <p:nvPr/>
        </p:nvSpPr>
        <p:spPr>
          <a:xfrm>
            <a:off x="882214" y="2015806"/>
            <a:ext cx="10427571" cy="1046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ctr"/>
            <a:r>
              <a:rPr lang="zh-CN" altLang="en-US" sz="6000" dirty="0">
                <a:solidFill>
                  <a:schemeClr val="bg1"/>
                </a:solidFill>
              </a:rPr>
              <a:t>组  会  报  告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E423D2-CC49-4E49-ACED-E7FC7D0ED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6" y="154279"/>
            <a:ext cx="3264394" cy="7199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5CE93A1-3480-4934-B3BB-D0AA2BD2F5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011" y="154278"/>
            <a:ext cx="2796091" cy="719930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AE55E786-93C9-4BC2-90CF-70EDF2B8C3E3}"/>
              </a:ext>
            </a:extLst>
          </p:cNvPr>
          <p:cNvSpPr txBox="1">
            <a:spLocks noChangeArrowheads="1"/>
          </p:cNvSpPr>
          <p:nvPr/>
        </p:nvSpPr>
        <p:spPr>
          <a:xfrm>
            <a:off x="3827790" y="3613974"/>
            <a:ext cx="3872571" cy="709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汇报人：梅周洲舟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932E6A9-B61B-4901-9EC6-8C9CDC52A21A}"/>
              </a:ext>
            </a:extLst>
          </p:cNvPr>
          <p:cNvSpPr txBox="1">
            <a:spLocks noChangeArrowheads="1"/>
          </p:cNvSpPr>
          <p:nvPr/>
        </p:nvSpPr>
        <p:spPr>
          <a:xfrm>
            <a:off x="4159713" y="5348770"/>
            <a:ext cx="3872571" cy="995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zh-CN" altLang="en-US" b="1" dirty="0">
              <a:solidFill>
                <a:srgbClr val="003F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491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>
            <a:extLst>
              <a:ext uri="{FF2B5EF4-FFF2-40B4-BE49-F238E27FC236}">
                <a16:creationId xmlns:a16="http://schemas.microsoft.com/office/drawing/2014/main" id="{846B7415-0B3B-4DE9-A285-AC68668F7CC9}"/>
              </a:ext>
            </a:extLst>
          </p:cNvPr>
          <p:cNvSpPr/>
          <p:nvPr/>
        </p:nvSpPr>
        <p:spPr>
          <a:xfrm>
            <a:off x="-266332" y="162745"/>
            <a:ext cx="9064103" cy="561692"/>
          </a:xfrm>
          <a:prstGeom prst="parallelogram">
            <a:avLst>
              <a:gd name="adj" fmla="val 48207"/>
            </a:avLst>
          </a:prstGeom>
          <a:solidFill>
            <a:srgbClr val="013E80"/>
          </a:solidFill>
          <a:ln w="15875">
            <a:solidFill>
              <a:srgbClr val="013E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680C03-8931-4F55-B071-E09C3F100E56}"/>
              </a:ext>
            </a:extLst>
          </p:cNvPr>
          <p:cNvSpPr/>
          <p:nvPr/>
        </p:nvSpPr>
        <p:spPr>
          <a:xfrm>
            <a:off x="300752" y="162745"/>
            <a:ext cx="5474405" cy="561692"/>
          </a:xfrm>
          <a:prstGeom prst="rect">
            <a:avLst/>
          </a:prstGeom>
          <a:noFill/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UNET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UNET++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2FF2D4E-8927-446B-A2F1-81BDB076A41C}"/>
              </a:ext>
            </a:extLst>
          </p:cNvPr>
          <p:cNvCxnSpPr>
            <a:cxnSpLocks/>
          </p:cNvCxnSpPr>
          <p:nvPr/>
        </p:nvCxnSpPr>
        <p:spPr>
          <a:xfrm>
            <a:off x="-8878" y="812783"/>
            <a:ext cx="8478175" cy="0"/>
          </a:xfrm>
          <a:prstGeom prst="line">
            <a:avLst/>
          </a:prstGeom>
          <a:noFill/>
          <a:ln w="44450" cap="flat" cmpd="sng" algn="ctr">
            <a:solidFill>
              <a:srgbClr val="013E80"/>
            </a:solidFill>
            <a:prstDash val="solid"/>
          </a:ln>
          <a:effectLst/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5E96F5-54C6-74A4-DEA8-E1DC7AA6E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04" y="1770900"/>
            <a:ext cx="5611354" cy="371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6A3FBD2-694E-F867-53C3-41A4E91770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2" b="12676"/>
          <a:stretch/>
        </p:blipFill>
        <p:spPr bwMode="auto">
          <a:xfrm>
            <a:off x="6204912" y="1805866"/>
            <a:ext cx="5502442" cy="324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014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>
            <a:extLst>
              <a:ext uri="{FF2B5EF4-FFF2-40B4-BE49-F238E27FC236}">
                <a16:creationId xmlns:a16="http://schemas.microsoft.com/office/drawing/2014/main" id="{846B7415-0B3B-4DE9-A285-AC68668F7CC9}"/>
              </a:ext>
            </a:extLst>
          </p:cNvPr>
          <p:cNvSpPr/>
          <p:nvPr/>
        </p:nvSpPr>
        <p:spPr>
          <a:xfrm>
            <a:off x="-266332" y="162745"/>
            <a:ext cx="9064103" cy="561692"/>
          </a:xfrm>
          <a:prstGeom prst="parallelogram">
            <a:avLst>
              <a:gd name="adj" fmla="val 48207"/>
            </a:avLst>
          </a:prstGeom>
          <a:solidFill>
            <a:srgbClr val="013E80"/>
          </a:solidFill>
          <a:ln w="15875">
            <a:solidFill>
              <a:srgbClr val="013E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680C03-8931-4F55-B071-E09C3F100E56}"/>
              </a:ext>
            </a:extLst>
          </p:cNvPr>
          <p:cNvSpPr/>
          <p:nvPr/>
        </p:nvSpPr>
        <p:spPr>
          <a:xfrm>
            <a:off x="300752" y="162745"/>
            <a:ext cx="5474405" cy="561692"/>
          </a:xfrm>
          <a:prstGeom prst="rect">
            <a:avLst/>
          </a:prstGeom>
          <a:noFill/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ResNET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LinkNET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2FF2D4E-8927-446B-A2F1-81BDB076A41C}"/>
              </a:ext>
            </a:extLst>
          </p:cNvPr>
          <p:cNvCxnSpPr>
            <a:cxnSpLocks/>
          </p:cNvCxnSpPr>
          <p:nvPr/>
        </p:nvCxnSpPr>
        <p:spPr>
          <a:xfrm>
            <a:off x="-8878" y="812783"/>
            <a:ext cx="8478175" cy="0"/>
          </a:xfrm>
          <a:prstGeom prst="line">
            <a:avLst/>
          </a:prstGeom>
          <a:noFill/>
          <a:ln w="44450" cap="flat" cmpd="sng" algn="ctr">
            <a:solidFill>
              <a:srgbClr val="013E80"/>
            </a:solidFill>
            <a:prstDash val="solid"/>
          </a:ln>
          <a:effectLst/>
        </p:spPr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3AE62E67-CABE-435D-325C-3E96F0BAD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55966"/>
            <a:ext cx="5032041" cy="374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76D8796-CF58-1ACB-9A42-7B5781453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955" y="2523648"/>
            <a:ext cx="3871366" cy="181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8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>
            <a:extLst>
              <a:ext uri="{FF2B5EF4-FFF2-40B4-BE49-F238E27FC236}">
                <a16:creationId xmlns:a16="http://schemas.microsoft.com/office/drawing/2014/main" id="{846B7415-0B3B-4DE9-A285-AC68668F7CC9}"/>
              </a:ext>
            </a:extLst>
          </p:cNvPr>
          <p:cNvSpPr/>
          <p:nvPr/>
        </p:nvSpPr>
        <p:spPr>
          <a:xfrm>
            <a:off x="-266332" y="162745"/>
            <a:ext cx="9064103" cy="561692"/>
          </a:xfrm>
          <a:prstGeom prst="parallelogram">
            <a:avLst>
              <a:gd name="adj" fmla="val 48207"/>
            </a:avLst>
          </a:prstGeom>
          <a:solidFill>
            <a:srgbClr val="013E80"/>
          </a:solidFill>
          <a:ln w="15875">
            <a:solidFill>
              <a:srgbClr val="013E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680C03-8931-4F55-B071-E09C3F100E56}"/>
              </a:ext>
            </a:extLst>
          </p:cNvPr>
          <p:cNvSpPr/>
          <p:nvPr/>
        </p:nvSpPr>
        <p:spPr>
          <a:xfrm>
            <a:off x="300753" y="162745"/>
            <a:ext cx="5612367" cy="561692"/>
          </a:xfrm>
          <a:prstGeom prst="rect">
            <a:avLst/>
          </a:prstGeom>
          <a:noFill/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二、当 月 进 展 与 计 划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2FF2D4E-8927-446B-A2F1-81BDB076A41C}"/>
              </a:ext>
            </a:extLst>
          </p:cNvPr>
          <p:cNvCxnSpPr>
            <a:cxnSpLocks/>
          </p:cNvCxnSpPr>
          <p:nvPr/>
        </p:nvCxnSpPr>
        <p:spPr>
          <a:xfrm>
            <a:off x="-8878" y="812783"/>
            <a:ext cx="8478175" cy="0"/>
          </a:xfrm>
          <a:prstGeom prst="line">
            <a:avLst/>
          </a:prstGeom>
          <a:noFill/>
          <a:ln w="44450" cap="flat" cmpd="sng" algn="ctr">
            <a:solidFill>
              <a:srgbClr val="013E80"/>
            </a:solidFill>
            <a:prstDash val="solid"/>
          </a:ln>
          <a:effectLst/>
        </p:spPr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DFB8AA7-4069-41AB-9D32-517328E70D4E}"/>
              </a:ext>
            </a:extLst>
          </p:cNvPr>
          <p:cNvSpPr txBox="1"/>
          <p:nvPr/>
        </p:nvSpPr>
        <p:spPr>
          <a:xfrm>
            <a:off x="561315" y="1249378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1</a:t>
            </a:r>
            <a:r>
              <a:rPr lang="zh-CN" altLang="en-US" sz="2800" b="1" dirty="0"/>
              <a:t>、进展内容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8ECADE-5C32-4F66-A7B1-1B6CE8249B2C}"/>
              </a:ext>
            </a:extLst>
          </p:cNvPr>
          <p:cNvSpPr txBox="1"/>
          <p:nvPr/>
        </p:nvSpPr>
        <p:spPr>
          <a:xfrm>
            <a:off x="561315" y="3344532"/>
            <a:ext cx="2167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2</a:t>
            </a:r>
            <a:r>
              <a:rPr lang="zh-CN" altLang="en-US" sz="2800" b="1" dirty="0"/>
              <a:t>、近期计划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69D7ED-E5CC-21C9-767C-9F96327A09C2}"/>
              </a:ext>
            </a:extLst>
          </p:cNvPr>
          <p:cNvSpPr txBox="1"/>
          <p:nvPr/>
        </p:nvSpPr>
        <p:spPr>
          <a:xfrm>
            <a:off x="964200" y="2145210"/>
            <a:ext cx="9897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精读</a:t>
            </a:r>
            <a:r>
              <a:rPr lang="en-US" altLang="zh-CN" sz="2400" dirty="0" err="1"/>
              <a:t>unet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unet</a:t>
            </a:r>
            <a:r>
              <a:rPr lang="en-US" altLang="zh-CN" sz="2400" dirty="0"/>
              <a:t>++</a:t>
            </a:r>
            <a:r>
              <a:rPr lang="zh-CN" altLang="en-US" sz="2400" dirty="0"/>
              <a:t>在医学细胞分割中的应用，初学</a:t>
            </a:r>
            <a:r>
              <a:rPr lang="en-US" altLang="zh-CN" sz="2400" dirty="0" err="1"/>
              <a:t>pytorch</a:t>
            </a:r>
            <a:r>
              <a:rPr lang="zh-CN" altLang="en-US" sz="2400" dirty="0"/>
              <a:t>，了解</a:t>
            </a:r>
            <a:r>
              <a:rPr lang="en-US" altLang="zh-CN" sz="2400" dirty="0" err="1"/>
              <a:t>unet</a:t>
            </a:r>
            <a:r>
              <a:rPr lang="zh-CN" altLang="en-US" sz="2400" dirty="0"/>
              <a:t>逻辑并基于</a:t>
            </a:r>
            <a:r>
              <a:rPr lang="en-US" altLang="zh-CN" sz="2400" dirty="0" err="1"/>
              <a:t>pytorch</a:t>
            </a:r>
            <a:r>
              <a:rPr lang="zh-CN" altLang="en-US" sz="2400" dirty="0"/>
              <a:t>完成了医学细胞分割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FA4E617-EE33-61FC-0F7D-DE2E23990C7B}"/>
              </a:ext>
            </a:extLst>
          </p:cNvPr>
          <p:cNvSpPr txBox="1"/>
          <p:nvPr/>
        </p:nvSpPr>
        <p:spPr>
          <a:xfrm>
            <a:off x="964199" y="4308633"/>
            <a:ext cx="9897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阅读和了解其他模型与论文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895EAC-FF24-FACB-89F8-9CE2AE5DD474}"/>
              </a:ext>
            </a:extLst>
          </p:cNvPr>
          <p:cNvSpPr txBox="1"/>
          <p:nvPr/>
        </p:nvSpPr>
        <p:spPr>
          <a:xfrm>
            <a:off x="964198" y="5211179"/>
            <a:ext cx="9897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确定缺陷图像分割的实现方法（</a:t>
            </a:r>
            <a:r>
              <a:rPr lang="en-US" altLang="zh-CN" sz="2400" dirty="0" err="1"/>
              <a:t>unet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unet</a:t>
            </a:r>
            <a:r>
              <a:rPr lang="en-US" altLang="zh-CN" sz="2400" dirty="0"/>
              <a:t>++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linknet</a:t>
            </a:r>
            <a:r>
              <a:rPr lang="zh-CN" altLang="en-US" sz="2400" dirty="0"/>
              <a:t>等）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DCE4E15-D62B-FF33-B739-B619999DC32E}"/>
              </a:ext>
            </a:extLst>
          </p:cNvPr>
          <p:cNvSpPr txBox="1"/>
          <p:nvPr/>
        </p:nvSpPr>
        <p:spPr>
          <a:xfrm>
            <a:off x="964198" y="6102724"/>
            <a:ext cx="9897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深入学习</a:t>
            </a:r>
            <a:r>
              <a:rPr lang="en-US" altLang="zh-CN" sz="2400" dirty="0" err="1"/>
              <a:t>pytorch</a:t>
            </a:r>
            <a:r>
              <a:rPr lang="zh-CN" altLang="en-US" sz="2400" dirty="0"/>
              <a:t>的运用</a:t>
            </a:r>
          </a:p>
        </p:txBody>
      </p:sp>
    </p:spTree>
    <p:extLst>
      <p:ext uri="{BB962C8B-B14F-4D97-AF65-F5344CB8AC3E}">
        <p14:creationId xmlns:p14="http://schemas.microsoft.com/office/powerpoint/2010/main" val="361083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09895E3-431A-4396-9B2F-C76176B5E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1"/>
            <a:ext cx="12192000" cy="684089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212621" y="2875002"/>
            <a:ext cx="64645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013E80"/>
                </a:solidFill>
                <a:latin typeface="微软雅黑" panose="020B0503020204020204" charset="-122"/>
                <a:ea typeface="微软雅黑" panose="020B0503020204020204" charset="-122"/>
              </a:rPr>
              <a:t>敬请批评指正！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新罗马-宋体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2737</TotalTime>
  <Words>101</Words>
  <Application>Microsoft Office PowerPoint</Application>
  <PresentationFormat>宽屏</PresentationFormat>
  <Paragraphs>15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微软雅黑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Ying</dc:creator>
  <cp:lastModifiedBy>342083002@qq.com</cp:lastModifiedBy>
  <cp:revision>80</cp:revision>
  <dcterms:created xsi:type="dcterms:W3CDTF">2020-11-15T08:36:00Z</dcterms:created>
  <dcterms:modified xsi:type="dcterms:W3CDTF">2022-11-07T03:28:14Z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