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273" r:id="rId3"/>
    <p:sldId id="256" r:id="rId4"/>
    <p:sldId id="281" r:id="rId5"/>
    <p:sldId id="368" r:id="rId7"/>
    <p:sldId id="369" r:id="rId8"/>
    <p:sldId id="2805" r:id="rId9"/>
    <p:sldId id="2806" r:id="rId10"/>
    <p:sldId id="2809" r:id="rId11"/>
    <p:sldId id="2807" r:id="rId12"/>
    <p:sldId id="2808" r:id="rId13"/>
    <p:sldId id="2810" r:id="rId14"/>
    <p:sldId id="2811" r:id="rId15"/>
    <p:sldId id="363" r:id="rId16"/>
    <p:sldId id="285" r:id="rId17"/>
    <p:sldId id="27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E8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D120-F3F0-421C-8865-9085690E9A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D0DB2-454F-406F-B4D2-C4209522F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4DD05-9142-41D9-B63D-79C69A6DF4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30A6-6C82-4A91-99D0-48D278B45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1" y="136525"/>
            <a:ext cx="2855237" cy="6268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C525-4C7C-4F9E-9AF5-F9C98250D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B38-C9A9-42AC-A12C-DCA38F34D2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0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9" b="12227"/>
          <a:stretch>
            <a:fillRect/>
          </a:stretch>
        </p:blipFill>
        <p:spPr>
          <a:xfrm>
            <a:off x="-2" y="4203784"/>
            <a:ext cx="12192000" cy="27174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11369"/>
            <a:ext cx="12192000" cy="4365321"/>
          </a:xfrm>
          <a:prstGeom prst="rect">
            <a:avLst/>
          </a:prstGeom>
          <a:solidFill>
            <a:srgbClr val="013E8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882214" y="2015806"/>
            <a:ext cx="10427571" cy="1046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zh-CN" altLang="en-US" sz="6000" dirty="0">
                <a:solidFill>
                  <a:schemeClr val="bg1"/>
                </a:solidFill>
              </a:rPr>
              <a:t>组  会  报  告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" y="154279"/>
            <a:ext cx="3264394" cy="7199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11" y="154278"/>
            <a:ext cx="2796091" cy="719930"/>
          </a:xfrm>
          <a:prstGeom prst="rect">
            <a:avLst/>
          </a:prstGeom>
        </p:spPr>
      </p:pic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3827790" y="3613974"/>
            <a:ext cx="3872571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汇报人：蔡宇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4159713" y="5348770"/>
            <a:ext cx="3872571" cy="9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b="1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07</a:t>
            </a:r>
            <a:r>
              <a:rPr lang="zh-CN" altLang="en-US" b="1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3827790" y="4357583"/>
            <a:ext cx="4928304" cy="709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导</a:t>
            </a: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 师：陈一宁</a:t>
            </a:r>
            <a:r>
              <a:rPr lang="en-US" altLang="zh-CN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吴汉明</a:t>
            </a:r>
            <a:endParaRPr lang="zh-CN" altLang="en-US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11" y="1431222"/>
            <a:ext cx="11654778" cy="5093021"/>
          </a:xfrm>
          <a:prstGeom prst="rect">
            <a:avLst/>
          </a:prstGeom>
        </p:spPr>
      </p:pic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6" name="文本框 5"/>
          <p:cNvSpPr txBox="1"/>
          <p:nvPr/>
        </p:nvSpPr>
        <p:spPr>
          <a:xfrm>
            <a:off x="300751" y="1005373"/>
            <a:ext cx="9418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自变量与结果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BTH_VALUE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的相关性分析：（基尼指数变化量）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70" y="1467038"/>
            <a:ext cx="10593781" cy="46007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00752" y="1005373"/>
            <a:ext cx="6235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自变量与结果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BTH_VALUE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的相关性分析：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1030" y="6160152"/>
            <a:ext cx="4145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TIME_1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为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</a:t>
            </a:r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的时间（单位：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Sec</a:t>
            </a:r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dirty="0"/>
              <a:t> 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8580955" y="4451558"/>
          <a:ext cx="321559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95"/>
                <a:gridCol w="1607795"/>
              </a:tblGrid>
              <a:tr h="29853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方法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0.266%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0.656%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PCA-KNN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0.667%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0.413%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86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MLP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0.328%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6332" y="1182262"/>
            <a:ext cx="12547783" cy="32692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65871" y="5075573"/>
            <a:ext cx="67691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总共使用了四种方法对数据进行回归，其中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MAPE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最小，误差为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0.266%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PAC_KNN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方法的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MAPE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最大，误差为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0.667%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400734" y="1525033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当前存在的问题：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0500" y="2283448"/>
            <a:ext cx="827031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目前的研究属于模型的杂糅，没有创新点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目前的算法还可以进行超参数优化，但未实现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未结合交叉验证的方法找到最好的模型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423695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三、后 续 计 划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2952" y="822210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grpSp>
        <p:nvGrpSpPr>
          <p:cNvPr id="11" name="组合 10"/>
          <p:cNvGrpSpPr/>
          <p:nvPr/>
        </p:nvGrpSpPr>
        <p:grpSpPr>
          <a:xfrm>
            <a:off x="156181" y="1583311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4" name="矩形 13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23" name="六边形 22"/>
          <p:cNvSpPr/>
          <p:nvPr/>
        </p:nvSpPr>
        <p:spPr>
          <a:xfrm rot="5400000">
            <a:off x="2052136" y="162272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六边形 23"/>
          <p:cNvSpPr/>
          <p:nvPr/>
        </p:nvSpPr>
        <p:spPr>
          <a:xfrm rot="5400000">
            <a:off x="578310" y="1599110"/>
            <a:ext cx="1260000" cy="10800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六边形 24"/>
          <p:cNvSpPr/>
          <p:nvPr/>
        </p:nvSpPr>
        <p:spPr>
          <a:xfrm rot="5400000">
            <a:off x="3540951" y="163754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 rot="5400000">
            <a:off x="4986584" y="162272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六边形 26"/>
          <p:cNvSpPr/>
          <p:nvPr/>
        </p:nvSpPr>
        <p:spPr>
          <a:xfrm rot="5400000">
            <a:off x="6451514" y="1645438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 rot="5400000">
            <a:off x="9385209" y="1664536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>
            <a:stCxn id="23" idx="0"/>
          </p:cNvCxnSpPr>
          <p:nvPr/>
        </p:nvCxnSpPr>
        <p:spPr>
          <a:xfrm>
            <a:off x="2682136" y="2792726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8" idx="0"/>
          </p:cNvCxnSpPr>
          <p:nvPr/>
        </p:nvCxnSpPr>
        <p:spPr>
          <a:xfrm>
            <a:off x="10015209" y="2834536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4" idx="0"/>
          </p:cNvCxnSpPr>
          <p:nvPr/>
        </p:nvCxnSpPr>
        <p:spPr>
          <a:xfrm>
            <a:off x="1208310" y="2769110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5" idx="0"/>
          </p:cNvCxnSpPr>
          <p:nvPr/>
        </p:nvCxnSpPr>
        <p:spPr>
          <a:xfrm flipH="1">
            <a:off x="4170510" y="2807546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0"/>
          </p:cNvCxnSpPr>
          <p:nvPr/>
        </p:nvCxnSpPr>
        <p:spPr>
          <a:xfrm>
            <a:off x="5616584" y="2792726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0"/>
          </p:cNvCxnSpPr>
          <p:nvPr/>
        </p:nvCxnSpPr>
        <p:spPr>
          <a:xfrm>
            <a:off x="7081514" y="2815438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35995" y="33952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089062" y="339524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2022.10-12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45273" y="338736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382816" y="33976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2023.3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907392" y="3395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2023.4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613641" y="3395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2023.8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2336715" y="1823605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调研、学习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9746" y="1797074"/>
            <a:ext cx="65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确定课题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656009" y="18693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毕业设计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开题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27626" y="1869503"/>
            <a:ext cx="121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完成算法编写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02863" y="1752025"/>
            <a:ext cx="98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数据集准备及训练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496738" y="1869389"/>
            <a:ext cx="113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完成论文初稿撰写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963" y="4169378"/>
            <a:ext cx="116071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b="1" dirty="0"/>
              <a:t>  调研大数据分析硕博论文学习论文撰写思路</a:t>
            </a:r>
            <a:endParaRPr lang="en-US" altLang="zh-CN" sz="2800" b="1" dirty="0"/>
          </a:p>
          <a:p>
            <a:pPr marL="514350" indent="-514350">
              <a:buAutoNum type="arabicPeriod" startAt="2"/>
            </a:pPr>
            <a:r>
              <a:rPr lang="zh-CN" altLang="en-US" sz="2800" b="1" dirty="0"/>
              <a:t>阅读领域前言文献，寻找先进算法</a:t>
            </a:r>
            <a:r>
              <a:rPr lang="en-US" altLang="zh-CN" sz="2800" b="1" dirty="0"/>
              <a:t>idea</a:t>
            </a:r>
            <a:endParaRPr lang="en-US" altLang="zh-CN" sz="2800" b="1" dirty="0"/>
          </a:p>
          <a:p>
            <a:pPr marL="514350" indent="-514350">
              <a:buAutoNum type="arabicPeriod" startAt="2"/>
            </a:pPr>
            <a:r>
              <a:rPr lang="en-US" altLang="zh-CN" sz="2800" b="1" dirty="0"/>
              <a:t>11</a:t>
            </a:r>
            <a:r>
              <a:rPr lang="zh-CN" altLang="en-US" sz="2800" b="1" dirty="0"/>
              <a:t>月底撰写论文及专利初稿（专利思路：</a:t>
            </a:r>
            <a:r>
              <a:rPr lang="en-US" altLang="zh-CN" sz="2800" b="1" dirty="0"/>
              <a:t>PCA_RF_HO</a:t>
            </a:r>
            <a:r>
              <a:rPr lang="zh-CN" altLang="en-US" sz="2800" b="1" dirty="0"/>
              <a:t>预测方法）</a:t>
            </a:r>
            <a:endParaRPr lang="en-US" altLang="zh-CN" sz="28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11614608" y="1562556"/>
            <a:ext cx="41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完成课题</a:t>
            </a:r>
            <a:endParaRPr lang="zh-CN" altLang="en-US" dirty="0"/>
          </a:p>
        </p:txBody>
      </p:sp>
      <p:sp>
        <p:nvSpPr>
          <p:cNvPr id="49" name="六边形 48"/>
          <p:cNvSpPr/>
          <p:nvPr/>
        </p:nvSpPr>
        <p:spPr>
          <a:xfrm rot="5400000">
            <a:off x="7904259" y="165349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8544459" y="2815438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989089" y="1848997"/>
            <a:ext cx="11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结果分析良率改善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42891" y="33764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2023.6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1"/>
            <a:ext cx="12192000" cy="68408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29828" y="1454575"/>
            <a:ext cx="6464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</a:rPr>
              <a:t>敬请批评指正！</a:t>
            </a:r>
            <a:endParaRPr lang="zh-CN" altLang="en-US" sz="66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09" y="3660587"/>
            <a:ext cx="1251930" cy="12519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63231" y="3411244"/>
            <a:ext cx="573721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地址：杭州市建设三路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733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号楼</a:t>
            </a:r>
            <a:endParaRPr lang="zh-CN" altLang="en-US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网址：</a:t>
            </a:r>
            <a:r>
              <a:rPr lang="en-US" altLang="zh-CN" sz="2400" b="1" dirty="0">
                <a:solidFill>
                  <a:srgbClr val="013E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https://mne.zju.edu.cn/</a:t>
            </a:r>
            <a:endParaRPr lang="en-US" altLang="zh-CN" sz="2400" b="1" dirty="0">
              <a:solidFill>
                <a:srgbClr val="013E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 txBox="1"/>
          <p:nvPr/>
        </p:nvSpPr>
        <p:spPr>
          <a:xfrm>
            <a:off x="-111987" y="189599"/>
            <a:ext cx="318367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36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000" b="1" dirty="0">
                <a:solidFill>
                  <a:srgbClr val="003F88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GB" sz="2000" b="1" dirty="0">
              <a:solidFill>
                <a:srgbClr val="003F8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6832" y="811008"/>
            <a:ext cx="8325529" cy="0"/>
          </a:xfrm>
          <a:prstGeom prst="line">
            <a:avLst/>
          </a:prstGeom>
          <a:ln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280320" y="2284997"/>
            <a:ext cx="5402041" cy="646331"/>
            <a:chOff x="2074052" y="1242090"/>
            <a:chExt cx="5402041" cy="646331"/>
          </a:xfrm>
        </p:grpSpPr>
        <p:grpSp>
          <p:nvGrpSpPr>
            <p:cNvPr id="11" name="组合 1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17" name="平行四边形 1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18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背 景 介 绍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3280320" y="4596007"/>
            <a:ext cx="5402041" cy="646331"/>
            <a:chOff x="2074052" y="1242090"/>
            <a:chExt cx="5402041" cy="646331"/>
          </a:xfrm>
        </p:grpSpPr>
        <p:grpSp>
          <p:nvGrpSpPr>
            <p:cNvPr id="47" name="组合 46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51" name="平行四边形 50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后 续 计 划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0" name="平行四边形 49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3280320" y="3433922"/>
            <a:ext cx="5402041" cy="646331"/>
            <a:chOff x="2074052" y="1242090"/>
            <a:chExt cx="5402041" cy="646331"/>
          </a:xfrm>
        </p:grpSpPr>
        <p:grpSp>
          <p:nvGrpSpPr>
            <p:cNvPr id="61" name="组合 60"/>
            <p:cNvGrpSpPr/>
            <p:nvPr/>
          </p:nvGrpSpPr>
          <p:grpSpPr>
            <a:xfrm>
              <a:off x="2074052" y="1242090"/>
              <a:ext cx="1399299" cy="646331"/>
              <a:chOff x="2215144" y="947195"/>
              <a:chExt cx="1312014" cy="914077"/>
            </a:xfrm>
          </p:grpSpPr>
          <p:sp>
            <p:nvSpPr>
              <p:cNvPr id="65" name="平行四边形 6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3F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Impact" panose="020B0806030902050204" pitchFamily="34" charset="0"/>
                </a:endParaRPr>
              </a:p>
            </p:txBody>
          </p:sp>
          <p:sp>
            <p:nvSpPr>
              <p:cNvPr id="66" name="文本框 9"/>
              <p:cNvSpPr txBox="1"/>
              <p:nvPr/>
            </p:nvSpPr>
            <p:spPr>
              <a:xfrm>
                <a:off x="2460359" y="947195"/>
                <a:ext cx="1066799" cy="91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3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3269522" y="1298845"/>
              <a:ext cx="4206571" cy="577340"/>
              <a:chOff x="4315150" y="953426"/>
              <a:chExt cx="3857250" cy="54005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4736749" y="982824"/>
                <a:ext cx="2827147" cy="4678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/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月 度 进 展</a:t>
                </a:r>
                <a:endParaRPr lang="en-GB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753" y="162745"/>
            <a:ext cx="3267988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一、背 景 介 绍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99153" y="1116031"/>
            <a:ext cx="858119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基于机器学习的半导体生产过程虚拟量测方法研究</a:t>
            </a:r>
            <a:endParaRPr lang="zh-CN" altLang="en-US" sz="28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935" y="2167276"/>
            <a:ext cx="10598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介：半导体工艺流程结构庞大、机理复杂且高度非线性，给过程建模和控制带来了极大困难，伴随着智能仪表和计算机技术的发展，半导体生产企业已经收集了大量生产过程数据。如果提取包含过程运行状态的观测数据中的有效信息并加以利用，正在引起越来越广泛</a:t>
            </a:r>
            <a:r>
              <a:rPr lang="zh-CN" altLang="en-US"/>
              <a:t>的关注，若能利用已有数据来对未来实验做理论指导，减少不必要的实验次数和生产流程，那么将对减少生产成本具有重大的意义。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153" y="4186607"/>
            <a:ext cx="11879637" cy="1158830"/>
            <a:chOff x="534438" y="3368953"/>
            <a:chExt cx="10944224" cy="438144"/>
          </a:xfrm>
          <a:solidFill>
            <a:schemeClr val="bg1">
              <a:lumMod val="6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1049789" y="3503489"/>
              <a:ext cx="50397" cy="1690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101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2138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8239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4340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0378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64790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2516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86175" algn="l" defTabSz="92138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34438" y="3368953"/>
              <a:ext cx="10944224" cy="438144"/>
              <a:chOff x="623889" y="3209929"/>
              <a:chExt cx="10944224" cy="438144"/>
            </a:xfrm>
            <a:grpFill/>
          </p:grpSpPr>
          <p:sp>
            <p:nvSpPr>
              <p:cNvPr id="10" name="矩形 9"/>
              <p:cNvSpPr/>
              <p:nvPr/>
            </p:nvSpPr>
            <p:spPr>
              <a:xfrm>
                <a:off x="623889" y="3344465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7047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66901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08099" y="3344465"/>
                <a:ext cx="9613876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0994902" y="3344465"/>
                <a:ext cx="107093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759220" y="3344465"/>
                <a:ext cx="19843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1159803" y="3239763"/>
                <a:ext cx="438144" cy="37847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101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2138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8239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4340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0378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64790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2516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86175" algn="l" defTabSz="921385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/>
              </a:p>
            </p:txBody>
          </p:sp>
        </p:grpSp>
      </p:grpSp>
      <p:sp>
        <p:nvSpPr>
          <p:cNvPr id="18" name="六边形 17"/>
          <p:cNvSpPr/>
          <p:nvPr/>
        </p:nvSpPr>
        <p:spPr>
          <a:xfrm rot="5400000">
            <a:off x="2095108" y="422602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六边形 18"/>
          <p:cNvSpPr/>
          <p:nvPr/>
        </p:nvSpPr>
        <p:spPr>
          <a:xfrm rot="5400000">
            <a:off x="621282" y="4202406"/>
            <a:ext cx="1260000" cy="1080000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六边形 19"/>
          <p:cNvSpPr/>
          <p:nvPr/>
        </p:nvSpPr>
        <p:spPr>
          <a:xfrm rot="5400000">
            <a:off x="3583923" y="424084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六边形 20"/>
          <p:cNvSpPr/>
          <p:nvPr/>
        </p:nvSpPr>
        <p:spPr>
          <a:xfrm rot="5400000">
            <a:off x="5029556" y="422602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六边形 21"/>
          <p:cNvSpPr/>
          <p:nvPr/>
        </p:nvSpPr>
        <p:spPr>
          <a:xfrm rot="5400000">
            <a:off x="6494486" y="4248734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六边形 22"/>
          <p:cNvSpPr/>
          <p:nvPr/>
        </p:nvSpPr>
        <p:spPr>
          <a:xfrm rot="5400000">
            <a:off x="9428181" y="4267832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8" idx="0"/>
          </p:cNvCxnSpPr>
          <p:nvPr/>
        </p:nvCxnSpPr>
        <p:spPr>
          <a:xfrm>
            <a:off x="2725108" y="5396022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3" idx="0"/>
          </p:cNvCxnSpPr>
          <p:nvPr/>
        </p:nvCxnSpPr>
        <p:spPr>
          <a:xfrm>
            <a:off x="10058181" y="5437832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9" idx="0"/>
          </p:cNvCxnSpPr>
          <p:nvPr/>
        </p:nvCxnSpPr>
        <p:spPr>
          <a:xfrm>
            <a:off x="1251282" y="5372406"/>
            <a:ext cx="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</p:cNvCxnSpPr>
          <p:nvPr/>
        </p:nvCxnSpPr>
        <p:spPr>
          <a:xfrm flipH="1">
            <a:off x="4213482" y="5410842"/>
            <a:ext cx="441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1" idx="0"/>
          </p:cNvCxnSpPr>
          <p:nvPr/>
        </p:nvCxnSpPr>
        <p:spPr>
          <a:xfrm>
            <a:off x="5659556" y="5396022"/>
            <a:ext cx="1985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2" idx="0"/>
          </p:cNvCxnSpPr>
          <p:nvPr/>
        </p:nvCxnSpPr>
        <p:spPr>
          <a:xfrm>
            <a:off x="7124486" y="5418734"/>
            <a:ext cx="3728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78967" y="59985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132034" y="599854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888245" y="59906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2022.12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5425788" y="600098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6950364" y="59985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2023.4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9656613" y="599854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2023.8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379687" y="4426901"/>
            <a:ext cx="915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调研、学习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2718" y="4400370"/>
            <a:ext cx="65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确定课题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98981" y="447268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毕业设计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开题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070598" y="4472799"/>
            <a:ext cx="121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完成算法编写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45835" y="4355321"/>
            <a:ext cx="98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数据集准备及训练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539710" y="4472685"/>
            <a:ext cx="113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完成论文初稿撰写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657580" y="4165852"/>
            <a:ext cx="412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完成课题</a:t>
            </a:r>
            <a:endParaRPr lang="zh-CN" altLang="en-US" dirty="0"/>
          </a:p>
        </p:txBody>
      </p:sp>
      <p:sp>
        <p:nvSpPr>
          <p:cNvPr id="43" name="六边形 42"/>
          <p:cNvSpPr/>
          <p:nvPr/>
        </p:nvSpPr>
        <p:spPr>
          <a:xfrm rot="5400000">
            <a:off x="7947231" y="4256788"/>
            <a:ext cx="1260000" cy="1080000"/>
          </a:xfrm>
          <a:prstGeom prst="hexagon">
            <a:avLst/>
          </a:prstGeom>
          <a:solidFill>
            <a:srgbClr val="01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101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2138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8239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4340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0378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64790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2516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86175" algn="l" defTabSz="92138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587431" y="5418734"/>
            <a:ext cx="8160" cy="54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32061" y="4452293"/>
            <a:ext cx="1190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结果分析良率改善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185863" y="597979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2023.6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42" y="1453765"/>
            <a:ext cx="8478176" cy="17727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" y="3315159"/>
            <a:ext cx="3437492" cy="29383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14" y="3966417"/>
            <a:ext cx="4151015" cy="2287060"/>
          </a:xfrm>
          <a:prstGeom prst="rect">
            <a:avLst/>
          </a:prstGeom>
        </p:spPr>
      </p:pic>
      <p:sp>
        <p:nvSpPr>
          <p:cNvPr id="21" name="箭头: 右 20"/>
          <p:cNvSpPr/>
          <p:nvPr/>
        </p:nvSpPr>
        <p:spPr>
          <a:xfrm>
            <a:off x="3486311" y="5005632"/>
            <a:ext cx="1202503" cy="245097"/>
          </a:xfrm>
          <a:prstGeom prst="rightArrow">
            <a:avLst>
              <a:gd name="adj1" fmla="val 50000"/>
              <a:gd name="adj2" fmla="val 157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125" y="1170484"/>
            <a:ext cx="2443137" cy="5082993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40196" y="81278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753" y="1580151"/>
            <a:ext cx="5872295" cy="3697697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7" name="矩形 6"/>
          <p:cNvSpPr/>
          <p:nvPr/>
        </p:nvSpPr>
        <p:spPr>
          <a:xfrm>
            <a:off x="140196" y="812783"/>
            <a:ext cx="162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数据清洗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68975" y="1580151"/>
            <a:ext cx="62358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bnormal 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8975" y="2041816"/>
            <a:ext cx="35314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缺少</a:t>
            </a:r>
            <a:r>
              <a:rPr lang="en-US" altLang="zh-CN" sz="2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HEAT_UP Recipe</a:t>
            </a:r>
            <a:endParaRPr lang="zh-CN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18" y="2666619"/>
            <a:ext cx="5570029" cy="2611229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15" idx="1"/>
          </p:cNvCxnSpPr>
          <p:nvPr/>
        </p:nvCxnSpPr>
        <p:spPr>
          <a:xfrm flipH="1" flipV="1">
            <a:off x="4864231" y="3667027"/>
            <a:ext cx="1456987" cy="305207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sp>
        <p:nvSpPr>
          <p:cNvPr id="5" name="矩形 4"/>
          <p:cNvSpPr/>
          <p:nvPr/>
        </p:nvSpPr>
        <p:spPr>
          <a:xfrm>
            <a:off x="514371" y="1316052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CN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 data</a:t>
            </a:r>
            <a:r>
              <a:rPr lang="zh-CN" alt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存在的问题：</a:t>
            </a:r>
            <a:endParaRPr lang="zh-CN" alt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113" y="1997255"/>
            <a:ext cx="11946106" cy="3730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存在很多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无效数据列；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  部分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LOT_ID – WAFER_ID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唯一确定的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wafer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含有工艺步骤缺失情况；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HTSGA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机台数据与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数据大小不匹配，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数据比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HTSGA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 存在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Inline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LOT_ID – WAFER_ID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锁定的参数在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HTSGA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机台数据中查找不到的问题；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⑤  存在很多定值变量例如：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IHC-INNER_MEAN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INLEAKRATE_MEAN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⑥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Recipe DEP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 UP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SIH4-ON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每道工序都被分成两行需要合并；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⑦  部分自变量在某些工艺中有参数，在某些工艺中为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无效数据。</a:t>
            </a:r>
            <a:b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sz="20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6" y="1093369"/>
            <a:ext cx="6075176" cy="22500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71089" y="2153121"/>
            <a:ext cx="300171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带有唯一变量标签、自变量和因变量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matching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的矩阵。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6300416" y="2218401"/>
            <a:ext cx="1345660" cy="454217"/>
          </a:xfrm>
          <a:prstGeom prst="rightArrow">
            <a:avLst>
              <a:gd name="adj1" fmla="val 50000"/>
              <a:gd name="adj2" fmla="val 82124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18" y="3343434"/>
            <a:ext cx="10207647" cy="3441659"/>
          </a:xfrm>
          <a:prstGeom prst="rect">
            <a:avLst/>
          </a:prstGeom>
        </p:spPr>
      </p:pic>
      <p:sp>
        <p:nvSpPr>
          <p:cNvPr id="15" name="箭头: 右 14"/>
          <p:cNvSpPr/>
          <p:nvPr/>
        </p:nvSpPr>
        <p:spPr>
          <a:xfrm rot="5400000">
            <a:off x="9275800" y="2786842"/>
            <a:ext cx="532842" cy="434950"/>
          </a:xfrm>
          <a:prstGeom prst="rightArrow">
            <a:avLst>
              <a:gd name="adj1" fmla="val 50000"/>
              <a:gd name="adj2" fmla="val 38676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5352" y="1981947"/>
            <a:ext cx="3184836" cy="2894105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82" y="1502658"/>
            <a:ext cx="4953642" cy="4510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96000" y="1326955"/>
            <a:ext cx="52629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error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为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平均绝对百分比误差（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MAPE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204" y="5069379"/>
            <a:ext cx="3965133" cy="72727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-266332" y="162745"/>
            <a:ext cx="9064103" cy="561692"/>
          </a:xfrm>
          <a:prstGeom prst="parallelogram">
            <a:avLst>
              <a:gd name="adj" fmla="val 48207"/>
            </a:avLst>
          </a:prstGeom>
          <a:solidFill>
            <a:srgbClr val="013E80"/>
          </a:solidFill>
          <a:ln w="15875">
            <a:solidFill>
              <a:srgbClr val="013E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8878" y="812783"/>
            <a:ext cx="8478175" cy="0"/>
          </a:xfrm>
          <a:prstGeom prst="line">
            <a:avLst/>
          </a:prstGeom>
          <a:noFill/>
          <a:ln w="44450" cap="flat" cmpd="sng" algn="ctr">
            <a:solidFill>
              <a:srgbClr val="013E80"/>
            </a:solidFill>
            <a:prstDash val="solid"/>
          </a:ln>
          <a:effectLst/>
        </p:spPr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62" y="901128"/>
            <a:ext cx="6977235" cy="5998967"/>
          </a:xfrm>
          <a:prstGeom prst="rect">
            <a:avLst/>
          </a:prstGeom>
        </p:spPr>
      </p:pic>
      <p:graphicFrame>
        <p:nvGraphicFramePr>
          <p:cNvPr id="14" name="表格 14"/>
          <p:cNvGraphicFramePr>
            <a:graphicFrameLocks noGrp="1"/>
          </p:cNvGraphicFramePr>
          <p:nvPr/>
        </p:nvGraphicFramePr>
        <p:xfrm>
          <a:off x="7783388" y="3719936"/>
          <a:ext cx="36055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492"/>
                <a:gridCol w="24970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相关强度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0.8-1.0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极强相关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0.6-0.8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强相关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0.4-0.6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中等程度相关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0.2-0.4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弱相关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0.0-0.2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极弱相关或无相关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7277222" y="2581852"/>
            <a:ext cx="45299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   </a:t>
            </a:r>
            <a:r>
              <a: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通常情况下通过以下取值范围判断变量的相关强度：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5186" y="1556478"/>
            <a:ext cx="4441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    利用</a:t>
            </a:r>
            <a:r>
              <a:rPr lang="en-US" altLang="zh-CN" sz="2000" b="1" dirty="0">
                <a:effectLst/>
              </a:rPr>
              <a:t>Pearson</a:t>
            </a:r>
            <a:r>
              <a:rPr lang="zh-CN" altLang="zh-CN" sz="2000" b="1" dirty="0">
                <a:effectLst/>
                <a:latin typeface="+mn-ea"/>
                <a:cs typeface="Times New Roman" panose="02020603050405020304" pitchFamily="18" charset="0"/>
              </a:rPr>
              <a:t>相关系数</a:t>
            </a:r>
            <a:r>
              <a:rPr lang="zh-CN" altLang="en-US" sz="2000" b="1" dirty="0">
                <a:effectLst/>
                <a:latin typeface="+mn-ea"/>
                <a:cs typeface="Times New Roman" panose="02020603050405020304" pitchFamily="18" charset="0"/>
              </a:rPr>
              <a:t>衡量</a:t>
            </a:r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自变量之间的线性相关性，并绘制热力图。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0753" y="162745"/>
            <a:ext cx="4248387" cy="561692"/>
          </a:xfrm>
          <a:prstGeom prst="rect">
            <a:avLst/>
          </a:prstGeom>
          <a:noFill/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二、月 度 进 展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312c0bd7-539c-4eac-b487-5d361aeb50a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新罗马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WPS 演示</Application>
  <PresentationFormat>宽屏</PresentationFormat>
  <Paragraphs>211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Impact</vt:lpstr>
      <vt:lpstr>Times New Roman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Ying</dc:creator>
  <cp:lastModifiedBy>。。。</cp:lastModifiedBy>
  <cp:revision>222</cp:revision>
  <dcterms:created xsi:type="dcterms:W3CDTF">2020-11-15T08:36:00Z</dcterms:created>
  <dcterms:modified xsi:type="dcterms:W3CDTF">2022-11-08T12:36:38Z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54EE02C5B4DF44B4A58F7FF645F78FB9</vt:lpwstr>
  </property>
</Properties>
</file>