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4"/>
  </p:handoutMasterIdLst>
  <p:sldIdLst>
    <p:sldId id="272" r:id="rId3"/>
    <p:sldId id="271" r:id="rId4"/>
    <p:sldId id="273" r:id="rId6"/>
    <p:sldId id="277" r:id="rId7"/>
    <p:sldId id="274" r:id="rId8"/>
    <p:sldId id="275" r:id="rId9"/>
    <p:sldId id="280" r:id="rId10"/>
    <p:sldId id="276" r:id="rId11"/>
    <p:sldId id="282" r:id="rId12"/>
    <p:sldId id="270"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230" y="67"/>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6BD120-F3F0-421C-8865-9085690E9AC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7D0DB2-454F-406F-B4D2-C4209522F69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4DD05-9142-41D9-B63D-79C69A6DF4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A30A6-6C82-4A91-99D0-48D278B458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A30A6-6C82-4A91-99D0-48D278B458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037B38-C9A9-42AC-A12C-DCA38F34D235}"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341" y="136525"/>
            <a:ext cx="2855237" cy="62684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1FC525-4C7C-4F9E-9AF5-F9C98250D6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37B38-C9A9-42AC-A12C-DCA38F34D2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FC525-4C7C-4F9E-9AF5-F9C98250D64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37B38-C9A9-42AC-A12C-DCA38F34D2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15.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51"/>
            <a:ext cx="12192000" cy="6840898"/>
          </a:xfrm>
          <a:prstGeom prst="rect">
            <a:avLst/>
          </a:prstGeom>
        </p:spPr>
      </p:pic>
      <p:sp>
        <p:nvSpPr>
          <p:cNvPr id="4" name="矩形 3"/>
          <p:cNvSpPr/>
          <p:nvPr/>
        </p:nvSpPr>
        <p:spPr>
          <a:xfrm>
            <a:off x="0" y="1160808"/>
            <a:ext cx="12192000" cy="2869654"/>
          </a:xfrm>
          <a:prstGeom prst="rect">
            <a:avLst/>
          </a:prstGeom>
          <a:solidFill>
            <a:srgbClr val="013E80"/>
          </a:solidFill>
          <a:ln w="25400" cap="flat" cmpd="sng" algn="ctr">
            <a:noFill/>
            <a:prstDash val="solid"/>
          </a:ln>
          <a:effectLst/>
        </p:spPr>
        <p:txBody>
          <a:bodyPr rtlCol="0" anchor="ctr"/>
          <a:lstStyle/>
          <a:p>
            <a:pPr algn="ctr"/>
            <a:endParaRPr lang="zh-CN" altLang="en-US" kern="0" dirty="0">
              <a:solidFill>
                <a:prstClr val="white"/>
              </a:solidFill>
              <a:latin typeface="微软雅黑" panose="020B0503020204020204" charset="-122"/>
              <a:ea typeface="微软雅黑" panose="020B0503020204020204" charset="-122"/>
            </a:endParaRPr>
          </a:p>
        </p:txBody>
      </p:sp>
      <p:sp>
        <p:nvSpPr>
          <p:cNvPr id="5" name="标题 1"/>
          <p:cNvSpPr txBox="1"/>
          <p:nvPr/>
        </p:nvSpPr>
        <p:spPr>
          <a:xfrm>
            <a:off x="882214" y="2072445"/>
            <a:ext cx="10427571" cy="104638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b="1" kern="1200">
                <a:solidFill>
                  <a:srgbClr val="0070C0"/>
                </a:solidFill>
                <a:latin typeface="微软雅黑" panose="020B0503020204020204" charset="-122"/>
                <a:ea typeface="微软雅黑" panose="020B0503020204020204" charset="-122"/>
                <a:cs typeface="+mj-cs"/>
              </a:defRPr>
            </a:lvl1pPr>
          </a:lstStyle>
          <a:p>
            <a:pPr algn="ctr"/>
            <a:r>
              <a:rPr lang="zh-CN" altLang="en-US" sz="6000" dirty="0">
                <a:solidFill>
                  <a:schemeClr val="bg1"/>
                </a:solidFill>
              </a:rPr>
              <a:t>组会汇报</a:t>
            </a:r>
            <a:endParaRPr lang="zh-CN" altLang="en-US" sz="60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1" y="163158"/>
            <a:ext cx="2891071" cy="626844"/>
          </a:xfrm>
          <a:prstGeom prst="rect">
            <a:avLst/>
          </a:prstGeom>
        </p:spPr>
      </p:pic>
      <p:pic>
        <p:nvPicPr>
          <p:cNvPr id="8" name="图片 7" descr="中心logo2"/>
          <p:cNvPicPr>
            <a:picLocks noChangeAspect="1"/>
          </p:cNvPicPr>
          <p:nvPr/>
        </p:nvPicPr>
        <p:blipFill>
          <a:blip r:embed="rId3"/>
          <a:stretch>
            <a:fillRect/>
          </a:stretch>
        </p:blipFill>
        <p:spPr>
          <a:xfrm>
            <a:off x="9127179" y="122134"/>
            <a:ext cx="2919730" cy="758825"/>
          </a:xfrm>
          <a:prstGeom prst="rect">
            <a:avLst/>
          </a:prstGeom>
        </p:spPr>
      </p:pic>
      <p:sp>
        <p:nvSpPr>
          <p:cNvPr id="12" name="Rectangle 4"/>
          <p:cNvSpPr txBox="1">
            <a:spLocks noChangeArrowheads="1"/>
          </p:cNvSpPr>
          <p:nvPr/>
        </p:nvSpPr>
        <p:spPr>
          <a:xfrm>
            <a:off x="4398306" y="4587579"/>
            <a:ext cx="3633978" cy="70904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003F88"/>
                </a:solidFill>
                <a:latin typeface="微软雅黑" panose="020B0503020204020204" charset="-122"/>
                <a:ea typeface="微软雅黑" panose="020B0503020204020204" charset="-122"/>
              </a:rPr>
              <a:t>汇报人：郭庞</a:t>
            </a:r>
            <a:r>
              <a:rPr lang="en-US" altLang="zh-CN" b="1" dirty="0">
                <a:solidFill>
                  <a:srgbClr val="003F88"/>
                </a:solidFill>
                <a:latin typeface="微软雅黑" panose="020B0503020204020204" charset="-122"/>
                <a:ea typeface="微软雅黑" panose="020B0503020204020204" charset="-122"/>
              </a:rPr>
              <a:t>	</a:t>
            </a:r>
            <a:endParaRPr lang="zh-CN" altLang="en-US" b="1" dirty="0">
              <a:solidFill>
                <a:srgbClr val="003F88"/>
              </a:solidFill>
              <a:latin typeface="微软雅黑" panose="020B0503020204020204" charset="-122"/>
              <a:ea typeface="微软雅黑" panose="020B0503020204020204" charset="-122"/>
            </a:endParaRPr>
          </a:p>
        </p:txBody>
      </p:sp>
      <p:sp>
        <p:nvSpPr>
          <p:cNvPr id="13" name="Rectangle 4"/>
          <p:cNvSpPr txBox="1">
            <a:spLocks noChangeArrowheads="1"/>
          </p:cNvSpPr>
          <p:nvPr/>
        </p:nvSpPr>
        <p:spPr>
          <a:xfrm>
            <a:off x="4159713" y="5299200"/>
            <a:ext cx="3872571" cy="995090"/>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b="1" dirty="0">
                <a:solidFill>
                  <a:srgbClr val="003F88"/>
                </a:solidFill>
                <a:latin typeface="微软雅黑" panose="020B0503020204020204" charset="-122"/>
                <a:ea typeface="微软雅黑" panose="020B0503020204020204" charset="-122"/>
              </a:rPr>
              <a:t>2021</a:t>
            </a:r>
            <a:r>
              <a:rPr lang="zh-CN" altLang="en-US" b="1" dirty="0">
                <a:solidFill>
                  <a:srgbClr val="003F88"/>
                </a:solidFill>
                <a:latin typeface="微软雅黑" panose="020B0503020204020204" charset="-122"/>
                <a:ea typeface="微软雅黑" panose="020B0503020204020204" charset="-122"/>
              </a:rPr>
              <a:t>年</a:t>
            </a:r>
            <a:r>
              <a:rPr lang="en-US" altLang="zh-CN" b="1" dirty="0">
                <a:solidFill>
                  <a:srgbClr val="003F88"/>
                </a:solidFill>
                <a:latin typeface="微软雅黑" panose="020B0503020204020204" charset="-122"/>
                <a:ea typeface="微软雅黑" panose="020B0503020204020204" charset="-122"/>
              </a:rPr>
              <a:t>10</a:t>
            </a:r>
            <a:r>
              <a:rPr lang="zh-CN" altLang="en-US" b="1" dirty="0">
                <a:solidFill>
                  <a:srgbClr val="003F88"/>
                </a:solidFill>
                <a:latin typeface="微软雅黑" panose="020B0503020204020204" charset="-122"/>
                <a:ea typeface="微软雅黑" panose="020B0503020204020204" charset="-122"/>
              </a:rPr>
              <a:t>月</a:t>
            </a:r>
            <a:r>
              <a:rPr lang="en-US" altLang="zh-CN" b="1" dirty="0">
                <a:solidFill>
                  <a:srgbClr val="003F88"/>
                </a:solidFill>
                <a:latin typeface="微软雅黑" panose="020B0503020204020204" charset="-122"/>
                <a:ea typeface="微软雅黑" panose="020B0503020204020204" charset="-122"/>
              </a:rPr>
              <a:t>13</a:t>
            </a:r>
            <a:r>
              <a:rPr lang="zh-CN" altLang="en-US" b="1" dirty="0">
                <a:solidFill>
                  <a:srgbClr val="003F88"/>
                </a:solidFill>
                <a:latin typeface="微软雅黑" panose="020B0503020204020204" charset="-122"/>
                <a:ea typeface="微软雅黑" panose="020B0503020204020204" charset="-122"/>
              </a:rPr>
              <a:t>日</a:t>
            </a:r>
            <a:endParaRPr lang="zh-CN" altLang="en-US" b="1" dirty="0">
              <a:solidFill>
                <a:srgbClr val="003F88"/>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51"/>
            <a:ext cx="12192000" cy="6840898"/>
          </a:xfrm>
          <a:prstGeom prst="rect">
            <a:avLst/>
          </a:prstGeom>
        </p:spPr>
      </p:pic>
      <p:sp>
        <p:nvSpPr>
          <p:cNvPr id="2" name="文本框 1"/>
          <p:cNvSpPr txBox="1"/>
          <p:nvPr/>
        </p:nvSpPr>
        <p:spPr>
          <a:xfrm>
            <a:off x="3229828" y="1454575"/>
            <a:ext cx="6464588" cy="1107996"/>
          </a:xfrm>
          <a:prstGeom prst="rect">
            <a:avLst/>
          </a:prstGeom>
          <a:noFill/>
        </p:spPr>
        <p:txBody>
          <a:bodyPr wrap="square" rtlCol="0">
            <a:spAutoFit/>
          </a:bodyPr>
          <a:lstStyle/>
          <a:p>
            <a:pPr algn="ctr"/>
            <a:r>
              <a:rPr lang="zh-CN" altLang="en-US" sz="6600" b="1" dirty="0">
                <a:solidFill>
                  <a:srgbClr val="013E80"/>
                </a:solidFill>
                <a:latin typeface="微软雅黑" panose="020B0503020204020204" charset="-122"/>
                <a:ea typeface="微软雅黑" panose="020B0503020204020204" charset="-122"/>
              </a:rPr>
              <a:t>敬请批评指正！</a:t>
            </a:r>
            <a:endParaRPr lang="zh-CN" altLang="en-US" sz="6600" b="1" dirty="0">
              <a:solidFill>
                <a:srgbClr val="013E80"/>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909" y="3660587"/>
            <a:ext cx="1251930" cy="1251930"/>
          </a:xfrm>
          <a:prstGeom prst="rect">
            <a:avLst/>
          </a:prstGeom>
        </p:spPr>
      </p:pic>
      <p:sp>
        <p:nvSpPr>
          <p:cNvPr id="10" name="文本框 9"/>
          <p:cNvSpPr txBox="1"/>
          <p:nvPr/>
        </p:nvSpPr>
        <p:spPr>
          <a:xfrm>
            <a:off x="4463231" y="3411244"/>
            <a:ext cx="5737210" cy="1458220"/>
          </a:xfrm>
          <a:prstGeom prst="rect">
            <a:avLst/>
          </a:prstGeom>
          <a:noFill/>
        </p:spPr>
        <p:txBody>
          <a:bodyPr wrap="square" rtlCol="0">
            <a:spAutoFit/>
          </a:bodyPr>
          <a:lstStyle/>
          <a:p>
            <a:pPr>
              <a:lnSpc>
                <a:spcPct val="200000"/>
              </a:lnSpc>
            </a:pP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地址：杭州市建设三路</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733</a:t>
            </a: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号</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10</a:t>
            </a: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号楼</a:t>
            </a:r>
            <a:endParaRPr lang="zh-CN" altLang="en-US" sz="2400" b="1" dirty="0">
              <a:solidFill>
                <a:srgbClr val="013E80"/>
              </a:solidFill>
              <a:latin typeface="微软雅黑" panose="020B0503020204020204" charset="-122"/>
              <a:ea typeface="微软雅黑" panose="020B0503020204020204" charset="-122"/>
              <a:cs typeface="微软雅黑" panose="020B0503020204020204" charset="-122"/>
            </a:endParaRPr>
          </a:p>
          <a:p>
            <a:pPr>
              <a:lnSpc>
                <a:spcPct val="200000"/>
              </a:lnSpc>
            </a:pPr>
            <a:r>
              <a:rPr lang="zh-CN" altLang="en-US" sz="2400" b="1" dirty="0">
                <a:solidFill>
                  <a:srgbClr val="013E80"/>
                </a:solidFill>
                <a:latin typeface="微软雅黑" panose="020B0503020204020204" charset="-122"/>
                <a:ea typeface="微软雅黑" panose="020B0503020204020204" charset="-122"/>
                <a:cs typeface="微软雅黑" panose="020B0503020204020204" charset="-122"/>
              </a:rPr>
              <a:t>网址：</a:t>
            </a:r>
            <a:r>
              <a:rPr lang="en-US" altLang="zh-CN" sz="2400" b="1" dirty="0">
                <a:solidFill>
                  <a:srgbClr val="013E80"/>
                </a:solidFill>
                <a:latin typeface="微软雅黑" panose="020B0503020204020204" charset="-122"/>
                <a:ea typeface="微软雅黑" panose="020B0503020204020204" charset="-122"/>
                <a:cs typeface="微软雅黑" panose="020B0503020204020204" charset="-122"/>
              </a:rPr>
              <a:t>https://mne.zju.edu.cn/</a:t>
            </a:r>
            <a:endParaRPr lang="en-US" altLang="zh-CN" sz="2400" b="1" dirty="0">
              <a:solidFill>
                <a:srgbClr val="013E80"/>
              </a:solidFill>
              <a:latin typeface="微软雅黑" panose="020B0503020204020204" charset="-122"/>
              <a:ea typeface="微软雅黑" panose="020B0503020204020204" charset="-122"/>
              <a:cs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sp>
        <p:nvSpPr>
          <p:cNvPr id="3" name="矩形 2"/>
          <p:cNvSpPr/>
          <p:nvPr/>
        </p:nvSpPr>
        <p:spPr>
          <a:xfrm>
            <a:off x="300753" y="162745"/>
            <a:ext cx="5795247"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一、基于</a:t>
            </a:r>
            <a:r>
              <a:rPr lang="en-US" altLang="zh-CN" sz="3200" b="1" dirty="0">
                <a:solidFill>
                  <a:schemeClr val="bg1"/>
                </a:solidFill>
                <a:latin typeface="微软雅黑" panose="020B0503020204020204" charset="-122"/>
                <a:ea typeface="微软雅黑" panose="020B0503020204020204" charset="-122"/>
              </a:rPr>
              <a:t>TCAD</a:t>
            </a:r>
            <a:r>
              <a:rPr lang="zh-CN" altLang="en-US" sz="3200" b="1" dirty="0">
                <a:solidFill>
                  <a:schemeClr val="bg1"/>
                </a:solidFill>
                <a:latin typeface="微软雅黑" panose="020B0503020204020204" charset="-122"/>
                <a:ea typeface="微软雅黑" panose="020B0503020204020204" charset="-122"/>
              </a:rPr>
              <a:t>的</a:t>
            </a:r>
            <a:r>
              <a:rPr lang="en-US" altLang="zh-CN" sz="3200" b="1" dirty="0">
                <a:solidFill>
                  <a:schemeClr val="bg1"/>
                </a:solidFill>
                <a:latin typeface="微软雅黑" panose="020B0503020204020204" charset="-122"/>
                <a:ea typeface="微软雅黑" panose="020B0503020204020204" charset="-122"/>
              </a:rPr>
              <a:t>DTCO</a:t>
            </a:r>
            <a:r>
              <a:rPr lang="zh-CN" altLang="en-US" sz="3200" b="1" dirty="0">
                <a:solidFill>
                  <a:schemeClr val="bg1"/>
                </a:solidFill>
                <a:latin typeface="微软雅黑" panose="020B0503020204020204" charset="-122"/>
                <a:ea typeface="微软雅黑" panose="020B0503020204020204" charset="-122"/>
              </a:rPr>
              <a:t>方法</a:t>
            </a:r>
            <a:endParaRPr lang="en-GB" altLang="zh-CN"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6" name="文本框 5"/>
          <p:cNvSpPr txBox="1"/>
          <p:nvPr/>
        </p:nvSpPr>
        <p:spPr>
          <a:xfrm>
            <a:off x="933450" y="1533525"/>
            <a:ext cx="10763250" cy="923330"/>
          </a:xfrm>
          <a:prstGeom prst="rect">
            <a:avLst/>
          </a:prstGeom>
          <a:noFill/>
        </p:spPr>
        <p:txBody>
          <a:bodyPr wrap="square" rtlCol="0">
            <a:spAutoFit/>
          </a:bodyPr>
          <a:lstStyle/>
          <a:p>
            <a:r>
              <a:rPr lang="zh-CN" altLang="en-US" dirty="0"/>
              <a:t>随着电路的缩放，加速了</a:t>
            </a:r>
            <a:r>
              <a:rPr lang="en-US" altLang="zh-CN" dirty="0"/>
              <a:t>process-induced variability </a:t>
            </a:r>
            <a:r>
              <a:rPr lang="zh-CN" altLang="en-US" dirty="0"/>
              <a:t>的加剧，不期望的工艺上产生的变化会导致气质统计使器件间的变化从而产生电路级的变化。变化包括</a:t>
            </a:r>
            <a:r>
              <a:rPr lang="en-US" altLang="zh-CN" dirty="0"/>
              <a:t>LEG</a:t>
            </a:r>
            <a:r>
              <a:rPr lang="zh-CN" altLang="en-US" dirty="0"/>
              <a:t>、</a:t>
            </a:r>
            <a:r>
              <a:rPr lang="en-US" altLang="zh-CN" dirty="0"/>
              <a:t>GER</a:t>
            </a:r>
            <a:r>
              <a:rPr lang="zh-CN" altLang="en-US" dirty="0"/>
              <a:t>、</a:t>
            </a:r>
            <a:r>
              <a:rPr lang="en-US" altLang="zh-CN" dirty="0"/>
              <a:t>RDD</a:t>
            </a:r>
            <a:r>
              <a:rPr lang="zh-CN" altLang="en-US" dirty="0"/>
              <a:t>，如何将这些变化引入到紧凑模型中，并精确的反应电路的性能，是仿真的关键。</a:t>
            </a:r>
            <a:endParaRPr lang="zh-CN" altLang="en-US" dirty="0"/>
          </a:p>
        </p:txBody>
      </p:sp>
      <p:pic>
        <p:nvPicPr>
          <p:cNvPr id="7" name="图片 6"/>
          <p:cNvPicPr>
            <a:picLocks noChangeAspect="1"/>
          </p:cNvPicPr>
          <p:nvPr/>
        </p:nvPicPr>
        <p:blipFill>
          <a:blip r:embed="rId1"/>
          <a:stretch>
            <a:fillRect/>
          </a:stretch>
        </p:blipFill>
        <p:spPr>
          <a:xfrm>
            <a:off x="1215153" y="2810239"/>
            <a:ext cx="5172075" cy="2933700"/>
          </a:xfrm>
          <a:prstGeom prst="rect">
            <a:avLst/>
          </a:prstGeom>
        </p:spPr>
      </p:pic>
      <p:pic>
        <p:nvPicPr>
          <p:cNvPr id="8" name="图片 7"/>
          <p:cNvPicPr>
            <a:picLocks noChangeAspect="1"/>
          </p:cNvPicPr>
          <p:nvPr/>
        </p:nvPicPr>
        <p:blipFill>
          <a:blip r:embed="rId2"/>
          <a:stretch>
            <a:fillRect/>
          </a:stretch>
        </p:blipFill>
        <p:spPr>
          <a:xfrm>
            <a:off x="6838171" y="2456855"/>
            <a:ext cx="4763279" cy="3440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sp>
        <p:nvSpPr>
          <p:cNvPr id="3" name="矩形 2"/>
          <p:cNvSpPr/>
          <p:nvPr/>
        </p:nvSpPr>
        <p:spPr>
          <a:xfrm>
            <a:off x="300753" y="162745"/>
            <a:ext cx="4766547"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一、</a:t>
            </a:r>
            <a:r>
              <a:rPr lang="en-US" altLang="zh-CN" sz="3200" b="1" dirty="0">
                <a:solidFill>
                  <a:schemeClr val="bg1"/>
                </a:solidFill>
                <a:latin typeface="微软雅黑" panose="020B0503020204020204" charset="-122"/>
                <a:ea typeface="微软雅黑" panose="020B0503020204020204" charset="-122"/>
              </a:rPr>
              <a:t>GSS tool flow</a:t>
            </a:r>
            <a:endParaRPr lang="en-GB" altLang="zh-CN"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7" name="图片 6"/>
          <p:cNvPicPr>
            <a:picLocks noChangeAspect="1"/>
          </p:cNvPicPr>
          <p:nvPr/>
        </p:nvPicPr>
        <p:blipFill>
          <a:blip r:embed="rId1"/>
          <a:stretch>
            <a:fillRect/>
          </a:stretch>
        </p:blipFill>
        <p:spPr>
          <a:xfrm>
            <a:off x="2162175" y="1709737"/>
            <a:ext cx="7600950" cy="458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7" name="矩形 6"/>
          <p:cNvSpPr/>
          <p:nvPr/>
        </p:nvSpPr>
        <p:spPr>
          <a:xfrm>
            <a:off x="300753" y="162745"/>
            <a:ext cx="4246365"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二、流程</a:t>
            </a:r>
            <a:endParaRPr lang="en-GB" altLang="zh-CN" sz="3200"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3505200" y="1236331"/>
            <a:ext cx="5405250" cy="5154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sp>
        <p:nvSpPr>
          <p:cNvPr id="3" name="矩形 2"/>
          <p:cNvSpPr/>
          <p:nvPr/>
        </p:nvSpPr>
        <p:spPr>
          <a:xfrm>
            <a:off x="300753" y="162745"/>
            <a:ext cx="4246365"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二、</a:t>
            </a:r>
            <a:r>
              <a:rPr lang="en-US" altLang="zh-CN" sz="3200" b="1" dirty="0">
                <a:solidFill>
                  <a:schemeClr val="bg1"/>
                </a:solidFill>
                <a:latin typeface="微软雅黑" panose="020B0503020204020204" charset="-122"/>
                <a:ea typeface="微软雅黑" panose="020B0503020204020204" charset="-122"/>
              </a:rPr>
              <a:t>TCAD</a:t>
            </a:r>
            <a:r>
              <a:rPr lang="zh-CN" altLang="en-US" sz="3200" b="1" dirty="0">
                <a:solidFill>
                  <a:schemeClr val="bg1"/>
                </a:solidFill>
                <a:latin typeface="微软雅黑" panose="020B0503020204020204" charset="-122"/>
                <a:ea typeface="微软雅黑" panose="020B0503020204020204" charset="-122"/>
              </a:rPr>
              <a:t>仿真</a:t>
            </a:r>
            <a:endParaRPr lang="en-GB" altLang="zh-CN"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pic>
        <p:nvPicPr>
          <p:cNvPr id="2" name="图片 1"/>
          <p:cNvPicPr>
            <a:picLocks noChangeAspect="1"/>
          </p:cNvPicPr>
          <p:nvPr/>
        </p:nvPicPr>
        <p:blipFill>
          <a:blip r:embed="rId1"/>
          <a:stretch>
            <a:fillRect/>
          </a:stretch>
        </p:blipFill>
        <p:spPr>
          <a:xfrm>
            <a:off x="408223" y="2295027"/>
            <a:ext cx="5161804" cy="2724648"/>
          </a:xfrm>
          <a:prstGeom prst="rect">
            <a:avLst/>
          </a:prstGeom>
        </p:spPr>
      </p:pic>
      <p:pic>
        <p:nvPicPr>
          <p:cNvPr id="9" name="图片 8"/>
          <p:cNvPicPr>
            <a:picLocks noChangeAspect="1"/>
          </p:cNvPicPr>
          <p:nvPr/>
        </p:nvPicPr>
        <p:blipFill>
          <a:blip r:embed="rId2"/>
          <a:stretch>
            <a:fillRect/>
          </a:stretch>
        </p:blipFill>
        <p:spPr>
          <a:xfrm>
            <a:off x="6277721" y="2074686"/>
            <a:ext cx="5161804" cy="3107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6" name="矩形 5"/>
          <p:cNvSpPr/>
          <p:nvPr/>
        </p:nvSpPr>
        <p:spPr>
          <a:xfrm>
            <a:off x="300753" y="162745"/>
            <a:ext cx="4314790"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二、</a:t>
            </a:r>
            <a:r>
              <a:rPr lang="en-US" altLang="zh-CN" sz="3200" b="1" dirty="0">
                <a:solidFill>
                  <a:schemeClr val="bg1"/>
                </a:solidFill>
                <a:latin typeface="微软雅黑" panose="020B0503020204020204" charset="-122"/>
                <a:ea typeface="微软雅黑" panose="020B0503020204020204" charset="-122"/>
              </a:rPr>
              <a:t>variations </a:t>
            </a:r>
            <a:r>
              <a:rPr lang="zh-CN" altLang="en-US" sz="3200" b="1" dirty="0">
                <a:solidFill>
                  <a:schemeClr val="bg1"/>
                </a:solidFill>
                <a:latin typeface="微软雅黑" panose="020B0503020204020204" charset="-122"/>
                <a:ea typeface="微软雅黑" panose="020B0503020204020204" charset="-122"/>
              </a:rPr>
              <a:t>仿真</a:t>
            </a:r>
            <a:endParaRPr lang="en-GB" altLang="zh-CN" sz="3200"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2849661" y="1062406"/>
            <a:ext cx="5741890" cy="55946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6" name="矩形 5"/>
          <p:cNvSpPr/>
          <p:nvPr/>
        </p:nvSpPr>
        <p:spPr>
          <a:xfrm>
            <a:off x="300753" y="162745"/>
            <a:ext cx="4451639"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二、器件性能分析</a:t>
            </a:r>
            <a:endParaRPr lang="en-GB" altLang="zh-CN" sz="3200" b="1" dirty="0">
              <a:solidFill>
                <a:schemeClr val="bg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5976646" y="1819276"/>
            <a:ext cx="5567654" cy="4225941"/>
          </a:xfrm>
          <a:prstGeom prst="rect">
            <a:avLst/>
          </a:prstGeom>
        </p:spPr>
      </p:pic>
      <p:pic>
        <p:nvPicPr>
          <p:cNvPr id="8" name="图片 7"/>
          <p:cNvPicPr>
            <a:picLocks noChangeAspect="1"/>
          </p:cNvPicPr>
          <p:nvPr/>
        </p:nvPicPr>
        <p:blipFill>
          <a:blip r:embed="rId2"/>
          <a:stretch>
            <a:fillRect/>
          </a:stretch>
        </p:blipFill>
        <p:spPr>
          <a:xfrm>
            <a:off x="1228725" y="1819276"/>
            <a:ext cx="4610100" cy="3629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6" name="矩形 5"/>
          <p:cNvSpPr/>
          <p:nvPr/>
        </p:nvSpPr>
        <p:spPr>
          <a:xfrm>
            <a:off x="300753" y="162745"/>
            <a:ext cx="4246365"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二、电路性能分析</a:t>
            </a:r>
            <a:endParaRPr lang="en-GB" altLang="zh-CN" sz="3200" b="1" dirty="0">
              <a:solidFill>
                <a:schemeClr val="bg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465118" y="2362198"/>
            <a:ext cx="5133639" cy="3095623"/>
          </a:xfrm>
          <a:prstGeom prst="rect">
            <a:avLst/>
          </a:prstGeom>
        </p:spPr>
      </p:pic>
      <p:pic>
        <p:nvPicPr>
          <p:cNvPr id="8" name="图片 7"/>
          <p:cNvPicPr>
            <a:picLocks noChangeAspect="1"/>
          </p:cNvPicPr>
          <p:nvPr/>
        </p:nvPicPr>
        <p:blipFill>
          <a:blip r:embed="rId2"/>
          <a:stretch>
            <a:fillRect/>
          </a:stretch>
        </p:blipFill>
        <p:spPr>
          <a:xfrm>
            <a:off x="6096000" y="2486025"/>
            <a:ext cx="4839636" cy="30956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266332" y="162745"/>
            <a:ext cx="9064103" cy="561692"/>
          </a:xfrm>
          <a:prstGeom prst="parallelogram">
            <a:avLst>
              <a:gd name="adj" fmla="val 48207"/>
            </a:avLst>
          </a:prstGeom>
          <a:solidFill>
            <a:srgbClr val="013E80"/>
          </a:solidFill>
          <a:ln w="15875">
            <a:solidFill>
              <a:srgbClr val="013E8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dirty="0">
              <a:solidFill>
                <a:schemeClr val="tx1">
                  <a:lumMod val="75000"/>
                  <a:lumOff val="25000"/>
                </a:schemeClr>
              </a:solidFill>
            </a:endParaRPr>
          </a:p>
        </p:txBody>
      </p:sp>
      <p:sp>
        <p:nvSpPr>
          <p:cNvPr id="3" name="矩形 2"/>
          <p:cNvSpPr/>
          <p:nvPr/>
        </p:nvSpPr>
        <p:spPr>
          <a:xfrm>
            <a:off x="300753" y="162745"/>
            <a:ext cx="2827147" cy="561692"/>
          </a:xfrm>
          <a:prstGeom prst="rect">
            <a:avLst/>
          </a:prstGeom>
          <a:noFill/>
          <a:ln w="15875">
            <a:noFill/>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参考文献</a:t>
            </a:r>
            <a:endParaRPr lang="en-GB" altLang="zh-CN" sz="32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8878" y="812783"/>
            <a:ext cx="8478175" cy="0"/>
          </a:xfrm>
          <a:prstGeom prst="line">
            <a:avLst/>
          </a:prstGeom>
          <a:noFill/>
          <a:ln w="44450" cap="flat" cmpd="sng" algn="ctr">
            <a:solidFill>
              <a:srgbClr val="013E80"/>
            </a:solidFill>
            <a:prstDash val="solid"/>
          </a:ln>
          <a:effectLst/>
        </p:spPr>
      </p:cxnSp>
      <p:sp>
        <p:nvSpPr>
          <p:cNvPr id="6" name="文本框 5"/>
          <p:cNvSpPr txBox="1"/>
          <p:nvPr/>
        </p:nvSpPr>
        <p:spPr>
          <a:xfrm>
            <a:off x="866775" y="1543050"/>
            <a:ext cx="9334500" cy="3970318"/>
          </a:xfrm>
          <a:prstGeom prst="rect">
            <a:avLst/>
          </a:prstGeom>
          <a:noFill/>
        </p:spPr>
        <p:txBody>
          <a:bodyPr wrap="square" rtlCol="0">
            <a:spAutoFit/>
          </a:bodyPr>
          <a:lstStyle/>
          <a:p>
            <a:pPr marL="342900" indent="-342900">
              <a:buAutoNum type="arabicPeriod"/>
            </a:pPr>
            <a:r>
              <a:rPr lang="en-US" altLang="zh-CN" dirty="0"/>
              <a:t>A. </a:t>
            </a:r>
            <a:r>
              <a:rPr lang="en-US" altLang="zh-CN" dirty="0" err="1"/>
              <a:t>Asenov</a:t>
            </a:r>
            <a:r>
              <a:rPr lang="en-US" altLang="zh-CN" dirty="0"/>
              <a:t> et al., "Variability Aware Simulation Based Design- Technology </a:t>
            </a:r>
            <a:r>
              <a:rPr lang="en-US" altLang="zh-CN" dirty="0" err="1"/>
              <a:t>Cooptimization</a:t>
            </a:r>
            <a:r>
              <a:rPr lang="en-US" altLang="zh-CN" dirty="0"/>
              <a:t> (DTCO) Flow in 14 nm </a:t>
            </a:r>
            <a:r>
              <a:rPr lang="en-US" altLang="zh-CN" dirty="0" err="1"/>
              <a:t>FinFET</a:t>
            </a:r>
            <a:r>
              <a:rPr lang="en-US" altLang="zh-CN" dirty="0"/>
              <a:t>/SRAM </a:t>
            </a:r>
            <a:r>
              <a:rPr lang="en-US" altLang="zh-CN" dirty="0" err="1"/>
              <a:t>Cooptimization</a:t>
            </a:r>
            <a:r>
              <a:rPr lang="en-US" altLang="zh-CN" dirty="0"/>
              <a:t>," in IEEE Transactions on Electron Devices, vol. 62, no. 6, pp. 1682-1690, June 2015, </a:t>
            </a:r>
            <a:r>
              <a:rPr lang="en-US" altLang="zh-CN" dirty="0" err="1"/>
              <a:t>doi</a:t>
            </a:r>
            <a:r>
              <a:rPr lang="en-US" altLang="zh-CN" dirty="0"/>
              <a:t>: 10.1109/TED.2014.2363117.</a:t>
            </a:r>
            <a:endParaRPr lang="en-US" altLang="zh-CN" dirty="0"/>
          </a:p>
          <a:p>
            <a:pPr marL="342900" indent="-342900">
              <a:buAutoNum type="arabicPeriod"/>
            </a:pPr>
            <a:r>
              <a:rPr lang="en-US" altLang="zh-CN" dirty="0"/>
              <a:t>L. </a:t>
            </a:r>
            <a:r>
              <a:rPr lang="en-US" altLang="zh-CN" dirty="0" err="1"/>
              <a:t>Gerrer</a:t>
            </a:r>
            <a:r>
              <a:rPr lang="en-US" altLang="zh-CN" dirty="0"/>
              <a:t> et al., "Accurate Simulation of Transistor-Level Variability for the Purposes of TCAD-Based Device-Technology </a:t>
            </a:r>
            <a:r>
              <a:rPr lang="en-US" altLang="zh-CN" dirty="0" err="1"/>
              <a:t>Cooptimization</a:t>
            </a:r>
            <a:r>
              <a:rPr lang="en-US" altLang="zh-CN" dirty="0"/>
              <a:t>," in IEEE Transactions on Electron Devices, vol. 62, no. 6, pp. 1739-1745, June 2015, </a:t>
            </a:r>
            <a:r>
              <a:rPr lang="en-US" altLang="zh-CN" dirty="0" err="1"/>
              <a:t>doi</a:t>
            </a:r>
            <a:r>
              <a:rPr lang="en-US" altLang="zh-CN" dirty="0"/>
              <a:t>: 10.1109/TED.2015.2402440.</a:t>
            </a:r>
            <a:endParaRPr lang="en-US" altLang="zh-CN" dirty="0"/>
          </a:p>
          <a:p>
            <a:pPr marL="342900" indent="-342900">
              <a:buAutoNum type="arabicPeriod"/>
            </a:pPr>
            <a:r>
              <a:rPr lang="en-US" altLang="zh-CN" dirty="0"/>
              <a:t>X. Wang et al., "</a:t>
            </a:r>
            <a:r>
              <a:rPr lang="en-US" altLang="zh-CN" dirty="0" err="1"/>
              <a:t>FinFET</a:t>
            </a:r>
            <a:r>
              <a:rPr lang="en-US" altLang="zh-CN" dirty="0"/>
              <a:t> Centric Variability-Aware Compact Model Extraction and Generation Technology Supporting DTCO," in IEEE Transactions on Electron Devices, vol. 62, no. 10, pp. 3139-3146, Oct. 2015, </a:t>
            </a:r>
            <a:r>
              <a:rPr lang="en-US" altLang="zh-CN" dirty="0" err="1"/>
              <a:t>doi</a:t>
            </a:r>
            <a:r>
              <a:rPr lang="en-US" altLang="zh-CN" dirty="0"/>
              <a:t>: 10.1109/TED.2015.2463073.</a:t>
            </a:r>
            <a:endParaRPr lang="en-US" altLang="zh-CN" dirty="0"/>
          </a:p>
          <a:p>
            <a:pPr marL="342900" indent="-342900">
              <a:buFontTx/>
              <a:buAutoNum type="arabicPeriod"/>
            </a:pPr>
            <a:r>
              <a:rPr lang="en-US" altLang="zh-CN" dirty="0"/>
              <a:t>S. Patil, A. Rawat and U. </a:t>
            </a:r>
            <a:r>
              <a:rPr lang="en-US" altLang="zh-CN" dirty="0" err="1"/>
              <a:t>Ganguly</a:t>
            </a:r>
            <a:r>
              <a:rPr lang="en-US" altLang="zh-CN" dirty="0"/>
              <a:t>, "An Accurate Process-Induced Variability-Aware Compact Model-Based Circuit Performance Estimation for Design-Technology Co-Optimization," in IEEE Transactions on Electron Devices, vol. 69, no. 1, pp. 45-50, Jan. 2022, </a:t>
            </a:r>
            <a:r>
              <a:rPr lang="en-US" altLang="zh-CN" dirty="0" err="1"/>
              <a:t>doi</a:t>
            </a:r>
            <a:r>
              <a:rPr lang="en-US" altLang="zh-CN" dirty="0"/>
              <a:t>: 10.1109/TED.2021.3131966.</a:t>
            </a:r>
            <a:endParaRPr lang="en-US" altLang="zh-CN" dirty="0"/>
          </a:p>
          <a:p>
            <a:pPr marL="342900" indent="-342900">
              <a:buAutoNum type="arabicPeriod"/>
            </a:pPr>
            <a:endParaRPr lang="zh-CN" altLang="en-US" dirty="0"/>
          </a:p>
        </p:txBody>
      </p:sp>
    </p:spTree>
  </p:cSld>
  <p:clrMapOvr>
    <a:masterClrMapping/>
  </p:clrMapOvr>
</p:sld>
</file>

<file path=ppt/tags/tag1.xml><?xml version="1.0" encoding="utf-8"?>
<p:tagLst xmlns:p="http://schemas.openxmlformats.org/presentationml/2006/main">
  <p:tag name="KSO_WPP_MARK_KEY" val="a3b3abb1-93a7-46ba-8b82-2b806d0ce2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1301</Words>
  <Application>WPS 演示</Application>
  <PresentationFormat>宽屏</PresentationFormat>
  <Paragraphs>35</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 Ying</dc:creator>
  <cp:lastModifiedBy>。。。</cp:lastModifiedBy>
  <cp:revision>64</cp:revision>
  <dcterms:created xsi:type="dcterms:W3CDTF">2020-11-15T08:36:00Z</dcterms:created>
  <dcterms:modified xsi:type="dcterms:W3CDTF">2022-11-08T07:27:25Z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6C08899B2FFA4E7E821F0D0A1698BE8B</vt:lpwstr>
  </property>
</Properties>
</file>